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4" r:id="rId1"/>
  </p:sldMasterIdLst>
  <p:notesMasterIdLst>
    <p:notesMasterId r:id="rId159"/>
  </p:notesMasterIdLst>
  <p:handoutMasterIdLst>
    <p:handoutMasterId r:id="rId160"/>
  </p:handoutMasterIdLst>
  <p:sldIdLst>
    <p:sldId id="445" r:id="rId2"/>
    <p:sldId id="449" r:id="rId3"/>
    <p:sldId id="420" r:id="rId4"/>
    <p:sldId id="315" r:id="rId5"/>
    <p:sldId id="438" r:id="rId6"/>
    <p:sldId id="446" r:id="rId7"/>
    <p:sldId id="275" r:id="rId8"/>
    <p:sldId id="273" r:id="rId9"/>
    <p:sldId id="312" r:id="rId10"/>
    <p:sldId id="276" r:id="rId11"/>
    <p:sldId id="422" r:id="rId12"/>
    <p:sldId id="433" r:id="rId13"/>
    <p:sldId id="313" r:id="rId14"/>
    <p:sldId id="432" r:id="rId15"/>
    <p:sldId id="277" r:id="rId16"/>
    <p:sldId id="278" r:id="rId17"/>
    <p:sldId id="355" r:id="rId18"/>
    <p:sldId id="356" r:id="rId19"/>
    <p:sldId id="357" r:id="rId20"/>
    <p:sldId id="358" r:id="rId21"/>
    <p:sldId id="359" r:id="rId22"/>
    <p:sldId id="360" r:id="rId23"/>
    <p:sldId id="439" r:id="rId24"/>
    <p:sldId id="361" r:id="rId25"/>
    <p:sldId id="362" r:id="rId26"/>
    <p:sldId id="282" r:id="rId27"/>
    <p:sldId id="316" r:id="rId28"/>
    <p:sldId id="280" r:id="rId29"/>
    <p:sldId id="423" r:id="rId30"/>
    <p:sldId id="281" r:id="rId31"/>
    <p:sldId id="284" r:id="rId32"/>
    <p:sldId id="285" r:id="rId33"/>
    <p:sldId id="286" r:id="rId34"/>
    <p:sldId id="287" r:id="rId35"/>
    <p:sldId id="288" r:id="rId36"/>
    <p:sldId id="289" r:id="rId37"/>
    <p:sldId id="290" r:id="rId38"/>
    <p:sldId id="291" r:id="rId39"/>
    <p:sldId id="292" r:id="rId40"/>
    <p:sldId id="293" r:id="rId41"/>
    <p:sldId id="294" r:id="rId42"/>
    <p:sldId id="296" r:id="rId43"/>
    <p:sldId id="434" r:id="rId44"/>
    <p:sldId id="440" r:id="rId45"/>
    <p:sldId id="363" r:id="rId46"/>
    <p:sldId id="364" r:id="rId47"/>
    <p:sldId id="365" r:id="rId48"/>
    <p:sldId id="319" r:id="rId49"/>
    <p:sldId id="297" r:id="rId50"/>
    <p:sldId id="366" r:id="rId51"/>
    <p:sldId id="298" r:id="rId52"/>
    <p:sldId id="437" r:id="rId53"/>
    <p:sldId id="317" r:id="rId54"/>
    <p:sldId id="300" r:id="rId55"/>
    <p:sldId id="301" r:id="rId56"/>
    <p:sldId id="302" r:id="rId57"/>
    <p:sldId id="303" r:id="rId58"/>
    <p:sldId id="304" r:id="rId59"/>
    <p:sldId id="305" r:id="rId60"/>
    <p:sldId id="424" r:id="rId61"/>
    <p:sldId id="307" r:id="rId62"/>
    <p:sldId id="308" r:id="rId63"/>
    <p:sldId id="309" r:id="rId64"/>
    <p:sldId id="310" r:id="rId65"/>
    <p:sldId id="311" r:id="rId66"/>
    <p:sldId id="320" r:id="rId67"/>
    <p:sldId id="435" r:id="rId68"/>
    <p:sldId id="427" r:id="rId69"/>
    <p:sldId id="321" r:id="rId70"/>
    <p:sldId id="322" r:id="rId71"/>
    <p:sldId id="323" r:id="rId72"/>
    <p:sldId id="324" r:id="rId73"/>
    <p:sldId id="325" r:id="rId74"/>
    <p:sldId id="426" r:id="rId75"/>
    <p:sldId id="326" r:id="rId76"/>
    <p:sldId id="327" r:id="rId77"/>
    <p:sldId id="328" r:id="rId78"/>
    <p:sldId id="329" r:id="rId79"/>
    <p:sldId id="330" r:id="rId80"/>
    <p:sldId id="331" r:id="rId81"/>
    <p:sldId id="332" r:id="rId82"/>
    <p:sldId id="333" r:id="rId83"/>
    <p:sldId id="349" r:id="rId84"/>
    <p:sldId id="436" r:id="rId85"/>
    <p:sldId id="428" r:id="rId86"/>
    <p:sldId id="353" r:id="rId87"/>
    <p:sldId id="336" r:id="rId88"/>
    <p:sldId id="337" r:id="rId89"/>
    <p:sldId id="338" r:id="rId90"/>
    <p:sldId id="339" r:id="rId91"/>
    <p:sldId id="340" r:id="rId92"/>
    <p:sldId id="444" r:id="rId93"/>
    <p:sldId id="350" r:id="rId94"/>
    <p:sldId id="351" r:id="rId95"/>
    <p:sldId id="369" r:id="rId96"/>
    <p:sldId id="443" r:id="rId97"/>
    <p:sldId id="341" r:id="rId98"/>
    <p:sldId id="352" r:id="rId99"/>
    <p:sldId id="441" r:id="rId100"/>
    <p:sldId id="342" r:id="rId101"/>
    <p:sldId id="429" r:id="rId102"/>
    <p:sldId id="442" r:id="rId103"/>
    <p:sldId id="343" r:id="rId104"/>
    <p:sldId id="430" r:id="rId105"/>
    <p:sldId id="344" r:id="rId106"/>
    <p:sldId id="367" r:id="rId107"/>
    <p:sldId id="345" r:id="rId108"/>
    <p:sldId id="370" r:id="rId109"/>
    <p:sldId id="372" r:id="rId110"/>
    <p:sldId id="373" r:id="rId111"/>
    <p:sldId id="374" r:id="rId112"/>
    <p:sldId id="375" r:id="rId113"/>
    <p:sldId id="376" r:id="rId114"/>
    <p:sldId id="377" r:id="rId115"/>
    <p:sldId id="447" r:id="rId116"/>
    <p:sldId id="448" r:id="rId117"/>
    <p:sldId id="346" r:id="rId118"/>
    <p:sldId id="347" r:id="rId119"/>
    <p:sldId id="348" r:id="rId120"/>
    <p:sldId id="378" r:id="rId121"/>
    <p:sldId id="379" r:id="rId122"/>
    <p:sldId id="380" r:id="rId123"/>
    <p:sldId id="381" r:id="rId124"/>
    <p:sldId id="382" r:id="rId125"/>
    <p:sldId id="383" r:id="rId126"/>
    <p:sldId id="385" r:id="rId127"/>
    <p:sldId id="386" r:id="rId128"/>
    <p:sldId id="387" r:id="rId129"/>
    <p:sldId id="388" r:id="rId130"/>
    <p:sldId id="389" r:id="rId131"/>
    <p:sldId id="390" r:id="rId132"/>
    <p:sldId id="391" r:id="rId133"/>
    <p:sldId id="392" r:id="rId134"/>
    <p:sldId id="394" r:id="rId135"/>
    <p:sldId id="396" r:id="rId136"/>
    <p:sldId id="397" r:id="rId137"/>
    <p:sldId id="398" r:id="rId138"/>
    <p:sldId id="399" r:id="rId139"/>
    <p:sldId id="400" r:id="rId140"/>
    <p:sldId id="401" r:id="rId141"/>
    <p:sldId id="402" r:id="rId142"/>
    <p:sldId id="403" r:id="rId143"/>
    <p:sldId id="404" r:id="rId144"/>
    <p:sldId id="405" r:id="rId145"/>
    <p:sldId id="407" r:id="rId146"/>
    <p:sldId id="408" r:id="rId147"/>
    <p:sldId id="409" r:id="rId148"/>
    <p:sldId id="410" r:id="rId149"/>
    <p:sldId id="411" r:id="rId150"/>
    <p:sldId id="412" r:id="rId151"/>
    <p:sldId id="413" r:id="rId152"/>
    <p:sldId id="414" r:id="rId153"/>
    <p:sldId id="415" r:id="rId154"/>
    <p:sldId id="417" r:id="rId155"/>
    <p:sldId id="418" r:id="rId156"/>
    <p:sldId id="419" r:id="rId157"/>
    <p:sldId id="431" r:id="rId158"/>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Arial" charset="0"/>
        <a:ea typeface="MS PGothic" pitchFamily="34" charset="-128"/>
        <a:cs typeface="Arial" charset="0"/>
      </a:defRPr>
    </a:lvl1pPr>
    <a:lvl2pPr marL="457200" algn="l" rtl="0" fontAlgn="base">
      <a:spcBef>
        <a:spcPct val="0"/>
      </a:spcBef>
      <a:spcAft>
        <a:spcPct val="0"/>
      </a:spcAft>
      <a:defRPr sz="2400"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sz="2400"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sz="2400"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sz="2400" kern="1200">
        <a:solidFill>
          <a:schemeClr val="tx1"/>
        </a:solidFill>
        <a:latin typeface="Arial" charset="0"/>
        <a:ea typeface="MS PGothic" pitchFamily="34" charset="-128"/>
        <a:cs typeface="Arial" charset="0"/>
      </a:defRPr>
    </a:lvl5pPr>
    <a:lvl6pPr marL="2286000" algn="l" defTabSz="914400" rtl="0" eaLnBrk="1" latinLnBrk="0" hangingPunct="1">
      <a:defRPr sz="2400" kern="1200">
        <a:solidFill>
          <a:schemeClr val="tx1"/>
        </a:solidFill>
        <a:latin typeface="Arial" charset="0"/>
        <a:ea typeface="MS PGothic" pitchFamily="34" charset="-128"/>
        <a:cs typeface="Arial" charset="0"/>
      </a:defRPr>
    </a:lvl6pPr>
    <a:lvl7pPr marL="2743200" algn="l" defTabSz="914400" rtl="0" eaLnBrk="1" latinLnBrk="0" hangingPunct="1">
      <a:defRPr sz="2400" kern="1200">
        <a:solidFill>
          <a:schemeClr val="tx1"/>
        </a:solidFill>
        <a:latin typeface="Arial" charset="0"/>
        <a:ea typeface="MS PGothic" pitchFamily="34" charset="-128"/>
        <a:cs typeface="Arial" charset="0"/>
      </a:defRPr>
    </a:lvl7pPr>
    <a:lvl8pPr marL="3200400" algn="l" defTabSz="914400" rtl="0" eaLnBrk="1" latinLnBrk="0" hangingPunct="1">
      <a:defRPr sz="2400" kern="1200">
        <a:solidFill>
          <a:schemeClr val="tx1"/>
        </a:solidFill>
        <a:latin typeface="Arial" charset="0"/>
        <a:ea typeface="MS PGothic" pitchFamily="34" charset="-128"/>
        <a:cs typeface="Arial" charset="0"/>
      </a:defRPr>
    </a:lvl8pPr>
    <a:lvl9pPr marL="3657600" algn="l" defTabSz="914400" rtl="0" eaLnBrk="1" latinLnBrk="0" hangingPunct="1">
      <a:defRPr sz="2400" kern="1200">
        <a:solidFill>
          <a:schemeClr val="tx1"/>
        </a:solidFill>
        <a:latin typeface="Arial" charset="0"/>
        <a:ea typeface="MS PGothic" pitchFamily="34" charset="-128"/>
        <a:cs typeface="Arial" charset="0"/>
      </a:defRPr>
    </a:lvl9pPr>
  </p:defaultTextStyle>
  <p:extLst>
    <p:ext uri="{EFAFB233-063F-42B5-8137-9DF3F51BA10A}">
      <p15:sldGuideLst xmlns:p15="http://schemas.microsoft.com/office/powerpoint/2012/main">
        <p15:guide id="1" orient="horz" pos="4159">
          <p15:clr>
            <a:srgbClr val="A4A3A4"/>
          </p15:clr>
        </p15:guide>
        <p15:guide id="2" orient="horz" pos="672">
          <p15:clr>
            <a:srgbClr val="A4A3A4"/>
          </p15:clr>
        </p15:guide>
        <p15:guide id="3" pos="307">
          <p15:clr>
            <a:srgbClr val="A4A3A4"/>
          </p15:clr>
        </p15:guide>
        <p15:guide id="4" pos="5592">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543C86"/>
    <a:srgbClr val="9E948D"/>
    <a:srgbClr val="8D8177"/>
    <a:srgbClr val="38275A"/>
    <a:srgbClr val="3C2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6400" autoAdjust="0"/>
  </p:normalViewPr>
  <p:slideViewPr>
    <p:cSldViewPr>
      <p:cViewPr varScale="1">
        <p:scale>
          <a:sx n="80" d="100"/>
          <a:sy n="80" d="100"/>
        </p:scale>
        <p:origin x="1152" y="78"/>
      </p:cViewPr>
      <p:guideLst>
        <p:guide orient="horz" pos="4159"/>
        <p:guide orient="horz" pos="672"/>
        <p:guide pos="307"/>
        <p:guide pos="5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20"/>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handoutMaster" Target="handoutMasters/handout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CD0E-6D8C-4857-A056-E5A1D579B600}"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7EE5E986-DCF1-4C7E-B3D4-3DBECA943E60}">
      <dgm:prSet phldrT="[Text]"/>
      <dgm:spPr/>
      <dgm:t>
        <a:bodyPr/>
        <a:lstStyle/>
        <a:p>
          <a:endParaRPr lang="fr-FR" dirty="0">
            <a:solidFill>
              <a:srgbClr val="FF0000"/>
            </a:solidFill>
          </a:endParaRPr>
        </a:p>
      </dgm:t>
    </dgm:pt>
    <dgm:pt modelId="{A192310C-2E59-409C-A091-11D5E6E00110}" type="parTrans" cxnId="{89D81F7E-7188-4F74-856B-D0F0CAD5EF80}">
      <dgm:prSet/>
      <dgm:spPr/>
      <dgm:t>
        <a:bodyPr/>
        <a:lstStyle/>
        <a:p>
          <a:endParaRPr lang="fr-FR"/>
        </a:p>
      </dgm:t>
    </dgm:pt>
    <dgm:pt modelId="{F0E4D836-B92C-4FAC-8364-7258DCF3FB26}" type="sibTrans" cxnId="{89D81F7E-7188-4F74-856B-D0F0CAD5EF80}">
      <dgm:prSet/>
      <dgm:spPr/>
      <dgm:t>
        <a:bodyPr/>
        <a:lstStyle/>
        <a:p>
          <a:endParaRPr lang="fr-FR"/>
        </a:p>
      </dgm:t>
    </dgm:pt>
    <dgm:pt modelId="{50721559-890F-444F-8077-352F10B14D9E}">
      <dgm:prSet phldrT="[Text]"/>
      <dgm:spPr/>
      <dgm:t>
        <a:bodyPr/>
        <a:lstStyle/>
        <a:p>
          <a:r>
            <a:rPr lang="fr-FR" b="1" u="sng" dirty="0" smtClean="0"/>
            <a:t>Planification des Tests et Contrôle</a:t>
          </a:r>
          <a:endParaRPr lang="fr-FR" dirty="0"/>
        </a:p>
      </dgm:t>
    </dgm:pt>
    <dgm:pt modelId="{6EA28E2A-0E9E-4D21-BEC4-9A1C6B4E3DD2}" type="parTrans" cxnId="{B2D941AD-1210-4B9C-BE33-4CAB64ECBC61}">
      <dgm:prSet/>
      <dgm:spPr/>
      <dgm:t>
        <a:bodyPr/>
        <a:lstStyle/>
        <a:p>
          <a:endParaRPr lang="fr-FR"/>
        </a:p>
      </dgm:t>
    </dgm:pt>
    <dgm:pt modelId="{5D3C52E9-D773-42D2-8B2C-5B38458CF686}" type="sibTrans" cxnId="{B2D941AD-1210-4B9C-BE33-4CAB64ECBC61}">
      <dgm:prSet/>
      <dgm:spPr/>
      <dgm:t>
        <a:bodyPr/>
        <a:lstStyle/>
        <a:p>
          <a:endParaRPr lang="fr-FR"/>
        </a:p>
      </dgm:t>
    </dgm:pt>
    <dgm:pt modelId="{EC8BCDD7-4BFB-447B-B2AB-17D72BB7228C}">
      <dgm:prSet phldrT="[Text]"/>
      <dgm:spPr/>
      <dgm:t>
        <a:bodyPr/>
        <a:lstStyle/>
        <a:p>
          <a:endParaRPr lang="fr-FR" dirty="0"/>
        </a:p>
      </dgm:t>
    </dgm:pt>
    <dgm:pt modelId="{6568B89B-120B-4C66-9D54-5709C8ECC81C}" type="parTrans" cxnId="{A449D40A-0D92-4850-AE53-E551889F4183}">
      <dgm:prSet/>
      <dgm:spPr/>
      <dgm:t>
        <a:bodyPr/>
        <a:lstStyle/>
        <a:p>
          <a:endParaRPr lang="fr-FR"/>
        </a:p>
      </dgm:t>
    </dgm:pt>
    <dgm:pt modelId="{9B18E5D4-24A1-4EAA-8E4E-27E0FD43B1EB}" type="sibTrans" cxnId="{A449D40A-0D92-4850-AE53-E551889F4183}">
      <dgm:prSet/>
      <dgm:spPr/>
      <dgm:t>
        <a:bodyPr/>
        <a:lstStyle/>
        <a:p>
          <a:endParaRPr lang="fr-FR"/>
        </a:p>
      </dgm:t>
    </dgm:pt>
    <dgm:pt modelId="{00C68B6B-D67E-438F-84C5-8A0DE1DA72F5}">
      <dgm:prSet phldrT="[Text]"/>
      <dgm:spPr/>
      <dgm:t>
        <a:bodyPr/>
        <a:lstStyle/>
        <a:p>
          <a:endParaRPr lang="fr-FR" dirty="0"/>
        </a:p>
      </dgm:t>
    </dgm:pt>
    <dgm:pt modelId="{5B4A2785-58A5-48B1-B1AE-21377ED5887D}" type="parTrans" cxnId="{C89B17D5-1B6B-41D5-ACC8-8B4D82DF6827}">
      <dgm:prSet/>
      <dgm:spPr/>
      <dgm:t>
        <a:bodyPr/>
        <a:lstStyle/>
        <a:p>
          <a:endParaRPr lang="fr-FR"/>
        </a:p>
      </dgm:t>
    </dgm:pt>
    <dgm:pt modelId="{D2C32BBC-6155-4A86-AE3D-835502D4F3DA}" type="sibTrans" cxnId="{C89B17D5-1B6B-41D5-ACC8-8B4D82DF6827}">
      <dgm:prSet/>
      <dgm:spPr/>
      <dgm:t>
        <a:bodyPr/>
        <a:lstStyle/>
        <a:p>
          <a:endParaRPr lang="fr-FR"/>
        </a:p>
      </dgm:t>
    </dgm:pt>
    <dgm:pt modelId="{3FB6A497-379B-4E6C-A256-745349291A7D}">
      <dgm:prSet phldrT="[Text]"/>
      <dgm:spPr/>
      <dgm:t>
        <a:bodyPr/>
        <a:lstStyle/>
        <a:p>
          <a:r>
            <a:rPr lang="fr-FR" b="1" u="sng" dirty="0" smtClean="0"/>
            <a:t>Implémentation et exécution des tests</a:t>
          </a:r>
          <a:endParaRPr lang="fr-FR" dirty="0"/>
        </a:p>
      </dgm:t>
    </dgm:pt>
    <dgm:pt modelId="{DC86B7F1-E6D5-43D2-B8C7-E41104B8CA5D}" type="parTrans" cxnId="{78A960AB-186D-4DA1-A877-9AF0C0E94593}">
      <dgm:prSet/>
      <dgm:spPr/>
      <dgm:t>
        <a:bodyPr/>
        <a:lstStyle/>
        <a:p>
          <a:endParaRPr lang="fr-FR"/>
        </a:p>
      </dgm:t>
    </dgm:pt>
    <dgm:pt modelId="{A261E520-2957-4F13-865A-961190AB0D04}" type="sibTrans" cxnId="{78A960AB-186D-4DA1-A877-9AF0C0E94593}">
      <dgm:prSet/>
      <dgm:spPr/>
      <dgm:t>
        <a:bodyPr/>
        <a:lstStyle/>
        <a:p>
          <a:endParaRPr lang="fr-FR"/>
        </a:p>
      </dgm:t>
    </dgm:pt>
    <dgm:pt modelId="{B5A54285-2A41-4115-B172-3936ACB754C3}">
      <dgm:prSet phldrT="[Text]"/>
      <dgm:spPr/>
      <dgm:t>
        <a:bodyPr/>
        <a:lstStyle/>
        <a:p>
          <a:r>
            <a:rPr lang="fr-FR" b="1" u="sng" dirty="0" smtClean="0"/>
            <a:t>Analyse et conception des tests</a:t>
          </a:r>
          <a:endParaRPr lang="fr-FR" dirty="0"/>
        </a:p>
      </dgm:t>
    </dgm:pt>
    <dgm:pt modelId="{4EF1E362-7C78-4C9A-BE89-030928F3DD54}" type="parTrans" cxnId="{09394770-6D6F-4935-BE4F-9C279C89C79C}">
      <dgm:prSet/>
      <dgm:spPr/>
      <dgm:t>
        <a:bodyPr/>
        <a:lstStyle/>
        <a:p>
          <a:endParaRPr lang="fr-FR"/>
        </a:p>
      </dgm:t>
    </dgm:pt>
    <dgm:pt modelId="{31D00A28-EFC8-4E3E-82FA-3A565ADF07A5}" type="sibTrans" cxnId="{09394770-6D6F-4935-BE4F-9C279C89C79C}">
      <dgm:prSet/>
      <dgm:spPr/>
      <dgm:t>
        <a:bodyPr/>
        <a:lstStyle/>
        <a:p>
          <a:endParaRPr lang="fr-FR"/>
        </a:p>
      </dgm:t>
    </dgm:pt>
    <dgm:pt modelId="{91546845-479A-41F6-B5DF-F9536EBE624C}">
      <dgm:prSet phldrT="[Text]"/>
      <dgm:spPr/>
      <dgm:t>
        <a:bodyPr/>
        <a:lstStyle/>
        <a:p>
          <a:r>
            <a:rPr lang="fr-FR" b="1" u="sng" dirty="0" smtClean="0"/>
            <a:t>Activités de clôture des tests</a:t>
          </a:r>
          <a:endParaRPr lang="fr-FR" dirty="0"/>
        </a:p>
      </dgm:t>
    </dgm:pt>
    <dgm:pt modelId="{99EB686C-DFFB-4875-AAA8-8462FDF1C34E}" type="parTrans" cxnId="{73339825-3B8D-4D06-B482-42700B4D2D1C}">
      <dgm:prSet/>
      <dgm:spPr/>
      <dgm:t>
        <a:bodyPr/>
        <a:lstStyle/>
        <a:p>
          <a:endParaRPr lang="fr-FR"/>
        </a:p>
      </dgm:t>
    </dgm:pt>
    <dgm:pt modelId="{3CA3E3C0-0A1A-41BA-8C6B-7A22A4E2915B}" type="sibTrans" cxnId="{73339825-3B8D-4D06-B482-42700B4D2D1C}">
      <dgm:prSet/>
      <dgm:spPr/>
      <dgm:t>
        <a:bodyPr/>
        <a:lstStyle/>
        <a:p>
          <a:endParaRPr lang="fr-FR"/>
        </a:p>
      </dgm:t>
    </dgm:pt>
    <dgm:pt modelId="{2F7FD654-2ABB-4975-8ED2-5DA32A10B078}">
      <dgm:prSet phldrT="[Text]"/>
      <dgm:spPr/>
      <dgm:t>
        <a:bodyPr/>
        <a:lstStyle/>
        <a:p>
          <a:endParaRPr lang="fr-FR" dirty="0"/>
        </a:p>
      </dgm:t>
    </dgm:pt>
    <dgm:pt modelId="{908ACFAF-7939-42AA-8C98-F351DD682741}" type="parTrans" cxnId="{4E993A58-2251-476D-90A5-A8497D42DB93}">
      <dgm:prSet/>
      <dgm:spPr/>
      <dgm:t>
        <a:bodyPr/>
        <a:lstStyle/>
        <a:p>
          <a:endParaRPr lang="fr-FR"/>
        </a:p>
      </dgm:t>
    </dgm:pt>
    <dgm:pt modelId="{46FE4290-EA1A-48ED-9DEC-ACF4A92B04CC}" type="sibTrans" cxnId="{4E993A58-2251-476D-90A5-A8497D42DB93}">
      <dgm:prSet/>
      <dgm:spPr/>
      <dgm:t>
        <a:bodyPr/>
        <a:lstStyle/>
        <a:p>
          <a:endParaRPr lang="fr-FR"/>
        </a:p>
      </dgm:t>
    </dgm:pt>
    <dgm:pt modelId="{5A072BD7-5153-480F-97FE-DDC10FC300CC}">
      <dgm:prSet phldrT="[Text]"/>
      <dgm:spPr/>
      <dgm:t>
        <a:bodyPr/>
        <a:lstStyle/>
        <a:p>
          <a:r>
            <a:rPr lang="fr-FR" b="1" u="sng" dirty="0" smtClean="0"/>
            <a:t>Evaluer les critères de sortie et informer</a:t>
          </a:r>
          <a:endParaRPr lang="fr-FR" dirty="0"/>
        </a:p>
      </dgm:t>
    </dgm:pt>
    <dgm:pt modelId="{B3D3B71E-6056-4B7B-BFEA-CFEB6E595FC0}" type="parTrans" cxnId="{9CAE9EC8-2E95-42A9-8813-09E76282C662}">
      <dgm:prSet/>
      <dgm:spPr/>
      <dgm:t>
        <a:bodyPr/>
        <a:lstStyle/>
        <a:p>
          <a:endParaRPr lang="fr-FR"/>
        </a:p>
      </dgm:t>
    </dgm:pt>
    <dgm:pt modelId="{7E4FF575-0632-4978-8957-C261DC509ECA}" type="sibTrans" cxnId="{9CAE9EC8-2E95-42A9-8813-09E76282C662}">
      <dgm:prSet/>
      <dgm:spPr/>
      <dgm:t>
        <a:bodyPr/>
        <a:lstStyle/>
        <a:p>
          <a:endParaRPr lang="fr-FR"/>
        </a:p>
      </dgm:t>
    </dgm:pt>
    <dgm:pt modelId="{8343F641-8BF7-4ED9-85A0-725B61CADAA6}">
      <dgm:prSet phldrT="[Text]"/>
      <dgm:spPr/>
      <dgm:t>
        <a:bodyPr/>
        <a:lstStyle/>
        <a:p>
          <a:endParaRPr lang="fr-FR" dirty="0"/>
        </a:p>
      </dgm:t>
    </dgm:pt>
    <dgm:pt modelId="{19DF211C-8D33-4AAF-995A-AB97721801F0}" type="parTrans" cxnId="{3773AE09-8FD6-4879-A86D-E7E5EFC4A6D2}">
      <dgm:prSet/>
      <dgm:spPr/>
      <dgm:t>
        <a:bodyPr/>
        <a:lstStyle/>
        <a:p>
          <a:endParaRPr lang="fr-FR"/>
        </a:p>
      </dgm:t>
    </dgm:pt>
    <dgm:pt modelId="{14BF2878-BA3A-4A66-A83C-8FA7C033B999}" type="sibTrans" cxnId="{3773AE09-8FD6-4879-A86D-E7E5EFC4A6D2}">
      <dgm:prSet/>
      <dgm:spPr/>
      <dgm:t>
        <a:bodyPr/>
        <a:lstStyle/>
        <a:p>
          <a:endParaRPr lang="fr-FR"/>
        </a:p>
      </dgm:t>
    </dgm:pt>
    <dgm:pt modelId="{C1D1BDA8-0375-4BA2-BAA8-AE85C81CAC5B}" type="pres">
      <dgm:prSet presAssocID="{30AACD0E-6D8C-4857-A056-E5A1D579B600}" presName="linearFlow" presStyleCnt="0">
        <dgm:presLayoutVars>
          <dgm:dir/>
          <dgm:animLvl val="lvl"/>
          <dgm:resizeHandles val="exact"/>
        </dgm:presLayoutVars>
      </dgm:prSet>
      <dgm:spPr/>
      <dgm:t>
        <a:bodyPr/>
        <a:lstStyle/>
        <a:p>
          <a:endParaRPr lang="fr-FR"/>
        </a:p>
      </dgm:t>
    </dgm:pt>
    <dgm:pt modelId="{0696C681-B049-4C74-A7A7-4802FF462C29}" type="pres">
      <dgm:prSet presAssocID="{7EE5E986-DCF1-4C7E-B3D4-3DBECA943E60}" presName="composite" presStyleCnt="0"/>
      <dgm:spPr/>
    </dgm:pt>
    <dgm:pt modelId="{A18378C9-CA58-44F1-80C8-B8A0AC35A4F2}" type="pres">
      <dgm:prSet presAssocID="{7EE5E986-DCF1-4C7E-B3D4-3DBECA943E60}" presName="parentText" presStyleLbl="alignNode1" presStyleIdx="0" presStyleCnt="5">
        <dgm:presLayoutVars>
          <dgm:chMax val="1"/>
          <dgm:bulletEnabled val="1"/>
        </dgm:presLayoutVars>
      </dgm:prSet>
      <dgm:spPr/>
      <dgm:t>
        <a:bodyPr/>
        <a:lstStyle/>
        <a:p>
          <a:endParaRPr lang="fr-FR"/>
        </a:p>
      </dgm:t>
    </dgm:pt>
    <dgm:pt modelId="{C95F95C1-8A9C-4153-9CD4-7348F75A3F3D}" type="pres">
      <dgm:prSet presAssocID="{7EE5E986-DCF1-4C7E-B3D4-3DBECA943E60}" presName="descendantText" presStyleLbl="alignAcc1" presStyleIdx="0" presStyleCnt="5">
        <dgm:presLayoutVars>
          <dgm:bulletEnabled val="1"/>
        </dgm:presLayoutVars>
      </dgm:prSet>
      <dgm:spPr/>
      <dgm:t>
        <a:bodyPr/>
        <a:lstStyle/>
        <a:p>
          <a:endParaRPr lang="fr-FR"/>
        </a:p>
      </dgm:t>
    </dgm:pt>
    <dgm:pt modelId="{1FB05F7C-C164-4264-9232-04660DDF5FBE}" type="pres">
      <dgm:prSet presAssocID="{F0E4D836-B92C-4FAC-8364-7258DCF3FB26}" presName="sp" presStyleCnt="0"/>
      <dgm:spPr/>
    </dgm:pt>
    <dgm:pt modelId="{503D9BCA-0C69-4055-8628-D9FF581B5ED9}" type="pres">
      <dgm:prSet presAssocID="{EC8BCDD7-4BFB-447B-B2AB-17D72BB7228C}" presName="composite" presStyleCnt="0"/>
      <dgm:spPr/>
    </dgm:pt>
    <dgm:pt modelId="{4422215B-1A70-4CEA-9AEA-E0171ACC3422}" type="pres">
      <dgm:prSet presAssocID="{EC8BCDD7-4BFB-447B-B2AB-17D72BB7228C}" presName="parentText" presStyleLbl="alignNode1" presStyleIdx="1" presStyleCnt="5">
        <dgm:presLayoutVars>
          <dgm:chMax val="1"/>
          <dgm:bulletEnabled val="1"/>
        </dgm:presLayoutVars>
      </dgm:prSet>
      <dgm:spPr/>
      <dgm:t>
        <a:bodyPr/>
        <a:lstStyle/>
        <a:p>
          <a:endParaRPr lang="fr-FR"/>
        </a:p>
      </dgm:t>
    </dgm:pt>
    <dgm:pt modelId="{BF2A8A55-D801-4CA3-B1BA-1B7E12FD05B9}" type="pres">
      <dgm:prSet presAssocID="{EC8BCDD7-4BFB-447B-B2AB-17D72BB7228C}" presName="descendantText" presStyleLbl="alignAcc1" presStyleIdx="1" presStyleCnt="5">
        <dgm:presLayoutVars>
          <dgm:bulletEnabled val="1"/>
        </dgm:presLayoutVars>
      </dgm:prSet>
      <dgm:spPr/>
      <dgm:t>
        <a:bodyPr/>
        <a:lstStyle/>
        <a:p>
          <a:endParaRPr lang="fr-FR"/>
        </a:p>
      </dgm:t>
    </dgm:pt>
    <dgm:pt modelId="{A3072908-7951-41FF-A9C7-28B972AB1CC5}" type="pres">
      <dgm:prSet presAssocID="{9B18E5D4-24A1-4EAA-8E4E-27E0FD43B1EB}" presName="sp" presStyleCnt="0"/>
      <dgm:spPr/>
    </dgm:pt>
    <dgm:pt modelId="{84AAD0DD-5576-4D18-9693-5D493FBE0290}" type="pres">
      <dgm:prSet presAssocID="{00C68B6B-D67E-438F-84C5-8A0DE1DA72F5}" presName="composite" presStyleCnt="0"/>
      <dgm:spPr/>
    </dgm:pt>
    <dgm:pt modelId="{0900E640-781D-46B8-AD31-00187DDB8734}" type="pres">
      <dgm:prSet presAssocID="{00C68B6B-D67E-438F-84C5-8A0DE1DA72F5}" presName="parentText" presStyleLbl="alignNode1" presStyleIdx="2" presStyleCnt="5">
        <dgm:presLayoutVars>
          <dgm:chMax val="1"/>
          <dgm:bulletEnabled val="1"/>
        </dgm:presLayoutVars>
      </dgm:prSet>
      <dgm:spPr/>
      <dgm:t>
        <a:bodyPr/>
        <a:lstStyle/>
        <a:p>
          <a:endParaRPr lang="fr-FR"/>
        </a:p>
      </dgm:t>
    </dgm:pt>
    <dgm:pt modelId="{16ED13AD-A185-4CA5-BFC5-737160DD0C25}" type="pres">
      <dgm:prSet presAssocID="{00C68B6B-D67E-438F-84C5-8A0DE1DA72F5}" presName="descendantText" presStyleLbl="alignAcc1" presStyleIdx="2" presStyleCnt="5">
        <dgm:presLayoutVars>
          <dgm:bulletEnabled val="1"/>
        </dgm:presLayoutVars>
      </dgm:prSet>
      <dgm:spPr/>
      <dgm:t>
        <a:bodyPr/>
        <a:lstStyle/>
        <a:p>
          <a:endParaRPr lang="fr-FR"/>
        </a:p>
      </dgm:t>
    </dgm:pt>
    <dgm:pt modelId="{CE0D281A-9B98-4DB7-9402-0ADB32E1F433}" type="pres">
      <dgm:prSet presAssocID="{D2C32BBC-6155-4A86-AE3D-835502D4F3DA}" presName="sp" presStyleCnt="0"/>
      <dgm:spPr/>
    </dgm:pt>
    <dgm:pt modelId="{BBCE1096-D214-4A50-9F64-CB7B22D2794C}" type="pres">
      <dgm:prSet presAssocID="{2F7FD654-2ABB-4975-8ED2-5DA32A10B078}" presName="composite" presStyleCnt="0"/>
      <dgm:spPr/>
    </dgm:pt>
    <dgm:pt modelId="{B2819C85-6D25-4327-A6E5-67D7102B43C2}" type="pres">
      <dgm:prSet presAssocID="{2F7FD654-2ABB-4975-8ED2-5DA32A10B078}" presName="parentText" presStyleLbl="alignNode1" presStyleIdx="3" presStyleCnt="5">
        <dgm:presLayoutVars>
          <dgm:chMax val="1"/>
          <dgm:bulletEnabled val="1"/>
        </dgm:presLayoutVars>
      </dgm:prSet>
      <dgm:spPr/>
      <dgm:t>
        <a:bodyPr/>
        <a:lstStyle/>
        <a:p>
          <a:endParaRPr lang="fr-FR"/>
        </a:p>
      </dgm:t>
    </dgm:pt>
    <dgm:pt modelId="{08C52BFE-928E-4FE9-A3BC-3C7A52C36DB6}" type="pres">
      <dgm:prSet presAssocID="{2F7FD654-2ABB-4975-8ED2-5DA32A10B078}" presName="descendantText" presStyleLbl="alignAcc1" presStyleIdx="3" presStyleCnt="5">
        <dgm:presLayoutVars>
          <dgm:bulletEnabled val="1"/>
        </dgm:presLayoutVars>
      </dgm:prSet>
      <dgm:spPr/>
      <dgm:t>
        <a:bodyPr/>
        <a:lstStyle/>
        <a:p>
          <a:endParaRPr lang="fr-FR"/>
        </a:p>
      </dgm:t>
    </dgm:pt>
    <dgm:pt modelId="{5D97D34C-68DA-481E-8BCC-EB43B9EA5742}" type="pres">
      <dgm:prSet presAssocID="{46FE4290-EA1A-48ED-9DEC-ACF4A92B04CC}" presName="sp" presStyleCnt="0"/>
      <dgm:spPr/>
    </dgm:pt>
    <dgm:pt modelId="{C31EA377-EE5D-495C-ADE5-D4855C432962}" type="pres">
      <dgm:prSet presAssocID="{8343F641-8BF7-4ED9-85A0-725B61CADAA6}" presName="composite" presStyleCnt="0"/>
      <dgm:spPr/>
    </dgm:pt>
    <dgm:pt modelId="{6EECFB7A-6087-4987-B7EC-EB76888182ED}" type="pres">
      <dgm:prSet presAssocID="{8343F641-8BF7-4ED9-85A0-725B61CADAA6}" presName="parentText" presStyleLbl="alignNode1" presStyleIdx="4" presStyleCnt="5">
        <dgm:presLayoutVars>
          <dgm:chMax val="1"/>
          <dgm:bulletEnabled val="1"/>
        </dgm:presLayoutVars>
      </dgm:prSet>
      <dgm:spPr/>
      <dgm:t>
        <a:bodyPr/>
        <a:lstStyle/>
        <a:p>
          <a:endParaRPr lang="fr-FR"/>
        </a:p>
      </dgm:t>
    </dgm:pt>
    <dgm:pt modelId="{7A4CC19A-8D9D-4274-BA2F-AFD8D1C66D43}" type="pres">
      <dgm:prSet presAssocID="{8343F641-8BF7-4ED9-85A0-725B61CADAA6}" presName="descendantText" presStyleLbl="alignAcc1" presStyleIdx="4" presStyleCnt="5">
        <dgm:presLayoutVars>
          <dgm:bulletEnabled val="1"/>
        </dgm:presLayoutVars>
      </dgm:prSet>
      <dgm:spPr/>
      <dgm:t>
        <a:bodyPr/>
        <a:lstStyle/>
        <a:p>
          <a:endParaRPr lang="fr-FR"/>
        </a:p>
      </dgm:t>
    </dgm:pt>
  </dgm:ptLst>
  <dgm:cxnLst>
    <dgm:cxn modelId="{B2D941AD-1210-4B9C-BE33-4CAB64ECBC61}" srcId="{7EE5E986-DCF1-4C7E-B3D4-3DBECA943E60}" destId="{50721559-890F-444F-8077-352F10B14D9E}" srcOrd="0" destOrd="0" parTransId="{6EA28E2A-0E9E-4D21-BEC4-9A1C6B4E3DD2}" sibTransId="{5D3C52E9-D773-42D2-8B2C-5B38458CF686}"/>
    <dgm:cxn modelId="{4E993A58-2251-476D-90A5-A8497D42DB93}" srcId="{30AACD0E-6D8C-4857-A056-E5A1D579B600}" destId="{2F7FD654-2ABB-4975-8ED2-5DA32A10B078}" srcOrd="3" destOrd="0" parTransId="{908ACFAF-7939-42AA-8C98-F351DD682741}" sibTransId="{46FE4290-EA1A-48ED-9DEC-ACF4A92B04CC}"/>
    <dgm:cxn modelId="{FBD0C397-8AF3-4B09-8AF2-ED8973BBE367}" type="presOf" srcId="{50721559-890F-444F-8077-352F10B14D9E}" destId="{C95F95C1-8A9C-4153-9CD4-7348F75A3F3D}" srcOrd="0" destOrd="0" presId="urn:microsoft.com/office/officeart/2005/8/layout/chevron2"/>
    <dgm:cxn modelId="{C89B17D5-1B6B-41D5-ACC8-8B4D82DF6827}" srcId="{30AACD0E-6D8C-4857-A056-E5A1D579B600}" destId="{00C68B6B-D67E-438F-84C5-8A0DE1DA72F5}" srcOrd="2" destOrd="0" parTransId="{5B4A2785-58A5-48B1-B1AE-21377ED5887D}" sibTransId="{D2C32BBC-6155-4A86-AE3D-835502D4F3DA}"/>
    <dgm:cxn modelId="{89D81F7E-7188-4F74-856B-D0F0CAD5EF80}" srcId="{30AACD0E-6D8C-4857-A056-E5A1D579B600}" destId="{7EE5E986-DCF1-4C7E-B3D4-3DBECA943E60}" srcOrd="0" destOrd="0" parTransId="{A192310C-2E59-409C-A091-11D5E6E00110}" sibTransId="{F0E4D836-B92C-4FAC-8364-7258DCF3FB26}"/>
    <dgm:cxn modelId="{922E162B-09E7-4118-94A9-C13AE9237CDD}" type="presOf" srcId="{B5A54285-2A41-4115-B172-3936ACB754C3}" destId="{BF2A8A55-D801-4CA3-B1BA-1B7E12FD05B9}" srcOrd="0" destOrd="0" presId="urn:microsoft.com/office/officeart/2005/8/layout/chevron2"/>
    <dgm:cxn modelId="{9B022BCD-003F-4ED8-97F2-07158F04A194}" type="presOf" srcId="{EC8BCDD7-4BFB-447B-B2AB-17D72BB7228C}" destId="{4422215B-1A70-4CEA-9AEA-E0171ACC3422}" srcOrd="0" destOrd="0" presId="urn:microsoft.com/office/officeart/2005/8/layout/chevron2"/>
    <dgm:cxn modelId="{73339825-3B8D-4D06-B482-42700B4D2D1C}" srcId="{8343F641-8BF7-4ED9-85A0-725B61CADAA6}" destId="{91546845-479A-41F6-B5DF-F9536EBE624C}" srcOrd="0" destOrd="0" parTransId="{99EB686C-DFFB-4875-AAA8-8462FDF1C34E}" sibTransId="{3CA3E3C0-0A1A-41BA-8C6B-7A22A4E2915B}"/>
    <dgm:cxn modelId="{4CFC2FAD-7C83-4F14-A538-07BCF970CD1D}" type="presOf" srcId="{5A072BD7-5153-480F-97FE-DDC10FC300CC}" destId="{08C52BFE-928E-4FE9-A3BC-3C7A52C36DB6}" srcOrd="0" destOrd="0" presId="urn:microsoft.com/office/officeart/2005/8/layout/chevron2"/>
    <dgm:cxn modelId="{9CAE9EC8-2E95-42A9-8813-09E76282C662}" srcId="{2F7FD654-2ABB-4975-8ED2-5DA32A10B078}" destId="{5A072BD7-5153-480F-97FE-DDC10FC300CC}" srcOrd="0" destOrd="0" parTransId="{B3D3B71E-6056-4B7B-BFEA-CFEB6E595FC0}" sibTransId="{7E4FF575-0632-4978-8957-C261DC509ECA}"/>
    <dgm:cxn modelId="{7D380624-ADB0-4FB8-BB8F-51867A5E5919}" type="presOf" srcId="{3FB6A497-379B-4E6C-A256-745349291A7D}" destId="{16ED13AD-A185-4CA5-BFC5-737160DD0C25}" srcOrd="0" destOrd="0" presId="urn:microsoft.com/office/officeart/2005/8/layout/chevron2"/>
    <dgm:cxn modelId="{3773AE09-8FD6-4879-A86D-E7E5EFC4A6D2}" srcId="{30AACD0E-6D8C-4857-A056-E5A1D579B600}" destId="{8343F641-8BF7-4ED9-85A0-725B61CADAA6}" srcOrd="4" destOrd="0" parTransId="{19DF211C-8D33-4AAF-995A-AB97721801F0}" sibTransId="{14BF2878-BA3A-4A66-A83C-8FA7C033B999}"/>
    <dgm:cxn modelId="{56DE674A-7FD7-4DAD-AB84-B0CD5D23FA7C}" type="presOf" srcId="{91546845-479A-41F6-B5DF-F9536EBE624C}" destId="{7A4CC19A-8D9D-4274-BA2F-AFD8D1C66D43}" srcOrd="0" destOrd="0" presId="urn:microsoft.com/office/officeart/2005/8/layout/chevron2"/>
    <dgm:cxn modelId="{EC0C5A9A-2DE1-4ED2-B767-AFC8638C0333}" type="presOf" srcId="{8343F641-8BF7-4ED9-85A0-725B61CADAA6}" destId="{6EECFB7A-6087-4987-B7EC-EB76888182ED}" srcOrd="0" destOrd="0" presId="urn:microsoft.com/office/officeart/2005/8/layout/chevron2"/>
    <dgm:cxn modelId="{A449D40A-0D92-4850-AE53-E551889F4183}" srcId="{30AACD0E-6D8C-4857-A056-E5A1D579B600}" destId="{EC8BCDD7-4BFB-447B-B2AB-17D72BB7228C}" srcOrd="1" destOrd="0" parTransId="{6568B89B-120B-4C66-9D54-5709C8ECC81C}" sibTransId="{9B18E5D4-24A1-4EAA-8E4E-27E0FD43B1EB}"/>
    <dgm:cxn modelId="{AB01FD36-FDEC-40BF-B3A5-24189BBCD716}" type="presOf" srcId="{00C68B6B-D67E-438F-84C5-8A0DE1DA72F5}" destId="{0900E640-781D-46B8-AD31-00187DDB8734}" srcOrd="0" destOrd="0" presId="urn:microsoft.com/office/officeart/2005/8/layout/chevron2"/>
    <dgm:cxn modelId="{F689D4F8-B242-4FA4-B58F-C5C4F6A70496}" type="presOf" srcId="{30AACD0E-6D8C-4857-A056-E5A1D579B600}" destId="{C1D1BDA8-0375-4BA2-BAA8-AE85C81CAC5B}" srcOrd="0" destOrd="0" presId="urn:microsoft.com/office/officeart/2005/8/layout/chevron2"/>
    <dgm:cxn modelId="{78A960AB-186D-4DA1-A877-9AF0C0E94593}" srcId="{00C68B6B-D67E-438F-84C5-8A0DE1DA72F5}" destId="{3FB6A497-379B-4E6C-A256-745349291A7D}" srcOrd="0" destOrd="0" parTransId="{DC86B7F1-E6D5-43D2-B8C7-E41104B8CA5D}" sibTransId="{A261E520-2957-4F13-865A-961190AB0D04}"/>
    <dgm:cxn modelId="{09394770-6D6F-4935-BE4F-9C279C89C79C}" srcId="{EC8BCDD7-4BFB-447B-B2AB-17D72BB7228C}" destId="{B5A54285-2A41-4115-B172-3936ACB754C3}" srcOrd="0" destOrd="0" parTransId="{4EF1E362-7C78-4C9A-BE89-030928F3DD54}" sibTransId="{31D00A28-EFC8-4E3E-82FA-3A565ADF07A5}"/>
    <dgm:cxn modelId="{9C271004-C55F-44DE-819A-A4D4E05BE438}" type="presOf" srcId="{7EE5E986-DCF1-4C7E-B3D4-3DBECA943E60}" destId="{A18378C9-CA58-44F1-80C8-B8A0AC35A4F2}" srcOrd="0" destOrd="0" presId="urn:microsoft.com/office/officeart/2005/8/layout/chevron2"/>
    <dgm:cxn modelId="{99AFE29E-26D2-4810-91AB-2AEBA7EDCF77}" type="presOf" srcId="{2F7FD654-2ABB-4975-8ED2-5DA32A10B078}" destId="{B2819C85-6D25-4327-A6E5-67D7102B43C2}" srcOrd="0" destOrd="0" presId="urn:microsoft.com/office/officeart/2005/8/layout/chevron2"/>
    <dgm:cxn modelId="{E30369F0-805B-4954-B941-AE0EB0515D14}" type="presParOf" srcId="{C1D1BDA8-0375-4BA2-BAA8-AE85C81CAC5B}" destId="{0696C681-B049-4C74-A7A7-4802FF462C29}" srcOrd="0" destOrd="0" presId="urn:microsoft.com/office/officeart/2005/8/layout/chevron2"/>
    <dgm:cxn modelId="{A1A9328C-5268-4C5B-81A2-601A7DD00DC8}" type="presParOf" srcId="{0696C681-B049-4C74-A7A7-4802FF462C29}" destId="{A18378C9-CA58-44F1-80C8-B8A0AC35A4F2}" srcOrd="0" destOrd="0" presId="urn:microsoft.com/office/officeart/2005/8/layout/chevron2"/>
    <dgm:cxn modelId="{3EC70E1D-25D5-4EEF-90BB-26A8767CB128}" type="presParOf" srcId="{0696C681-B049-4C74-A7A7-4802FF462C29}" destId="{C95F95C1-8A9C-4153-9CD4-7348F75A3F3D}" srcOrd="1" destOrd="0" presId="urn:microsoft.com/office/officeart/2005/8/layout/chevron2"/>
    <dgm:cxn modelId="{B584FEAE-FC5B-43CE-8B2D-7B6DBD62FEBC}" type="presParOf" srcId="{C1D1BDA8-0375-4BA2-BAA8-AE85C81CAC5B}" destId="{1FB05F7C-C164-4264-9232-04660DDF5FBE}" srcOrd="1" destOrd="0" presId="urn:microsoft.com/office/officeart/2005/8/layout/chevron2"/>
    <dgm:cxn modelId="{DFC0C599-711E-4B98-B160-1E72389D445A}" type="presParOf" srcId="{C1D1BDA8-0375-4BA2-BAA8-AE85C81CAC5B}" destId="{503D9BCA-0C69-4055-8628-D9FF581B5ED9}" srcOrd="2" destOrd="0" presId="urn:microsoft.com/office/officeart/2005/8/layout/chevron2"/>
    <dgm:cxn modelId="{27B6E23F-805A-431B-A2F0-97488F2F552F}" type="presParOf" srcId="{503D9BCA-0C69-4055-8628-D9FF581B5ED9}" destId="{4422215B-1A70-4CEA-9AEA-E0171ACC3422}" srcOrd="0" destOrd="0" presId="urn:microsoft.com/office/officeart/2005/8/layout/chevron2"/>
    <dgm:cxn modelId="{0505B4DB-7E72-4981-B8C8-F7A18FB71EB6}" type="presParOf" srcId="{503D9BCA-0C69-4055-8628-D9FF581B5ED9}" destId="{BF2A8A55-D801-4CA3-B1BA-1B7E12FD05B9}" srcOrd="1" destOrd="0" presId="urn:microsoft.com/office/officeart/2005/8/layout/chevron2"/>
    <dgm:cxn modelId="{B06E5E7A-1FB8-481B-8EE8-1BD8CE07A9D3}" type="presParOf" srcId="{C1D1BDA8-0375-4BA2-BAA8-AE85C81CAC5B}" destId="{A3072908-7951-41FF-A9C7-28B972AB1CC5}" srcOrd="3" destOrd="0" presId="urn:microsoft.com/office/officeart/2005/8/layout/chevron2"/>
    <dgm:cxn modelId="{E02EE180-1B3A-4E0D-82A2-EBA15C8381BF}" type="presParOf" srcId="{C1D1BDA8-0375-4BA2-BAA8-AE85C81CAC5B}" destId="{84AAD0DD-5576-4D18-9693-5D493FBE0290}" srcOrd="4" destOrd="0" presId="urn:microsoft.com/office/officeart/2005/8/layout/chevron2"/>
    <dgm:cxn modelId="{DAF485B0-F387-462F-B1AE-5857399CA3EC}" type="presParOf" srcId="{84AAD0DD-5576-4D18-9693-5D493FBE0290}" destId="{0900E640-781D-46B8-AD31-00187DDB8734}" srcOrd="0" destOrd="0" presId="urn:microsoft.com/office/officeart/2005/8/layout/chevron2"/>
    <dgm:cxn modelId="{FE442EFD-5149-469F-BF86-7BC4A81BE4A4}" type="presParOf" srcId="{84AAD0DD-5576-4D18-9693-5D493FBE0290}" destId="{16ED13AD-A185-4CA5-BFC5-737160DD0C25}" srcOrd="1" destOrd="0" presId="urn:microsoft.com/office/officeart/2005/8/layout/chevron2"/>
    <dgm:cxn modelId="{0C9E1A4A-79FE-41BB-839C-2AC10A83154E}" type="presParOf" srcId="{C1D1BDA8-0375-4BA2-BAA8-AE85C81CAC5B}" destId="{CE0D281A-9B98-4DB7-9402-0ADB32E1F433}" srcOrd="5" destOrd="0" presId="urn:microsoft.com/office/officeart/2005/8/layout/chevron2"/>
    <dgm:cxn modelId="{6FBD081F-86C8-4816-B13C-F7900128AA2D}" type="presParOf" srcId="{C1D1BDA8-0375-4BA2-BAA8-AE85C81CAC5B}" destId="{BBCE1096-D214-4A50-9F64-CB7B22D2794C}" srcOrd="6" destOrd="0" presId="urn:microsoft.com/office/officeart/2005/8/layout/chevron2"/>
    <dgm:cxn modelId="{2ED3FE5B-B10B-4508-B179-6496B5CFF508}" type="presParOf" srcId="{BBCE1096-D214-4A50-9F64-CB7B22D2794C}" destId="{B2819C85-6D25-4327-A6E5-67D7102B43C2}" srcOrd="0" destOrd="0" presId="urn:microsoft.com/office/officeart/2005/8/layout/chevron2"/>
    <dgm:cxn modelId="{D3436A69-CCAB-4907-B7C0-A2F9B15125E5}" type="presParOf" srcId="{BBCE1096-D214-4A50-9F64-CB7B22D2794C}" destId="{08C52BFE-928E-4FE9-A3BC-3C7A52C36DB6}" srcOrd="1" destOrd="0" presId="urn:microsoft.com/office/officeart/2005/8/layout/chevron2"/>
    <dgm:cxn modelId="{19BE757F-9AEA-4B16-A4EC-E59F3329D0B2}" type="presParOf" srcId="{C1D1BDA8-0375-4BA2-BAA8-AE85C81CAC5B}" destId="{5D97D34C-68DA-481E-8BCC-EB43B9EA5742}" srcOrd="7" destOrd="0" presId="urn:microsoft.com/office/officeart/2005/8/layout/chevron2"/>
    <dgm:cxn modelId="{A16D63EF-0C4C-45C9-BF81-215AB01CDF7D}" type="presParOf" srcId="{C1D1BDA8-0375-4BA2-BAA8-AE85C81CAC5B}" destId="{C31EA377-EE5D-495C-ADE5-D4855C432962}" srcOrd="8" destOrd="0" presId="urn:microsoft.com/office/officeart/2005/8/layout/chevron2"/>
    <dgm:cxn modelId="{B782A172-D612-458A-9C56-ED384C310814}" type="presParOf" srcId="{C31EA377-EE5D-495C-ADE5-D4855C432962}" destId="{6EECFB7A-6087-4987-B7EC-EB76888182ED}" srcOrd="0" destOrd="0" presId="urn:microsoft.com/office/officeart/2005/8/layout/chevron2"/>
    <dgm:cxn modelId="{0B02E231-F798-4491-8454-C28730F94F31}" type="presParOf" srcId="{C31EA377-EE5D-495C-ADE5-D4855C432962}" destId="{7A4CC19A-8D9D-4274-BA2F-AFD8D1C66D4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Tests de composants / Unitaires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Tests d’intégration </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Tests système </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smtClean="0"/>
            <a:t>Tests d’acceptation </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951D09A1-82A9-4EFC-A503-AD91C2692273}" type="presOf" srcId="{141C2334-4093-4A11-8CB6-7845B3F9EC30}" destId="{A1F07613-F576-4F36-B17A-3E7F529CC3E1}" srcOrd="0" destOrd="0" presId="urn:microsoft.com/office/officeart/2005/8/layout/chevron2"/>
    <dgm:cxn modelId="{E7B87547-FD48-4D7A-BC7E-C3FA6485ABA2}" srcId="{B6CAC4DC-3F6B-45E1-8225-039E56AE09E5}" destId="{3F7C901B-C53C-423B-8577-2913001A0BDF}" srcOrd="0" destOrd="0" parTransId="{24170908-ADA3-4D15-AAA9-7080D39D224D}" sibTransId="{EA9A65BD-D3BF-46F9-BB84-27A57B76C7DC}"/>
    <dgm:cxn modelId="{DDF0486C-9B0D-4687-B888-BA8F96B3BC2C}" type="presOf" srcId="{246D46E8-9906-4454-B301-E4EF40A60CCB}" destId="{1A72E15C-99BC-4158-95DE-CBFF12F59C1B}" srcOrd="0" destOrd="0" presId="urn:microsoft.com/office/officeart/2005/8/layout/chevron2"/>
    <dgm:cxn modelId="{C2E73BCC-4337-4854-9B83-18E8807A7AE4}" type="presOf" srcId="{B6CAC4DC-3F6B-45E1-8225-039E56AE09E5}" destId="{92826BD2-E766-431A-916A-2C71EC328C9F}" srcOrd="0" destOrd="0" presId="urn:microsoft.com/office/officeart/2005/8/layout/chevron2"/>
    <dgm:cxn modelId="{F6B3250D-31D4-4C4E-B646-BB19FCAA1479}" type="presOf" srcId="{5A638954-428E-43C7-8FD8-C99D53F0E70B}" destId="{EDD8680A-24E3-4EA3-B2EA-70105326F6D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FF2D8DE8-ADE7-4439-8308-6C1386F3E4B2}" type="presOf" srcId="{3F7C901B-C53C-423B-8577-2913001A0BDF}" destId="{973BEE19-E2D4-4B40-BC96-D3C20637D76E}" srcOrd="0" destOrd="0" presId="urn:microsoft.com/office/officeart/2005/8/layout/chevron2"/>
    <dgm:cxn modelId="{4E4BF541-4B5B-44F0-95CA-613453CA6B14}" type="presOf" srcId="{708781BE-3E54-43C5-8AD2-BE2227683A14}" destId="{C1E110E1-C50D-4EBF-8CB0-A0F8FEB8775B}" srcOrd="0" destOrd="0" presId="urn:microsoft.com/office/officeart/2005/8/layout/chevron2"/>
    <dgm:cxn modelId="{1CFA7D66-FA37-43BA-B2E5-7289FCFDEB8A}" srcId="{B6CAC4DC-3F6B-45E1-8225-039E56AE09E5}" destId="{246D46E8-9906-4454-B301-E4EF40A60CCB}" srcOrd="3" destOrd="0" parTransId="{4DD425BA-6A5C-4421-880C-2DED2BADD335}" sibTransId="{4C6DF172-1E31-462A-AE99-76F491268CBE}"/>
    <dgm:cxn modelId="{B494301B-5853-4548-802C-9F6FF421DB86}" type="presOf" srcId="{D3E36FD8-C51F-497A-A7E1-86C4EFF24A41}" destId="{56621478-78FA-4683-AFBB-FA26A027FE47}" srcOrd="0" destOrd="0" presId="urn:microsoft.com/office/officeart/2005/8/layout/chevron2"/>
    <dgm:cxn modelId="{48AF6E56-854E-4DF0-819A-BC40477E919C}" type="presOf" srcId="{E415A150-29F2-4079-AA6F-5486F1C7C39C}" destId="{6FEB82D7-50FD-4BF7-8972-5F55B7544BA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3FB08BF6-A09A-4DEE-AA41-FCCB0B518B97}" type="presOf" srcId="{BE213B96-B9D1-49AC-9559-C96A286731B2}" destId="{AD9FEE9D-2497-41D6-97A3-521DF79C519B}" srcOrd="0" destOrd="0" presId="urn:microsoft.com/office/officeart/2005/8/layout/chevron2"/>
    <dgm:cxn modelId="{B34C97FF-C46C-4554-8656-5DCF61271119}" type="presParOf" srcId="{92826BD2-E766-431A-916A-2C71EC328C9F}" destId="{50613AD0-E662-4839-9855-011D2DAA7C95}" srcOrd="0" destOrd="0" presId="urn:microsoft.com/office/officeart/2005/8/layout/chevron2"/>
    <dgm:cxn modelId="{72FBB2A9-66BF-4613-84D7-87272470154A}" type="presParOf" srcId="{50613AD0-E662-4839-9855-011D2DAA7C95}" destId="{973BEE19-E2D4-4B40-BC96-D3C20637D76E}" srcOrd="0" destOrd="0" presId="urn:microsoft.com/office/officeart/2005/8/layout/chevron2"/>
    <dgm:cxn modelId="{D0DA9A3B-8C44-4272-BE21-B197BBB364D5}" type="presParOf" srcId="{50613AD0-E662-4839-9855-011D2DAA7C95}" destId="{56621478-78FA-4683-AFBB-FA26A027FE47}" srcOrd="1" destOrd="0" presId="urn:microsoft.com/office/officeart/2005/8/layout/chevron2"/>
    <dgm:cxn modelId="{49D3520D-B539-470F-9B08-98ED73E41172}" type="presParOf" srcId="{92826BD2-E766-431A-916A-2C71EC328C9F}" destId="{04DFEA38-3CCB-403A-91E4-F19E799FE55C}" srcOrd="1" destOrd="0" presId="urn:microsoft.com/office/officeart/2005/8/layout/chevron2"/>
    <dgm:cxn modelId="{BDA34D5E-B463-4EC9-AC6E-8D177CA59B40}" type="presParOf" srcId="{92826BD2-E766-431A-916A-2C71EC328C9F}" destId="{1AC41A07-C778-4204-869F-3342198CC221}" srcOrd="2" destOrd="0" presId="urn:microsoft.com/office/officeart/2005/8/layout/chevron2"/>
    <dgm:cxn modelId="{1F2F6B18-8909-4B8D-BC68-C319DBC6CEFF}" type="presParOf" srcId="{1AC41A07-C778-4204-869F-3342198CC221}" destId="{C1E110E1-C50D-4EBF-8CB0-A0F8FEB8775B}" srcOrd="0" destOrd="0" presId="urn:microsoft.com/office/officeart/2005/8/layout/chevron2"/>
    <dgm:cxn modelId="{494BC81D-8F70-45F7-88A0-E4D519A8DA91}" type="presParOf" srcId="{1AC41A07-C778-4204-869F-3342198CC221}" destId="{AD9FEE9D-2497-41D6-97A3-521DF79C519B}" srcOrd="1" destOrd="0" presId="urn:microsoft.com/office/officeart/2005/8/layout/chevron2"/>
    <dgm:cxn modelId="{9F05B7E6-56D9-4675-9AEE-A48F5489564D}" type="presParOf" srcId="{92826BD2-E766-431A-916A-2C71EC328C9F}" destId="{B9FEAD03-578C-4386-8BAE-4A51609610C1}" srcOrd="3" destOrd="0" presId="urn:microsoft.com/office/officeart/2005/8/layout/chevron2"/>
    <dgm:cxn modelId="{5D6F2B24-5639-41F1-A46B-9F163B6195CA}" type="presParOf" srcId="{92826BD2-E766-431A-916A-2C71EC328C9F}" destId="{E4E1E090-68A4-44CD-9747-0751CD758D17}" srcOrd="4" destOrd="0" presId="urn:microsoft.com/office/officeart/2005/8/layout/chevron2"/>
    <dgm:cxn modelId="{EA4F889D-F730-4556-ADEE-2362A071DDCE}" type="presParOf" srcId="{E4E1E090-68A4-44CD-9747-0751CD758D17}" destId="{A1F07613-F576-4F36-B17A-3E7F529CC3E1}" srcOrd="0" destOrd="0" presId="urn:microsoft.com/office/officeart/2005/8/layout/chevron2"/>
    <dgm:cxn modelId="{F1B3E6C1-3BC0-4455-97E0-8F1CDD943214}" type="presParOf" srcId="{E4E1E090-68A4-44CD-9747-0751CD758D17}" destId="{6FEB82D7-50FD-4BF7-8972-5F55B7544BAF}" srcOrd="1" destOrd="0" presId="urn:microsoft.com/office/officeart/2005/8/layout/chevron2"/>
    <dgm:cxn modelId="{3D0029BB-7F03-41DF-8A4E-90266017BB2B}" type="presParOf" srcId="{92826BD2-E766-431A-916A-2C71EC328C9F}" destId="{CE0C2C26-088E-4848-A6B2-1A82283654E5}" srcOrd="5" destOrd="0" presId="urn:microsoft.com/office/officeart/2005/8/layout/chevron2"/>
    <dgm:cxn modelId="{1443E1D5-05E2-480A-8F74-ADF998C32469}" type="presParOf" srcId="{92826BD2-E766-431A-916A-2C71EC328C9F}" destId="{E0657094-5D24-46E9-AC3C-77A40BA6F0D0}" srcOrd="6" destOrd="0" presId="urn:microsoft.com/office/officeart/2005/8/layout/chevron2"/>
    <dgm:cxn modelId="{1D306E7B-F253-4113-A04C-90F6A3229C39}" type="presParOf" srcId="{E0657094-5D24-46E9-AC3C-77A40BA6F0D0}" destId="{1A72E15C-99BC-4158-95DE-CBFF12F59C1B}" srcOrd="0" destOrd="0" presId="urn:microsoft.com/office/officeart/2005/8/layout/chevron2"/>
    <dgm:cxn modelId="{1B396EAD-F4BC-47C1-94E4-F9B654CB861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 fonctionnels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 non fonctionnels</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 structurels</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dirty="0" smtClean="0"/>
            <a:t>Test de confirmation</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C271205B-133F-481C-A318-E659166905D2}" type="presOf" srcId="{BE213B96-B9D1-49AC-9559-C96A286731B2}" destId="{AD9FEE9D-2497-41D6-97A3-521DF79C519B}" srcOrd="0" destOrd="0" presId="urn:microsoft.com/office/officeart/2005/8/layout/chevron2"/>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C39986EA-1567-407E-87A4-485B6FD12C9F}" type="presOf" srcId="{E415A150-29F2-4079-AA6F-5486F1C7C39C}" destId="{6FEB82D7-50FD-4BF7-8972-5F55B7544BAF}" srcOrd="0" destOrd="0" presId="urn:microsoft.com/office/officeart/2005/8/layout/chevron2"/>
    <dgm:cxn modelId="{4F900E30-A724-4643-9689-956475E1BB7D}" type="presOf" srcId="{141C2334-4093-4A11-8CB6-7845B3F9EC30}" destId="{A1F07613-F576-4F36-B17A-3E7F529CC3E1}" srcOrd="0" destOrd="0" presId="urn:microsoft.com/office/officeart/2005/8/layout/chevron2"/>
    <dgm:cxn modelId="{A0E358A8-B33B-4668-92DB-D2689B2CA886}" type="presOf" srcId="{246D46E8-9906-4454-B301-E4EF40A60CCB}" destId="{1A72E15C-99BC-4158-95DE-CBFF12F59C1B}" srcOrd="0" destOrd="0" presId="urn:microsoft.com/office/officeart/2005/8/layout/chevron2"/>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E7B87547-FD48-4D7A-BC7E-C3FA6485ABA2}" srcId="{B6CAC4DC-3F6B-45E1-8225-039E56AE09E5}" destId="{3F7C901B-C53C-423B-8577-2913001A0BDF}" srcOrd="0" destOrd="0" parTransId="{24170908-ADA3-4D15-AAA9-7080D39D224D}" sibTransId="{EA9A65BD-D3BF-46F9-BB84-27A57B76C7DC}"/>
    <dgm:cxn modelId="{8FA52CF3-667B-486D-B83E-1BE4096AC720}" type="presOf" srcId="{3F7C901B-C53C-423B-8577-2913001A0BDF}" destId="{973BEE19-E2D4-4B40-BC96-D3C20637D76E}" srcOrd="0" destOrd="0" presId="urn:microsoft.com/office/officeart/2005/8/layout/chevron2"/>
    <dgm:cxn modelId="{AD1B2B5C-8652-48C4-9293-B15109C9C2FB}" type="presOf" srcId="{708781BE-3E54-43C5-8AD2-BE2227683A14}" destId="{C1E110E1-C50D-4EBF-8CB0-A0F8FEB8775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1CFA7D66-FA37-43BA-B2E5-7289FCFDEB8A}" srcId="{B6CAC4DC-3F6B-45E1-8225-039E56AE09E5}" destId="{246D46E8-9906-4454-B301-E4EF40A60CCB}" srcOrd="3" destOrd="0" parTransId="{4DD425BA-6A5C-4421-880C-2DED2BADD335}" sibTransId="{4C6DF172-1E31-462A-AE99-76F491268CBE}"/>
    <dgm:cxn modelId="{F6A3B115-28FD-4283-B99B-ACB09BDF0500}" type="presOf" srcId="{D3E36FD8-C51F-497A-A7E1-86C4EFF24A41}" destId="{56621478-78FA-4683-AFBB-FA26A027FE47}" srcOrd="0" destOrd="0" presId="urn:microsoft.com/office/officeart/2005/8/layout/chevron2"/>
    <dgm:cxn modelId="{1D2DADA8-D599-479D-9CE1-1C3C1C3D9623}" type="presOf" srcId="{B6CAC4DC-3F6B-45E1-8225-039E56AE09E5}" destId="{92826BD2-E766-431A-916A-2C71EC328C9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14285F92-208D-486B-A290-C6DBD9EA0F25}" type="presOf" srcId="{5A638954-428E-43C7-8FD8-C99D53F0E70B}" destId="{EDD8680A-24E3-4EA3-B2EA-70105326F6DB}" srcOrd="0" destOrd="0" presId="urn:microsoft.com/office/officeart/2005/8/layout/chevron2"/>
    <dgm:cxn modelId="{2B9DC534-13B3-49BD-8C46-3084930807C6}" type="presParOf" srcId="{92826BD2-E766-431A-916A-2C71EC328C9F}" destId="{50613AD0-E662-4839-9855-011D2DAA7C95}" srcOrd="0" destOrd="0" presId="urn:microsoft.com/office/officeart/2005/8/layout/chevron2"/>
    <dgm:cxn modelId="{3717D6C2-FE38-47D1-AEFC-D973DC9EAC9B}" type="presParOf" srcId="{50613AD0-E662-4839-9855-011D2DAA7C95}" destId="{973BEE19-E2D4-4B40-BC96-D3C20637D76E}" srcOrd="0" destOrd="0" presId="urn:microsoft.com/office/officeart/2005/8/layout/chevron2"/>
    <dgm:cxn modelId="{7070FB7E-9A0E-4F99-AD9B-CC6C978D6FF6}" type="presParOf" srcId="{50613AD0-E662-4839-9855-011D2DAA7C95}" destId="{56621478-78FA-4683-AFBB-FA26A027FE47}" srcOrd="1" destOrd="0" presId="urn:microsoft.com/office/officeart/2005/8/layout/chevron2"/>
    <dgm:cxn modelId="{38E8B6BD-020C-4102-9B6D-E052E50693D3}" type="presParOf" srcId="{92826BD2-E766-431A-916A-2C71EC328C9F}" destId="{04DFEA38-3CCB-403A-91E4-F19E799FE55C}" srcOrd="1" destOrd="0" presId="urn:microsoft.com/office/officeart/2005/8/layout/chevron2"/>
    <dgm:cxn modelId="{F99246FE-A144-4C43-9A33-FAF672F9C785}" type="presParOf" srcId="{92826BD2-E766-431A-916A-2C71EC328C9F}" destId="{1AC41A07-C778-4204-869F-3342198CC221}" srcOrd="2" destOrd="0" presId="urn:microsoft.com/office/officeart/2005/8/layout/chevron2"/>
    <dgm:cxn modelId="{523E41FD-AEEB-42C1-AA9F-93676D181AD0}" type="presParOf" srcId="{1AC41A07-C778-4204-869F-3342198CC221}" destId="{C1E110E1-C50D-4EBF-8CB0-A0F8FEB8775B}" srcOrd="0" destOrd="0" presId="urn:microsoft.com/office/officeart/2005/8/layout/chevron2"/>
    <dgm:cxn modelId="{97E1A55B-0673-40F5-930C-82FA2AC84E0B}" type="presParOf" srcId="{1AC41A07-C778-4204-869F-3342198CC221}" destId="{AD9FEE9D-2497-41D6-97A3-521DF79C519B}" srcOrd="1" destOrd="0" presId="urn:microsoft.com/office/officeart/2005/8/layout/chevron2"/>
    <dgm:cxn modelId="{DD67B96C-F947-4EAB-8E24-29E1DF9B5D67}" type="presParOf" srcId="{92826BD2-E766-431A-916A-2C71EC328C9F}" destId="{B9FEAD03-578C-4386-8BAE-4A51609610C1}" srcOrd="3" destOrd="0" presId="urn:microsoft.com/office/officeart/2005/8/layout/chevron2"/>
    <dgm:cxn modelId="{8A9D4857-BF7A-4209-BD67-E8F6B171C634}" type="presParOf" srcId="{92826BD2-E766-431A-916A-2C71EC328C9F}" destId="{E4E1E090-68A4-44CD-9747-0751CD758D17}" srcOrd="4" destOrd="0" presId="urn:microsoft.com/office/officeart/2005/8/layout/chevron2"/>
    <dgm:cxn modelId="{EB285389-A128-4D1B-9374-E5981DF03561}" type="presParOf" srcId="{E4E1E090-68A4-44CD-9747-0751CD758D17}" destId="{A1F07613-F576-4F36-B17A-3E7F529CC3E1}" srcOrd="0" destOrd="0" presId="urn:microsoft.com/office/officeart/2005/8/layout/chevron2"/>
    <dgm:cxn modelId="{880ACB78-C1BE-4366-89A8-D6CEC87B6810}" type="presParOf" srcId="{E4E1E090-68A4-44CD-9747-0751CD758D17}" destId="{6FEB82D7-50FD-4BF7-8972-5F55B7544BAF}" srcOrd="1" destOrd="0" presId="urn:microsoft.com/office/officeart/2005/8/layout/chevron2"/>
    <dgm:cxn modelId="{0B48FA0B-3057-436D-B7E2-1D6BD0517289}" type="presParOf" srcId="{92826BD2-E766-431A-916A-2C71EC328C9F}" destId="{CE0C2C26-088E-4848-A6B2-1A82283654E5}" srcOrd="5" destOrd="0" presId="urn:microsoft.com/office/officeart/2005/8/layout/chevron2"/>
    <dgm:cxn modelId="{80FBDDC5-8A8F-4030-A802-BA51A9E24810}" type="presParOf" srcId="{92826BD2-E766-431A-916A-2C71EC328C9F}" destId="{E0657094-5D24-46E9-AC3C-77A40BA6F0D0}" srcOrd="6" destOrd="0" presId="urn:microsoft.com/office/officeart/2005/8/layout/chevron2"/>
    <dgm:cxn modelId="{43BCA04E-BABA-4A2F-BC72-6A814EB157C2}" type="presParOf" srcId="{E0657094-5D24-46E9-AC3C-77A40BA6F0D0}" destId="{1A72E15C-99BC-4158-95DE-CBFF12F59C1B}" srcOrd="0" destOrd="0" presId="urn:microsoft.com/office/officeart/2005/8/layout/chevron2"/>
    <dgm:cxn modelId="{02DD0D59-C03E-4CA8-8DAA-C5CB4435578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1" qsCatId="simple" csTypeId="urn:microsoft.com/office/officeart/2005/8/colors/accent1_2#1" csCatId="accent1" phldr="1"/>
      <dgm:spPr/>
      <dgm:t>
        <a:bodyPr/>
        <a:lstStyle/>
        <a:p>
          <a:endParaRPr lang="fr-FR"/>
        </a:p>
      </dgm:t>
    </dgm:pt>
    <dgm:pt modelId="{36FE1BDC-F1BF-4F62-80F6-34B03E1358F6}">
      <dgm:prSet phldrT="[Text]"/>
      <dgm:spPr/>
      <dgm:t>
        <a:bodyPr/>
        <a:lstStyle/>
        <a:p>
          <a:r>
            <a:rPr lang="fr-FR" dirty="0" smtClean="0"/>
            <a:t>Techniques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Revue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Analyse statique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Statique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dynamique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5"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5"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2"/>
      <dgm:spPr/>
      <dgm:t>
        <a:bodyPr/>
        <a:lstStyle/>
        <a:p>
          <a:endParaRPr lang="fr-FR"/>
        </a:p>
      </dgm:t>
    </dgm:pt>
    <dgm:pt modelId="{4EEC44E4-54C9-47AA-AE57-AD00EBAD850F}" type="pres">
      <dgm:prSet presAssocID="{BAE46078-35E2-44BB-A834-390C4175BDC8}" presName="text1" presStyleLbl="node1" presStyleIdx="2" presStyleCnt="5"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2"/>
      <dgm:spPr/>
      <dgm:t>
        <a:bodyPr/>
        <a:lstStyle/>
        <a:p>
          <a:endParaRPr lang="fr-FR"/>
        </a:p>
      </dgm:t>
    </dgm:pt>
    <dgm:pt modelId="{E5162509-6CCB-4D4A-86AF-F0AC6CEC2649}" type="pres">
      <dgm:prSet presAssocID="{FC6FAAAE-3B9B-4DDE-8004-51870501CA3C}" presName="text1" presStyleLbl="node1" presStyleIdx="3" presStyleCnt="5" custRadScaleRad="156383" custRadScaleInc="15515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4" presStyleCnt="5"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6C027B4B-B3A0-4307-99F7-7E3D635D659A}" type="presOf" srcId="{FE441195-EC19-4EC7-8066-0A429951ABE8}" destId="{44994C7C-B5BD-4A50-B141-AFD85462C91C}" srcOrd="0" destOrd="0" presId="urn:microsoft.com/office/officeart/2008/layout/RadialCluster"/>
    <dgm:cxn modelId="{6ED25B0C-CB5D-47E4-A2B1-8113D5ECF4A8}" type="presOf" srcId="{FC6FAAAE-3B9B-4DDE-8004-51870501CA3C}" destId="{E5162509-6CCB-4D4A-86AF-F0AC6CEC2649}"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3829427B-EFFD-421F-B66E-79ECCDE3CB8B}" type="presOf" srcId="{C99F04B1-E211-4EF5-AB40-596FC15B82A6}" destId="{310659AA-BAFE-40EA-8A65-63B471B47126}" srcOrd="0" destOrd="0" presId="urn:microsoft.com/office/officeart/2008/layout/RadialCluster"/>
    <dgm:cxn modelId="{A22137FC-7F7D-4546-942E-7E6B10DDADEA}" type="presOf" srcId="{CF57F958-12A0-4E62-9AF6-FC616458D953}" destId="{0B3CAC52-E33F-4B99-B5CD-6140749FABEB}"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253BD0E9-52DB-4703-9103-C2697130F4D4}" srcId="{C99F04B1-E211-4EF5-AB40-596FC15B82A6}" destId="{BAE46078-35E2-44BB-A834-390C4175BDC8}" srcOrd="0" destOrd="0" parTransId="{C84477D5-38E0-4357-95EA-80049AFB0FA7}" sibTransId="{E1F87111-B2E0-473B-89AE-08716B81F353}"/>
    <dgm:cxn modelId="{23668E82-16CB-41AF-A98B-48948E84CFD9}" srcId="{36FE1BDC-F1BF-4F62-80F6-34B03E1358F6}" destId="{C99F04B1-E211-4EF5-AB40-596FC15B82A6}" srcOrd="0" destOrd="0" parTransId="{CF57F958-12A0-4E62-9AF6-FC616458D953}" sibTransId="{1824B50E-FCE3-435F-8168-AC1607D3CC62}"/>
    <dgm:cxn modelId="{50C34132-829C-474C-8778-A128FBCBD513}" type="presOf" srcId="{5171B90D-F25C-456F-99F2-3BB0E7814D56}" destId="{7599001C-9EFF-439B-89ED-73B2D3E62E5C}" srcOrd="0" destOrd="0" presId="urn:microsoft.com/office/officeart/2008/layout/RadialCluster"/>
    <dgm:cxn modelId="{A52CF76D-E46D-41E9-AA4B-0432118234ED}" srcId="{36FE1BDC-F1BF-4F62-80F6-34B03E1358F6}" destId="{FE441195-EC19-4EC7-8066-0A429951ABE8}" srcOrd="1" destOrd="0" parTransId="{6814C8A9-C081-42EC-82DE-9427F549930A}" sibTransId="{B2324F7C-50B5-4404-8CC9-A4E4F8B622C7}"/>
    <dgm:cxn modelId="{7CFB3E30-98E8-46BC-A527-1DC4CC643207}" type="presOf" srcId="{6814C8A9-C081-42EC-82DE-9427F549930A}" destId="{22A0EDE2-ABA3-4202-93A1-668A1E470573}" srcOrd="0" destOrd="0" presId="urn:microsoft.com/office/officeart/2008/layout/RadialCluster"/>
    <dgm:cxn modelId="{892EB1B5-41EA-470D-A648-C0F1DB147D9C}" type="presOf" srcId="{36FE1BDC-F1BF-4F62-80F6-34B03E1358F6}" destId="{21F0130E-CA37-4FCF-87DC-492A190F2A73}" srcOrd="0" destOrd="0" presId="urn:microsoft.com/office/officeart/2008/layout/RadialCluster"/>
    <dgm:cxn modelId="{EB2CCD29-785E-41BF-9569-E4BD2040C7D1}" type="presOf" srcId="{C84477D5-38E0-4357-95EA-80049AFB0FA7}" destId="{B8175A7E-7CB1-4764-A1E0-F55B3746A05B}" srcOrd="0" destOrd="0" presId="urn:microsoft.com/office/officeart/2008/layout/RadialCluster"/>
    <dgm:cxn modelId="{879C07D1-DD03-4DC1-95A3-1A3E6D3CCED9}" type="presOf" srcId="{9411ACB5-0E7D-4077-93CF-6857022CC97F}" destId="{7648AEAD-7775-4618-811B-9222938629D9}" srcOrd="0" destOrd="0" presId="urn:microsoft.com/office/officeart/2008/layout/RadialCluster"/>
    <dgm:cxn modelId="{E9BBF2DE-2070-491E-A967-3040D54971EA}" type="presOf" srcId="{BAE46078-35E2-44BB-A834-390C4175BDC8}" destId="{4EEC44E4-54C9-47AA-AE57-AD00EBAD850F}" srcOrd="0" destOrd="0" presId="urn:microsoft.com/office/officeart/2008/layout/RadialCluster"/>
    <dgm:cxn modelId="{E65BDBDE-A295-4CF8-AE63-0CF0F4F5497F}" type="presParOf" srcId="{7648AEAD-7775-4618-811B-9222938629D9}" destId="{21F0130E-CA37-4FCF-87DC-492A190F2A73}" srcOrd="0" destOrd="0" presId="urn:microsoft.com/office/officeart/2008/layout/RadialCluster"/>
    <dgm:cxn modelId="{DF7BD518-BF0B-405E-959E-DBD036DA11A2}" type="presParOf" srcId="{7648AEAD-7775-4618-811B-9222938629D9}" destId="{0B06E741-F62E-4725-A12B-89B83C486335}" srcOrd="1" destOrd="0" presId="urn:microsoft.com/office/officeart/2008/layout/RadialCluster"/>
    <dgm:cxn modelId="{3C7D9D39-B8C3-4B33-9BDB-A116C856D006}" type="presParOf" srcId="{0B06E741-F62E-4725-A12B-89B83C486335}" destId="{310659AA-BAFE-40EA-8A65-63B471B47126}" srcOrd="0" destOrd="0" presId="urn:microsoft.com/office/officeart/2008/layout/RadialCluster"/>
    <dgm:cxn modelId="{C2C2AC8A-7A84-49D5-B24C-B86A5E024D6E}" type="presParOf" srcId="{0B06E741-F62E-4725-A12B-89B83C486335}" destId="{B8175A7E-7CB1-4764-A1E0-F55B3746A05B}" srcOrd="1" destOrd="0" presId="urn:microsoft.com/office/officeart/2008/layout/RadialCluster"/>
    <dgm:cxn modelId="{D3BD579E-14D2-4075-B38A-7F4ED55F1D17}" type="presParOf" srcId="{0B06E741-F62E-4725-A12B-89B83C486335}" destId="{4EEC44E4-54C9-47AA-AE57-AD00EBAD850F}" srcOrd="2" destOrd="0" presId="urn:microsoft.com/office/officeart/2008/layout/RadialCluster"/>
    <dgm:cxn modelId="{94FE2358-3AB1-4317-A52A-6C4AFD638B6E}" type="presParOf" srcId="{0B06E741-F62E-4725-A12B-89B83C486335}" destId="{7599001C-9EFF-439B-89ED-73B2D3E62E5C}" srcOrd="3" destOrd="0" presId="urn:microsoft.com/office/officeart/2008/layout/RadialCluster"/>
    <dgm:cxn modelId="{A7BB6958-064A-47C9-B9D2-943BB94C594A}" type="presParOf" srcId="{0B06E741-F62E-4725-A12B-89B83C486335}" destId="{E5162509-6CCB-4D4A-86AF-F0AC6CEC2649}" srcOrd="4" destOrd="0" presId="urn:microsoft.com/office/officeart/2008/layout/RadialCluster"/>
    <dgm:cxn modelId="{F02F3EBE-8125-46F6-8D55-B80DE3F7CC13}" type="presParOf" srcId="{7648AEAD-7775-4618-811B-9222938629D9}" destId="{0B3CAC52-E33F-4B99-B5CD-6140749FABEB}" srcOrd="2" destOrd="0" presId="urn:microsoft.com/office/officeart/2008/layout/RadialCluster"/>
    <dgm:cxn modelId="{C65E041A-D451-4ED9-9F9D-324CE5D42539}" type="presParOf" srcId="{7648AEAD-7775-4618-811B-9222938629D9}" destId="{80482AD8-9092-4BE9-88BA-ED8B5DAD41D9}" srcOrd="3" destOrd="0" presId="urn:microsoft.com/office/officeart/2008/layout/RadialCluster"/>
    <dgm:cxn modelId="{EE9F5D75-F50D-4ABB-92D3-81A81C3F41AE}" type="presParOf" srcId="{80482AD8-9092-4BE9-88BA-ED8B5DAD41D9}" destId="{44994C7C-B5BD-4A50-B141-AFD85462C91C}" srcOrd="0" destOrd="0" presId="urn:microsoft.com/office/officeart/2008/layout/RadialCluster"/>
    <dgm:cxn modelId="{EB238595-453E-4665-87B2-8FC9F0D753CE}"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2" qsCatId="simple" csTypeId="urn:microsoft.com/office/officeart/2005/8/colors/accent1_2#2" csCatId="accent1" phldr="1"/>
      <dgm:spPr/>
      <dgm:t>
        <a:bodyPr/>
        <a:lstStyle/>
        <a:p>
          <a:endParaRPr lang="fr-FR"/>
        </a:p>
      </dgm:t>
    </dgm:pt>
    <dgm:pt modelId="{36FE1BDC-F1BF-4F62-80F6-34B03E1358F6}">
      <dgm:prSet phldrT="[Text]"/>
      <dgm:spPr/>
      <dgm:t>
        <a:bodyPr/>
        <a:lstStyle/>
        <a:p>
          <a:r>
            <a:rPr lang="fr-FR" dirty="0" smtClean="0"/>
            <a:t>Revue</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Relecture technique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Inspection</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Formelle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Informelle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Revue technique</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181683" custRadScaleInc="-296570">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71597" custRadScaleInc="230080">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516750B8-94A2-491E-A74F-C04E9EFFE24E}" type="presOf" srcId="{5171B90D-F25C-456F-99F2-3BB0E7814D56}" destId="{7599001C-9EFF-439B-89ED-73B2D3E62E5C}" srcOrd="0" destOrd="0" presId="urn:microsoft.com/office/officeart/2008/layout/RadialCluster"/>
    <dgm:cxn modelId="{A38BFD8D-B4F3-4CFD-A807-D344E5C814B3}" type="presOf" srcId="{82205DA0-D6FD-4E09-9CC8-22974FFC7C53}" destId="{980094C8-9E38-46EE-AC71-FB993712E892}" srcOrd="0" destOrd="0" presId="urn:microsoft.com/office/officeart/2008/layout/RadialCluster"/>
    <dgm:cxn modelId="{B24C7570-CA02-4AB8-B874-652E8263180F}" type="presOf" srcId="{C99F04B1-E211-4EF5-AB40-596FC15B82A6}" destId="{310659AA-BAFE-40EA-8A65-63B471B47126}"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D8AD3A2A-552A-4F12-8E9E-7C7C994B368C}" type="presOf" srcId="{6814C8A9-C081-42EC-82DE-9427F549930A}" destId="{22A0EDE2-ABA3-4202-93A1-668A1E470573}" srcOrd="0" destOrd="0" presId="urn:microsoft.com/office/officeart/2008/layout/RadialCluster"/>
    <dgm:cxn modelId="{CC0AA325-A3F8-4ED8-A474-467ABF1ABA3A}" type="presOf" srcId="{36FE1BDC-F1BF-4F62-80F6-34B03E1358F6}" destId="{21F0130E-CA37-4FCF-87DC-492A190F2A73}"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B368A979-0D54-41FD-8D3A-F6DA845E0698}" type="presOf" srcId="{FE441195-EC19-4EC7-8066-0A429951ABE8}" destId="{44994C7C-B5BD-4A50-B141-AFD85462C91C}"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1C7293CF-03A4-481B-91B9-04CE004DD940}" type="presOf" srcId="{9411ACB5-0E7D-4077-93CF-6857022CC97F}" destId="{7648AEAD-7775-4618-811B-9222938629D9}"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B1339644-3410-4D9B-896D-D7D379978E79}" type="presOf" srcId="{BAE46078-35E2-44BB-A834-390C4175BDC8}" destId="{4EEC44E4-54C9-47AA-AE57-AD00EBAD850F}" srcOrd="0" destOrd="0" presId="urn:microsoft.com/office/officeart/2008/layout/RadialCluster"/>
    <dgm:cxn modelId="{A52CF76D-E46D-41E9-AA4B-0432118234ED}" srcId="{36FE1BDC-F1BF-4F62-80F6-34B03E1358F6}" destId="{FE441195-EC19-4EC7-8066-0A429951ABE8}" srcOrd="1" destOrd="0" parTransId="{6814C8A9-C081-42EC-82DE-9427F549930A}" sibTransId="{B2324F7C-50B5-4404-8CC9-A4E4F8B622C7}"/>
    <dgm:cxn modelId="{A6CE4719-BDF2-4904-87A1-1BEA0DC28587}" type="presOf" srcId="{C84477D5-38E0-4357-95EA-80049AFB0FA7}" destId="{B8175A7E-7CB1-4764-A1E0-F55B3746A05B}" srcOrd="0" destOrd="0" presId="urn:microsoft.com/office/officeart/2008/layout/RadialCluster"/>
    <dgm:cxn modelId="{4E01F05F-1D8F-4493-8CCF-AEB165E6C0B6}" type="presOf" srcId="{CF57F958-12A0-4E62-9AF6-FC616458D953}" destId="{0B3CAC52-E33F-4B99-B5CD-6140749FABEB}"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68E9044A-538F-4F25-BE03-DD9518C60009}" type="presOf" srcId="{F03ACCC7-412D-4B09-BD22-79400BE7DD8D}" destId="{2E84C242-8DB4-49BA-A57A-9E442E83FDDC}" srcOrd="0" destOrd="0" presId="urn:microsoft.com/office/officeart/2008/layout/RadialCluster"/>
    <dgm:cxn modelId="{F4B191EF-11D9-4C0B-AA9A-4A6325992FDA}" type="presOf" srcId="{FC6FAAAE-3B9B-4DDE-8004-51870501CA3C}" destId="{E5162509-6CCB-4D4A-86AF-F0AC6CEC2649}" srcOrd="0" destOrd="0" presId="urn:microsoft.com/office/officeart/2008/layout/RadialCluster"/>
    <dgm:cxn modelId="{49B854AF-33C7-43B3-A4A2-E755C4A75075}" type="presParOf" srcId="{7648AEAD-7775-4618-811B-9222938629D9}" destId="{21F0130E-CA37-4FCF-87DC-492A190F2A73}" srcOrd="0" destOrd="0" presId="urn:microsoft.com/office/officeart/2008/layout/RadialCluster"/>
    <dgm:cxn modelId="{67B1241F-8732-409E-BBB5-A7B51AB4C040}" type="presParOf" srcId="{7648AEAD-7775-4618-811B-9222938629D9}" destId="{0B06E741-F62E-4725-A12B-89B83C486335}" srcOrd="1" destOrd="0" presId="urn:microsoft.com/office/officeart/2008/layout/RadialCluster"/>
    <dgm:cxn modelId="{215040ED-9C32-46C3-9E44-8FAAF76993BA}" type="presParOf" srcId="{0B06E741-F62E-4725-A12B-89B83C486335}" destId="{310659AA-BAFE-40EA-8A65-63B471B47126}" srcOrd="0" destOrd="0" presId="urn:microsoft.com/office/officeart/2008/layout/RadialCluster"/>
    <dgm:cxn modelId="{06D6697E-8D7B-4A5A-9AEC-B00900250CC6}" type="presParOf" srcId="{0B06E741-F62E-4725-A12B-89B83C486335}" destId="{B8175A7E-7CB1-4764-A1E0-F55B3746A05B}" srcOrd="1" destOrd="0" presId="urn:microsoft.com/office/officeart/2008/layout/RadialCluster"/>
    <dgm:cxn modelId="{DDD186FC-E3B8-42F2-9B2B-BD0E8848416D}" type="presParOf" srcId="{0B06E741-F62E-4725-A12B-89B83C486335}" destId="{4EEC44E4-54C9-47AA-AE57-AD00EBAD850F}" srcOrd="2" destOrd="0" presId="urn:microsoft.com/office/officeart/2008/layout/RadialCluster"/>
    <dgm:cxn modelId="{646D7ACC-E393-44D7-AE1A-3492E35DFD09}" type="presParOf" srcId="{0B06E741-F62E-4725-A12B-89B83C486335}" destId="{7599001C-9EFF-439B-89ED-73B2D3E62E5C}" srcOrd="3" destOrd="0" presId="urn:microsoft.com/office/officeart/2008/layout/RadialCluster"/>
    <dgm:cxn modelId="{A74ECE70-2882-4D30-88D6-234DE5B1EFFF}" type="presParOf" srcId="{0B06E741-F62E-4725-A12B-89B83C486335}" destId="{E5162509-6CCB-4D4A-86AF-F0AC6CEC2649}" srcOrd="4" destOrd="0" presId="urn:microsoft.com/office/officeart/2008/layout/RadialCluster"/>
    <dgm:cxn modelId="{A7F6F58A-D958-47D7-8A38-436454D45423}" type="presParOf" srcId="{0B06E741-F62E-4725-A12B-89B83C486335}" destId="{980094C8-9E38-46EE-AC71-FB993712E892}" srcOrd="5" destOrd="0" presId="urn:microsoft.com/office/officeart/2008/layout/RadialCluster"/>
    <dgm:cxn modelId="{A71BB948-0930-4763-B523-8723413ADD89}" type="presParOf" srcId="{0B06E741-F62E-4725-A12B-89B83C486335}" destId="{2E84C242-8DB4-49BA-A57A-9E442E83FDDC}" srcOrd="6" destOrd="0" presId="urn:microsoft.com/office/officeart/2008/layout/RadialCluster"/>
    <dgm:cxn modelId="{266E4BEA-8240-44EB-B667-5117FCA54593}" type="presParOf" srcId="{7648AEAD-7775-4618-811B-9222938629D9}" destId="{0B3CAC52-E33F-4B99-B5CD-6140749FABEB}" srcOrd="2" destOrd="0" presId="urn:microsoft.com/office/officeart/2008/layout/RadialCluster"/>
    <dgm:cxn modelId="{10FC8132-5C4B-4C24-A19B-CB35C9B79D1D}" type="presParOf" srcId="{7648AEAD-7775-4618-811B-9222938629D9}" destId="{80482AD8-9092-4BE9-88BA-ED8B5DAD41D9}" srcOrd="3" destOrd="0" presId="urn:microsoft.com/office/officeart/2008/layout/RadialCluster"/>
    <dgm:cxn modelId="{03ECB12F-DEE0-4397-BC61-CB7571A4BCDF}" type="presParOf" srcId="{80482AD8-9092-4BE9-88BA-ED8B5DAD41D9}" destId="{44994C7C-B5BD-4A50-B141-AFD85462C91C}" srcOrd="0" destOrd="0" presId="urn:microsoft.com/office/officeart/2008/layout/RadialCluster"/>
    <dgm:cxn modelId="{5141A12A-B288-46C0-AEC5-AF79DE8C212D}"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3" qsCatId="simple" csTypeId="urn:microsoft.com/office/officeart/2005/8/colors/accent1_2#3" csCatId="accent1" phldr="1"/>
      <dgm:spPr/>
      <dgm:t>
        <a:bodyPr/>
        <a:lstStyle/>
        <a:p>
          <a:endParaRPr lang="fr-FR"/>
        </a:p>
      </dgm:t>
    </dgm:pt>
    <dgm:pt modelId="{36FE1BDC-F1BF-4F62-80F6-34B03E1358F6}">
      <dgm:prSet phldrT="[Text]"/>
      <dgm:spPr/>
      <dgm:t>
        <a:bodyPr/>
        <a:lstStyle/>
        <a:p>
          <a:r>
            <a:rPr lang="fr-FR" dirty="0" smtClean="0"/>
            <a:t>Technique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Black box</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Basé sur l’expérience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Dynamique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Statiques</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White box</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X="8430" custLinFactNeighborX="100000" custLinFactNeighborY="36618"/>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71015" custRadScaleInc="-227158">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364196" custRadScaleInc="196663">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12481" custRadScaleInc="10763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9482"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DAC97AA5-45CB-4193-B398-D11AD6D1F14D}" srcId="{9411ACB5-0E7D-4077-93CF-6857022CC97F}" destId="{36FE1BDC-F1BF-4F62-80F6-34B03E1358F6}" srcOrd="0" destOrd="0" parTransId="{B1C5217C-89BF-43F2-BD7F-7F97FAA60297}" sibTransId="{9CD4C245-1994-4559-A3E1-22F6F1A2EF00}"/>
    <dgm:cxn modelId="{F354D43E-B95F-4F50-A63D-C3E5897F48EB}" type="presOf" srcId="{5171B90D-F25C-456F-99F2-3BB0E7814D56}" destId="{7599001C-9EFF-439B-89ED-73B2D3E62E5C}" srcOrd="0" destOrd="0" presId="urn:microsoft.com/office/officeart/2008/layout/RadialCluster"/>
    <dgm:cxn modelId="{56245F0A-87B0-4E5A-9627-8E110B4CCFFA}" type="presOf" srcId="{F03ACCC7-412D-4B09-BD22-79400BE7DD8D}" destId="{2E84C242-8DB4-49BA-A57A-9E442E83FDDC}" srcOrd="0" destOrd="0" presId="urn:microsoft.com/office/officeart/2008/layout/RadialCluster"/>
    <dgm:cxn modelId="{27D71F13-39A8-42A6-BBBD-D8E0D9B4E510}" type="presOf" srcId="{BAE46078-35E2-44BB-A834-390C4175BDC8}" destId="{4EEC44E4-54C9-47AA-AE57-AD00EBAD850F}" srcOrd="0" destOrd="0" presId="urn:microsoft.com/office/officeart/2008/layout/RadialCluster"/>
    <dgm:cxn modelId="{F82B0DD2-B548-41A0-BB4B-34CD287FB513}" type="presOf" srcId="{9411ACB5-0E7D-4077-93CF-6857022CC97F}" destId="{7648AEAD-7775-4618-811B-9222938629D9}" srcOrd="0" destOrd="0" presId="urn:microsoft.com/office/officeart/2008/layout/RadialCluster"/>
    <dgm:cxn modelId="{655683E6-50C4-4B5E-867C-A6757749B0AB}" type="presOf" srcId="{6814C8A9-C081-42EC-82DE-9427F549930A}" destId="{22A0EDE2-ABA3-4202-93A1-668A1E470573}" srcOrd="0" destOrd="0" presId="urn:microsoft.com/office/officeart/2008/layout/RadialCluster"/>
    <dgm:cxn modelId="{3CDE2555-5332-4A0F-96B0-03C8C3F964C4}" type="presOf" srcId="{C99F04B1-E211-4EF5-AB40-596FC15B82A6}" destId="{310659AA-BAFE-40EA-8A65-63B471B47126}"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031D050A-E601-42B8-8863-776E80E2E193}" srcId="{C99F04B1-E211-4EF5-AB40-596FC15B82A6}" destId="{FC6FAAAE-3B9B-4DDE-8004-51870501CA3C}" srcOrd="1" destOrd="0" parTransId="{5171B90D-F25C-456F-99F2-3BB0E7814D56}" sibTransId="{04E06878-3197-41AC-B70B-4022E56F1A15}"/>
    <dgm:cxn modelId="{9E401517-0CDD-4D17-8D12-ED5F1BCA6F3D}" type="presOf" srcId="{C84477D5-38E0-4357-95EA-80049AFB0FA7}" destId="{B8175A7E-7CB1-4764-A1E0-F55B3746A05B}" srcOrd="0" destOrd="0" presId="urn:microsoft.com/office/officeart/2008/layout/RadialCluster"/>
    <dgm:cxn modelId="{B579DCBA-0DC0-4D7D-BE31-77DEE76CC96D}" type="presOf" srcId="{CF57F958-12A0-4E62-9AF6-FC616458D953}" destId="{0B3CAC52-E33F-4B99-B5CD-6140749FABEB}" srcOrd="0" destOrd="0" presId="urn:microsoft.com/office/officeart/2008/layout/RadialCluster"/>
    <dgm:cxn modelId="{7490C478-ACFC-48D3-949B-43EC8A8D7D2C}"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FAEB51CC-1600-495E-B31C-B091B2612A3C}" type="presOf" srcId="{36FE1BDC-F1BF-4F62-80F6-34B03E1358F6}" destId="{21F0130E-CA37-4FCF-87DC-492A190F2A73}" srcOrd="0" destOrd="0" presId="urn:microsoft.com/office/officeart/2008/layout/RadialCluster"/>
    <dgm:cxn modelId="{E0969A89-3F89-4A7F-B271-B2A49F196C42}" type="presOf" srcId="{82205DA0-D6FD-4E09-9CC8-22974FFC7C53}" destId="{980094C8-9E38-46EE-AC71-FB993712E892}" srcOrd="0" destOrd="0" presId="urn:microsoft.com/office/officeart/2008/layout/RadialCluster"/>
    <dgm:cxn modelId="{3C1F4BB3-7357-4B07-BAD7-3E806D28BB82}" type="presOf" srcId="{FC6FAAAE-3B9B-4DDE-8004-51870501CA3C}" destId="{E5162509-6CCB-4D4A-86AF-F0AC6CEC2649}"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0C84B5BA-50BF-4AF7-8A59-A8C357824CE3}" type="presParOf" srcId="{7648AEAD-7775-4618-811B-9222938629D9}" destId="{21F0130E-CA37-4FCF-87DC-492A190F2A73}" srcOrd="0" destOrd="0" presId="urn:microsoft.com/office/officeart/2008/layout/RadialCluster"/>
    <dgm:cxn modelId="{60B02994-9745-4E51-BE41-75D75CF12CDC}" type="presParOf" srcId="{7648AEAD-7775-4618-811B-9222938629D9}" destId="{0B06E741-F62E-4725-A12B-89B83C486335}" srcOrd="1" destOrd="0" presId="urn:microsoft.com/office/officeart/2008/layout/RadialCluster"/>
    <dgm:cxn modelId="{85086666-B445-432C-881D-7B7F4A0A80B3}" type="presParOf" srcId="{0B06E741-F62E-4725-A12B-89B83C486335}" destId="{310659AA-BAFE-40EA-8A65-63B471B47126}" srcOrd="0" destOrd="0" presId="urn:microsoft.com/office/officeart/2008/layout/RadialCluster"/>
    <dgm:cxn modelId="{261B27E5-2EE4-4783-B507-3F8D278BE184}" type="presParOf" srcId="{0B06E741-F62E-4725-A12B-89B83C486335}" destId="{B8175A7E-7CB1-4764-A1E0-F55B3746A05B}" srcOrd="1" destOrd="0" presId="urn:microsoft.com/office/officeart/2008/layout/RadialCluster"/>
    <dgm:cxn modelId="{B5E2BDE2-2917-400E-98EA-CC4DF5568D1C}" type="presParOf" srcId="{0B06E741-F62E-4725-A12B-89B83C486335}" destId="{4EEC44E4-54C9-47AA-AE57-AD00EBAD850F}" srcOrd="2" destOrd="0" presId="urn:microsoft.com/office/officeart/2008/layout/RadialCluster"/>
    <dgm:cxn modelId="{9B776452-DDFA-4E90-9A25-73D55C3155C7}" type="presParOf" srcId="{0B06E741-F62E-4725-A12B-89B83C486335}" destId="{7599001C-9EFF-439B-89ED-73B2D3E62E5C}" srcOrd="3" destOrd="0" presId="urn:microsoft.com/office/officeart/2008/layout/RadialCluster"/>
    <dgm:cxn modelId="{DA6996BE-0C62-4D4E-A18A-7245A5AA77C7}" type="presParOf" srcId="{0B06E741-F62E-4725-A12B-89B83C486335}" destId="{E5162509-6CCB-4D4A-86AF-F0AC6CEC2649}" srcOrd="4" destOrd="0" presId="urn:microsoft.com/office/officeart/2008/layout/RadialCluster"/>
    <dgm:cxn modelId="{1A89F835-C736-41EB-AB34-231C3DA1361F}" type="presParOf" srcId="{0B06E741-F62E-4725-A12B-89B83C486335}" destId="{980094C8-9E38-46EE-AC71-FB993712E892}" srcOrd="5" destOrd="0" presId="urn:microsoft.com/office/officeart/2008/layout/RadialCluster"/>
    <dgm:cxn modelId="{F28914A4-3292-4133-9225-7E1E9C2A5094}" type="presParOf" srcId="{0B06E741-F62E-4725-A12B-89B83C486335}" destId="{2E84C242-8DB4-49BA-A57A-9E442E83FDDC}" srcOrd="6" destOrd="0" presId="urn:microsoft.com/office/officeart/2008/layout/RadialCluster"/>
    <dgm:cxn modelId="{9AC8536B-D9D7-4CB2-9823-A37FEE72F1EA}" type="presParOf" srcId="{7648AEAD-7775-4618-811B-9222938629D9}" destId="{0B3CAC52-E33F-4B99-B5CD-6140749FABEB}" srcOrd="2" destOrd="0" presId="urn:microsoft.com/office/officeart/2008/layout/RadialCluster"/>
    <dgm:cxn modelId="{5F0AC8B3-62DE-4249-BD91-45B349271BD2}" type="presParOf" srcId="{7648AEAD-7775-4618-811B-9222938629D9}" destId="{80482AD8-9092-4BE9-88BA-ED8B5DAD41D9}" srcOrd="3" destOrd="0" presId="urn:microsoft.com/office/officeart/2008/layout/RadialCluster"/>
    <dgm:cxn modelId="{F067AE08-288C-41C8-B6F7-25FCC54C79CC}" type="presParOf" srcId="{80482AD8-9092-4BE9-88BA-ED8B5DAD41D9}" destId="{44994C7C-B5BD-4A50-B141-AFD85462C91C}" srcOrd="0" destOrd="0" presId="urn:microsoft.com/office/officeart/2008/layout/RadialCluster"/>
    <dgm:cxn modelId="{47F5C92D-5B23-4622-8618-98C3099D2639}"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378C9-CA58-44F1-80C8-B8A0AC35A4F2}">
      <dsp:nvSpPr>
        <dsp:cNvPr id="0" name=""/>
        <dsp:cNvSpPr/>
      </dsp:nvSpPr>
      <dsp:spPr>
        <a:xfrm rot="5400000">
          <a:off x="-170506" y="171890"/>
          <a:ext cx="1136712" cy="79569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solidFill>
              <a:srgbClr val="FF0000"/>
            </a:solidFill>
          </a:endParaRPr>
        </a:p>
      </dsp:txBody>
      <dsp:txXfrm rot="-5400000">
        <a:off x="1" y="399232"/>
        <a:ext cx="795698" cy="341014"/>
      </dsp:txXfrm>
    </dsp:sp>
    <dsp:sp modelId="{C95F95C1-8A9C-4153-9CD4-7348F75A3F3D}">
      <dsp:nvSpPr>
        <dsp:cNvPr id="0" name=""/>
        <dsp:cNvSpPr/>
      </dsp:nvSpPr>
      <dsp:spPr>
        <a:xfrm rot="5400000">
          <a:off x="4222592" y="-3425510"/>
          <a:ext cx="738862" cy="759265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Planification des Tests et Contrôle</a:t>
          </a:r>
          <a:endParaRPr lang="fr-FR" sz="2900" kern="1200" dirty="0"/>
        </a:p>
      </dsp:txBody>
      <dsp:txXfrm rot="-5400000">
        <a:off x="795698" y="37452"/>
        <a:ext cx="7556583" cy="666726"/>
      </dsp:txXfrm>
    </dsp:sp>
    <dsp:sp modelId="{4422215B-1A70-4CEA-9AEA-E0171ACC3422}">
      <dsp:nvSpPr>
        <dsp:cNvPr id="0" name=""/>
        <dsp:cNvSpPr/>
      </dsp:nvSpPr>
      <dsp:spPr>
        <a:xfrm rot="5400000">
          <a:off x="-170506" y="1191945"/>
          <a:ext cx="1136712" cy="795698"/>
        </a:xfrm>
        <a:prstGeom prst="chevron">
          <a:avLst/>
        </a:prstGeom>
        <a:solidFill>
          <a:schemeClr val="accent4">
            <a:hueOff val="-801907"/>
            <a:satOff val="-4101"/>
            <a:lumOff val="8725"/>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1419287"/>
        <a:ext cx="795698" cy="341014"/>
      </dsp:txXfrm>
    </dsp:sp>
    <dsp:sp modelId="{BF2A8A55-D801-4CA3-B1BA-1B7E12FD05B9}">
      <dsp:nvSpPr>
        <dsp:cNvPr id="0" name=""/>
        <dsp:cNvSpPr/>
      </dsp:nvSpPr>
      <dsp:spPr>
        <a:xfrm rot="5400000">
          <a:off x="4222592" y="-2405455"/>
          <a:ext cx="738862" cy="7592651"/>
        </a:xfrm>
        <a:prstGeom prst="round2SameRect">
          <a:avLst/>
        </a:prstGeom>
        <a:solidFill>
          <a:schemeClr val="lt1">
            <a:alpha val="90000"/>
            <a:hueOff val="0"/>
            <a:satOff val="0"/>
            <a:lumOff val="0"/>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Analyse et conception des tests</a:t>
          </a:r>
          <a:endParaRPr lang="fr-FR" sz="2900" kern="1200" dirty="0"/>
        </a:p>
      </dsp:txBody>
      <dsp:txXfrm rot="-5400000">
        <a:off x="795698" y="1057507"/>
        <a:ext cx="7556583" cy="666726"/>
      </dsp:txXfrm>
    </dsp:sp>
    <dsp:sp modelId="{0900E640-781D-46B8-AD31-00187DDB8734}">
      <dsp:nvSpPr>
        <dsp:cNvPr id="0" name=""/>
        <dsp:cNvSpPr/>
      </dsp:nvSpPr>
      <dsp:spPr>
        <a:xfrm rot="5400000">
          <a:off x="-170506" y="2212000"/>
          <a:ext cx="1136712" cy="795698"/>
        </a:xfrm>
        <a:prstGeom prst="chevron">
          <a:avLst/>
        </a:prstGeom>
        <a:solidFill>
          <a:schemeClr val="accent4">
            <a:hueOff val="-1603813"/>
            <a:satOff val="-8202"/>
            <a:lumOff val="1745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2439342"/>
        <a:ext cx="795698" cy="341014"/>
      </dsp:txXfrm>
    </dsp:sp>
    <dsp:sp modelId="{16ED13AD-A185-4CA5-BFC5-737160DD0C25}">
      <dsp:nvSpPr>
        <dsp:cNvPr id="0" name=""/>
        <dsp:cNvSpPr/>
      </dsp:nvSpPr>
      <dsp:spPr>
        <a:xfrm rot="5400000">
          <a:off x="4222592" y="-1385400"/>
          <a:ext cx="738862" cy="7592651"/>
        </a:xfrm>
        <a:prstGeom prst="round2SameRect">
          <a:avLst/>
        </a:prstGeom>
        <a:solidFill>
          <a:schemeClr val="lt1">
            <a:alpha val="90000"/>
            <a:hueOff val="0"/>
            <a:satOff val="0"/>
            <a:lumOff val="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Implémentation et exécution des tests</a:t>
          </a:r>
          <a:endParaRPr lang="fr-FR" sz="2900" kern="1200" dirty="0"/>
        </a:p>
      </dsp:txBody>
      <dsp:txXfrm rot="-5400000">
        <a:off x="795698" y="2077562"/>
        <a:ext cx="7556583" cy="666726"/>
      </dsp:txXfrm>
    </dsp:sp>
    <dsp:sp modelId="{B2819C85-6D25-4327-A6E5-67D7102B43C2}">
      <dsp:nvSpPr>
        <dsp:cNvPr id="0" name=""/>
        <dsp:cNvSpPr/>
      </dsp:nvSpPr>
      <dsp:spPr>
        <a:xfrm rot="5400000">
          <a:off x="-170506" y="3232055"/>
          <a:ext cx="1136712" cy="795698"/>
        </a:xfrm>
        <a:prstGeom prst="chevron">
          <a:avLst/>
        </a:prstGeom>
        <a:solidFill>
          <a:schemeClr val="accent4">
            <a:hueOff val="-2405720"/>
            <a:satOff val="-12303"/>
            <a:lumOff val="26176"/>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3459397"/>
        <a:ext cx="795698" cy="341014"/>
      </dsp:txXfrm>
    </dsp:sp>
    <dsp:sp modelId="{08C52BFE-928E-4FE9-A3BC-3C7A52C36DB6}">
      <dsp:nvSpPr>
        <dsp:cNvPr id="0" name=""/>
        <dsp:cNvSpPr/>
      </dsp:nvSpPr>
      <dsp:spPr>
        <a:xfrm rot="5400000">
          <a:off x="4222592" y="-365345"/>
          <a:ext cx="738862" cy="7592651"/>
        </a:xfrm>
        <a:prstGeom prst="round2SameRect">
          <a:avLst/>
        </a:prstGeom>
        <a:solidFill>
          <a:schemeClr val="lt1">
            <a:alpha val="90000"/>
            <a:hueOff val="0"/>
            <a:satOff val="0"/>
            <a:lumOff val="0"/>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Evaluer les critères de sortie et informer</a:t>
          </a:r>
          <a:endParaRPr lang="fr-FR" sz="2900" kern="1200" dirty="0"/>
        </a:p>
      </dsp:txBody>
      <dsp:txXfrm rot="-5400000">
        <a:off x="795698" y="3097617"/>
        <a:ext cx="7556583" cy="666726"/>
      </dsp:txXfrm>
    </dsp:sp>
    <dsp:sp modelId="{6EECFB7A-6087-4987-B7EC-EB76888182ED}">
      <dsp:nvSpPr>
        <dsp:cNvPr id="0" name=""/>
        <dsp:cNvSpPr/>
      </dsp:nvSpPr>
      <dsp:spPr>
        <a:xfrm rot="5400000">
          <a:off x="-170506" y="4252111"/>
          <a:ext cx="1136712" cy="79569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4479453"/>
        <a:ext cx="795698" cy="341014"/>
      </dsp:txXfrm>
    </dsp:sp>
    <dsp:sp modelId="{7A4CC19A-8D9D-4274-BA2F-AFD8D1C66D43}">
      <dsp:nvSpPr>
        <dsp:cNvPr id="0" name=""/>
        <dsp:cNvSpPr/>
      </dsp:nvSpPr>
      <dsp:spPr>
        <a:xfrm rot="5400000">
          <a:off x="4222592" y="654709"/>
          <a:ext cx="738862" cy="759265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Activités de clôture des tests</a:t>
          </a:r>
          <a:endParaRPr lang="fr-FR" sz="2900" kern="1200" dirty="0"/>
        </a:p>
      </dsp:txBody>
      <dsp:txXfrm rot="-5400000">
        <a:off x="795698" y="4117671"/>
        <a:ext cx="7556583" cy="666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211795" y="215064"/>
          <a:ext cx="1411969" cy="98837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1</a:t>
          </a:r>
          <a:endParaRPr lang="fr-FR" sz="2900" kern="1200" dirty="0"/>
        </a:p>
      </dsp:txBody>
      <dsp:txXfrm rot="-5400000">
        <a:off x="1" y="497457"/>
        <a:ext cx="988378" cy="423591"/>
      </dsp:txXfrm>
    </dsp:sp>
    <dsp:sp modelId="{56621478-78FA-4683-AFBB-FA26A027FE47}">
      <dsp:nvSpPr>
        <dsp:cNvPr id="0" name=""/>
        <dsp:cNvSpPr/>
      </dsp:nvSpPr>
      <dsp:spPr>
        <a:xfrm rot="5400000">
          <a:off x="4229474" y="-3237826"/>
          <a:ext cx="917780" cy="739997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de composants / Unitaires</a:t>
          </a:r>
          <a:endParaRPr lang="fr-FR" sz="3500" kern="1200" dirty="0"/>
        </a:p>
      </dsp:txBody>
      <dsp:txXfrm rot="-5400000">
        <a:off x="988379" y="48071"/>
        <a:ext cx="7355169" cy="828176"/>
      </dsp:txXfrm>
    </dsp:sp>
    <dsp:sp modelId="{C1E110E1-C50D-4EBF-8CB0-A0F8FEB8775B}">
      <dsp:nvSpPr>
        <dsp:cNvPr id="0" name=""/>
        <dsp:cNvSpPr/>
      </dsp:nvSpPr>
      <dsp:spPr>
        <a:xfrm rot="5400000">
          <a:off x="-211795" y="1482128"/>
          <a:ext cx="1411969" cy="988378"/>
        </a:xfrm>
        <a:prstGeom prst="chevron">
          <a:avLst/>
        </a:prstGeom>
        <a:solidFill>
          <a:schemeClr val="accent4">
            <a:hueOff val="-1069209"/>
            <a:satOff val="-5468"/>
            <a:lumOff val="11634"/>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2</a:t>
          </a:r>
          <a:endParaRPr lang="fr-FR" sz="2900" kern="1200" dirty="0"/>
        </a:p>
      </dsp:txBody>
      <dsp:txXfrm rot="-5400000">
        <a:off x="1" y="1764521"/>
        <a:ext cx="988378" cy="423591"/>
      </dsp:txXfrm>
    </dsp:sp>
    <dsp:sp modelId="{AD9FEE9D-2497-41D6-97A3-521DF79C519B}">
      <dsp:nvSpPr>
        <dsp:cNvPr id="0" name=""/>
        <dsp:cNvSpPr/>
      </dsp:nvSpPr>
      <dsp:spPr>
        <a:xfrm rot="5400000">
          <a:off x="4229474" y="-1970762"/>
          <a:ext cx="917780" cy="7399971"/>
        </a:xfrm>
        <a:prstGeom prst="round2SameRect">
          <a:avLst/>
        </a:prstGeom>
        <a:solidFill>
          <a:schemeClr val="lt1">
            <a:alpha val="90000"/>
            <a:hueOff val="0"/>
            <a:satOff val="0"/>
            <a:lumOff val="0"/>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d’intégration </a:t>
          </a:r>
          <a:endParaRPr lang="fr-FR" sz="3500" kern="1200" dirty="0"/>
        </a:p>
      </dsp:txBody>
      <dsp:txXfrm rot="-5400000">
        <a:off x="988379" y="1315135"/>
        <a:ext cx="7355169" cy="828176"/>
      </dsp:txXfrm>
    </dsp:sp>
    <dsp:sp modelId="{A1F07613-F576-4F36-B17A-3E7F529CC3E1}">
      <dsp:nvSpPr>
        <dsp:cNvPr id="0" name=""/>
        <dsp:cNvSpPr/>
      </dsp:nvSpPr>
      <dsp:spPr>
        <a:xfrm rot="5400000">
          <a:off x="-211795" y="2749192"/>
          <a:ext cx="1411969" cy="988378"/>
        </a:xfrm>
        <a:prstGeom prst="chevron">
          <a:avLst/>
        </a:prstGeom>
        <a:solidFill>
          <a:schemeClr val="accent4">
            <a:hueOff val="-2138417"/>
            <a:satOff val="-10936"/>
            <a:lumOff val="23267"/>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3</a:t>
          </a:r>
          <a:endParaRPr lang="fr-FR" sz="2900" kern="1200" dirty="0"/>
        </a:p>
      </dsp:txBody>
      <dsp:txXfrm rot="-5400000">
        <a:off x="1" y="3031585"/>
        <a:ext cx="988378" cy="423591"/>
      </dsp:txXfrm>
    </dsp:sp>
    <dsp:sp modelId="{6FEB82D7-50FD-4BF7-8972-5F55B7544BAF}">
      <dsp:nvSpPr>
        <dsp:cNvPr id="0" name=""/>
        <dsp:cNvSpPr/>
      </dsp:nvSpPr>
      <dsp:spPr>
        <a:xfrm rot="5400000">
          <a:off x="4229474" y="-703698"/>
          <a:ext cx="917780" cy="7399971"/>
        </a:xfrm>
        <a:prstGeom prst="round2SameRect">
          <a:avLst/>
        </a:prstGeom>
        <a:solidFill>
          <a:schemeClr val="lt1">
            <a:alpha val="90000"/>
            <a:hueOff val="0"/>
            <a:satOff val="0"/>
            <a:lumOff val="0"/>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système </a:t>
          </a:r>
          <a:endParaRPr lang="fr-FR" sz="3500" kern="1200" dirty="0"/>
        </a:p>
      </dsp:txBody>
      <dsp:txXfrm rot="-5400000">
        <a:off x="988379" y="2582199"/>
        <a:ext cx="7355169" cy="828176"/>
      </dsp:txXfrm>
    </dsp:sp>
    <dsp:sp modelId="{1A72E15C-99BC-4158-95DE-CBFF12F59C1B}">
      <dsp:nvSpPr>
        <dsp:cNvPr id="0" name=""/>
        <dsp:cNvSpPr/>
      </dsp:nvSpPr>
      <dsp:spPr>
        <a:xfrm rot="5400000">
          <a:off x="-211795" y="4016256"/>
          <a:ext cx="1411969" cy="98837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4</a:t>
          </a:r>
          <a:endParaRPr lang="fr-FR" sz="2900" kern="1200" dirty="0"/>
        </a:p>
      </dsp:txBody>
      <dsp:txXfrm rot="-5400000">
        <a:off x="1" y="4298649"/>
        <a:ext cx="988378" cy="423591"/>
      </dsp:txXfrm>
    </dsp:sp>
    <dsp:sp modelId="{EDD8680A-24E3-4EA3-B2EA-70105326F6DB}">
      <dsp:nvSpPr>
        <dsp:cNvPr id="0" name=""/>
        <dsp:cNvSpPr/>
      </dsp:nvSpPr>
      <dsp:spPr>
        <a:xfrm rot="5400000">
          <a:off x="4229474" y="563365"/>
          <a:ext cx="917780" cy="739997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smtClean="0"/>
            <a:t>Tests d’acceptation </a:t>
          </a:r>
          <a:endParaRPr lang="fr-FR" sz="3500" kern="1200" dirty="0"/>
        </a:p>
      </dsp:txBody>
      <dsp:txXfrm rot="-5400000">
        <a:off x="988379" y="3849262"/>
        <a:ext cx="7355169" cy="828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211795" y="215064"/>
          <a:ext cx="1411969" cy="98837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1</a:t>
          </a:r>
          <a:endParaRPr lang="fr-FR" sz="2900" kern="1200" dirty="0"/>
        </a:p>
      </dsp:txBody>
      <dsp:txXfrm rot="-5400000">
        <a:off x="1" y="497457"/>
        <a:ext cx="988378" cy="423591"/>
      </dsp:txXfrm>
    </dsp:sp>
    <dsp:sp modelId="{56621478-78FA-4683-AFBB-FA26A027FE47}">
      <dsp:nvSpPr>
        <dsp:cNvPr id="0" name=""/>
        <dsp:cNvSpPr/>
      </dsp:nvSpPr>
      <dsp:spPr>
        <a:xfrm rot="5400000">
          <a:off x="4229474" y="-3237826"/>
          <a:ext cx="917780" cy="739997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fonctionnels</a:t>
          </a:r>
          <a:endParaRPr lang="fr-FR" sz="5000" kern="1200" dirty="0"/>
        </a:p>
      </dsp:txBody>
      <dsp:txXfrm rot="-5400000">
        <a:off x="988379" y="48071"/>
        <a:ext cx="7355169" cy="828176"/>
      </dsp:txXfrm>
    </dsp:sp>
    <dsp:sp modelId="{C1E110E1-C50D-4EBF-8CB0-A0F8FEB8775B}">
      <dsp:nvSpPr>
        <dsp:cNvPr id="0" name=""/>
        <dsp:cNvSpPr/>
      </dsp:nvSpPr>
      <dsp:spPr>
        <a:xfrm rot="5400000">
          <a:off x="-211795" y="1482128"/>
          <a:ext cx="1411969" cy="988378"/>
        </a:xfrm>
        <a:prstGeom prst="chevron">
          <a:avLst/>
        </a:prstGeom>
        <a:solidFill>
          <a:schemeClr val="accent4">
            <a:hueOff val="-1069209"/>
            <a:satOff val="-5468"/>
            <a:lumOff val="11634"/>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2</a:t>
          </a:r>
          <a:endParaRPr lang="fr-FR" sz="2900" kern="1200" dirty="0"/>
        </a:p>
      </dsp:txBody>
      <dsp:txXfrm rot="-5400000">
        <a:off x="1" y="1764521"/>
        <a:ext cx="988378" cy="423591"/>
      </dsp:txXfrm>
    </dsp:sp>
    <dsp:sp modelId="{AD9FEE9D-2497-41D6-97A3-521DF79C519B}">
      <dsp:nvSpPr>
        <dsp:cNvPr id="0" name=""/>
        <dsp:cNvSpPr/>
      </dsp:nvSpPr>
      <dsp:spPr>
        <a:xfrm rot="5400000">
          <a:off x="4229474" y="-1970762"/>
          <a:ext cx="917780" cy="7399971"/>
        </a:xfrm>
        <a:prstGeom prst="round2SameRect">
          <a:avLst/>
        </a:prstGeom>
        <a:solidFill>
          <a:schemeClr val="lt1">
            <a:alpha val="90000"/>
            <a:hueOff val="0"/>
            <a:satOff val="0"/>
            <a:lumOff val="0"/>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non fonctionnels</a:t>
          </a:r>
          <a:endParaRPr lang="fr-FR" sz="5000" kern="1200" dirty="0"/>
        </a:p>
      </dsp:txBody>
      <dsp:txXfrm rot="-5400000">
        <a:off x="988379" y="1315135"/>
        <a:ext cx="7355169" cy="828176"/>
      </dsp:txXfrm>
    </dsp:sp>
    <dsp:sp modelId="{A1F07613-F576-4F36-B17A-3E7F529CC3E1}">
      <dsp:nvSpPr>
        <dsp:cNvPr id="0" name=""/>
        <dsp:cNvSpPr/>
      </dsp:nvSpPr>
      <dsp:spPr>
        <a:xfrm rot="5400000">
          <a:off x="-211795" y="2749192"/>
          <a:ext cx="1411969" cy="988378"/>
        </a:xfrm>
        <a:prstGeom prst="chevron">
          <a:avLst/>
        </a:prstGeom>
        <a:solidFill>
          <a:schemeClr val="accent4">
            <a:hueOff val="-2138417"/>
            <a:satOff val="-10936"/>
            <a:lumOff val="23267"/>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3</a:t>
          </a:r>
          <a:endParaRPr lang="fr-FR" sz="2900" kern="1200" dirty="0"/>
        </a:p>
      </dsp:txBody>
      <dsp:txXfrm rot="-5400000">
        <a:off x="1" y="3031585"/>
        <a:ext cx="988378" cy="423591"/>
      </dsp:txXfrm>
    </dsp:sp>
    <dsp:sp modelId="{6FEB82D7-50FD-4BF7-8972-5F55B7544BAF}">
      <dsp:nvSpPr>
        <dsp:cNvPr id="0" name=""/>
        <dsp:cNvSpPr/>
      </dsp:nvSpPr>
      <dsp:spPr>
        <a:xfrm rot="5400000">
          <a:off x="4229474" y="-703698"/>
          <a:ext cx="917780" cy="7399971"/>
        </a:xfrm>
        <a:prstGeom prst="round2SameRect">
          <a:avLst/>
        </a:prstGeom>
        <a:solidFill>
          <a:schemeClr val="lt1">
            <a:alpha val="90000"/>
            <a:hueOff val="0"/>
            <a:satOff val="0"/>
            <a:lumOff val="0"/>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structurels</a:t>
          </a:r>
          <a:endParaRPr lang="fr-FR" sz="5000" kern="1200" dirty="0"/>
        </a:p>
      </dsp:txBody>
      <dsp:txXfrm rot="-5400000">
        <a:off x="988379" y="2582199"/>
        <a:ext cx="7355169" cy="828176"/>
      </dsp:txXfrm>
    </dsp:sp>
    <dsp:sp modelId="{1A72E15C-99BC-4158-95DE-CBFF12F59C1B}">
      <dsp:nvSpPr>
        <dsp:cNvPr id="0" name=""/>
        <dsp:cNvSpPr/>
      </dsp:nvSpPr>
      <dsp:spPr>
        <a:xfrm rot="5400000">
          <a:off x="-211795" y="4016256"/>
          <a:ext cx="1411969" cy="98837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4</a:t>
          </a:r>
          <a:endParaRPr lang="fr-FR" sz="2900" kern="1200" dirty="0"/>
        </a:p>
      </dsp:txBody>
      <dsp:txXfrm rot="-5400000">
        <a:off x="1" y="4298649"/>
        <a:ext cx="988378" cy="423591"/>
      </dsp:txXfrm>
    </dsp:sp>
    <dsp:sp modelId="{EDD8680A-24E3-4EA3-B2EA-70105326F6DB}">
      <dsp:nvSpPr>
        <dsp:cNvPr id="0" name=""/>
        <dsp:cNvSpPr/>
      </dsp:nvSpPr>
      <dsp:spPr>
        <a:xfrm rot="5400000">
          <a:off x="4229474" y="563365"/>
          <a:ext cx="917780" cy="739997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de confirmation</a:t>
          </a:r>
          <a:endParaRPr lang="fr-FR" sz="5000" kern="1200" dirty="0"/>
        </a:p>
      </dsp:txBody>
      <dsp:txXfrm rot="-5400000">
        <a:off x="988379" y="3849262"/>
        <a:ext cx="7355169" cy="828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486950">
          <a:off x="3102205" y="2044694"/>
          <a:ext cx="730616" cy="0"/>
        </a:xfrm>
        <a:custGeom>
          <a:avLst/>
          <a:gdLst/>
          <a:ahLst/>
          <a:cxnLst/>
          <a:rect l="0" t="0" r="0" b="0"/>
          <a:pathLst>
            <a:path>
              <a:moveTo>
                <a:pt x="0" y="0"/>
              </a:moveTo>
              <a:lnTo>
                <a:pt x="73061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fr-FR" sz="1600" kern="1200" dirty="0" smtClean="0"/>
            <a:t>Techniques de test</a:t>
          </a:r>
          <a:endParaRPr lang="fr-FR" sz="1600" kern="1200" dirty="0"/>
        </a:p>
      </dsp:txBody>
      <dsp:txXfrm>
        <a:off x="3540323" y="503434"/>
        <a:ext cx="1177523" cy="1177523"/>
      </dsp:txXfrm>
    </dsp:sp>
    <dsp:sp modelId="{310659AA-BAFE-40EA-8A65-63B471B47126}">
      <dsp:nvSpPr>
        <dsp:cNvPr id="0" name=""/>
        <dsp:cNvSpPr/>
      </dsp:nvSpPr>
      <dsp:spPr>
        <a:xfrm>
          <a:off x="2638426" y="2344730"/>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Statique</a:t>
          </a:r>
          <a:endParaRPr lang="fr-FR" sz="1100" kern="1200" dirty="0"/>
        </a:p>
      </dsp:txBody>
      <dsp:txXfrm>
        <a:off x="2674187" y="2380491"/>
        <a:ext cx="661045" cy="661045"/>
      </dsp:txXfrm>
    </dsp:sp>
    <dsp:sp modelId="{B8175A7E-7CB1-4764-A1E0-F55B3746A05B}">
      <dsp:nvSpPr>
        <dsp:cNvPr id="0" name=""/>
        <dsp:cNvSpPr/>
      </dsp:nvSpPr>
      <dsp:spPr>
        <a:xfrm rot="7721307">
          <a:off x="2125485" y="3358715"/>
          <a:ext cx="721067" cy="0"/>
        </a:xfrm>
        <a:custGeom>
          <a:avLst/>
          <a:gdLst/>
          <a:ahLst/>
          <a:cxnLst/>
          <a:rect l="0" t="0" r="0" b="0"/>
          <a:pathLst>
            <a:path>
              <a:moveTo>
                <a:pt x="0" y="0"/>
              </a:moveTo>
              <a:lnTo>
                <a:pt x="721067"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1601043" y="364013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Analyse statique</a:t>
          </a:r>
          <a:endParaRPr lang="fr-FR" sz="1300" kern="1200" dirty="0"/>
        </a:p>
      </dsp:txBody>
      <dsp:txXfrm>
        <a:off x="1636804" y="3675893"/>
        <a:ext cx="661045" cy="661045"/>
      </dsp:txXfrm>
    </dsp:sp>
    <dsp:sp modelId="{7599001C-9EFF-439B-89ED-73B2D3E62E5C}">
      <dsp:nvSpPr>
        <dsp:cNvPr id="0" name=""/>
        <dsp:cNvSpPr/>
      </dsp:nvSpPr>
      <dsp:spPr>
        <a:xfrm rot="3033243">
          <a:off x="3191173" y="3320620"/>
          <a:ext cx="630185" cy="0"/>
        </a:xfrm>
        <a:custGeom>
          <a:avLst/>
          <a:gdLst/>
          <a:ahLst/>
          <a:cxnLst/>
          <a:rect l="0" t="0" r="0" b="0"/>
          <a:pathLst>
            <a:path>
              <a:moveTo>
                <a:pt x="0" y="0"/>
              </a:moveTo>
              <a:lnTo>
                <a:pt x="63018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641537" y="356394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Revue</a:t>
          </a:r>
          <a:endParaRPr lang="fr-FR" sz="1300" kern="1200" dirty="0"/>
        </a:p>
      </dsp:txBody>
      <dsp:txXfrm>
        <a:off x="3677298" y="3599703"/>
        <a:ext cx="661045" cy="661045"/>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dynamique</a:t>
          </a:r>
          <a:endParaRPr lang="fr-FR" sz="1100" kern="1200" dirty="0"/>
        </a:p>
      </dsp:txBody>
      <dsp:txXfrm>
        <a:off x="5684544" y="2387427"/>
        <a:ext cx="788939" cy="788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253126">
          <a:off x="3412319" y="1929814"/>
          <a:ext cx="431500" cy="0"/>
        </a:xfrm>
        <a:custGeom>
          <a:avLst/>
          <a:gdLst/>
          <a:ahLst/>
          <a:cxnLst/>
          <a:rect l="0" t="0" r="0" b="0"/>
          <a:pathLst>
            <a:path>
              <a:moveTo>
                <a:pt x="0" y="0"/>
              </a:moveTo>
              <a:lnTo>
                <a:pt x="43150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fr-FR" sz="2800" kern="1200" dirty="0" smtClean="0"/>
            <a:t>Revue</a:t>
          </a:r>
          <a:endParaRPr lang="fr-FR" sz="2800" kern="1200" dirty="0"/>
        </a:p>
      </dsp:txBody>
      <dsp:txXfrm>
        <a:off x="3540323" y="503434"/>
        <a:ext cx="1177523" cy="1177523"/>
      </dsp:txXfrm>
    </dsp:sp>
    <dsp:sp modelId="{310659AA-BAFE-40EA-8A65-63B471B47126}">
      <dsp:nvSpPr>
        <dsp:cNvPr id="0" name=""/>
        <dsp:cNvSpPr/>
      </dsp:nvSpPr>
      <dsp:spPr>
        <a:xfrm>
          <a:off x="2971517" y="2114970"/>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Formelle</a:t>
          </a:r>
          <a:endParaRPr lang="fr-FR" sz="1100" kern="1200" dirty="0"/>
        </a:p>
      </dsp:txBody>
      <dsp:txXfrm>
        <a:off x="3004861" y="2148314"/>
        <a:ext cx="616358" cy="616358"/>
      </dsp:txXfrm>
    </dsp:sp>
    <dsp:sp modelId="{B8175A7E-7CB1-4764-A1E0-F55B3746A05B}">
      <dsp:nvSpPr>
        <dsp:cNvPr id="0" name=""/>
        <dsp:cNvSpPr/>
      </dsp:nvSpPr>
      <dsp:spPr>
        <a:xfrm rot="6120812">
          <a:off x="2850385" y="3113739"/>
          <a:ext cx="645583" cy="0"/>
        </a:xfrm>
        <a:custGeom>
          <a:avLst/>
          <a:gdLst/>
          <a:ahLst/>
          <a:cxnLst/>
          <a:rect l="0" t="0" r="0" b="0"/>
          <a:pathLst>
            <a:path>
              <a:moveTo>
                <a:pt x="0" y="0"/>
              </a:moveTo>
              <a:lnTo>
                <a:pt x="64558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2691789" y="3429461"/>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Inspection</a:t>
          </a:r>
          <a:endParaRPr lang="fr-FR" sz="900" kern="1200" dirty="0"/>
        </a:p>
      </dsp:txBody>
      <dsp:txXfrm>
        <a:off x="2725133" y="3462805"/>
        <a:ext cx="616358" cy="616358"/>
      </dsp:txXfrm>
    </dsp:sp>
    <dsp:sp modelId="{7599001C-9EFF-439B-89ED-73B2D3E62E5C}">
      <dsp:nvSpPr>
        <dsp:cNvPr id="0" name=""/>
        <dsp:cNvSpPr/>
      </dsp:nvSpPr>
      <dsp:spPr>
        <a:xfrm rot="3337079">
          <a:off x="3414710" y="3048318"/>
          <a:ext cx="606576" cy="0"/>
        </a:xfrm>
        <a:custGeom>
          <a:avLst/>
          <a:gdLst/>
          <a:ahLst/>
          <a:cxnLst/>
          <a:rect l="0" t="0" r="0" b="0"/>
          <a:pathLst>
            <a:path>
              <a:moveTo>
                <a:pt x="0" y="0"/>
              </a:moveTo>
              <a:lnTo>
                <a:pt x="60657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781433" y="3298618"/>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Relecture technique</a:t>
          </a:r>
          <a:endParaRPr lang="fr-FR" sz="900" kern="1200" dirty="0"/>
        </a:p>
      </dsp:txBody>
      <dsp:txXfrm>
        <a:off x="3814777" y="3331962"/>
        <a:ext cx="616358" cy="616358"/>
      </dsp:txXfrm>
    </dsp:sp>
    <dsp:sp modelId="{980094C8-9E38-46EE-AC71-FB993712E892}">
      <dsp:nvSpPr>
        <dsp:cNvPr id="0" name=""/>
        <dsp:cNvSpPr/>
      </dsp:nvSpPr>
      <dsp:spPr>
        <a:xfrm rot="8291837">
          <a:off x="2221479" y="3048312"/>
          <a:ext cx="859423" cy="0"/>
        </a:xfrm>
        <a:custGeom>
          <a:avLst/>
          <a:gdLst/>
          <a:ahLst/>
          <a:cxnLst/>
          <a:rect l="0" t="0" r="0" b="0"/>
          <a:pathLst>
            <a:path>
              <a:moveTo>
                <a:pt x="0" y="0"/>
              </a:moveTo>
              <a:lnTo>
                <a:pt x="85942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1647818" y="329860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Revue technique</a:t>
          </a:r>
          <a:endParaRPr lang="fr-FR" sz="900" kern="1200" dirty="0"/>
        </a:p>
      </dsp:txBody>
      <dsp:txXfrm>
        <a:off x="1681162" y="3331950"/>
        <a:ext cx="616358" cy="616358"/>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Informelle</a:t>
          </a:r>
          <a:endParaRPr lang="fr-FR" sz="1100" kern="1200" dirty="0"/>
        </a:p>
      </dsp:txBody>
      <dsp:txXfrm>
        <a:off x="5684544" y="2387427"/>
        <a:ext cx="788939" cy="788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8425324">
          <a:off x="2380191" y="2026037"/>
          <a:ext cx="1238374" cy="0"/>
        </a:xfrm>
        <a:custGeom>
          <a:avLst/>
          <a:gdLst/>
          <a:ahLst/>
          <a:cxnLst/>
          <a:rect l="0" t="0" r="0" b="0"/>
          <a:pathLst>
            <a:path>
              <a:moveTo>
                <a:pt x="0" y="0"/>
              </a:moveTo>
              <a:lnTo>
                <a:pt x="12383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1758574">
          <a:off x="4675974" y="1862203"/>
          <a:ext cx="1649420" cy="0"/>
        </a:xfrm>
        <a:custGeom>
          <a:avLst/>
          <a:gdLst/>
          <a:ahLst/>
          <a:cxnLst/>
          <a:rect l="0" t="0" r="0" b="0"/>
          <a:pathLst>
            <a:path>
              <a:moveTo>
                <a:pt x="0" y="0"/>
              </a:moveTo>
              <a:lnTo>
                <a:pt x="16494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fr-FR" sz="1800" kern="1200" dirty="0" smtClean="0"/>
            <a:t>Technique de test</a:t>
          </a:r>
          <a:endParaRPr lang="fr-FR" sz="1800" kern="1200" dirty="0"/>
        </a:p>
      </dsp:txBody>
      <dsp:txXfrm>
        <a:off x="3540323" y="503434"/>
        <a:ext cx="1177523" cy="1177523"/>
      </dsp:txXfrm>
    </dsp:sp>
    <dsp:sp modelId="{310659AA-BAFE-40EA-8A65-63B471B47126}">
      <dsp:nvSpPr>
        <dsp:cNvPr id="0" name=""/>
        <dsp:cNvSpPr/>
      </dsp:nvSpPr>
      <dsp:spPr>
        <a:xfrm>
          <a:off x="6219821" y="2116127"/>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Dynamique</a:t>
          </a:r>
          <a:endParaRPr lang="fr-FR" sz="800" kern="1200" dirty="0"/>
        </a:p>
      </dsp:txBody>
      <dsp:txXfrm>
        <a:off x="6253165" y="2149471"/>
        <a:ext cx="616358" cy="616358"/>
      </dsp:txXfrm>
    </dsp:sp>
    <dsp:sp modelId="{B8175A7E-7CB1-4764-A1E0-F55B3746A05B}">
      <dsp:nvSpPr>
        <dsp:cNvPr id="0" name=""/>
        <dsp:cNvSpPr/>
      </dsp:nvSpPr>
      <dsp:spPr>
        <a:xfrm rot="6024444">
          <a:off x="6161564" y="3079959"/>
          <a:ext cx="570964" cy="0"/>
        </a:xfrm>
        <a:custGeom>
          <a:avLst/>
          <a:gdLst/>
          <a:ahLst/>
          <a:cxnLst/>
          <a:rect l="0" t="0" r="0" b="0"/>
          <a:pathLst>
            <a:path>
              <a:moveTo>
                <a:pt x="0" y="0"/>
              </a:moveTo>
              <a:lnTo>
                <a:pt x="570964"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5991225" y="3360745"/>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Basé sur l’expérience</a:t>
          </a:r>
          <a:endParaRPr lang="fr-FR" sz="800" kern="1200" dirty="0"/>
        </a:p>
      </dsp:txBody>
      <dsp:txXfrm>
        <a:off x="6024569" y="3394089"/>
        <a:ext cx="616358" cy="616358"/>
      </dsp:txXfrm>
    </dsp:sp>
    <dsp:sp modelId="{7599001C-9EFF-439B-89ED-73B2D3E62E5C}">
      <dsp:nvSpPr>
        <dsp:cNvPr id="0" name=""/>
        <dsp:cNvSpPr/>
      </dsp:nvSpPr>
      <dsp:spPr>
        <a:xfrm rot="2581497">
          <a:off x="6818262" y="2991051"/>
          <a:ext cx="629171" cy="0"/>
        </a:xfrm>
        <a:custGeom>
          <a:avLst/>
          <a:gdLst/>
          <a:ahLst/>
          <a:cxnLst/>
          <a:rect l="0" t="0" r="0" b="0"/>
          <a:pathLst>
            <a:path>
              <a:moveTo>
                <a:pt x="0" y="0"/>
              </a:moveTo>
              <a:lnTo>
                <a:pt x="62917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7362828" y="3182929"/>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Black box</a:t>
          </a:r>
          <a:endParaRPr lang="fr-FR" sz="800" kern="1200" dirty="0"/>
        </a:p>
      </dsp:txBody>
      <dsp:txXfrm>
        <a:off x="7396172" y="3216273"/>
        <a:ext cx="616358" cy="616358"/>
      </dsp:txXfrm>
    </dsp:sp>
    <dsp:sp modelId="{980094C8-9E38-46EE-AC71-FB993712E892}">
      <dsp:nvSpPr>
        <dsp:cNvPr id="0" name=""/>
        <dsp:cNvSpPr/>
      </dsp:nvSpPr>
      <dsp:spPr>
        <a:xfrm rot="8198175">
          <a:off x="5402000" y="3105355"/>
          <a:ext cx="947095" cy="0"/>
        </a:xfrm>
        <a:custGeom>
          <a:avLst/>
          <a:gdLst/>
          <a:ahLst/>
          <a:cxnLst/>
          <a:rect l="0" t="0" r="0" b="0"/>
          <a:pathLst>
            <a:path>
              <a:moveTo>
                <a:pt x="0" y="0"/>
              </a:moveTo>
              <a:lnTo>
                <a:pt x="94709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4848227" y="341153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White box</a:t>
          </a:r>
          <a:endParaRPr lang="fr-FR" sz="800" kern="1200" dirty="0"/>
        </a:p>
      </dsp:txBody>
      <dsp:txXfrm>
        <a:off x="4881571" y="3444880"/>
        <a:ext cx="616358" cy="616358"/>
      </dsp:txXfrm>
    </dsp:sp>
    <dsp:sp modelId="{44994C7C-B5BD-4A50-B141-AFD85462C91C}">
      <dsp:nvSpPr>
        <dsp:cNvPr id="0" name=""/>
        <dsp:cNvSpPr/>
      </dsp:nvSpPr>
      <dsp:spPr>
        <a:xfrm>
          <a:off x="1647835"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Statiques</a:t>
          </a:r>
          <a:endParaRPr lang="fr-FR" sz="800" kern="1200" dirty="0"/>
        </a:p>
      </dsp:txBody>
      <dsp:txXfrm>
        <a:off x="1690515" y="2387427"/>
        <a:ext cx="788939" cy="7889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88A25ACA-7008-4908-97FF-3C37B3D852AC}" type="datetimeFigureOut">
              <a:rPr lang="en-US"/>
              <a:pPr>
                <a:defRPr/>
              </a:pPr>
              <a:t>8/23/2018</a:t>
            </a:fld>
            <a:endParaRPr lang="en-US"/>
          </a:p>
        </p:txBody>
      </p:sp>
      <p:sp>
        <p:nvSpPr>
          <p:cNvPr id="4" name="Footer Placeholder 3"/>
          <p:cNvSpPr>
            <a:spLocks noGrp="1"/>
          </p:cNvSpPr>
          <p:nvPr>
            <p:ph type="ftr" sz="quarter" idx="2"/>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5" name="Slide Number Placeholder 4"/>
          <p:cNvSpPr>
            <a:spLocks noGrp="1"/>
          </p:cNvSpPr>
          <p:nvPr>
            <p:ph type="sldNum" sz="quarter" idx="3"/>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DDA39A33-E218-4C10-B60E-8EE580FD25F9}" type="slidenum">
              <a:rPr lang="en-US"/>
              <a:pPr>
                <a:defRPr/>
              </a:pPr>
              <a:t>‹N°›</a:t>
            </a:fld>
            <a:endParaRPr lang="en-US"/>
          </a:p>
        </p:txBody>
      </p:sp>
    </p:spTree>
    <p:extLst>
      <p:ext uri="{BB962C8B-B14F-4D97-AF65-F5344CB8AC3E}">
        <p14:creationId xmlns:p14="http://schemas.microsoft.com/office/powerpoint/2010/main" val="6501171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AC4822BA-FF0A-4DB0-8A94-ED0438E3616F}" type="datetimeFigureOut">
              <a:rPr lang="en-US"/>
              <a:pPr>
                <a:defRPr/>
              </a:pPr>
              <a:t>8/23/2018</a:t>
            </a:fld>
            <a:endParaRPr lang="en-US"/>
          </a:p>
        </p:txBody>
      </p:sp>
      <p:sp>
        <p:nvSpPr>
          <p:cNvPr id="4" name="Slide Image Placehold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92188" y="3228975"/>
            <a:ext cx="7942262" cy="30591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7" name="Slide Number Placeholder 6"/>
          <p:cNvSpPr>
            <a:spLocks noGrp="1"/>
          </p:cNvSpPr>
          <p:nvPr>
            <p:ph type="sldNum" sz="quarter" idx="5"/>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B3AF63E3-4F22-4782-AEE4-880443848117}" type="slidenum">
              <a:rPr lang="en-US"/>
              <a:pPr>
                <a:defRPr/>
              </a:pPr>
              <a:t>‹N°›</a:t>
            </a:fld>
            <a:endParaRPr lang="en-US"/>
          </a:p>
        </p:txBody>
      </p:sp>
    </p:spTree>
    <p:extLst>
      <p:ext uri="{BB962C8B-B14F-4D97-AF65-F5344CB8AC3E}">
        <p14:creationId xmlns:p14="http://schemas.microsoft.com/office/powerpoint/2010/main" val="2069834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35B5B2D-4519-4C09-BDA4-FF7348BEBBE9}" type="slidenum">
              <a:rPr lang="en-US">
                <a:latin typeface="Arial" charset="0"/>
              </a:rPr>
              <a:pPr>
                <a:defRPr/>
              </a:pPr>
              <a:t>10</a:t>
            </a:fld>
            <a:endParaRPr lang="en-US">
              <a:latin typeface="Arial" charset="0"/>
            </a:endParaRPr>
          </a:p>
        </p:txBody>
      </p:sp>
    </p:spTree>
    <p:extLst>
      <p:ext uri="{BB962C8B-B14F-4D97-AF65-F5344CB8AC3E}">
        <p14:creationId xmlns:p14="http://schemas.microsoft.com/office/powerpoint/2010/main" val="218216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F6D07AE-7468-466D-BB9C-39FA1B2921D9}" type="slidenum">
              <a:rPr lang="en-US">
                <a:latin typeface="Arial" charset="0"/>
              </a:rPr>
              <a:pPr>
                <a:defRPr/>
              </a:pPr>
              <a:t>75</a:t>
            </a:fld>
            <a:endParaRPr lang="en-US">
              <a:latin typeface="Arial" charset="0"/>
            </a:endParaRPr>
          </a:p>
        </p:txBody>
      </p:sp>
    </p:spTree>
    <p:extLst>
      <p:ext uri="{BB962C8B-B14F-4D97-AF65-F5344CB8AC3E}">
        <p14:creationId xmlns:p14="http://schemas.microsoft.com/office/powerpoint/2010/main" val="3442042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68C54AB-0113-4C9E-A4D9-0421F56A44E0}" type="slidenum">
              <a:rPr lang="en-US">
                <a:latin typeface="Arial" charset="0"/>
              </a:rPr>
              <a:pPr>
                <a:defRPr/>
              </a:pPr>
              <a:t>76</a:t>
            </a:fld>
            <a:endParaRPr lang="en-US">
              <a:latin typeface="Arial" charset="0"/>
            </a:endParaRPr>
          </a:p>
        </p:txBody>
      </p:sp>
    </p:spTree>
    <p:extLst>
      <p:ext uri="{BB962C8B-B14F-4D97-AF65-F5344CB8AC3E}">
        <p14:creationId xmlns:p14="http://schemas.microsoft.com/office/powerpoint/2010/main" val="298921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013696E-8861-4EE0-A063-3959819C493E}" type="slidenum">
              <a:rPr lang="en-US">
                <a:latin typeface="Arial" charset="0"/>
              </a:rPr>
              <a:pPr>
                <a:defRPr/>
              </a:pPr>
              <a:t>77</a:t>
            </a:fld>
            <a:endParaRPr lang="en-US">
              <a:latin typeface="Arial" charset="0"/>
            </a:endParaRPr>
          </a:p>
        </p:txBody>
      </p:sp>
    </p:spTree>
    <p:extLst>
      <p:ext uri="{BB962C8B-B14F-4D97-AF65-F5344CB8AC3E}">
        <p14:creationId xmlns:p14="http://schemas.microsoft.com/office/powerpoint/2010/main" val="323390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E342DE7-807C-4B97-B9B1-4AD906283CAE}" type="slidenum">
              <a:rPr lang="en-US">
                <a:latin typeface="Arial" charset="0"/>
              </a:rPr>
              <a:pPr>
                <a:defRPr/>
              </a:pPr>
              <a:t>78</a:t>
            </a:fld>
            <a:endParaRPr lang="en-US">
              <a:latin typeface="Arial" charset="0"/>
            </a:endParaRPr>
          </a:p>
        </p:txBody>
      </p:sp>
    </p:spTree>
    <p:extLst>
      <p:ext uri="{BB962C8B-B14F-4D97-AF65-F5344CB8AC3E}">
        <p14:creationId xmlns:p14="http://schemas.microsoft.com/office/powerpoint/2010/main" val="3960291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9C25A7-8759-4502-B5C1-A55B8364A1F5}" type="slidenum">
              <a:rPr lang="en-US">
                <a:latin typeface="Arial" charset="0"/>
              </a:rPr>
              <a:pPr>
                <a:defRPr/>
              </a:pPr>
              <a:t>79</a:t>
            </a:fld>
            <a:endParaRPr lang="en-US">
              <a:latin typeface="Arial" charset="0"/>
            </a:endParaRPr>
          </a:p>
        </p:txBody>
      </p:sp>
    </p:spTree>
    <p:extLst>
      <p:ext uri="{BB962C8B-B14F-4D97-AF65-F5344CB8AC3E}">
        <p14:creationId xmlns:p14="http://schemas.microsoft.com/office/powerpoint/2010/main" val="1112379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E356D31-9462-4B40-BB57-1E0088D388F3}" type="slidenum">
              <a:rPr lang="en-US">
                <a:latin typeface="Arial" charset="0"/>
              </a:rPr>
              <a:pPr>
                <a:defRPr/>
              </a:pPr>
              <a:t>80</a:t>
            </a:fld>
            <a:endParaRPr lang="en-US">
              <a:latin typeface="Arial" charset="0"/>
            </a:endParaRPr>
          </a:p>
        </p:txBody>
      </p:sp>
    </p:spTree>
    <p:extLst>
      <p:ext uri="{BB962C8B-B14F-4D97-AF65-F5344CB8AC3E}">
        <p14:creationId xmlns:p14="http://schemas.microsoft.com/office/powerpoint/2010/main" val="3193225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4169661-66CE-4F66-A4EB-44BC9A6FFD43}" type="slidenum">
              <a:rPr lang="en-US">
                <a:latin typeface="Arial" charset="0"/>
              </a:rPr>
              <a:pPr>
                <a:defRPr/>
              </a:pPr>
              <a:t>81</a:t>
            </a:fld>
            <a:endParaRPr lang="en-US">
              <a:latin typeface="Arial" charset="0"/>
            </a:endParaRPr>
          </a:p>
        </p:txBody>
      </p:sp>
    </p:spTree>
    <p:extLst>
      <p:ext uri="{BB962C8B-B14F-4D97-AF65-F5344CB8AC3E}">
        <p14:creationId xmlns:p14="http://schemas.microsoft.com/office/powerpoint/2010/main" val="2168708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0151AF6-E440-4A8B-B1FD-7928A70DCF6C}" type="slidenum">
              <a:rPr lang="en-US">
                <a:latin typeface="Arial" charset="0"/>
              </a:rPr>
              <a:pPr>
                <a:defRPr/>
              </a:pPr>
              <a:t>82</a:t>
            </a:fld>
            <a:endParaRPr lang="en-US">
              <a:latin typeface="Arial" charset="0"/>
            </a:endParaRPr>
          </a:p>
        </p:txBody>
      </p:sp>
    </p:spTree>
    <p:extLst>
      <p:ext uri="{BB962C8B-B14F-4D97-AF65-F5344CB8AC3E}">
        <p14:creationId xmlns:p14="http://schemas.microsoft.com/office/powerpoint/2010/main" val="1060337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ACF31EF-3EFE-46FE-A81B-8DD981AC5054}" type="slidenum">
              <a:rPr lang="en-US">
                <a:latin typeface="Arial" charset="0"/>
              </a:rPr>
              <a:pPr>
                <a:defRPr/>
              </a:pPr>
              <a:t>85</a:t>
            </a:fld>
            <a:endParaRPr lang="en-US">
              <a:latin typeface="Arial" charset="0"/>
            </a:endParaRPr>
          </a:p>
        </p:txBody>
      </p:sp>
    </p:spTree>
    <p:extLst>
      <p:ext uri="{BB962C8B-B14F-4D97-AF65-F5344CB8AC3E}">
        <p14:creationId xmlns:p14="http://schemas.microsoft.com/office/powerpoint/2010/main" val="2164470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31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7E0A46D-9E70-4C5C-AF23-1FBDD10A4E04}" type="slidenum">
              <a:rPr lang="en-US">
                <a:latin typeface="Arial" charset="0"/>
              </a:rPr>
              <a:pPr>
                <a:defRPr/>
              </a:pPr>
              <a:t>87</a:t>
            </a:fld>
            <a:endParaRPr lang="en-US">
              <a:latin typeface="Arial" charset="0"/>
            </a:endParaRPr>
          </a:p>
        </p:txBody>
      </p:sp>
    </p:spTree>
    <p:extLst>
      <p:ext uri="{BB962C8B-B14F-4D97-AF65-F5344CB8AC3E}">
        <p14:creationId xmlns:p14="http://schemas.microsoft.com/office/powerpoint/2010/main" val="376906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TextEdit="1"/>
          </p:cNvSpPr>
          <p:nvPr>
            <p:ph type="sldImg"/>
          </p:nvPr>
        </p:nvSpPr>
        <p:spPr bwMode="auto">
          <a:noFill/>
          <a:ln>
            <a:solidFill>
              <a:srgbClr val="000000"/>
            </a:solidFill>
            <a:miter lim="800000"/>
            <a:headEnd/>
            <a:tailEnd/>
          </a:ln>
        </p:spPr>
      </p:sp>
      <p:sp>
        <p:nvSpPr>
          <p:cNvPr id="28674" name="Rectangle 3"/>
          <p:cNvSpPr>
            <a:spLocks noGrp="1"/>
          </p:cNvSpPr>
          <p:nvPr>
            <p:ph type="body" idx="1"/>
          </p:nvPr>
        </p:nvSpPr>
        <p:spPr bwMode="auto">
          <a:noFill/>
        </p:spPr>
        <p:txBody>
          <a:bodyPr wrap="square" numCol="1" anchor="t" anchorCtr="0" compatLnSpc="1">
            <a:prstTxWarp prst="textNoShape">
              <a:avLst/>
            </a:prstTxWarp>
          </a:bodyPr>
          <a:lstStyle/>
          <a:p>
            <a:r>
              <a:rPr lang="fr-FR" smtClean="0"/>
              <a:t>C’est la question à un million de dollars</a:t>
            </a:r>
          </a:p>
        </p:txBody>
      </p:sp>
    </p:spTree>
    <p:extLst>
      <p:ext uri="{BB962C8B-B14F-4D97-AF65-F5344CB8AC3E}">
        <p14:creationId xmlns:p14="http://schemas.microsoft.com/office/powerpoint/2010/main" val="275083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52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6806170-9447-4993-97FF-C9D0F86EAF14}" type="slidenum">
              <a:rPr lang="en-US">
                <a:latin typeface="Arial" charset="0"/>
              </a:rPr>
              <a:pPr>
                <a:defRPr/>
              </a:pPr>
              <a:t>88</a:t>
            </a:fld>
            <a:endParaRPr lang="en-US">
              <a:latin typeface="Arial" charset="0"/>
            </a:endParaRPr>
          </a:p>
        </p:txBody>
      </p:sp>
    </p:spTree>
    <p:extLst>
      <p:ext uri="{BB962C8B-B14F-4D97-AF65-F5344CB8AC3E}">
        <p14:creationId xmlns:p14="http://schemas.microsoft.com/office/powerpoint/2010/main" val="895602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72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2051F15-F5EB-42B6-B72F-D45D7266A38C}" type="slidenum">
              <a:rPr lang="en-US">
                <a:latin typeface="Arial" charset="0"/>
              </a:rPr>
              <a:pPr>
                <a:defRPr/>
              </a:pPr>
              <a:t>89</a:t>
            </a:fld>
            <a:endParaRPr lang="en-US">
              <a:latin typeface="Arial" charset="0"/>
            </a:endParaRPr>
          </a:p>
        </p:txBody>
      </p:sp>
    </p:spTree>
    <p:extLst>
      <p:ext uri="{BB962C8B-B14F-4D97-AF65-F5344CB8AC3E}">
        <p14:creationId xmlns:p14="http://schemas.microsoft.com/office/powerpoint/2010/main" val="31910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93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46BA840-2B6C-4605-B604-3E7BB5BDD466}" type="slidenum">
              <a:rPr lang="en-US">
                <a:latin typeface="Arial" charset="0"/>
              </a:rPr>
              <a:pPr>
                <a:defRPr/>
              </a:pPr>
              <a:t>90</a:t>
            </a:fld>
            <a:endParaRPr lang="en-US">
              <a:latin typeface="Arial" charset="0"/>
            </a:endParaRPr>
          </a:p>
        </p:txBody>
      </p:sp>
    </p:spTree>
    <p:extLst>
      <p:ext uri="{BB962C8B-B14F-4D97-AF65-F5344CB8AC3E}">
        <p14:creationId xmlns:p14="http://schemas.microsoft.com/office/powerpoint/2010/main" val="420266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Couverture des instructions (</a:t>
            </a:r>
            <a:r>
              <a:rPr lang="fr-FR" i="1" smtClean="0"/>
              <a:t>Statement Coverage</a:t>
            </a:r>
            <a:r>
              <a:rPr lang="fr-FR" smtClean="0"/>
              <a:t>) - Chaque ligne du code a-t-elle été exécutée et vérifiée ?</a:t>
            </a:r>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CA6FA1D-BAC3-478A-96F7-D5D4416A2EC4}" type="slidenum">
              <a:rPr lang="en-US">
                <a:latin typeface="Arial" charset="0"/>
              </a:rPr>
              <a:pPr>
                <a:defRPr/>
              </a:pPr>
              <a:t>105</a:t>
            </a:fld>
            <a:endParaRPr lang="en-US">
              <a:latin typeface="Arial" charset="0"/>
            </a:endParaRPr>
          </a:p>
        </p:txBody>
      </p:sp>
    </p:spTree>
    <p:extLst>
      <p:ext uri="{BB962C8B-B14F-4D97-AF65-F5344CB8AC3E}">
        <p14:creationId xmlns:p14="http://schemas.microsoft.com/office/powerpoint/2010/main" val="1095760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08547" name="Slide Number Placeholder 3"/>
          <p:cNvSpPr txBox="1">
            <a:spLocks noGrp="1"/>
          </p:cNvSpPr>
          <p:nvPr/>
        </p:nvSpPr>
        <p:spPr bwMode="auto">
          <a:xfrm>
            <a:off x="5622925" y="6456363"/>
            <a:ext cx="4302125" cy="339725"/>
          </a:xfrm>
          <a:prstGeom prst="rect">
            <a:avLst/>
          </a:prstGeom>
          <a:noFill/>
          <a:ln>
            <a:miter lim="800000"/>
            <a:headEnd/>
            <a:tailEnd/>
          </a:ln>
        </p:spPr>
        <p:txBody>
          <a:bodyPr anchor="b"/>
          <a:lstStyle/>
          <a:p>
            <a:pPr algn="r" eaLnBrk="0" hangingPunct="0">
              <a:defRPr/>
            </a:pPr>
            <a:fld id="{3BDBCD2D-6B07-4B22-B4DD-CD71F9E7F86C}" type="slidenum">
              <a:rPr lang="en-US" sz="1200">
                <a:cs typeface="+mn-cs"/>
              </a:rPr>
              <a:pPr algn="r" eaLnBrk="0" hangingPunct="0">
                <a:defRPr/>
              </a:pPr>
              <a:t>106</a:t>
            </a:fld>
            <a:endParaRPr lang="en-US" sz="1200">
              <a:cs typeface="+mn-cs"/>
            </a:endParaRPr>
          </a:p>
        </p:txBody>
      </p:sp>
    </p:spTree>
    <p:extLst>
      <p:ext uri="{BB962C8B-B14F-4D97-AF65-F5344CB8AC3E}">
        <p14:creationId xmlns:p14="http://schemas.microsoft.com/office/powerpoint/2010/main" val="3336631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16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3D410AF-B458-49E9-95A2-29519D9A49BB}" type="slidenum">
              <a:rPr lang="en-US">
                <a:latin typeface="Arial" charset="0"/>
              </a:rPr>
              <a:pPr>
                <a:defRPr/>
              </a:pPr>
              <a:t>117</a:t>
            </a:fld>
            <a:endParaRPr lang="en-US">
              <a:latin typeface="Arial" charset="0"/>
            </a:endParaRPr>
          </a:p>
        </p:txBody>
      </p:sp>
    </p:spTree>
    <p:extLst>
      <p:ext uri="{BB962C8B-B14F-4D97-AF65-F5344CB8AC3E}">
        <p14:creationId xmlns:p14="http://schemas.microsoft.com/office/powerpoint/2010/main" val="2480893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36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BABFBD2-0F33-4971-A2FB-D35BE3DD0001}" type="slidenum">
              <a:rPr lang="en-US">
                <a:latin typeface="Arial" charset="0"/>
              </a:rPr>
              <a:pPr>
                <a:defRPr/>
              </a:pPr>
              <a:t>118</a:t>
            </a:fld>
            <a:endParaRPr lang="en-US">
              <a:latin typeface="Arial" charset="0"/>
            </a:endParaRPr>
          </a:p>
        </p:txBody>
      </p:sp>
    </p:spTree>
    <p:extLst>
      <p:ext uri="{BB962C8B-B14F-4D97-AF65-F5344CB8AC3E}">
        <p14:creationId xmlns:p14="http://schemas.microsoft.com/office/powerpoint/2010/main" val="618297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57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F9FB860-63E8-4CB0-8194-68A9E0B9369D}" type="slidenum">
              <a:rPr lang="en-US">
                <a:latin typeface="Arial" charset="0"/>
              </a:rPr>
              <a:pPr>
                <a:defRPr/>
              </a:pPr>
              <a:t>119</a:t>
            </a:fld>
            <a:endParaRPr lang="en-US">
              <a:latin typeface="Arial" charset="0"/>
            </a:endParaRPr>
          </a:p>
        </p:txBody>
      </p:sp>
    </p:spTree>
    <p:extLst>
      <p:ext uri="{BB962C8B-B14F-4D97-AF65-F5344CB8AC3E}">
        <p14:creationId xmlns:p14="http://schemas.microsoft.com/office/powerpoint/2010/main" val="2859066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556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103D67C8-0C81-4BCA-927B-E4BA16DC854B}" type="slidenum">
              <a:rPr lang="en-US" sz="1200">
                <a:solidFill>
                  <a:srgbClr val="000000"/>
                </a:solidFill>
              </a:rPr>
              <a:pPr algn="r" eaLnBrk="0" hangingPunct="0"/>
              <a:t>121</a:t>
            </a:fld>
            <a:endParaRPr lang="en-US" sz="1200">
              <a:solidFill>
                <a:srgbClr val="000000"/>
              </a:solidFill>
            </a:endParaRPr>
          </a:p>
        </p:txBody>
      </p:sp>
    </p:spTree>
    <p:extLst>
      <p:ext uri="{BB962C8B-B14F-4D97-AF65-F5344CB8AC3E}">
        <p14:creationId xmlns:p14="http://schemas.microsoft.com/office/powerpoint/2010/main" val="1827044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79203"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9151126E-F00F-47ED-A73C-4BC8FA822C2D}" type="slidenum">
              <a:rPr lang="en-US" sz="1200">
                <a:solidFill>
                  <a:srgbClr val="000000"/>
                </a:solidFill>
              </a:rPr>
              <a:pPr algn="r" eaLnBrk="0" hangingPunct="0"/>
              <a:t>143</a:t>
            </a:fld>
            <a:endParaRPr lang="en-US" sz="1200">
              <a:solidFill>
                <a:srgbClr val="000000"/>
              </a:solidFill>
            </a:endParaRPr>
          </a:p>
        </p:txBody>
      </p:sp>
    </p:spTree>
    <p:extLst>
      <p:ext uri="{BB962C8B-B14F-4D97-AF65-F5344CB8AC3E}">
        <p14:creationId xmlns:p14="http://schemas.microsoft.com/office/powerpoint/2010/main" val="414785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12641C6-389C-40D5-B001-22D8FAB968EE}" type="slidenum">
              <a:rPr lang="en-US">
                <a:latin typeface="Arial" charset="0"/>
              </a:rPr>
              <a:pPr>
                <a:defRPr/>
              </a:pPr>
              <a:t>68</a:t>
            </a:fld>
            <a:endParaRPr lang="en-US">
              <a:latin typeface="Arial" charset="0"/>
            </a:endParaRPr>
          </a:p>
        </p:txBody>
      </p:sp>
    </p:spTree>
    <p:extLst>
      <p:ext uri="{BB962C8B-B14F-4D97-AF65-F5344CB8AC3E}">
        <p14:creationId xmlns:p14="http://schemas.microsoft.com/office/powerpoint/2010/main" val="1882900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812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FEE770D1-339D-40A0-8B66-480CB69C0EDB}" type="slidenum">
              <a:rPr lang="en-US" sz="1200">
                <a:solidFill>
                  <a:srgbClr val="000000"/>
                </a:solidFill>
              </a:rPr>
              <a:pPr algn="r" eaLnBrk="0" hangingPunct="0"/>
              <a:t>144</a:t>
            </a:fld>
            <a:endParaRPr lang="en-US" sz="1200">
              <a:solidFill>
                <a:srgbClr val="000000"/>
              </a:solidFill>
            </a:endParaRPr>
          </a:p>
        </p:txBody>
      </p:sp>
    </p:spTree>
    <p:extLst>
      <p:ext uri="{BB962C8B-B14F-4D97-AF65-F5344CB8AC3E}">
        <p14:creationId xmlns:p14="http://schemas.microsoft.com/office/powerpoint/2010/main" val="121591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10DFE64-DC90-4F6A-A39C-679434CA4879}" type="slidenum">
              <a:rPr lang="en-US">
                <a:latin typeface="Arial" charset="0"/>
              </a:rPr>
              <a:pPr>
                <a:defRPr/>
              </a:pPr>
              <a:t>69</a:t>
            </a:fld>
            <a:endParaRPr lang="en-US">
              <a:latin typeface="Arial" charset="0"/>
            </a:endParaRPr>
          </a:p>
        </p:txBody>
      </p:sp>
    </p:spTree>
    <p:extLst>
      <p:ext uri="{BB962C8B-B14F-4D97-AF65-F5344CB8AC3E}">
        <p14:creationId xmlns:p14="http://schemas.microsoft.com/office/powerpoint/2010/main" val="154897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2BE0129-F9AE-43E2-8A54-E997DF199E62}" type="slidenum">
              <a:rPr lang="en-US">
                <a:latin typeface="Arial" charset="0"/>
              </a:rPr>
              <a:pPr>
                <a:defRPr/>
              </a:pPr>
              <a:t>70</a:t>
            </a:fld>
            <a:endParaRPr lang="en-US">
              <a:latin typeface="Arial" charset="0"/>
            </a:endParaRPr>
          </a:p>
        </p:txBody>
      </p:sp>
    </p:spTree>
    <p:extLst>
      <p:ext uri="{BB962C8B-B14F-4D97-AF65-F5344CB8AC3E}">
        <p14:creationId xmlns:p14="http://schemas.microsoft.com/office/powerpoint/2010/main" val="95572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A92ECAB-2CF0-43EF-996C-EB53AF81B399}" type="slidenum">
              <a:rPr lang="en-US">
                <a:latin typeface="Arial" charset="0"/>
              </a:rPr>
              <a:pPr>
                <a:defRPr/>
              </a:pPr>
              <a:t>71</a:t>
            </a:fld>
            <a:endParaRPr lang="en-US">
              <a:latin typeface="Arial" charset="0"/>
            </a:endParaRPr>
          </a:p>
        </p:txBody>
      </p:sp>
    </p:spTree>
    <p:extLst>
      <p:ext uri="{BB962C8B-B14F-4D97-AF65-F5344CB8AC3E}">
        <p14:creationId xmlns:p14="http://schemas.microsoft.com/office/powerpoint/2010/main" val="367196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9AFED0A-AF59-42D7-AA40-10DBDA3C5989}" type="slidenum">
              <a:rPr lang="en-US">
                <a:latin typeface="Arial" charset="0"/>
              </a:rPr>
              <a:pPr>
                <a:defRPr/>
              </a:pPr>
              <a:t>72</a:t>
            </a:fld>
            <a:endParaRPr lang="en-US">
              <a:latin typeface="Arial" charset="0"/>
            </a:endParaRPr>
          </a:p>
        </p:txBody>
      </p:sp>
    </p:spTree>
    <p:extLst>
      <p:ext uri="{BB962C8B-B14F-4D97-AF65-F5344CB8AC3E}">
        <p14:creationId xmlns:p14="http://schemas.microsoft.com/office/powerpoint/2010/main" val="2641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61D4013-29AA-46F5-8153-F197AF3EE24F}" type="slidenum">
              <a:rPr lang="en-US">
                <a:latin typeface="Arial" charset="0"/>
              </a:rPr>
              <a:pPr>
                <a:defRPr/>
              </a:pPr>
              <a:t>73</a:t>
            </a:fld>
            <a:endParaRPr lang="en-US">
              <a:latin typeface="Arial" charset="0"/>
            </a:endParaRPr>
          </a:p>
        </p:txBody>
      </p:sp>
    </p:spTree>
    <p:extLst>
      <p:ext uri="{BB962C8B-B14F-4D97-AF65-F5344CB8AC3E}">
        <p14:creationId xmlns:p14="http://schemas.microsoft.com/office/powerpoint/2010/main" val="4110726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15172A-C765-4EA6-9785-9DDA9D75D90D}" type="slidenum">
              <a:rPr lang="en-US">
                <a:latin typeface="Arial" charset="0"/>
              </a:rPr>
              <a:pPr>
                <a:defRPr/>
              </a:pPr>
              <a:t>74</a:t>
            </a:fld>
            <a:endParaRPr lang="en-US">
              <a:latin typeface="Arial" charset="0"/>
            </a:endParaRPr>
          </a:p>
        </p:txBody>
      </p:sp>
    </p:spTree>
    <p:extLst>
      <p:ext uri="{BB962C8B-B14F-4D97-AF65-F5344CB8AC3E}">
        <p14:creationId xmlns:p14="http://schemas.microsoft.com/office/powerpoint/2010/main" val="1478671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colorband2"/>
          <p:cNvPicPr>
            <a:picLocks noChangeArrowheads="1"/>
          </p:cNvPicPr>
          <p:nvPr userDrawn="1"/>
        </p:nvPicPr>
        <p:blipFill>
          <a:blip r:embed="rId2"/>
          <a:srcRect/>
          <a:stretch>
            <a:fillRect/>
          </a:stretch>
        </p:blipFill>
        <p:spPr bwMode="auto">
          <a:xfrm>
            <a:off x="0" y="0"/>
            <a:ext cx="9144000" cy="241300"/>
          </a:xfrm>
          <a:prstGeom prst="rect">
            <a:avLst/>
          </a:prstGeom>
          <a:noFill/>
          <a:ln w="9525">
            <a:noFill/>
            <a:miter lim="800000"/>
            <a:headEnd/>
            <a:tailEnd/>
          </a:ln>
        </p:spPr>
      </p:pic>
      <p:pic>
        <p:nvPicPr>
          <p:cNvPr id="5" name="Picture 17" descr="dottedline.png"/>
          <p:cNvPicPr>
            <a:picLocks/>
          </p:cNvPicPr>
          <p:nvPr userDrawn="1"/>
        </p:nvPicPr>
        <p:blipFill>
          <a:blip r:embed="rId3"/>
          <a:srcRect t="-60001" b="-60001"/>
          <a:stretch>
            <a:fillRect/>
          </a:stretch>
        </p:blipFill>
        <p:spPr bwMode="auto">
          <a:xfrm>
            <a:off x="0" y="6340475"/>
            <a:ext cx="9144000" cy="82550"/>
          </a:xfrm>
          <a:prstGeom prst="rect">
            <a:avLst/>
          </a:prstGeom>
          <a:noFill/>
          <a:ln w="9525">
            <a:noFill/>
            <a:miter lim="800000"/>
            <a:headEnd/>
            <a:tailEnd/>
          </a:ln>
        </p:spPr>
      </p:pic>
      <p:pic>
        <p:nvPicPr>
          <p:cNvPr id="6" name="Picture 15" descr="sungard_fs.jpg"/>
          <p:cNvPicPr>
            <a:picLocks noChangeAspect="1"/>
          </p:cNvPicPr>
          <p:nvPr userDrawn="1"/>
        </p:nvPicPr>
        <p:blipFill>
          <a:blip r:embed="rId4"/>
          <a:srcRect/>
          <a:stretch>
            <a:fillRect/>
          </a:stretch>
        </p:blipFill>
        <p:spPr bwMode="auto">
          <a:xfrm>
            <a:off x="381000" y="381000"/>
            <a:ext cx="4533900" cy="392113"/>
          </a:xfrm>
          <a:prstGeom prst="rect">
            <a:avLst/>
          </a:prstGeom>
          <a:noFill/>
          <a:ln w="9525">
            <a:noFill/>
            <a:miter lim="800000"/>
            <a:headEnd/>
            <a:tailEnd/>
          </a:ln>
        </p:spPr>
      </p:pic>
      <p:sp>
        <p:nvSpPr>
          <p:cNvPr id="2" name="Title 1"/>
          <p:cNvSpPr>
            <a:spLocks noGrp="1"/>
          </p:cNvSpPr>
          <p:nvPr>
            <p:ph type="ctrTitle"/>
          </p:nvPr>
        </p:nvSpPr>
        <p:spPr>
          <a:xfrm>
            <a:off x="486000" y="1512000"/>
            <a:ext cx="8391300" cy="5400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86000" y="1980000"/>
            <a:ext cx="8391300" cy="540000"/>
          </a:xfrm>
        </p:spPr>
        <p:txBody>
          <a:bodyPr/>
          <a:lstStyle>
            <a:lvl1pPr marL="0" indent="0" algn="l">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2"/>
          <p:cNvSpPr>
            <a:spLocks noGrp="1"/>
          </p:cNvSpPr>
          <p:nvPr>
            <p:ph type="sldNum" sz="quarter" idx="10"/>
          </p:nvPr>
        </p:nvSpPr>
        <p:spPr/>
        <p:txBody>
          <a:bodyPr/>
          <a:lstStyle>
            <a:lvl1pPr>
              <a:defRPr/>
            </a:lvl1pPr>
          </a:lstStyle>
          <a:p>
            <a:pPr>
              <a:defRPr/>
            </a:pPr>
            <a:fld id="{03864985-7D6F-486E-B2DB-89D0CF9015FF}" type="slidenum">
              <a:rPr lang="en-US"/>
              <a:pPr>
                <a:defRPr/>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6000" y="1512000"/>
            <a:ext cx="8391300" cy="1800000"/>
          </a:xfrm>
        </p:spPr>
        <p:txBody>
          <a:bodyPr/>
          <a:lstStyle>
            <a:lvl1pPr algn="l">
              <a:defRPr sz="2800" b="1" cap="none" baseline="0"/>
            </a:lvl1pPr>
          </a:lstStyle>
          <a:p>
            <a:r>
              <a:rPr lang="en-US" dirty="0" smtClean="0"/>
              <a:t>Cliquez pour modifier le style du titre</a:t>
            </a:r>
            <a:endParaRPr lang="en-US" dirty="0"/>
          </a:p>
        </p:txBody>
      </p:sp>
      <p:sp>
        <p:nvSpPr>
          <p:cNvPr id="3" name="Slide Number Placeholder 12"/>
          <p:cNvSpPr>
            <a:spLocks noGrp="1"/>
          </p:cNvSpPr>
          <p:nvPr>
            <p:ph type="sldNum" sz="quarter" idx="10"/>
          </p:nvPr>
        </p:nvSpPr>
        <p:spPr/>
        <p:txBody>
          <a:bodyPr/>
          <a:lstStyle>
            <a:lvl1pPr>
              <a:defRPr/>
            </a:lvl1pPr>
          </a:lstStyle>
          <a:p>
            <a:pPr>
              <a:defRPr/>
            </a:pPr>
            <a:fld id="{CC7E44FA-FFF1-44A1-BFF2-7BBE600397E0}" type="slidenum">
              <a:rPr lang="en-US"/>
              <a:pPr>
                <a:defRPr/>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7363"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55300"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12"/>
          <p:cNvSpPr>
            <a:spLocks noGrp="1"/>
          </p:cNvSpPr>
          <p:nvPr>
            <p:ph type="sldNum" sz="quarter" idx="10"/>
          </p:nvPr>
        </p:nvSpPr>
        <p:spPr/>
        <p:txBody>
          <a:bodyPr/>
          <a:lstStyle>
            <a:lvl1pPr>
              <a:defRPr/>
            </a:lvl1pPr>
          </a:lstStyle>
          <a:p>
            <a:pPr>
              <a:defRPr/>
            </a:pPr>
            <a:fld id="{BE617CA0-6FF9-4353-BA2D-B2A904748DA7}" type="slidenum">
              <a:rPr lang="en-US"/>
              <a:pPr>
                <a:defRPr/>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2"/>
          <p:cNvSpPr>
            <a:spLocks noGrp="1"/>
          </p:cNvSpPr>
          <p:nvPr>
            <p:ph type="sldNum" sz="quarter" idx="10"/>
          </p:nvPr>
        </p:nvSpPr>
        <p:spPr/>
        <p:txBody>
          <a:bodyPr/>
          <a:lstStyle>
            <a:lvl1pPr>
              <a:defRPr/>
            </a:lvl1pPr>
          </a:lstStyle>
          <a:p>
            <a:pPr>
              <a:defRPr/>
            </a:pPr>
            <a:fld id="{6D83374F-3F01-4950-B6E9-C96ADB722332}" type="slidenum">
              <a:rPr lang="en-US"/>
              <a:pPr>
                <a:defRPr/>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2"/>
          <p:cNvSpPr>
            <a:spLocks noGrp="1"/>
          </p:cNvSpPr>
          <p:nvPr>
            <p:ph type="sldNum" sz="quarter" idx="10"/>
          </p:nvPr>
        </p:nvSpPr>
        <p:spPr/>
        <p:txBody>
          <a:bodyPr/>
          <a:lstStyle>
            <a:lvl1pPr>
              <a:defRPr/>
            </a:lvl1pPr>
          </a:lstStyle>
          <a:p>
            <a:pPr>
              <a:defRPr/>
            </a:pPr>
            <a:fld id="{0D55DA2E-FA98-4263-91D7-8A41D296CEF8}" type="slidenum">
              <a:rPr lang="en-US"/>
              <a:pPr>
                <a:defRPr/>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5714" name="Title Placeholder 1"/>
          <p:cNvSpPr>
            <a:spLocks noGrp="1"/>
          </p:cNvSpPr>
          <p:nvPr>
            <p:ph type="title"/>
          </p:nvPr>
        </p:nvSpPr>
        <p:spPr bwMode="auto">
          <a:xfrm>
            <a:off x="485775" y="341313"/>
            <a:ext cx="8388350" cy="5413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15715" name="Text Placeholder 2"/>
          <p:cNvSpPr>
            <a:spLocks noGrp="1"/>
          </p:cNvSpPr>
          <p:nvPr>
            <p:ph type="body" idx="1"/>
          </p:nvPr>
        </p:nvSpPr>
        <p:spPr bwMode="auto">
          <a:xfrm>
            <a:off x="485775" y="1008063"/>
            <a:ext cx="8388350" cy="5219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15716" name="Picture 17" descr="dottedline.png"/>
          <p:cNvPicPr>
            <a:picLocks/>
          </p:cNvPicPr>
          <p:nvPr userDrawn="1"/>
        </p:nvPicPr>
        <p:blipFill>
          <a:blip r:embed="rId8"/>
          <a:srcRect t="-60001" b="-60001"/>
          <a:stretch>
            <a:fillRect/>
          </a:stretch>
        </p:blipFill>
        <p:spPr bwMode="auto">
          <a:xfrm>
            <a:off x="0" y="6340475"/>
            <a:ext cx="9144000" cy="82550"/>
          </a:xfrm>
          <a:prstGeom prst="rect">
            <a:avLst/>
          </a:prstGeom>
          <a:noFill/>
          <a:ln w="9525">
            <a:noFill/>
            <a:miter lim="800000"/>
            <a:headEnd/>
            <a:tailEnd/>
          </a:ln>
        </p:spPr>
      </p:pic>
      <p:sp>
        <p:nvSpPr>
          <p:cNvPr id="9" name="Text Box 34"/>
          <p:cNvSpPr txBox="1">
            <a:spLocks noChangeArrowheads="1"/>
          </p:cNvSpPr>
          <p:nvPr userDrawn="1"/>
        </p:nvSpPr>
        <p:spPr bwMode="auto">
          <a:xfrm>
            <a:off x="485775" y="6480175"/>
            <a:ext cx="4038600" cy="179388"/>
          </a:xfrm>
          <a:prstGeom prst="rect">
            <a:avLst/>
          </a:prstGeom>
          <a:noFill/>
          <a:ln>
            <a:noFill/>
          </a:ln>
          <a:extLst/>
        </p:spPr>
        <p:txBody>
          <a:bodyPr lIns="0" tIns="0" rIns="0" bIns="0">
            <a:spAutoFit/>
          </a:bodyPr>
          <a:lstStyle>
            <a:lvl1pPr>
              <a:tabLst>
                <a:tab pos="2344738" algn="l"/>
              </a:tabLst>
              <a:defRPr sz="2400">
                <a:solidFill>
                  <a:schemeClr val="tx1"/>
                </a:solidFill>
                <a:latin typeface="Arial" charset="0"/>
                <a:ea typeface="MS PGothic" charset="0"/>
                <a:cs typeface="MS PGothic" charset="0"/>
              </a:defRPr>
            </a:lvl1pPr>
            <a:lvl2pPr marL="742950" indent="-285750">
              <a:tabLst>
                <a:tab pos="2344738" algn="l"/>
              </a:tabLst>
              <a:defRPr sz="2400">
                <a:solidFill>
                  <a:schemeClr val="tx1"/>
                </a:solidFill>
                <a:latin typeface="Arial" charset="0"/>
                <a:ea typeface="MS PGothic" charset="0"/>
                <a:cs typeface="MS PGothic" charset="0"/>
              </a:defRPr>
            </a:lvl2pPr>
            <a:lvl3pPr marL="1143000" indent="-228600">
              <a:tabLst>
                <a:tab pos="2344738" algn="l"/>
              </a:tabLst>
              <a:defRPr sz="2400">
                <a:solidFill>
                  <a:schemeClr val="tx1"/>
                </a:solidFill>
                <a:latin typeface="Arial" charset="0"/>
                <a:ea typeface="MS PGothic" charset="0"/>
                <a:cs typeface="MS PGothic" charset="0"/>
              </a:defRPr>
            </a:lvl3pPr>
            <a:lvl4pPr marL="1600200" indent="-228600">
              <a:tabLst>
                <a:tab pos="2344738" algn="l"/>
              </a:tabLst>
              <a:defRPr sz="2400">
                <a:solidFill>
                  <a:schemeClr val="tx1"/>
                </a:solidFill>
                <a:latin typeface="Arial" charset="0"/>
                <a:ea typeface="MS PGothic" charset="0"/>
                <a:cs typeface="MS PGothic" charset="0"/>
              </a:defRPr>
            </a:lvl4pPr>
            <a:lvl5pPr marL="2057400" indent="-228600">
              <a:tabLst>
                <a:tab pos="2344738" algn="l"/>
              </a:tabLst>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9pPr>
          </a:lstStyle>
          <a:p>
            <a:pPr>
              <a:spcBef>
                <a:spcPct val="50000"/>
              </a:spcBef>
              <a:defRPr/>
            </a:pPr>
            <a:r>
              <a:rPr lang="en-GB" sz="1000" dirty="0" smtClean="0">
                <a:solidFill>
                  <a:srgbClr val="000000"/>
                </a:solidFill>
                <a:ea typeface="ＭＳ Ｐゴシック" charset="0"/>
                <a:cs typeface="ＭＳ Ｐゴシック" charset="0"/>
              </a:rPr>
              <a:t>CONFIDENTIAL – FOR INTERNAL USE ONLY</a:t>
            </a:r>
          </a:p>
        </p:txBody>
      </p:sp>
      <p:pic>
        <p:nvPicPr>
          <p:cNvPr id="115718" name="Picture 1026" descr="SunGard_Logo_bigger"/>
          <p:cNvPicPr>
            <a:picLocks noChangeAspect="1" noChangeArrowheads="1"/>
          </p:cNvPicPr>
          <p:nvPr userDrawn="1"/>
        </p:nvPicPr>
        <p:blipFill>
          <a:blip r:embed="rId9"/>
          <a:srcRect/>
          <a:stretch>
            <a:fillRect/>
          </a:stretch>
        </p:blipFill>
        <p:spPr bwMode="auto">
          <a:xfrm>
            <a:off x="7775575" y="6467475"/>
            <a:ext cx="838200" cy="138113"/>
          </a:xfrm>
          <a:prstGeom prst="rect">
            <a:avLst/>
          </a:prstGeom>
          <a:noFill/>
          <a:ln w="9525">
            <a:noFill/>
            <a:miter lim="800000"/>
            <a:headEnd/>
            <a:tailEnd/>
          </a:ln>
        </p:spPr>
      </p:pic>
      <p:pic>
        <p:nvPicPr>
          <p:cNvPr id="115719" name="Picture 17" descr="colorband2"/>
          <p:cNvPicPr>
            <a:picLocks noChangeArrowheads="1"/>
          </p:cNvPicPr>
          <p:nvPr userDrawn="1"/>
        </p:nvPicPr>
        <p:blipFill>
          <a:blip r:embed="rId10"/>
          <a:srcRect/>
          <a:stretch>
            <a:fillRect/>
          </a:stretch>
        </p:blipFill>
        <p:spPr bwMode="auto">
          <a:xfrm>
            <a:off x="0" y="0"/>
            <a:ext cx="9144000" cy="241300"/>
          </a:xfrm>
          <a:prstGeom prst="rect">
            <a:avLst/>
          </a:prstGeom>
          <a:noFill/>
          <a:ln w="9525">
            <a:noFill/>
            <a:miter lim="800000"/>
            <a:headEnd/>
            <a:tailEnd/>
          </a:ln>
        </p:spPr>
      </p:pic>
      <p:sp>
        <p:nvSpPr>
          <p:cNvPr id="13" name="Slide Number Placeholder 12"/>
          <p:cNvSpPr>
            <a:spLocks noGrp="1"/>
          </p:cNvSpPr>
          <p:nvPr>
            <p:ph type="sldNum" sz="quarter" idx="4"/>
          </p:nvPr>
        </p:nvSpPr>
        <p:spPr>
          <a:xfrm>
            <a:off x="8513763" y="6451600"/>
            <a:ext cx="360362" cy="179388"/>
          </a:xfrm>
          <a:prstGeom prst="rect">
            <a:avLst/>
          </a:prstGeom>
        </p:spPr>
        <p:txBody>
          <a:bodyPr vert="horz" lIns="0" tIns="0" rIns="0" bIns="0" rtlCol="0" anchor="t" anchorCtr="0"/>
          <a:lstStyle>
            <a:lvl1pPr algn="r" eaLnBrk="0" hangingPunct="0">
              <a:defRPr sz="1200" b="1">
                <a:solidFill>
                  <a:schemeClr val="tx1">
                    <a:tint val="75000"/>
                  </a:schemeClr>
                </a:solidFill>
                <a:latin typeface="Arial" pitchFamily="34" charset="0"/>
                <a:cs typeface="+mn-cs"/>
              </a:defRPr>
            </a:lvl1pPr>
          </a:lstStyle>
          <a:p>
            <a:pPr>
              <a:defRPr/>
            </a:pPr>
            <a:fld id="{A42687D2-6277-4546-9E76-2265A6FF1188}" type="slidenum">
              <a:rPr lang="en-US"/>
              <a:pPr>
                <a:defRPr/>
              </a:pPr>
              <a:t>‹N°›</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796" r:id="rId2"/>
    <p:sldLayoutId id="2147483797" r:id="rId3"/>
    <p:sldLayoutId id="2147483798" r:id="rId4"/>
    <p:sldLayoutId id="2147483799" r:id="rId5"/>
    <p:sldLayoutId id="2147483800" r:id="rId6"/>
  </p:sldLayoutIdLst>
  <p:hf hdr="0" ftr="0" dt="0"/>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3" Type="http://schemas.openxmlformats.org/officeDocument/2006/relationships/hyperlink" Target="http://www.guru99.com/istqb-test-2.html" TargetMode="External"/><Relationship Id="rId2" Type="http://schemas.openxmlformats.org/officeDocument/2006/relationships/hyperlink" Target="http://www.guru99.com/istqb-test-1.html" TargetMode="External"/><Relationship Id="rId1" Type="http://schemas.openxmlformats.org/officeDocument/2006/relationships/slideLayout" Target="../slideLayouts/slideLayout2.xml"/><Relationship Id="rId4" Type="http://schemas.openxmlformats.org/officeDocument/2006/relationships/hyperlink" Target="http://www.guru99.com/istqb-test-3.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watch?v=f-1TOeHY7as"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7C5F30B-5592-47B9-986C-637A5AFD6E4B}" type="slidenum">
              <a:rPr lang="en-US" smtClean="0"/>
              <a:pPr>
                <a:defRPr/>
              </a:pPr>
              <a:t>1</a:t>
            </a:fld>
            <a:endParaRPr lang="en-US" dirty="0"/>
          </a:p>
        </p:txBody>
      </p:sp>
      <p:sp>
        <p:nvSpPr>
          <p:cNvPr id="7" name="Title 1"/>
          <p:cNvSpPr txBox="1">
            <a:spLocks/>
          </p:cNvSpPr>
          <p:nvPr/>
        </p:nvSpPr>
        <p:spPr bwMode="auto">
          <a:xfrm>
            <a:off x="485775" y="1511300"/>
            <a:ext cx="8391525" cy="5413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a:lstStyle>
          <a:p>
            <a:pPr eaLnBrk="1" hangingPunct="1"/>
            <a:r>
              <a:rPr lang="en-GB" smtClean="0"/>
              <a:t>ISTQB Training</a:t>
            </a:r>
            <a:endParaRPr lang="en-US" dirty="0" smtClean="0"/>
          </a:p>
        </p:txBody>
      </p:sp>
      <p:sp>
        <p:nvSpPr>
          <p:cNvPr id="8" name="Subtitle 2"/>
          <p:cNvSpPr txBox="1">
            <a:spLocks/>
          </p:cNvSpPr>
          <p:nvPr/>
        </p:nvSpPr>
        <p:spPr bwMode="auto">
          <a:xfrm>
            <a:off x="482600" y="2052638"/>
            <a:ext cx="8391525" cy="539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ct val="0"/>
              </a:spcBef>
              <a:buNone/>
            </a:pPr>
            <a:r>
              <a:rPr lang="en-US" dirty="0" smtClean="0">
                <a:solidFill>
                  <a:srgbClr val="898989"/>
                </a:solidFill>
              </a:rPr>
              <a:t>     02/03/04 2018 Boughdiri Aymen</a:t>
            </a:r>
          </a:p>
          <a:p>
            <a:pPr marL="0" indent="0" eaLnBrk="1" hangingPunct="1">
              <a:spcBef>
                <a:spcPct val="0"/>
              </a:spcBef>
              <a:buNone/>
            </a:pPr>
            <a:endParaRPr lang="en-US" dirty="0">
              <a:solidFill>
                <a:srgbClr val="898989"/>
              </a:solidFill>
            </a:endParaRPr>
          </a:p>
          <a:p>
            <a:pPr marL="0" indent="0" eaLnBrk="1" hangingPunct="1">
              <a:spcBef>
                <a:spcPct val="0"/>
              </a:spcBef>
              <a:buNone/>
            </a:pPr>
            <a:r>
              <a:rPr lang="en-US" dirty="0">
                <a:solidFill>
                  <a:srgbClr val="898989"/>
                </a:solidFill>
              </a:rPr>
              <a:t>https://fr.slideshare.net/yogindernath/istqb-iseb-foundation-exam-practice-4?qid=f1fb4945-71bf-4e8c-b81d-e37ee13f6877&amp;v=&amp;b=&amp;from_search=1</a:t>
            </a:r>
            <a:endParaRPr lang="en-US" dirty="0" smtClean="0">
              <a:solidFill>
                <a:srgbClr val="898989"/>
              </a:solidFill>
            </a:endParaRPr>
          </a:p>
          <a:p>
            <a:pPr marL="0" indent="0" eaLnBrk="1" hangingPunct="1">
              <a:spcBef>
                <a:spcPct val="0"/>
              </a:spcBef>
              <a:buNone/>
            </a:pPr>
            <a:endParaRPr lang="en-US" dirty="0" smtClean="0">
              <a:solidFill>
                <a:srgbClr val="898989"/>
              </a:solidFill>
            </a:endParaRPr>
          </a:p>
        </p:txBody>
      </p:sp>
    </p:spTree>
    <p:extLst>
      <p:ext uri="{BB962C8B-B14F-4D97-AF65-F5344CB8AC3E}">
        <p14:creationId xmlns:p14="http://schemas.microsoft.com/office/powerpoint/2010/main" val="2406397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p>
        </p:txBody>
      </p:sp>
      <p:sp>
        <p:nvSpPr>
          <p:cNvPr id="17410" name="Content Placeholder 2"/>
          <p:cNvSpPr>
            <a:spLocks noGrp="1"/>
          </p:cNvSpPr>
          <p:nvPr>
            <p:ph idx="1"/>
          </p:nvPr>
        </p:nvSpPr>
        <p:spPr>
          <a:xfrm>
            <a:off x="485775" y="1008063"/>
            <a:ext cx="8388350" cy="5392737"/>
          </a:xfrm>
        </p:spPr>
        <p:txBody>
          <a:bodyPr/>
          <a:lstStyle/>
          <a:p>
            <a:pPr eaLnBrk="1" hangingPunct="1"/>
            <a:endParaRPr lang="fr-FR" smtClean="0">
              <a:ea typeface="MS PGothic" pitchFamily="34" charset="-128"/>
            </a:endParaRPr>
          </a:p>
          <a:p>
            <a:pPr eaLnBrk="1" hangingPunct="1"/>
            <a:r>
              <a:rPr lang="fr-FR" smtClean="0">
                <a:ea typeface="MS PGothic" pitchFamily="34" charset="-128"/>
              </a:rPr>
              <a:t>Les systèmes logiciels deviennent une part de notre existence, des applications commerciales aux produits de grande consommation</a:t>
            </a:r>
          </a:p>
          <a:p>
            <a:pPr eaLnBrk="1" hangingPunct="1"/>
            <a:endParaRPr lang="fr-FR" smtClean="0">
              <a:ea typeface="MS PGothic" pitchFamily="34" charset="-128"/>
            </a:endParaRPr>
          </a:p>
          <a:p>
            <a:pPr eaLnBrk="1" hangingPunct="1"/>
            <a:r>
              <a:rPr lang="fr-FR" smtClean="0">
                <a:ea typeface="MS PGothic" pitchFamily="34" charset="-128"/>
              </a:rPr>
              <a:t>Des logiciels ne fonctionnant pas correctement peuvent générer de nombreux problèmes: pertes financières, temps, réputations, allant même aux blessures ou mort </a:t>
            </a:r>
          </a:p>
          <a:p>
            <a:pPr eaLnBrk="1" hangingPunct="1"/>
            <a:endParaRPr lang="fr-FR" smtClean="0">
              <a:ea typeface="MS PGothic" pitchFamily="34" charset="-128"/>
            </a:endParaRPr>
          </a:p>
          <a:p>
            <a:pPr eaLnBrk="1" hangingPunct="1"/>
            <a:r>
              <a:rPr lang="fr-FR" smtClean="0">
                <a:ea typeface="MS PGothic" pitchFamily="34" charset="-128"/>
              </a:rPr>
              <a:t>Il est important de détecter et de corriger ces défaillances avant qu’elles soient livrés aux clients</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285C85B3-E865-4165-B501-43DF740EDCFD}" type="slidenum">
              <a:rPr lang="en-US"/>
              <a:pPr>
                <a:defRPr/>
              </a:pPr>
              <a:t>10</a:t>
            </a:fld>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Espace réservé du contenu 2"/>
          <p:cNvSpPr>
            <a:spLocks noGrp="1"/>
          </p:cNvSpPr>
          <p:nvPr>
            <p:ph idx="1"/>
          </p:nvPr>
        </p:nvSpPr>
        <p:spPr>
          <a:xfrm>
            <a:off x="485775" y="1087438"/>
            <a:ext cx="8388350" cy="5389562"/>
          </a:xfrm>
        </p:spPr>
        <p:txBody>
          <a:bodyPr/>
          <a:lstStyle/>
          <a:p>
            <a:pPr eaLnBrk="1" hangingPunct="1"/>
            <a:r>
              <a:rPr lang="fr-FR" b="1" smtClean="0"/>
              <a:t>Test de transition d’état</a:t>
            </a:r>
          </a:p>
          <a:p>
            <a:pPr lvl="1" eaLnBrk="1" hangingPunct="1"/>
            <a:r>
              <a:rPr lang="fr-FR" sz="1800" smtClean="0"/>
              <a:t>Un système peut montrer plusieurs réponses différentes en fonction des conditions </a:t>
            </a:r>
            <a:r>
              <a:rPr lang="fr-FR" sz="1800" b="1" smtClean="0"/>
              <a:t>actuelles</a:t>
            </a:r>
            <a:r>
              <a:rPr lang="fr-FR" sz="1800" smtClean="0"/>
              <a:t> ou </a:t>
            </a:r>
            <a:r>
              <a:rPr lang="fr-FR" sz="1800" b="1" smtClean="0"/>
              <a:t>passées</a:t>
            </a:r>
            <a:r>
              <a:rPr lang="fr-FR" sz="1800" smtClean="0"/>
              <a:t> (son état).</a:t>
            </a:r>
          </a:p>
          <a:p>
            <a:pPr lvl="1" eaLnBrk="1" hangingPunct="1"/>
            <a:r>
              <a:rPr lang="fr-FR" sz="1800" smtClean="0"/>
              <a:t>Cet aspect du système peut être montré par un diagramme </a:t>
            </a:r>
            <a:r>
              <a:rPr lang="fr-FR" sz="1800" b="1" smtClean="0"/>
              <a:t>d'états</a:t>
            </a:r>
            <a:r>
              <a:rPr lang="fr-FR" sz="1800" smtClean="0"/>
              <a:t> et de </a:t>
            </a:r>
            <a:r>
              <a:rPr lang="fr-FR" sz="1800" b="1" smtClean="0"/>
              <a:t>transitions</a:t>
            </a:r>
            <a:r>
              <a:rPr lang="fr-FR" sz="1800" smtClean="0"/>
              <a:t>.</a:t>
            </a:r>
          </a:p>
          <a:p>
            <a:pPr lvl="1" eaLnBrk="1" hangingPunct="1"/>
            <a:r>
              <a:rPr lang="fr-FR" sz="1800" smtClean="0"/>
              <a:t>Cela permet au testeur de visualiser le logiciel en termes d'états, de transitions entre les états, de données d'entrées et des actions qui peuvent résulter de ces transitions.</a:t>
            </a:r>
          </a:p>
          <a:p>
            <a:pPr lvl="1" eaLnBrk="1" hangingPunct="1"/>
            <a:r>
              <a:rPr lang="fr-FR" sz="1800" smtClean="0"/>
              <a:t>Cette technique est utilisée pour couvrir une séquence typique d’états, et pour exécuter toutes les transitions.</a:t>
            </a:r>
          </a:p>
        </p:txBody>
      </p:sp>
      <p:sp>
        <p:nvSpPr>
          <p:cNvPr id="4" name="Espace réservé du numéro de diapositive 3"/>
          <p:cNvSpPr>
            <a:spLocks noGrp="1"/>
          </p:cNvSpPr>
          <p:nvPr>
            <p:ph type="sldNum" sz="quarter" idx="10"/>
          </p:nvPr>
        </p:nvSpPr>
        <p:spPr/>
        <p:txBody>
          <a:bodyPr/>
          <a:lstStyle/>
          <a:p>
            <a:pPr>
              <a:defRPr/>
            </a:pPr>
            <a:fld id="{CDF0E70A-1192-4E39-9839-4757C3420CD4}" type="slidenum">
              <a:rPr lang="en-US"/>
              <a:pPr>
                <a:defRPr/>
              </a:pPr>
              <a:t>100</a:t>
            </a:fld>
            <a:endParaRPr lang="en-US" dirty="0"/>
          </a:p>
        </p:txBody>
      </p:sp>
      <p:sp>
        <p:nvSpPr>
          <p:cNvPr id="13107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Espace réservé du contenu 2"/>
          <p:cNvSpPr>
            <a:spLocks noGrp="1"/>
          </p:cNvSpPr>
          <p:nvPr>
            <p:ph idx="1"/>
          </p:nvPr>
        </p:nvSpPr>
        <p:spPr>
          <a:xfrm>
            <a:off x="485775" y="1087438"/>
            <a:ext cx="8388350" cy="53895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B4E45352-3F36-432F-81CB-60E2E08DE137}" type="slidenum">
              <a:rPr lang="en-US" smtClean="0">
                <a:solidFill>
                  <a:srgbClr val="000000">
                    <a:tint val="75000"/>
                  </a:srgbClr>
                </a:solidFill>
              </a:rPr>
              <a:pPr>
                <a:defRPr/>
              </a:pPr>
              <a:t>101</a:t>
            </a:fld>
            <a:endParaRPr lang="en-US" dirty="0">
              <a:solidFill>
                <a:srgbClr val="000000">
                  <a:tint val="75000"/>
                </a:srgbClr>
              </a:solidFill>
            </a:endParaRPr>
          </a:p>
        </p:txBody>
      </p:sp>
      <p:sp>
        <p:nvSpPr>
          <p:cNvPr id="132099"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2100" name="Picture 2"/>
          <p:cNvPicPr>
            <a:picLocks noChangeAspect="1" noChangeArrowheads="1"/>
          </p:cNvPicPr>
          <p:nvPr/>
        </p:nvPicPr>
        <p:blipFill>
          <a:blip r:embed="rId2"/>
          <a:srcRect/>
          <a:stretch>
            <a:fillRect/>
          </a:stretch>
        </p:blipFill>
        <p:spPr bwMode="auto">
          <a:xfrm>
            <a:off x="696913" y="1812925"/>
            <a:ext cx="7826375" cy="364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102</a:t>
            </a:fld>
            <a:endParaRPr lang="en-US" dirty="0"/>
          </a:p>
        </p:txBody>
      </p:sp>
      <p:pic>
        <p:nvPicPr>
          <p:cNvPr id="5" name="Image 4"/>
          <p:cNvPicPr>
            <a:picLocks noChangeAspect="1"/>
          </p:cNvPicPr>
          <p:nvPr/>
        </p:nvPicPr>
        <p:blipFill>
          <a:blip r:embed="rId2"/>
          <a:stretch>
            <a:fillRect/>
          </a:stretch>
        </p:blipFill>
        <p:spPr>
          <a:xfrm>
            <a:off x="390525" y="1390650"/>
            <a:ext cx="8362950" cy="4552950"/>
          </a:xfrm>
          <a:prstGeom prst="rect">
            <a:avLst/>
          </a:prstGeom>
        </p:spPr>
      </p:pic>
    </p:spTree>
    <p:extLst>
      <p:ext uri="{BB962C8B-B14F-4D97-AF65-F5344CB8AC3E}">
        <p14:creationId xmlns:p14="http://schemas.microsoft.com/office/powerpoint/2010/main" val="396600882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Espace réservé du contenu 2"/>
          <p:cNvSpPr>
            <a:spLocks noGrp="1"/>
          </p:cNvSpPr>
          <p:nvPr>
            <p:ph idx="1"/>
          </p:nvPr>
        </p:nvSpPr>
        <p:spPr>
          <a:xfrm>
            <a:off x="485775" y="1087438"/>
            <a:ext cx="8388350" cy="5237162"/>
          </a:xfrm>
        </p:spPr>
        <p:txBody>
          <a:bodyPr/>
          <a:lstStyle/>
          <a:p>
            <a:pPr eaLnBrk="1" hangingPunct="1"/>
            <a:r>
              <a:rPr lang="fr-FR" b="1" smtClean="0"/>
              <a:t>Test de cas d’utilisation</a:t>
            </a:r>
          </a:p>
          <a:p>
            <a:pPr lvl="1" eaLnBrk="1" hangingPunct="1"/>
            <a:r>
              <a:rPr lang="fr-FR" sz="1800" smtClean="0"/>
              <a:t>Un cas d’utilisation décrit l’interaction entre </a:t>
            </a:r>
            <a:r>
              <a:rPr lang="fr-FR" sz="1800" b="1" smtClean="0"/>
              <a:t>acteurs</a:t>
            </a:r>
            <a:r>
              <a:rPr lang="fr-FR" sz="1800" smtClean="0"/>
              <a:t> qui produit un résultat ayant une valeur pour l’utilisateur du système ou le client.</a:t>
            </a:r>
          </a:p>
          <a:p>
            <a:pPr lvl="1" eaLnBrk="1" hangingPunct="1"/>
            <a:r>
              <a:rPr lang="fr-FR" sz="1800" smtClean="0"/>
              <a:t>Chaque cas d’utilisation a des </a:t>
            </a:r>
            <a:r>
              <a:rPr lang="fr-FR" sz="1800" b="1" smtClean="0"/>
              <a:t>pré-conditions</a:t>
            </a:r>
            <a:r>
              <a:rPr lang="fr-FR" sz="1800" smtClean="0"/>
              <a:t>, qui doivent être atteintes pour que ce </a:t>
            </a:r>
            <a:r>
              <a:rPr lang="fr-FR" sz="1800" b="1" smtClean="0"/>
              <a:t>cas d’utilisation </a:t>
            </a:r>
            <a:r>
              <a:rPr lang="fr-FR" sz="1800" smtClean="0"/>
              <a:t>soit exécuté avec succès.</a:t>
            </a:r>
          </a:p>
          <a:p>
            <a:pPr lvl="1" eaLnBrk="1" hangingPunct="1"/>
            <a:r>
              <a:rPr lang="fr-FR" sz="1800" smtClean="0"/>
              <a:t>Chaque cas d’utilisation se termine par des </a:t>
            </a:r>
            <a:r>
              <a:rPr lang="fr-FR" sz="1800" b="1" smtClean="0"/>
              <a:t>post-conditions</a:t>
            </a:r>
            <a:r>
              <a:rPr lang="fr-FR" sz="1800" smtClean="0"/>
              <a:t>, qui sont les résultats observables et l’état final du système après la fin de l’exécution du cas d’utilisation.</a:t>
            </a:r>
            <a:endParaRPr lang="fr-FR" sz="1800" b="1" smtClean="0"/>
          </a:p>
        </p:txBody>
      </p:sp>
      <p:sp>
        <p:nvSpPr>
          <p:cNvPr id="4" name="Espace réservé du numéro de diapositive 3"/>
          <p:cNvSpPr>
            <a:spLocks noGrp="1"/>
          </p:cNvSpPr>
          <p:nvPr>
            <p:ph type="sldNum" sz="quarter" idx="10"/>
          </p:nvPr>
        </p:nvSpPr>
        <p:spPr/>
        <p:txBody>
          <a:bodyPr/>
          <a:lstStyle/>
          <a:p>
            <a:pPr>
              <a:defRPr/>
            </a:pPr>
            <a:fld id="{E4FE8843-AC14-4119-8020-6E698140F067}" type="slidenum">
              <a:rPr lang="en-US"/>
              <a:pPr>
                <a:defRPr/>
              </a:pPr>
              <a:t>103</a:t>
            </a:fld>
            <a:endParaRPr lang="en-US" dirty="0"/>
          </a:p>
        </p:txBody>
      </p:sp>
      <p:sp>
        <p:nvSpPr>
          <p:cNvPr id="133123"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Espace réservé du contenu 2"/>
          <p:cNvSpPr>
            <a:spLocks noGrp="1"/>
          </p:cNvSpPr>
          <p:nvPr>
            <p:ph idx="1"/>
          </p:nvPr>
        </p:nvSpPr>
        <p:spPr>
          <a:xfrm>
            <a:off x="485775" y="1087438"/>
            <a:ext cx="8388350" cy="52371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7B7B1C80-5E4E-4A5D-961E-F66850F1DE2E}" type="slidenum">
              <a:rPr lang="en-US" smtClean="0">
                <a:solidFill>
                  <a:srgbClr val="000000">
                    <a:tint val="75000"/>
                  </a:srgbClr>
                </a:solidFill>
              </a:rPr>
              <a:pPr>
                <a:defRPr/>
              </a:pPr>
              <a:t>104</a:t>
            </a:fld>
            <a:endParaRPr lang="en-US" dirty="0">
              <a:solidFill>
                <a:srgbClr val="000000">
                  <a:tint val="75000"/>
                </a:srgbClr>
              </a:solidFill>
            </a:endParaRPr>
          </a:p>
        </p:txBody>
      </p:sp>
      <p:sp>
        <p:nvSpPr>
          <p:cNvPr id="134147"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4148" name="Picture 2"/>
          <p:cNvPicPr>
            <a:picLocks noChangeAspect="1" noChangeArrowheads="1"/>
          </p:cNvPicPr>
          <p:nvPr/>
        </p:nvPicPr>
        <p:blipFill>
          <a:blip r:embed="rId2"/>
          <a:srcRect/>
          <a:stretch>
            <a:fillRect/>
          </a:stretch>
        </p:blipFill>
        <p:spPr bwMode="auto">
          <a:xfrm>
            <a:off x="1158875" y="1555750"/>
            <a:ext cx="6826250" cy="461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20834" name="Content Placeholder 2"/>
          <p:cNvSpPr>
            <a:spLocks noGrp="1"/>
          </p:cNvSpPr>
          <p:nvPr>
            <p:ph idx="1"/>
          </p:nvPr>
        </p:nvSpPr>
        <p:spPr/>
        <p:txBody>
          <a:bodyPr/>
          <a:lstStyle/>
          <a:p>
            <a:pPr eaLnBrk="1" hangingPunct="1">
              <a:defRPr/>
            </a:pPr>
            <a:r>
              <a:rPr lang="fr-FR" b="1" dirty="0" smtClean="0"/>
              <a:t>Test des instructions et couverture</a:t>
            </a:r>
          </a:p>
          <a:p>
            <a:pPr lvl="1" eaLnBrk="1" hangingPunct="1">
              <a:defRPr/>
            </a:pPr>
            <a:r>
              <a:rPr lang="fr-FR" sz="1800" dirty="0" smtClean="0"/>
              <a:t>La couverture des </a:t>
            </a:r>
            <a:r>
              <a:rPr lang="fr-FR" sz="1800" b="1" dirty="0" smtClean="0"/>
              <a:t>instructions</a:t>
            </a:r>
            <a:r>
              <a:rPr lang="fr-FR" sz="1800" dirty="0" smtClean="0"/>
              <a:t> est l’évaluation </a:t>
            </a:r>
            <a:r>
              <a:rPr lang="fr-FR" sz="1800" u="sng" dirty="0" smtClean="0"/>
              <a:t>du pourcentage d’instructions exécutables</a:t>
            </a:r>
            <a:r>
              <a:rPr lang="fr-FR" sz="1800" dirty="0" smtClean="0"/>
              <a:t> qui ont été exercées par une suite de cas de test.</a:t>
            </a:r>
          </a:p>
          <a:p>
            <a:pPr lvl="1" eaLnBrk="1" hangingPunct="1">
              <a:defRPr/>
            </a:pPr>
            <a:r>
              <a:rPr lang="fr-FR" sz="1800" dirty="0" smtClean="0"/>
              <a:t>La couverture des instructions est déterminée par le nombre d’instructions exécutables couvertes par des cas de test (conçus ou exécutés) divisé par le nombre de toutes les instructions exécutables dans le code testé.</a:t>
            </a:r>
          </a:p>
          <a:p>
            <a:pPr marL="742950" lvl="1" indent="-285750">
              <a:buFont typeface="Arial" charset="0"/>
              <a:buNone/>
              <a:defRPr/>
            </a:pPr>
            <a:r>
              <a:rPr lang="en-GB" dirty="0" smtClean="0"/>
              <a:t>	     </a:t>
            </a:r>
            <a:r>
              <a:rPr lang="fr-FR" dirty="0" smtClean="0"/>
              <a:t>nombre d’instructions exécutables</a:t>
            </a:r>
            <a:endParaRPr lang="en-GB" dirty="0" smtClean="0"/>
          </a:p>
          <a:p>
            <a:pPr marL="742950" lvl="1" indent="-285750">
              <a:buFont typeface="Arial" charset="0"/>
              <a:buNone/>
              <a:defRPr/>
            </a:pPr>
            <a:r>
              <a:rPr lang="en-GB" dirty="0" smtClean="0"/>
              <a:t>	     </a:t>
            </a:r>
            <a:r>
              <a:rPr lang="fr-FR" dirty="0" smtClean="0"/>
              <a:t>nombre de toutes les instructions exécutables </a:t>
            </a:r>
            <a:endParaRPr lang="en-GB"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CE3C8B07-CDD6-49EE-B54E-93FFB17852C5}" type="slidenum">
              <a:rPr lang="en-US"/>
              <a:pPr>
                <a:defRPr/>
              </a:pPr>
              <a:t>105</a:t>
            </a:fld>
            <a:endParaRPr lang="en-US" dirty="0"/>
          </a:p>
        </p:txBody>
      </p:sp>
      <p:sp>
        <p:nvSpPr>
          <p:cNvPr id="135172" name="Rectangle 5"/>
          <p:cNvSpPr>
            <a:spLocks noChangeArrowheads="1"/>
          </p:cNvSpPr>
          <p:nvPr/>
        </p:nvSpPr>
        <p:spPr bwMode="auto">
          <a:xfrm>
            <a:off x="914400" y="40513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5173" name="Line 6"/>
          <p:cNvSpPr>
            <a:spLocks noChangeShapeType="1"/>
          </p:cNvSpPr>
          <p:nvPr/>
        </p:nvSpPr>
        <p:spPr bwMode="auto">
          <a:xfrm>
            <a:off x="1344613" y="4243388"/>
            <a:ext cx="4962525"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idx="4294967295"/>
          </p:nvPr>
        </p:nvSpPr>
        <p:spPr/>
        <p:txBody>
          <a:bodyPr/>
          <a:lstStyle/>
          <a:p>
            <a:pPr eaLnBrk="1" hangingPunct="1"/>
            <a:r>
              <a:rPr lang="fr-FR" sz="2400" smtClean="0"/>
              <a:t>4.4 Techniques basées sur la structure ou boîte blanche</a:t>
            </a:r>
            <a:endParaRPr lang="en-US" sz="2400" smtClean="0"/>
          </a:p>
        </p:txBody>
      </p:sp>
      <p:sp>
        <p:nvSpPr>
          <p:cNvPr id="137218" name="Content Placeholder 2"/>
          <p:cNvSpPr>
            <a:spLocks noGrp="1"/>
          </p:cNvSpPr>
          <p:nvPr>
            <p:ph idx="4294967295"/>
          </p:nvPr>
        </p:nvSpPr>
        <p:spPr>
          <a:solidFill>
            <a:schemeClr val="bg1"/>
          </a:solidFill>
        </p:spPr>
        <p:txBody>
          <a:bodyPr/>
          <a:lstStyle/>
          <a:p>
            <a:pPr eaLnBrk="1" hangingPunct="1">
              <a:buFont typeface="Arial" charset="0"/>
              <a:buNone/>
            </a:pPr>
            <a:r>
              <a:rPr lang="fr-FR" dirty="0" smtClean="0">
                <a:solidFill>
                  <a:schemeClr val="bg1"/>
                </a:solidFill>
              </a:rPr>
              <a:t>A</a:t>
            </a:r>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E162985B-ACD8-4EED-97D4-5F4A1C138A7B}" type="slidenum">
              <a:rPr lang="en-US" sz="1200" b="1">
                <a:solidFill>
                  <a:schemeClr val="tx1">
                    <a:tint val="75000"/>
                  </a:schemeClr>
                </a:solidFill>
                <a:latin typeface="Arial" pitchFamily="34" charset="0"/>
                <a:cs typeface="+mn-cs"/>
              </a:rPr>
              <a:pPr algn="r" eaLnBrk="0" hangingPunct="0">
                <a:defRPr/>
              </a:pPr>
              <a:t>106</a:t>
            </a:fld>
            <a:endParaRPr lang="en-US" sz="1200" b="1" dirty="0">
              <a:solidFill>
                <a:schemeClr val="tx1">
                  <a:tint val="75000"/>
                </a:schemeClr>
              </a:solidFill>
              <a:latin typeface="Arial" pitchFamily="34" charset="0"/>
              <a:cs typeface="+mn-cs"/>
            </a:endParaRPr>
          </a:p>
        </p:txBody>
      </p:sp>
      <p:grpSp>
        <p:nvGrpSpPr>
          <p:cNvPr id="130055" name="Group 7"/>
          <p:cNvGrpSpPr>
            <a:grpSpLocks/>
          </p:cNvGrpSpPr>
          <p:nvPr/>
        </p:nvGrpSpPr>
        <p:grpSpPr bwMode="auto">
          <a:xfrm>
            <a:off x="4343400" y="1371600"/>
            <a:ext cx="4953000" cy="1905000"/>
            <a:chOff x="2736" y="864"/>
            <a:chExt cx="3120" cy="1200"/>
          </a:xfrm>
        </p:grpSpPr>
        <p:sp>
          <p:nvSpPr>
            <p:cNvPr id="137239" name="Text Box 8"/>
            <p:cNvSpPr txBox="1">
              <a:spLocks noChangeArrowheads="1"/>
            </p:cNvSpPr>
            <p:nvPr/>
          </p:nvSpPr>
          <p:spPr bwMode="black">
            <a:xfrm>
              <a:off x="3014" y="905"/>
              <a:ext cx="590"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Test</a:t>
              </a:r>
            </a:p>
            <a:p>
              <a:pPr algn="ctr" eaLnBrk="0" hangingPunct="0"/>
              <a:r>
                <a:rPr lang="en-US" sz="2800">
                  <a:solidFill>
                    <a:srgbClr val="00CC66"/>
                  </a:solidFill>
                </a:rPr>
                <a:t>case</a:t>
              </a:r>
            </a:p>
          </p:txBody>
        </p:sp>
        <p:sp>
          <p:nvSpPr>
            <p:cNvPr id="137240" name="Text Box 9"/>
            <p:cNvSpPr txBox="1">
              <a:spLocks noChangeArrowheads="1"/>
            </p:cNvSpPr>
            <p:nvPr/>
          </p:nvSpPr>
          <p:spPr bwMode="black">
            <a:xfrm>
              <a:off x="3827" y="905"/>
              <a:ext cx="615" cy="327"/>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Input</a:t>
              </a:r>
            </a:p>
          </p:txBody>
        </p:sp>
        <p:sp>
          <p:nvSpPr>
            <p:cNvPr id="137241" name="Text Box 10"/>
            <p:cNvSpPr txBox="1">
              <a:spLocks noChangeArrowheads="1"/>
            </p:cNvSpPr>
            <p:nvPr/>
          </p:nvSpPr>
          <p:spPr bwMode="black">
            <a:xfrm>
              <a:off x="4666" y="905"/>
              <a:ext cx="1051"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Expected</a:t>
              </a:r>
            </a:p>
            <a:p>
              <a:pPr algn="ctr" eaLnBrk="0" hangingPunct="0"/>
              <a:r>
                <a:rPr lang="en-US" sz="2800">
                  <a:solidFill>
                    <a:srgbClr val="00CC66"/>
                  </a:solidFill>
                </a:rPr>
                <a:t>output</a:t>
              </a:r>
            </a:p>
          </p:txBody>
        </p:sp>
        <p:sp>
          <p:nvSpPr>
            <p:cNvPr id="137242" name="Line 11"/>
            <p:cNvSpPr>
              <a:spLocks noChangeShapeType="1"/>
            </p:cNvSpPr>
            <p:nvPr/>
          </p:nvSpPr>
          <p:spPr bwMode="black">
            <a:xfrm>
              <a:off x="2736" y="1536"/>
              <a:ext cx="3120" cy="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3" name="Line 12"/>
            <p:cNvSpPr>
              <a:spLocks noChangeShapeType="1"/>
            </p:cNvSpPr>
            <p:nvPr/>
          </p:nvSpPr>
          <p:spPr bwMode="black">
            <a:xfrm>
              <a:off x="3696"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4" name="Line 13"/>
            <p:cNvSpPr>
              <a:spLocks noChangeShapeType="1"/>
            </p:cNvSpPr>
            <p:nvPr/>
          </p:nvSpPr>
          <p:spPr bwMode="black">
            <a:xfrm>
              <a:off x="4560"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grpSp>
      <p:grpSp>
        <p:nvGrpSpPr>
          <p:cNvPr id="130062" name="Group 14"/>
          <p:cNvGrpSpPr>
            <a:grpSpLocks/>
          </p:cNvGrpSpPr>
          <p:nvPr/>
        </p:nvGrpSpPr>
        <p:grpSpPr bwMode="auto">
          <a:xfrm>
            <a:off x="5060950" y="2541588"/>
            <a:ext cx="3371850" cy="519112"/>
            <a:chOff x="3188" y="1601"/>
            <a:chExt cx="2124" cy="327"/>
          </a:xfrm>
        </p:grpSpPr>
        <p:sp>
          <p:nvSpPr>
            <p:cNvPr id="137236" name="Text Box 15"/>
            <p:cNvSpPr txBox="1">
              <a:spLocks noChangeArrowheads="1"/>
            </p:cNvSpPr>
            <p:nvPr/>
          </p:nvSpPr>
          <p:spPr bwMode="black">
            <a:xfrm>
              <a:off x="3188"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1</a:t>
              </a:r>
            </a:p>
          </p:txBody>
        </p:sp>
        <p:sp>
          <p:nvSpPr>
            <p:cNvPr id="137237" name="Text Box 16"/>
            <p:cNvSpPr txBox="1">
              <a:spLocks noChangeArrowheads="1"/>
            </p:cNvSpPr>
            <p:nvPr/>
          </p:nvSpPr>
          <p:spPr bwMode="black">
            <a:xfrm>
              <a:off x="4014"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sp>
          <p:nvSpPr>
            <p:cNvPr id="137238" name="Text Box 17"/>
            <p:cNvSpPr txBox="1">
              <a:spLocks noChangeArrowheads="1"/>
            </p:cNvSpPr>
            <p:nvPr/>
          </p:nvSpPr>
          <p:spPr bwMode="black">
            <a:xfrm>
              <a:off x="5071"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grpSp>
      <p:grpSp>
        <p:nvGrpSpPr>
          <p:cNvPr id="130066" name="Group 18"/>
          <p:cNvGrpSpPr>
            <a:grpSpLocks/>
          </p:cNvGrpSpPr>
          <p:nvPr/>
        </p:nvGrpSpPr>
        <p:grpSpPr bwMode="auto">
          <a:xfrm>
            <a:off x="2651125" y="3962400"/>
            <a:ext cx="5805488" cy="1830388"/>
            <a:chOff x="1670" y="2496"/>
            <a:chExt cx="3657" cy="1153"/>
          </a:xfrm>
        </p:grpSpPr>
        <p:sp>
          <p:nvSpPr>
            <p:cNvPr id="137234" name="Text Box 19"/>
            <p:cNvSpPr txBox="1">
              <a:spLocks noChangeArrowheads="1"/>
            </p:cNvSpPr>
            <p:nvPr/>
          </p:nvSpPr>
          <p:spPr bwMode="auto">
            <a:xfrm>
              <a:off x="1670" y="2784"/>
              <a:ext cx="3657" cy="865"/>
            </a:xfrm>
            <a:prstGeom prst="rect">
              <a:avLst/>
            </a:prstGeom>
            <a:noFill/>
            <a:ln w="12700">
              <a:noFill/>
              <a:miter lim="800000"/>
              <a:headEnd type="none" w="sm" len="sm"/>
              <a:tailEnd type="none" w="sm" len="sm"/>
            </a:ln>
          </p:spPr>
          <p:txBody>
            <a:bodyPr wrap="none" lIns="91431" tIns="45715" rIns="91431" bIns="45715">
              <a:spAutoFit/>
            </a:bodyPr>
            <a:lstStyle/>
            <a:p>
              <a:pPr algn="ctr" eaLnBrk="0" hangingPunct="0"/>
              <a:r>
                <a:rPr lang="en-US" sz="2800" dirty="0"/>
                <a:t>As all </a:t>
              </a:r>
              <a:r>
                <a:rPr lang="en-US" sz="2800" dirty="0" smtClean="0"/>
                <a:t>3 </a:t>
              </a:r>
              <a:r>
                <a:rPr lang="en-US" sz="2800" dirty="0"/>
                <a:t>statements are ‘covered’ by</a:t>
              </a:r>
            </a:p>
            <a:p>
              <a:pPr algn="ctr" eaLnBrk="0" hangingPunct="0"/>
              <a:r>
                <a:rPr lang="en-US" sz="2800" dirty="0"/>
                <a:t>this test case, we have achieved</a:t>
              </a:r>
            </a:p>
            <a:p>
              <a:pPr algn="ctr" eaLnBrk="0" hangingPunct="0"/>
              <a:r>
                <a:rPr lang="en-US" sz="2800" dirty="0"/>
                <a:t>100% statement coverage</a:t>
              </a:r>
            </a:p>
          </p:txBody>
        </p:sp>
        <p:sp>
          <p:nvSpPr>
            <p:cNvPr id="137235" name="Line 20"/>
            <p:cNvSpPr>
              <a:spLocks noChangeShapeType="1"/>
            </p:cNvSpPr>
            <p:nvPr/>
          </p:nvSpPr>
          <p:spPr bwMode="auto">
            <a:xfrm flipH="1" flipV="1">
              <a:off x="1841" y="2496"/>
              <a:ext cx="288" cy="336"/>
            </a:xfrm>
            <a:prstGeom prst="line">
              <a:avLst/>
            </a:prstGeom>
            <a:noFill/>
            <a:ln w="38100">
              <a:solidFill>
                <a:schemeClr val="tx1"/>
              </a:solidFill>
              <a:round/>
              <a:headEnd type="none" w="sm" len="sm"/>
              <a:tailEnd type="triangle" w="med" len="med"/>
            </a:ln>
          </p:spPr>
          <p:txBody>
            <a:bodyPr wrap="none" lIns="91431" tIns="45715" rIns="91431" bIns="45715">
              <a:spAutoFit/>
            </a:bodyPr>
            <a:lstStyle/>
            <a:p>
              <a:endParaRPr lang="fr-FR"/>
            </a:p>
          </p:txBody>
        </p:sp>
      </p:grpSp>
      <p:sp>
        <p:nvSpPr>
          <p:cNvPr id="137223" name="Rectangle 21"/>
          <p:cNvSpPr>
            <a:spLocks noChangeArrowheads="1"/>
          </p:cNvSpPr>
          <p:nvPr/>
        </p:nvSpPr>
        <p:spPr bwMode="auto">
          <a:xfrm>
            <a:off x="1381125" y="1598613"/>
            <a:ext cx="2276475" cy="2219325"/>
          </a:xfrm>
          <a:prstGeom prst="rect">
            <a:avLst/>
          </a:prstGeom>
          <a:noFill/>
          <a:ln w="9525">
            <a:noFill/>
            <a:miter lim="800000"/>
            <a:headEnd/>
            <a:tailEnd/>
          </a:ln>
        </p:spPr>
        <p:txBody>
          <a:bodyPr lIns="65069" tIns="26027" rIns="65069" bIns="26027">
            <a:spAutoFit/>
          </a:bodyPr>
          <a:lstStyle/>
          <a:p>
            <a:pPr marL="350838" indent="-350838" defTabSz="936625" eaLnBrk="0" hangingPunct="0">
              <a:lnSpc>
                <a:spcPct val="86000"/>
              </a:lnSpc>
              <a:spcBef>
                <a:spcPct val="40000"/>
              </a:spcBef>
            </a:pPr>
            <a:r>
              <a:rPr lang="en-GB" b="1">
                <a:solidFill>
                  <a:srgbClr val="000000"/>
                </a:solidFill>
              </a:rPr>
              <a:t>read(a)</a:t>
            </a:r>
          </a:p>
          <a:p>
            <a:pPr marL="350838" indent="-350838" defTabSz="936625" eaLnBrk="0" hangingPunct="0">
              <a:lnSpc>
                <a:spcPct val="86000"/>
              </a:lnSpc>
              <a:spcBef>
                <a:spcPct val="40000"/>
              </a:spcBef>
            </a:pPr>
            <a:r>
              <a:rPr lang="en-GB" b="1">
                <a:solidFill>
                  <a:srgbClr val="000000"/>
                </a:solidFill>
              </a:rPr>
              <a:t>IF a &gt; 6 THEN</a:t>
            </a:r>
          </a:p>
          <a:p>
            <a:pPr marL="350838" indent="-350838" defTabSz="936625" eaLnBrk="0" hangingPunct="0">
              <a:lnSpc>
                <a:spcPct val="86000"/>
              </a:lnSpc>
              <a:spcBef>
                <a:spcPct val="40000"/>
              </a:spcBef>
            </a:pPr>
            <a:r>
              <a:rPr lang="en-GB" b="1">
                <a:solidFill>
                  <a:srgbClr val="000000"/>
                </a:solidFill>
              </a:rPr>
              <a:t>    b = a</a:t>
            </a:r>
          </a:p>
          <a:p>
            <a:pPr marL="350838" indent="-350838" defTabSz="936625" eaLnBrk="0" hangingPunct="0">
              <a:lnSpc>
                <a:spcPct val="86000"/>
              </a:lnSpc>
              <a:spcBef>
                <a:spcPct val="40000"/>
              </a:spcBef>
            </a:pPr>
            <a:r>
              <a:rPr lang="en-GB" b="1">
                <a:solidFill>
                  <a:srgbClr val="000000"/>
                </a:solidFill>
              </a:rPr>
              <a:t>ENDIF</a:t>
            </a:r>
          </a:p>
          <a:p>
            <a:pPr marL="350838" indent="-350838" defTabSz="936625" eaLnBrk="0" hangingPunct="0">
              <a:lnSpc>
                <a:spcPct val="86000"/>
              </a:lnSpc>
              <a:spcBef>
                <a:spcPct val="40000"/>
              </a:spcBef>
            </a:pPr>
            <a:r>
              <a:rPr lang="en-GB" b="1">
                <a:solidFill>
                  <a:srgbClr val="000000"/>
                </a:solidFill>
              </a:rPr>
              <a:t>print b</a:t>
            </a:r>
            <a:endParaRPr lang="en-GB" sz="1800" b="1"/>
          </a:p>
        </p:txBody>
      </p:sp>
      <p:grpSp>
        <p:nvGrpSpPr>
          <p:cNvPr id="130070" name="Group 22"/>
          <p:cNvGrpSpPr>
            <a:grpSpLocks/>
          </p:cNvGrpSpPr>
          <p:nvPr/>
        </p:nvGrpSpPr>
        <p:grpSpPr bwMode="auto">
          <a:xfrm>
            <a:off x="685800" y="1600200"/>
            <a:ext cx="533400" cy="2286000"/>
            <a:chOff x="432" y="1008"/>
            <a:chExt cx="336" cy="1440"/>
          </a:xfrm>
        </p:grpSpPr>
        <p:sp>
          <p:nvSpPr>
            <p:cNvPr id="137230" name="Rectangle 23"/>
            <p:cNvSpPr>
              <a:spLocks noChangeArrowheads="1"/>
            </p:cNvSpPr>
            <p:nvPr/>
          </p:nvSpPr>
          <p:spPr bwMode="auto">
            <a:xfrm>
              <a:off x="432" y="1008"/>
              <a:ext cx="336" cy="1440"/>
            </a:xfrm>
            <a:prstGeom prst="rect">
              <a:avLst/>
            </a:prstGeom>
            <a:solidFill>
              <a:schemeClr val="accent1"/>
            </a:solidFill>
            <a:ln w="12700">
              <a:solidFill>
                <a:schemeClr val="tx1"/>
              </a:solidFill>
              <a:miter lim="800000"/>
              <a:headEnd type="none" w="sm" len="sm"/>
              <a:tailEnd type="none" w="sm" len="sm"/>
            </a:ln>
          </p:spPr>
          <p:txBody>
            <a:bodyPr wrap="none" lIns="91412" tIns="45705" rIns="91412" bIns="45705" anchor="ctr"/>
            <a:lstStyle/>
            <a:p>
              <a:pPr algn="ctr" eaLnBrk="0" hangingPunct="0"/>
              <a:endParaRPr lang="fr-FR" sz="2800" i="1"/>
            </a:p>
          </p:txBody>
        </p:sp>
        <p:sp>
          <p:nvSpPr>
            <p:cNvPr id="137231" name="Rectangle 24"/>
            <p:cNvSpPr>
              <a:spLocks noChangeArrowheads="1"/>
            </p:cNvSpPr>
            <p:nvPr/>
          </p:nvSpPr>
          <p:spPr bwMode="auto">
            <a:xfrm>
              <a:off x="528" y="1008"/>
              <a:ext cx="240" cy="1390"/>
            </a:xfrm>
            <a:prstGeom prst="rect">
              <a:avLst/>
            </a:prstGeom>
            <a:noFill/>
            <a:ln w="9525">
              <a:noFill/>
              <a:miter lim="800000"/>
              <a:headEnd/>
              <a:tailEnd/>
            </a:ln>
          </p:spPr>
          <p:txBody>
            <a:bodyPr wrap="none" lIns="91412" tIns="45705" rIns="91412" bIns="45705" anchor="ctr"/>
            <a:lstStyle/>
            <a:p>
              <a:pPr marL="350838" indent="-350838" defTabSz="936625" eaLnBrk="0" hangingPunct="0">
                <a:lnSpc>
                  <a:spcPct val="86000"/>
                </a:lnSpc>
                <a:spcBef>
                  <a:spcPct val="40000"/>
                </a:spcBef>
              </a:pPr>
              <a:r>
                <a:rPr lang="en-GB" b="1" i="1">
                  <a:solidFill>
                    <a:srgbClr val="000000"/>
                  </a:solidFill>
                </a:rPr>
                <a:t>1</a:t>
              </a:r>
            </a:p>
            <a:p>
              <a:pPr marL="350838" indent="-350838" defTabSz="936625" eaLnBrk="0" hangingPunct="0">
                <a:lnSpc>
                  <a:spcPct val="86000"/>
                </a:lnSpc>
                <a:spcBef>
                  <a:spcPct val="40000"/>
                </a:spcBef>
              </a:pPr>
              <a:r>
                <a:rPr lang="en-GB" b="1" i="1">
                  <a:solidFill>
                    <a:srgbClr val="000000"/>
                  </a:solidFill>
                </a:rPr>
                <a:t>2</a:t>
              </a:r>
            </a:p>
            <a:p>
              <a:pPr marL="350838" indent="-350838" defTabSz="936625" eaLnBrk="0" hangingPunct="0">
                <a:lnSpc>
                  <a:spcPct val="86000"/>
                </a:lnSpc>
                <a:spcBef>
                  <a:spcPct val="40000"/>
                </a:spcBef>
              </a:pPr>
              <a:r>
                <a:rPr lang="en-GB" b="1" i="1">
                  <a:solidFill>
                    <a:srgbClr val="000000"/>
                  </a:solidFill>
                </a:rPr>
                <a:t>3</a:t>
              </a:r>
            </a:p>
            <a:p>
              <a:pPr marL="350838" indent="-350838" defTabSz="936625" eaLnBrk="0" hangingPunct="0">
                <a:lnSpc>
                  <a:spcPct val="86000"/>
                </a:lnSpc>
                <a:spcBef>
                  <a:spcPct val="40000"/>
                </a:spcBef>
              </a:pPr>
              <a:r>
                <a:rPr lang="en-GB" b="1" i="1">
                  <a:solidFill>
                    <a:srgbClr val="000000"/>
                  </a:solidFill>
                </a:rPr>
                <a:t>4</a:t>
              </a:r>
            </a:p>
            <a:p>
              <a:pPr marL="350838" indent="-350838" defTabSz="936625" eaLnBrk="0" hangingPunct="0">
                <a:lnSpc>
                  <a:spcPct val="86000"/>
                </a:lnSpc>
                <a:spcBef>
                  <a:spcPct val="40000"/>
                </a:spcBef>
              </a:pPr>
              <a:r>
                <a:rPr lang="en-GB" b="1" i="1">
                  <a:solidFill>
                    <a:srgbClr val="000000"/>
                  </a:solidFill>
                </a:rPr>
                <a:t>5</a:t>
              </a:r>
              <a:endParaRPr lang="en-GB" sz="1800" b="1"/>
            </a:p>
          </p:txBody>
        </p:sp>
      </p:grpSp>
      <p:sp>
        <p:nvSpPr>
          <p:cNvPr id="137225" name="Rectangle 27"/>
          <p:cNvSpPr>
            <a:spLocks noChangeArrowheads="1"/>
          </p:cNvSpPr>
          <p:nvPr/>
        </p:nvSpPr>
        <p:spPr bwMode="hidden">
          <a:xfrm>
            <a:off x="1295400" y="15986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6" name="Rectangle 28"/>
          <p:cNvSpPr>
            <a:spLocks noChangeArrowheads="1"/>
          </p:cNvSpPr>
          <p:nvPr/>
        </p:nvSpPr>
        <p:spPr bwMode="hidden">
          <a:xfrm>
            <a:off x="1295400" y="20558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7" name="Rectangle 29"/>
          <p:cNvSpPr>
            <a:spLocks noChangeArrowheads="1"/>
          </p:cNvSpPr>
          <p:nvPr/>
        </p:nvSpPr>
        <p:spPr bwMode="hidden">
          <a:xfrm>
            <a:off x="1295400" y="2514600"/>
            <a:ext cx="2306638" cy="454025"/>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8" name="Rectangle 30"/>
          <p:cNvSpPr>
            <a:spLocks noChangeArrowheads="1"/>
          </p:cNvSpPr>
          <p:nvPr/>
        </p:nvSpPr>
        <p:spPr bwMode="hidden">
          <a:xfrm>
            <a:off x="1295400" y="2973388"/>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9" name="Rectangle 31"/>
          <p:cNvSpPr>
            <a:spLocks noChangeArrowheads="1"/>
          </p:cNvSpPr>
          <p:nvPr/>
        </p:nvSpPr>
        <p:spPr bwMode="hidden">
          <a:xfrm>
            <a:off x="1295400" y="3432175"/>
            <a:ext cx="2306638" cy="452438"/>
          </a:xfrm>
          <a:prstGeom prst="rect">
            <a:avLst/>
          </a:prstGeom>
          <a:noFill/>
          <a:ln w="12700">
            <a:solidFill>
              <a:schemeClr val="tx1"/>
            </a:solidFill>
            <a:miter lim="800000"/>
            <a:headEnd type="none" w="sm" len="sm"/>
            <a:tailEnd type="none" w="sm" len="sm"/>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0055"/>
                                        </p:tgtEl>
                                        <p:attrNameLst>
                                          <p:attrName>style.visibility</p:attrName>
                                        </p:attrNameLst>
                                      </p:cBhvr>
                                      <p:to>
                                        <p:strVal val="visible"/>
                                      </p:to>
                                    </p:set>
                                    <p:animEffect transition="in" filter="wipe(left)">
                                      <p:cBhvr>
                                        <p:cTn id="7" dur="500"/>
                                        <p:tgtEl>
                                          <p:spTgt spid="1300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0070"/>
                                        </p:tgtEl>
                                        <p:attrNameLst>
                                          <p:attrName>style.visibility</p:attrName>
                                        </p:attrNameLst>
                                      </p:cBhvr>
                                      <p:to>
                                        <p:strVal val="visible"/>
                                      </p:to>
                                    </p:set>
                                    <p:anim calcmode="lin" valueType="num">
                                      <p:cBhvr additive="base">
                                        <p:cTn id="12" dur="500" fill="hold"/>
                                        <p:tgtEl>
                                          <p:spTgt spid="130070"/>
                                        </p:tgtEl>
                                        <p:attrNameLst>
                                          <p:attrName>ppt_x</p:attrName>
                                        </p:attrNameLst>
                                      </p:cBhvr>
                                      <p:tavLst>
                                        <p:tav tm="0">
                                          <p:val>
                                            <p:strVal val="#ppt_x"/>
                                          </p:val>
                                        </p:tav>
                                        <p:tav tm="100000">
                                          <p:val>
                                            <p:strVal val="#ppt_x"/>
                                          </p:val>
                                        </p:tav>
                                      </p:tavLst>
                                    </p:anim>
                                    <p:anim calcmode="lin" valueType="num">
                                      <p:cBhvr additive="base">
                                        <p:cTn id="13"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0062"/>
                                        </p:tgtEl>
                                        <p:attrNameLst>
                                          <p:attrName>style.visibility</p:attrName>
                                        </p:attrNameLst>
                                      </p:cBhvr>
                                      <p:to>
                                        <p:strVal val="visible"/>
                                      </p:to>
                                    </p:set>
                                    <p:animEffect transition="in" filter="wipe(left)">
                                      <p:cBhvr>
                                        <p:cTn id="18" dur="500"/>
                                        <p:tgtEl>
                                          <p:spTgt spid="13006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0066"/>
                                        </p:tgtEl>
                                        <p:attrNameLst>
                                          <p:attrName>style.visibility</p:attrName>
                                        </p:attrNameLst>
                                      </p:cBhvr>
                                      <p:to>
                                        <p:strVal val="visible"/>
                                      </p:to>
                                    </p:set>
                                    <p:anim calcmode="lin" valueType="num">
                                      <p:cBhvr additive="base">
                                        <p:cTn id="23" dur="500" fill="hold"/>
                                        <p:tgtEl>
                                          <p:spTgt spid="130066"/>
                                        </p:tgtEl>
                                        <p:attrNameLst>
                                          <p:attrName>ppt_x</p:attrName>
                                        </p:attrNameLst>
                                      </p:cBhvr>
                                      <p:tavLst>
                                        <p:tav tm="0">
                                          <p:val>
                                            <p:strVal val="#ppt_x"/>
                                          </p:val>
                                        </p:tav>
                                        <p:tav tm="100000">
                                          <p:val>
                                            <p:strVal val="#ppt_x"/>
                                          </p:val>
                                        </p:tav>
                                      </p:tavLst>
                                    </p:anim>
                                    <p:anim calcmode="lin" valueType="num">
                                      <p:cBhvr additive="base">
                                        <p:cTn id="24" dur="500" fill="hold"/>
                                        <p:tgtEl>
                                          <p:spTgt spid="130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Espace réservé du contenu 2"/>
          <p:cNvSpPr>
            <a:spLocks noGrp="1"/>
          </p:cNvSpPr>
          <p:nvPr>
            <p:ph idx="1"/>
          </p:nvPr>
        </p:nvSpPr>
        <p:spPr>
          <a:xfrm>
            <a:off x="485775" y="923925"/>
            <a:ext cx="8388350" cy="5467350"/>
          </a:xfrm>
        </p:spPr>
        <p:txBody>
          <a:bodyPr/>
          <a:lstStyle/>
          <a:p>
            <a:pPr eaLnBrk="1" hangingPunct="1"/>
            <a:r>
              <a:rPr lang="fr-FR" b="1" smtClean="0"/>
              <a:t>Test des décisions et couverture:</a:t>
            </a:r>
          </a:p>
          <a:p>
            <a:pPr eaLnBrk="1" hangingPunct="1"/>
            <a:r>
              <a:rPr lang="fr-FR" sz="1800" smtClean="0"/>
              <a:t>La couverture des </a:t>
            </a:r>
            <a:r>
              <a:rPr lang="fr-FR" sz="1800" b="1" smtClean="0"/>
              <a:t>décisions</a:t>
            </a:r>
            <a:r>
              <a:rPr lang="fr-FR" sz="1800" smtClean="0"/>
              <a:t>, liées aux tests de </a:t>
            </a:r>
            <a:r>
              <a:rPr lang="fr-FR" sz="1800" b="1" smtClean="0"/>
              <a:t>branches</a:t>
            </a:r>
            <a:r>
              <a:rPr lang="fr-FR" sz="1800" smtClean="0"/>
              <a:t>, est l’évaluation </a:t>
            </a:r>
            <a:r>
              <a:rPr lang="fr-FR" sz="1800" u="sng" smtClean="0"/>
              <a:t>des pourcentages de résultats de décisions</a:t>
            </a:r>
            <a:r>
              <a:rPr lang="fr-FR" sz="1800" smtClean="0"/>
              <a:t> (p.ex. les options Vrai et Faux d’une instruction IF) qui ont été traitées par une suite de cas de test.</a:t>
            </a:r>
          </a:p>
          <a:p>
            <a:pPr eaLnBrk="1" hangingPunct="1"/>
            <a:r>
              <a:rPr lang="fr-FR" sz="1800" smtClean="0"/>
              <a:t>La couverture des décisions est </a:t>
            </a:r>
            <a:r>
              <a:rPr lang="fr-FR" sz="1800" u="sng" smtClean="0"/>
              <a:t>supérieure</a:t>
            </a:r>
            <a:r>
              <a:rPr lang="fr-FR" sz="1800" smtClean="0"/>
              <a:t> à la couverture des instructions:</a:t>
            </a:r>
          </a:p>
          <a:p>
            <a:pPr lvl="1" eaLnBrk="1" hangingPunct="1"/>
            <a:r>
              <a:rPr lang="fr-FR" sz="1600" smtClean="0"/>
              <a:t>Une couverture de 100% des décisions garantit une couverture à 100% des instructions.</a:t>
            </a:r>
          </a:p>
          <a:p>
            <a:pPr lvl="1" eaLnBrk="1" hangingPunct="1"/>
            <a:r>
              <a:rPr lang="fr-FR" sz="1600" smtClean="0"/>
              <a:t>L’inverse n’est pas vrai.</a:t>
            </a:r>
          </a:p>
          <a:p>
            <a:pPr lvl="1">
              <a:buFont typeface="Arial" charset="0"/>
              <a:buNone/>
            </a:pPr>
            <a:r>
              <a:rPr lang="en-GB" smtClean="0"/>
              <a:t>     number of decisions outcomes exercised</a:t>
            </a:r>
          </a:p>
          <a:p>
            <a:pPr lvl="1">
              <a:buFont typeface="Arial" charset="0"/>
              <a:buNone/>
            </a:pPr>
            <a:r>
              <a:rPr lang="en-GB" smtClean="0"/>
              <a:t>	    total number of decision outcomes</a:t>
            </a:r>
            <a:endParaRPr lang="fr-FR" smtClean="0"/>
          </a:p>
        </p:txBody>
      </p:sp>
      <p:sp>
        <p:nvSpPr>
          <p:cNvPr id="4" name="Espace réservé du numéro de diapositive 3"/>
          <p:cNvSpPr>
            <a:spLocks noGrp="1"/>
          </p:cNvSpPr>
          <p:nvPr>
            <p:ph type="sldNum" sz="quarter" idx="10"/>
          </p:nvPr>
        </p:nvSpPr>
        <p:spPr/>
        <p:txBody>
          <a:bodyPr/>
          <a:lstStyle/>
          <a:p>
            <a:pPr>
              <a:defRPr/>
            </a:pPr>
            <a:fld id="{33D3525E-5685-489C-8B2E-710B3A54AD18}" type="slidenum">
              <a:rPr lang="en-US"/>
              <a:pPr>
                <a:defRPr/>
              </a:pPr>
              <a:t>107</a:t>
            </a:fld>
            <a:endParaRPr lang="en-US" dirty="0"/>
          </a:p>
        </p:txBody>
      </p:sp>
      <p:sp>
        <p:nvSpPr>
          <p:cNvPr id="139267"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39268" name="Rectangle 5"/>
          <p:cNvSpPr>
            <a:spLocks noChangeArrowheads="1"/>
          </p:cNvSpPr>
          <p:nvPr/>
        </p:nvSpPr>
        <p:spPr bwMode="auto">
          <a:xfrm>
            <a:off x="381000" y="48006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9269" name="Line 6"/>
          <p:cNvSpPr>
            <a:spLocks noChangeShapeType="1"/>
          </p:cNvSpPr>
          <p:nvPr/>
        </p:nvSpPr>
        <p:spPr bwMode="auto">
          <a:xfrm>
            <a:off x="811213" y="4953000"/>
            <a:ext cx="6038850"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p:cNvSpPr>
          <p:nvPr>
            <p:ph type="title"/>
          </p:nvPr>
        </p:nvSpPr>
        <p:spPr>
          <a:solidFill>
            <a:schemeClr val="bg1"/>
          </a:solidFill>
        </p:spPr>
        <p:txBody>
          <a:bodyPr/>
          <a:lstStyle/>
          <a:p>
            <a:r>
              <a:rPr lang="en-US" smtClean="0"/>
              <a:t>Couverture des chemins d’exécution</a:t>
            </a:r>
          </a:p>
        </p:txBody>
      </p:sp>
      <p:grpSp>
        <p:nvGrpSpPr>
          <p:cNvPr id="134147" name="Group 3"/>
          <p:cNvGrpSpPr>
            <a:grpSpLocks/>
          </p:cNvGrpSpPr>
          <p:nvPr/>
        </p:nvGrpSpPr>
        <p:grpSpPr bwMode="auto">
          <a:xfrm>
            <a:off x="561975" y="1885950"/>
            <a:ext cx="1257300" cy="3735388"/>
            <a:chOff x="384" y="1332"/>
            <a:chExt cx="857" cy="2353"/>
          </a:xfrm>
        </p:grpSpPr>
        <p:sp>
          <p:nvSpPr>
            <p:cNvPr id="140381" name="Line 4"/>
            <p:cNvSpPr>
              <a:spLocks noChangeShapeType="1"/>
            </p:cNvSpPr>
            <p:nvPr/>
          </p:nvSpPr>
          <p:spPr bwMode="invGray">
            <a:xfrm>
              <a:off x="633" y="221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2" name="Line 5"/>
            <p:cNvSpPr>
              <a:spLocks noChangeShapeType="1"/>
            </p:cNvSpPr>
            <p:nvPr/>
          </p:nvSpPr>
          <p:spPr bwMode="invGray">
            <a:xfrm>
              <a:off x="670" y="2166"/>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3" name="Line 6"/>
            <p:cNvSpPr>
              <a:spLocks noChangeShapeType="1"/>
            </p:cNvSpPr>
            <p:nvPr/>
          </p:nvSpPr>
          <p:spPr bwMode="invGray">
            <a:xfrm>
              <a:off x="633" y="149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4" name="Line 7"/>
            <p:cNvSpPr>
              <a:spLocks noChangeShapeType="1"/>
            </p:cNvSpPr>
            <p:nvPr/>
          </p:nvSpPr>
          <p:spPr bwMode="invGray">
            <a:xfrm>
              <a:off x="1237" y="2177"/>
              <a:ext cx="0" cy="100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5" name="Line 8"/>
            <p:cNvSpPr>
              <a:spLocks noChangeShapeType="1"/>
            </p:cNvSpPr>
            <p:nvPr/>
          </p:nvSpPr>
          <p:spPr bwMode="invGray">
            <a:xfrm flipH="1">
              <a:off x="671" y="3188"/>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6" name="Line 9"/>
            <p:cNvSpPr>
              <a:spLocks noChangeShapeType="1"/>
            </p:cNvSpPr>
            <p:nvPr/>
          </p:nvSpPr>
          <p:spPr bwMode="invGray">
            <a:xfrm>
              <a:off x="633" y="2936"/>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7" name="Rectangle 10"/>
            <p:cNvSpPr>
              <a:spLocks noChangeArrowheads="1"/>
            </p:cNvSpPr>
            <p:nvPr/>
          </p:nvSpPr>
          <p:spPr bwMode="auto">
            <a:xfrm>
              <a:off x="384" y="133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8" name="Rectangle 11"/>
            <p:cNvSpPr>
              <a:spLocks noChangeArrowheads="1"/>
            </p:cNvSpPr>
            <p:nvPr/>
          </p:nvSpPr>
          <p:spPr bwMode="auto">
            <a:xfrm>
              <a:off x="384" y="2641"/>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9" name="Rectangle 12"/>
            <p:cNvSpPr>
              <a:spLocks noChangeArrowheads="1"/>
            </p:cNvSpPr>
            <p:nvPr/>
          </p:nvSpPr>
          <p:spPr bwMode="auto">
            <a:xfrm>
              <a:off x="384" y="3354"/>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90" name="AutoShape 13"/>
            <p:cNvSpPr>
              <a:spLocks noChangeArrowheads="1"/>
            </p:cNvSpPr>
            <p:nvPr/>
          </p:nvSpPr>
          <p:spPr bwMode="auto">
            <a:xfrm>
              <a:off x="392" y="191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grpSp>
      <p:grpSp>
        <p:nvGrpSpPr>
          <p:cNvPr id="134158" name="Group 14"/>
          <p:cNvGrpSpPr>
            <a:grpSpLocks/>
          </p:cNvGrpSpPr>
          <p:nvPr/>
        </p:nvGrpSpPr>
        <p:grpSpPr bwMode="auto">
          <a:xfrm>
            <a:off x="2168525" y="1895475"/>
            <a:ext cx="1606550" cy="3735388"/>
            <a:chOff x="1480" y="1338"/>
            <a:chExt cx="1096" cy="2353"/>
          </a:xfrm>
        </p:grpSpPr>
        <p:grpSp>
          <p:nvGrpSpPr>
            <p:cNvPr id="140368" name="Group 15"/>
            <p:cNvGrpSpPr>
              <a:grpSpLocks/>
            </p:cNvGrpSpPr>
            <p:nvPr/>
          </p:nvGrpSpPr>
          <p:grpSpPr bwMode="auto">
            <a:xfrm>
              <a:off x="1728" y="1504"/>
              <a:ext cx="609" cy="1862"/>
              <a:chOff x="1728" y="1504"/>
              <a:chExt cx="609" cy="1862"/>
            </a:xfrm>
          </p:grpSpPr>
          <p:sp>
            <p:nvSpPr>
              <p:cNvPr id="140374" name="Line 16"/>
              <p:cNvSpPr>
                <a:spLocks noChangeShapeType="1"/>
              </p:cNvSpPr>
              <p:nvPr/>
            </p:nvSpPr>
            <p:spPr bwMode="invGray">
              <a:xfrm>
                <a:off x="1766" y="2172"/>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5" name="Line 17"/>
              <p:cNvSpPr>
                <a:spLocks noChangeShapeType="1"/>
              </p:cNvSpPr>
              <p:nvPr/>
            </p:nvSpPr>
            <p:spPr bwMode="invGray">
              <a:xfrm>
                <a:off x="1729" y="150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6" name="Line 18"/>
              <p:cNvSpPr>
                <a:spLocks noChangeShapeType="1"/>
              </p:cNvSpPr>
              <p:nvPr/>
            </p:nvSpPr>
            <p:spPr bwMode="invGray">
              <a:xfrm flipH="1">
                <a:off x="1728" y="3194"/>
                <a:ext cx="609"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7" name="Line 19"/>
              <p:cNvSpPr>
                <a:spLocks noChangeShapeType="1"/>
              </p:cNvSpPr>
              <p:nvPr/>
            </p:nvSpPr>
            <p:spPr bwMode="invGray">
              <a:xfrm>
                <a:off x="1729" y="2223"/>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8" name="Line 20"/>
              <p:cNvSpPr>
                <a:spLocks noChangeShapeType="1"/>
              </p:cNvSpPr>
              <p:nvPr/>
            </p:nvSpPr>
            <p:spPr bwMode="invGray">
              <a:xfrm>
                <a:off x="1729" y="29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9" name="Line 21"/>
              <p:cNvSpPr>
                <a:spLocks noChangeShapeType="1"/>
              </p:cNvSpPr>
              <p:nvPr/>
            </p:nvSpPr>
            <p:spPr bwMode="invGray">
              <a:xfrm>
                <a:off x="2323" y="2183"/>
                <a:ext cx="0" cy="458"/>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0" name="Line 22"/>
              <p:cNvSpPr>
                <a:spLocks noChangeShapeType="1"/>
              </p:cNvSpPr>
              <p:nvPr/>
            </p:nvSpPr>
            <p:spPr bwMode="invGray">
              <a:xfrm>
                <a:off x="2329" y="278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grpSp>
        <p:sp>
          <p:nvSpPr>
            <p:cNvPr id="140369" name="Rectangle 23"/>
            <p:cNvSpPr>
              <a:spLocks noChangeArrowheads="1"/>
            </p:cNvSpPr>
            <p:nvPr/>
          </p:nvSpPr>
          <p:spPr bwMode="auto">
            <a:xfrm>
              <a:off x="1480" y="1338"/>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0" name="Rectangle 24"/>
            <p:cNvSpPr>
              <a:spLocks noChangeArrowheads="1"/>
            </p:cNvSpPr>
            <p:nvPr/>
          </p:nvSpPr>
          <p:spPr bwMode="auto">
            <a:xfrm>
              <a:off x="1480"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1" name="Rectangle 25"/>
            <p:cNvSpPr>
              <a:spLocks noChangeArrowheads="1"/>
            </p:cNvSpPr>
            <p:nvPr/>
          </p:nvSpPr>
          <p:spPr bwMode="auto">
            <a:xfrm>
              <a:off x="1480" y="336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2" name="AutoShape 26"/>
            <p:cNvSpPr>
              <a:spLocks noChangeArrowheads="1"/>
            </p:cNvSpPr>
            <p:nvPr/>
          </p:nvSpPr>
          <p:spPr bwMode="auto">
            <a:xfrm>
              <a:off x="1488" y="1916"/>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73" name="Rectangle 27"/>
            <p:cNvSpPr>
              <a:spLocks noChangeArrowheads="1"/>
            </p:cNvSpPr>
            <p:nvPr/>
          </p:nvSpPr>
          <p:spPr bwMode="auto">
            <a:xfrm>
              <a:off x="2076"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72" name="Group 28"/>
          <p:cNvGrpSpPr>
            <a:grpSpLocks/>
          </p:cNvGrpSpPr>
          <p:nvPr/>
        </p:nvGrpSpPr>
        <p:grpSpPr bwMode="auto">
          <a:xfrm>
            <a:off x="666750" y="1790700"/>
            <a:ext cx="352425" cy="3619500"/>
            <a:chOff x="455" y="1272"/>
            <a:chExt cx="241" cy="2280"/>
          </a:xfrm>
        </p:grpSpPr>
        <p:sp>
          <p:nvSpPr>
            <p:cNvPr id="140366" name="Line 29"/>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67" name="Text Box 30"/>
            <p:cNvSpPr txBox="1">
              <a:spLocks noChangeArrowheads="1"/>
            </p:cNvSpPr>
            <p:nvPr/>
          </p:nvSpPr>
          <p:spPr bwMode="auto">
            <a:xfrm>
              <a:off x="455"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175" name="Group 31"/>
          <p:cNvGrpSpPr>
            <a:grpSpLocks/>
          </p:cNvGrpSpPr>
          <p:nvPr/>
        </p:nvGrpSpPr>
        <p:grpSpPr bwMode="auto">
          <a:xfrm>
            <a:off x="920750" y="1790700"/>
            <a:ext cx="922338" cy="3622675"/>
            <a:chOff x="628" y="1272"/>
            <a:chExt cx="630" cy="2282"/>
          </a:xfrm>
        </p:grpSpPr>
        <p:sp>
          <p:nvSpPr>
            <p:cNvPr id="140364" name="Freeform 32"/>
            <p:cNvSpPr>
              <a:spLocks/>
            </p:cNvSpPr>
            <p:nvPr/>
          </p:nvSpPr>
          <p:spPr bwMode="auto">
            <a:xfrm>
              <a:off x="708" y="1572"/>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82"/>
                <a:gd name="T38" fmla="*/ 550 w 550"/>
                <a:gd name="T39" fmla="*/ 1982 h 19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65" name="Text Box 33"/>
            <p:cNvSpPr txBox="1">
              <a:spLocks noChangeArrowheads="1"/>
            </p:cNvSpPr>
            <p:nvPr/>
          </p:nvSpPr>
          <p:spPr bwMode="auto">
            <a:xfrm>
              <a:off x="628"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178" name="Group 34"/>
          <p:cNvGrpSpPr>
            <a:grpSpLocks/>
          </p:cNvGrpSpPr>
          <p:nvPr/>
        </p:nvGrpSpPr>
        <p:grpSpPr bwMode="auto">
          <a:xfrm>
            <a:off x="4149725" y="1903413"/>
            <a:ext cx="2562225" cy="3735387"/>
            <a:chOff x="2832" y="1343"/>
            <a:chExt cx="1748" cy="2353"/>
          </a:xfrm>
        </p:grpSpPr>
        <p:sp>
          <p:nvSpPr>
            <p:cNvPr id="140346" name="Line 35"/>
            <p:cNvSpPr>
              <a:spLocks noChangeShapeType="1"/>
            </p:cNvSpPr>
            <p:nvPr/>
          </p:nvSpPr>
          <p:spPr bwMode="invGray">
            <a:xfrm>
              <a:off x="3082" y="149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7" name="Line 36"/>
            <p:cNvSpPr>
              <a:spLocks noChangeShapeType="1"/>
            </p:cNvSpPr>
            <p:nvPr/>
          </p:nvSpPr>
          <p:spPr bwMode="invGray">
            <a:xfrm>
              <a:off x="3082" y="222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8" name="Line 37"/>
            <p:cNvSpPr>
              <a:spLocks noChangeShapeType="1"/>
            </p:cNvSpPr>
            <p:nvPr/>
          </p:nvSpPr>
          <p:spPr bwMode="invGray">
            <a:xfrm>
              <a:off x="3082" y="2959"/>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9" name="Rectangle 38"/>
            <p:cNvSpPr>
              <a:spLocks noChangeArrowheads="1"/>
            </p:cNvSpPr>
            <p:nvPr/>
          </p:nvSpPr>
          <p:spPr bwMode="auto">
            <a:xfrm>
              <a:off x="2832" y="1343"/>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0" name="Rectangle 39"/>
            <p:cNvSpPr>
              <a:spLocks noChangeArrowheads="1"/>
            </p:cNvSpPr>
            <p:nvPr/>
          </p:nvSpPr>
          <p:spPr bwMode="auto">
            <a:xfrm>
              <a:off x="2832"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1" name="Rectangle 40"/>
            <p:cNvSpPr>
              <a:spLocks noChangeArrowheads="1"/>
            </p:cNvSpPr>
            <p:nvPr/>
          </p:nvSpPr>
          <p:spPr bwMode="auto">
            <a:xfrm>
              <a:off x="2832" y="336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2" name="Line 41"/>
            <p:cNvSpPr>
              <a:spLocks noChangeShapeType="1"/>
            </p:cNvSpPr>
            <p:nvPr/>
          </p:nvSpPr>
          <p:spPr bwMode="invGray">
            <a:xfrm flipH="1">
              <a:off x="3119" y="3199"/>
              <a:ext cx="625"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3" name="Line 42"/>
            <p:cNvSpPr>
              <a:spLocks noChangeShapeType="1"/>
            </p:cNvSpPr>
            <p:nvPr/>
          </p:nvSpPr>
          <p:spPr bwMode="invGray">
            <a:xfrm rot="-5400000">
              <a:off x="3289" y="19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4" name="Line 43"/>
            <p:cNvSpPr>
              <a:spLocks noChangeShapeType="1"/>
            </p:cNvSpPr>
            <p:nvPr/>
          </p:nvSpPr>
          <p:spPr bwMode="invGray">
            <a:xfrm>
              <a:off x="3744" y="223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5" name="Line 44"/>
            <p:cNvSpPr>
              <a:spLocks noChangeShapeType="1"/>
            </p:cNvSpPr>
            <p:nvPr/>
          </p:nvSpPr>
          <p:spPr bwMode="invGray">
            <a:xfrm>
              <a:off x="3744"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6" name="Line 45"/>
            <p:cNvSpPr>
              <a:spLocks noChangeShapeType="1"/>
            </p:cNvSpPr>
            <p:nvPr/>
          </p:nvSpPr>
          <p:spPr bwMode="invGray">
            <a:xfrm>
              <a:off x="4323" y="2189"/>
              <a:ext cx="0" cy="472"/>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7" name="Line 46"/>
            <p:cNvSpPr>
              <a:spLocks noChangeShapeType="1"/>
            </p:cNvSpPr>
            <p:nvPr/>
          </p:nvSpPr>
          <p:spPr bwMode="invGray">
            <a:xfrm>
              <a:off x="4323"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8" name="Line 47"/>
            <p:cNvSpPr>
              <a:spLocks noChangeShapeType="1"/>
            </p:cNvSpPr>
            <p:nvPr/>
          </p:nvSpPr>
          <p:spPr bwMode="invGray">
            <a:xfrm flipH="1">
              <a:off x="3744" y="3197"/>
              <a:ext cx="576"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9" name="Line 48"/>
            <p:cNvSpPr>
              <a:spLocks noChangeShapeType="1"/>
            </p:cNvSpPr>
            <p:nvPr/>
          </p:nvSpPr>
          <p:spPr bwMode="invGray">
            <a:xfrm rot="-5400000">
              <a:off x="4100" y="197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60" name="AutoShape 49"/>
            <p:cNvSpPr>
              <a:spLocks noChangeArrowheads="1"/>
            </p:cNvSpPr>
            <p:nvPr/>
          </p:nvSpPr>
          <p:spPr bwMode="auto">
            <a:xfrm>
              <a:off x="2840"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1" name="AutoShape 50"/>
            <p:cNvSpPr>
              <a:spLocks noChangeArrowheads="1"/>
            </p:cNvSpPr>
            <p:nvPr/>
          </p:nvSpPr>
          <p:spPr bwMode="auto">
            <a:xfrm>
              <a:off x="3501"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2" name="Rectangle 51"/>
            <p:cNvSpPr>
              <a:spLocks noChangeArrowheads="1"/>
            </p:cNvSpPr>
            <p:nvPr/>
          </p:nvSpPr>
          <p:spPr bwMode="auto">
            <a:xfrm>
              <a:off x="3501"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63" name="Rectangle 52"/>
            <p:cNvSpPr>
              <a:spLocks noChangeArrowheads="1"/>
            </p:cNvSpPr>
            <p:nvPr/>
          </p:nvSpPr>
          <p:spPr bwMode="auto">
            <a:xfrm>
              <a:off x="4080"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97" name="Group 53"/>
          <p:cNvGrpSpPr>
            <a:grpSpLocks/>
          </p:cNvGrpSpPr>
          <p:nvPr/>
        </p:nvGrpSpPr>
        <p:grpSpPr bwMode="auto">
          <a:xfrm>
            <a:off x="4103688" y="1801813"/>
            <a:ext cx="352425" cy="3660775"/>
            <a:chOff x="2800" y="1279"/>
            <a:chExt cx="241" cy="2306"/>
          </a:xfrm>
        </p:grpSpPr>
        <p:sp>
          <p:nvSpPr>
            <p:cNvPr id="140344" name="Line 54"/>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45" name="Text Box 55"/>
            <p:cNvSpPr txBox="1">
              <a:spLocks noChangeArrowheads="1"/>
            </p:cNvSpPr>
            <p:nvPr/>
          </p:nvSpPr>
          <p:spPr bwMode="auto">
            <a:xfrm>
              <a:off x="2800"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0" name="Group 56"/>
          <p:cNvGrpSpPr>
            <a:grpSpLocks/>
          </p:cNvGrpSpPr>
          <p:nvPr/>
        </p:nvGrpSpPr>
        <p:grpSpPr bwMode="auto">
          <a:xfrm>
            <a:off x="4330700" y="1801813"/>
            <a:ext cx="1150938" cy="3663950"/>
            <a:chOff x="2955" y="1279"/>
            <a:chExt cx="786" cy="2308"/>
          </a:xfrm>
        </p:grpSpPr>
        <p:sp>
          <p:nvSpPr>
            <p:cNvPr id="140342" name="Freeform 57"/>
            <p:cNvSpPr>
              <a:spLocks/>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6"/>
                <a:gd name="T43" fmla="*/ 0 h 2003"/>
                <a:gd name="T44" fmla="*/ 666 w 666"/>
                <a:gd name="T45" fmla="*/ 2003 h 20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43" name="Text Box 58"/>
            <p:cNvSpPr txBox="1">
              <a:spLocks noChangeArrowheads="1"/>
            </p:cNvSpPr>
            <p:nvPr/>
          </p:nvSpPr>
          <p:spPr bwMode="auto">
            <a:xfrm>
              <a:off x="2955"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03" name="Group 59"/>
          <p:cNvGrpSpPr>
            <a:grpSpLocks/>
          </p:cNvGrpSpPr>
          <p:nvPr/>
        </p:nvGrpSpPr>
        <p:grpSpPr bwMode="auto">
          <a:xfrm>
            <a:off x="4556125" y="1801813"/>
            <a:ext cx="1776413" cy="3675062"/>
            <a:chOff x="3109" y="1279"/>
            <a:chExt cx="1212" cy="2315"/>
          </a:xfrm>
        </p:grpSpPr>
        <p:sp>
          <p:nvSpPr>
            <p:cNvPr id="140340" name="Freeform 60"/>
            <p:cNvSpPr>
              <a:spLocks/>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3"/>
                <a:gd name="T52" fmla="*/ 0 h 2018"/>
                <a:gd name="T53" fmla="*/ 1083 w 1083"/>
                <a:gd name="T54" fmla="*/ 2018 h 20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41" name="Text Box 61"/>
            <p:cNvSpPr txBox="1">
              <a:spLocks noChangeArrowheads="1"/>
            </p:cNvSpPr>
            <p:nvPr/>
          </p:nvSpPr>
          <p:spPr bwMode="auto">
            <a:xfrm>
              <a:off x="3109"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06" name="Group 62"/>
          <p:cNvGrpSpPr>
            <a:grpSpLocks/>
          </p:cNvGrpSpPr>
          <p:nvPr/>
        </p:nvGrpSpPr>
        <p:grpSpPr bwMode="auto">
          <a:xfrm>
            <a:off x="2246313" y="1806575"/>
            <a:ext cx="354012" cy="3592513"/>
            <a:chOff x="1533" y="1282"/>
            <a:chExt cx="241" cy="2263"/>
          </a:xfrm>
        </p:grpSpPr>
        <p:sp>
          <p:nvSpPr>
            <p:cNvPr id="140338" name="Line 63"/>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39" name="Text Box 64"/>
            <p:cNvSpPr txBox="1">
              <a:spLocks noChangeArrowheads="1"/>
            </p:cNvSpPr>
            <p:nvPr/>
          </p:nvSpPr>
          <p:spPr bwMode="auto">
            <a:xfrm>
              <a:off x="1533"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9" name="Group 65"/>
          <p:cNvGrpSpPr>
            <a:grpSpLocks/>
          </p:cNvGrpSpPr>
          <p:nvPr/>
        </p:nvGrpSpPr>
        <p:grpSpPr bwMode="auto">
          <a:xfrm>
            <a:off x="2500313" y="1806575"/>
            <a:ext cx="946150" cy="3595688"/>
            <a:chOff x="1706" y="1282"/>
            <a:chExt cx="646" cy="2265"/>
          </a:xfrm>
        </p:grpSpPr>
        <p:sp>
          <p:nvSpPr>
            <p:cNvPr id="140336" name="Freeform 66"/>
            <p:cNvSpPr>
              <a:spLocks/>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79"/>
                <a:gd name="T38" fmla="*/ 550 w 550"/>
                <a:gd name="T39" fmla="*/ 1979 h 19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37" name="Text Box 67"/>
            <p:cNvSpPr txBox="1">
              <a:spLocks noChangeArrowheads="1"/>
            </p:cNvSpPr>
            <p:nvPr/>
          </p:nvSpPr>
          <p:spPr bwMode="auto">
            <a:xfrm>
              <a:off x="1706"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12" name="Group 68"/>
          <p:cNvGrpSpPr>
            <a:grpSpLocks/>
          </p:cNvGrpSpPr>
          <p:nvPr/>
        </p:nvGrpSpPr>
        <p:grpSpPr bwMode="auto">
          <a:xfrm>
            <a:off x="7034213" y="914400"/>
            <a:ext cx="1604962" cy="5707063"/>
            <a:chOff x="4800" y="576"/>
            <a:chExt cx="1096" cy="3595"/>
          </a:xfrm>
        </p:grpSpPr>
        <p:sp>
          <p:nvSpPr>
            <p:cNvPr id="140313" name="Line 69"/>
            <p:cNvSpPr>
              <a:spLocks noChangeShapeType="1"/>
            </p:cNvSpPr>
            <p:nvPr/>
          </p:nvSpPr>
          <p:spPr bwMode="invGray">
            <a:xfrm>
              <a:off x="5049" y="2783"/>
              <a:ext cx="0" cy="471"/>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4" name="Line 70"/>
            <p:cNvSpPr>
              <a:spLocks noChangeShapeType="1"/>
            </p:cNvSpPr>
            <p:nvPr/>
          </p:nvSpPr>
          <p:spPr bwMode="invGray">
            <a:xfrm>
              <a:off x="5086" y="1410"/>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15" name="Line 71"/>
            <p:cNvSpPr>
              <a:spLocks noChangeShapeType="1"/>
            </p:cNvSpPr>
            <p:nvPr/>
          </p:nvSpPr>
          <p:spPr bwMode="invGray">
            <a:xfrm>
              <a:off x="5049" y="7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6" name="Line 72"/>
            <p:cNvSpPr>
              <a:spLocks noChangeShapeType="1"/>
            </p:cNvSpPr>
            <p:nvPr/>
          </p:nvSpPr>
          <p:spPr bwMode="invGray">
            <a:xfrm>
              <a:off x="5040" y="230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17" name="Line 73"/>
            <p:cNvSpPr>
              <a:spLocks noChangeShapeType="1"/>
            </p:cNvSpPr>
            <p:nvPr/>
          </p:nvSpPr>
          <p:spPr bwMode="invGray">
            <a:xfrm>
              <a:off x="5049" y="1461"/>
              <a:ext cx="0" cy="41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8" name="Line 74"/>
            <p:cNvSpPr>
              <a:spLocks noChangeShapeType="1"/>
            </p:cNvSpPr>
            <p:nvPr/>
          </p:nvSpPr>
          <p:spPr bwMode="invGray">
            <a:xfrm>
              <a:off x="5049" y="3464"/>
              <a:ext cx="0" cy="376"/>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9" name="Line 75"/>
            <p:cNvSpPr>
              <a:spLocks noChangeShapeType="1"/>
            </p:cNvSpPr>
            <p:nvPr/>
          </p:nvSpPr>
          <p:spPr bwMode="invGray">
            <a:xfrm>
              <a:off x="5643" y="1421"/>
              <a:ext cx="0" cy="35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0" name="Line 76"/>
            <p:cNvSpPr>
              <a:spLocks noChangeShapeType="1"/>
            </p:cNvSpPr>
            <p:nvPr/>
          </p:nvSpPr>
          <p:spPr bwMode="invGray">
            <a:xfrm>
              <a:off x="5649" y="1911"/>
              <a:ext cx="0" cy="393"/>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1" name="Line 77"/>
            <p:cNvSpPr>
              <a:spLocks noChangeShapeType="1"/>
            </p:cNvSpPr>
            <p:nvPr/>
          </p:nvSpPr>
          <p:spPr bwMode="invGray">
            <a:xfrm>
              <a:off x="5086" y="2732"/>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22" name="Line 78"/>
            <p:cNvSpPr>
              <a:spLocks noChangeShapeType="1"/>
            </p:cNvSpPr>
            <p:nvPr/>
          </p:nvSpPr>
          <p:spPr bwMode="invGray">
            <a:xfrm>
              <a:off x="5049" y="20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3" name="Line 79"/>
            <p:cNvSpPr>
              <a:spLocks noChangeShapeType="1"/>
            </p:cNvSpPr>
            <p:nvPr/>
          </p:nvSpPr>
          <p:spPr bwMode="invGray">
            <a:xfrm>
              <a:off x="5040" y="366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24" name="Line 80"/>
            <p:cNvSpPr>
              <a:spLocks noChangeShapeType="1"/>
            </p:cNvSpPr>
            <p:nvPr/>
          </p:nvSpPr>
          <p:spPr bwMode="invGray">
            <a:xfrm>
              <a:off x="5643" y="2743"/>
              <a:ext cx="0" cy="377"/>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5" name="Line 81"/>
            <p:cNvSpPr>
              <a:spLocks noChangeShapeType="1"/>
            </p:cNvSpPr>
            <p:nvPr/>
          </p:nvSpPr>
          <p:spPr bwMode="invGray">
            <a:xfrm>
              <a:off x="5649" y="3255"/>
              <a:ext cx="0" cy="40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6" name="Rectangle 82"/>
            <p:cNvSpPr>
              <a:spLocks noChangeArrowheads="1"/>
            </p:cNvSpPr>
            <p:nvPr/>
          </p:nvSpPr>
          <p:spPr bwMode="auto">
            <a:xfrm>
              <a:off x="4800" y="384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7" name="AutoShape 83"/>
            <p:cNvSpPr>
              <a:spLocks noChangeArrowheads="1"/>
            </p:cNvSpPr>
            <p:nvPr/>
          </p:nvSpPr>
          <p:spPr bwMode="auto">
            <a:xfrm>
              <a:off x="4808" y="1154"/>
              <a:ext cx="484" cy="502"/>
            </a:xfrm>
            <a:prstGeom prst="diamond">
              <a:avLst/>
            </a:prstGeom>
            <a:solidFill>
              <a:schemeClr val="tx1"/>
            </a:solidFill>
            <a:ln w="12700">
              <a:solidFill>
                <a:schemeClr val="tx1"/>
              </a:solidFill>
              <a:miter lim="800000"/>
              <a:headEnd/>
              <a:tailEnd/>
            </a:ln>
          </p:spPr>
          <p:txBody>
            <a:bodyPr wrap="none" anchor="ctr"/>
            <a:lstStyle/>
            <a:p>
              <a:endParaRPr lang="fr-FR"/>
            </a:p>
          </p:txBody>
        </p:sp>
        <p:sp>
          <p:nvSpPr>
            <p:cNvPr id="140328" name="Rectangle 84"/>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9" name="Rectangle 85"/>
            <p:cNvSpPr>
              <a:spLocks noChangeArrowheads="1"/>
            </p:cNvSpPr>
            <p:nvPr/>
          </p:nvSpPr>
          <p:spPr bwMode="auto">
            <a:xfrm>
              <a:off x="4800" y="188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0" name="AutoShape 86"/>
            <p:cNvSpPr>
              <a:spLocks noChangeArrowheads="1"/>
            </p:cNvSpPr>
            <p:nvPr/>
          </p:nvSpPr>
          <p:spPr bwMode="auto">
            <a:xfrm>
              <a:off x="4808" y="116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1" name="Rectangle 87"/>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2" name="Rectangle 88"/>
            <p:cNvSpPr>
              <a:spLocks noChangeArrowheads="1"/>
            </p:cNvSpPr>
            <p:nvPr/>
          </p:nvSpPr>
          <p:spPr bwMode="auto">
            <a:xfrm>
              <a:off x="5396" y="17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3" name="AutoShape 89"/>
            <p:cNvSpPr>
              <a:spLocks noChangeArrowheads="1"/>
            </p:cNvSpPr>
            <p:nvPr/>
          </p:nvSpPr>
          <p:spPr bwMode="auto">
            <a:xfrm>
              <a:off x="4800" y="2492"/>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4" name="Rectangle 90"/>
            <p:cNvSpPr>
              <a:spLocks noChangeArrowheads="1"/>
            </p:cNvSpPr>
            <p:nvPr/>
          </p:nvSpPr>
          <p:spPr bwMode="auto">
            <a:xfrm>
              <a:off x="4800" y="325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5" name="Rectangle 91"/>
            <p:cNvSpPr>
              <a:spLocks noChangeArrowheads="1"/>
            </p:cNvSpPr>
            <p:nvPr/>
          </p:nvSpPr>
          <p:spPr bwMode="auto">
            <a:xfrm>
              <a:off x="5396" y="312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236" name="Group 92"/>
          <p:cNvGrpSpPr>
            <a:grpSpLocks/>
          </p:cNvGrpSpPr>
          <p:nvPr/>
        </p:nvGrpSpPr>
        <p:grpSpPr bwMode="auto">
          <a:xfrm>
            <a:off x="6921500" y="793750"/>
            <a:ext cx="352425" cy="5607050"/>
            <a:chOff x="4723" y="500"/>
            <a:chExt cx="241" cy="3532"/>
          </a:xfrm>
        </p:grpSpPr>
        <p:sp>
          <p:nvSpPr>
            <p:cNvPr id="140311" name="Line 93"/>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12" name="Text Box 94"/>
            <p:cNvSpPr txBox="1">
              <a:spLocks noChangeArrowheads="1"/>
            </p:cNvSpPr>
            <p:nvPr/>
          </p:nvSpPr>
          <p:spPr bwMode="auto">
            <a:xfrm>
              <a:off x="472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39" name="Group 95"/>
          <p:cNvGrpSpPr>
            <a:grpSpLocks/>
          </p:cNvGrpSpPr>
          <p:nvPr/>
        </p:nvGrpSpPr>
        <p:grpSpPr bwMode="auto">
          <a:xfrm>
            <a:off x="7118350" y="793750"/>
            <a:ext cx="1165225" cy="5607050"/>
            <a:chOff x="4858" y="500"/>
            <a:chExt cx="795" cy="3532"/>
          </a:xfrm>
        </p:grpSpPr>
        <p:sp>
          <p:nvSpPr>
            <p:cNvPr id="140309" name="Freeform 96"/>
            <p:cNvSpPr>
              <a:spLocks/>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5"/>
                <a:gd name="T43" fmla="*/ 0 h 3216"/>
                <a:gd name="T44" fmla="*/ 685 w 685"/>
                <a:gd name="T45" fmla="*/ 3216 h 32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10" name="Text Box 97"/>
            <p:cNvSpPr txBox="1">
              <a:spLocks noChangeArrowheads="1"/>
            </p:cNvSpPr>
            <p:nvPr/>
          </p:nvSpPr>
          <p:spPr bwMode="auto">
            <a:xfrm>
              <a:off x="485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42" name="Group 98"/>
          <p:cNvGrpSpPr>
            <a:grpSpLocks/>
          </p:cNvGrpSpPr>
          <p:nvPr/>
        </p:nvGrpSpPr>
        <p:grpSpPr bwMode="auto">
          <a:xfrm>
            <a:off x="7316788" y="793750"/>
            <a:ext cx="1068387" cy="5600700"/>
            <a:chOff x="4993" y="500"/>
            <a:chExt cx="729" cy="3528"/>
          </a:xfrm>
        </p:grpSpPr>
        <p:sp>
          <p:nvSpPr>
            <p:cNvPr id="140307" name="Freeform 99"/>
            <p:cNvSpPr>
              <a:spLocks/>
            </p:cNvSpPr>
            <p:nvPr/>
          </p:nvSpPr>
          <p:spPr bwMode="auto">
            <a:xfrm>
              <a:off x="5094"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8"/>
                <a:gd name="T79" fmla="*/ 0 h 3208"/>
                <a:gd name="T80" fmla="*/ 628 w 628"/>
                <a:gd name="T81" fmla="*/ 3208 h 3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08" name="Text Box 100"/>
            <p:cNvSpPr txBox="1">
              <a:spLocks noChangeArrowheads="1"/>
            </p:cNvSpPr>
            <p:nvPr/>
          </p:nvSpPr>
          <p:spPr bwMode="auto">
            <a:xfrm>
              <a:off x="499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45" name="Group 101"/>
          <p:cNvGrpSpPr>
            <a:grpSpLocks/>
          </p:cNvGrpSpPr>
          <p:nvPr/>
        </p:nvGrpSpPr>
        <p:grpSpPr bwMode="auto">
          <a:xfrm>
            <a:off x="7515225" y="793750"/>
            <a:ext cx="912813" cy="5600700"/>
            <a:chOff x="5128" y="500"/>
            <a:chExt cx="623" cy="3528"/>
          </a:xfrm>
        </p:grpSpPr>
        <p:sp>
          <p:nvSpPr>
            <p:cNvPr id="140305" name="Freeform 102"/>
            <p:cNvSpPr>
              <a:spLocks/>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5"/>
                <a:gd name="T46" fmla="*/ 0 h 3212"/>
                <a:gd name="T47" fmla="*/ 565 w 565"/>
                <a:gd name="T48" fmla="*/ 3212 h 32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p:spPr>
          <p:txBody>
            <a:bodyPr wrap="none" anchor="ctr"/>
            <a:lstStyle/>
            <a:p>
              <a:endParaRPr lang="fr-FR"/>
            </a:p>
          </p:txBody>
        </p:sp>
        <p:sp>
          <p:nvSpPr>
            <p:cNvPr id="140306" name="Text Box 103"/>
            <p:cNvSpPr txBox="1">
              <a:spLocks noChangeArrowheads="1"/>
            </p:cNvSpPr>
            <p:nvPr/>
          </p:nvSpPr>
          <p:spPr bwMode="auto">
            <a:xfrm>
              <a:off x="512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FF0000"/>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up)">
                                      <p:cBhvr>
                                        <p:cTn id="7" dur="5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172"/>
                                        </p:tgtEl>
                                        <p:attrNameLst>
                                          <p:attrName>style.visibility</p:attrName>
                                        </p:attrNameLst>
                                      </p:cBhvr>
                                      <p:to>
                                        <p:strVal val="visible"/>
                                      </p:to>
                                    </p:set>
                                    <p:animEffect transition="in" filter="wipe(up)">
                                      <p:cBhvr>
                                        <p:cTn id="12" dur="500"/>
                                        <p:tgtEl>
                                          <p:spTgt spid="134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4175"/>
                                        </p:tgtEl>
                                        <p:attrNameLst>
                                          <p:attrName>style.visibility</p:attrName>
                                        </p:attrNameLst>
                                      </p:cBhvr>
                                      <p:to>
                                        <p:strVal val="visible"/>
                                      </p:to>
                                    </p:set>
                                    <p:animEffect transition="in" filter="wipe(up)">
                                      <p:cBhvr>
                                        <p:cTn id="17" dur="500"/>
                                        <p:tgtEl>
                                          <p:spTgt spid="1341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4158"/>
                                        </p:tgtEl>
                                        <p:attrNameLst>
                                          <p:attrName>style.visibility</p:attrName>
                                        </p:attrNameLst>
                                      </p:cBhvr>
                                      <p:to>
                                        <p:strVal val="visible"/>
                                      </p:to>
                                    </p:set>
                                    <p:animEffect transition="in" filter="wipe(up)">
                                      <p:cBhvr>
                                        <p:cTn id="22" dur="500"/>
                                        <p:tgtEl>
                                          <p:spTgt spid="134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4206"/>
                                        </p:tgtEl>
                                        <p:attrNameLst>
                                          <p:attrName>style.visibility</p:attrName>
                                        </p:attrNameLst>
                                      </p:cBhvr>
                                      <p:to>
                                        <p:strVal val="visible"/>
                                      </p:to>
                                    </p:set>
                                    <p:animEffect transition="in" filter="wipe(up)">
                                      <p:cBhvr>
                                        <p:cTn id="27" dur="500"/>
                                        <p:tgtEl>
                                          <p:spTgt spid="1342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4209"/>
                                        </p:tgtEl>
                                        <p:attrNameLst>
                                          <p:attrName>style.visibility</p:attrName>
                                        </p:attrNameLst>
                                      </p:cBhvr>
                                      <p:to>
                                        <p:strVal val="visible"/>
                                      </p:to>
                                    </p:set>
                                    <p:animEffect transition="in" filter="wipe(up)">
                                      <p:cBhvr>
                                        <p:cTn id="32" dur="500"/>
                                        <p:tgtEl>
                                          <p:spTgt spid="1342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4178"/>
                                        </p:tgtEl>
                                        <p:attrNameLst>
                                          <p:attrName>style.visibility</p:attrName>
                                        </p:attrNameLst>
                                      </p:cBhvr>
                                      <p:to>
                                        <p:strVal val="visible"/>
                                      </p:to>
                                    </p:set>
                                    <p:animEffect transition="in" filter="wipe(up)">
                                      <p:cBhvr>
                                        <p:cTn id="37" dur="500"/>
                                        <p:tgtEl>
                                          <p:spTgt spid="134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4197"/>
                                        </p:tgtEl>
                                        <p:attrNameLst>
                                          <p:attrName>style.visibility</p:attrName>
                                        </p:attrNameLst>
                                      </p:cBhvr>
                                      <p:to>
                                        <p:strVal val="visible"/>
                                      </p:to>
                                    </p:set>
                                    <p:animEffect transition="in" filter="wipe(up)">
                                      <p:cBhvr>
                                        <p:cTn id="42" dur="500"/>
                                        <p:tgtEl>
                                          <p:spTgt spid="1341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4200"/>
                                        </p:tgtEl>
                                        <p:attrNameLst>
                                          <p:attrName>style.visibility</p:attrName>
                                        </p:attrNameLst>
                                      </p:cBhvr>
                                      <p:to>
                                        <p:strVal val="visible"/>
                                      </p:to>
                                    </p:set>
                                    <p:animEffect transition="in" filter="wipe(up)">
                                      <p:cBhvr>
                                        <p:cTn id="47" dur="500"/>
                                        <p:tgtEl>
                                          <p:spTgt spid="1342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34203"/>
                                        </p:tgtEl>
                                        <p:attrNameLst>
                                          <p:attrName>style.visibility</p:attrName>
                                        </p:attrNameLst>
                                      </p:cBhvr>
                                      <p:to>
                                        <p:strVal val="visible"/>
                                      </p:to>
                                    </p:set>
                                    <p:animEffect transition="in" filter="wipe(up)">
                                      <p:cBhvr>
                                        <p:cTn id="52" dur="500"/>
                                        <p:tgtEl>
                                          <p:spTgt spid="1342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34212"/>
                                        </p:tgtEl>
                                        <p:attrNameLst>
                                          <p:attrName>style.visibility</p:attrName>
                                        </p:attrNameLst>
                                      </p:cBhvr>
                                      <p:to>
                                        <p:strVal val="visible"/>
                                      </p:to>
                                    </p:set>
                                    <p:animEffect transition="in" filter="wipe(up)">
                                      <p:cBhvr>
                                        <p:cTn id="57" dur="500"/>
                                        <p:tgtEl>
                                          <p:spTgt spid="1342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34236"/>
                                        </p:tgtEl>
                                        <p:attrNameLst>
                                          <p:attrName>style.visibility</p:attrName>
                                        </p:attrNameLst>
                                      </p:cBhvr>
                                      <p:to>
                                        <p:strVal val="visible"/>
                                      </p:to>
                                    </p:set>
                                    <p:animEffect transition="in" filter="wipe(up)">
                                      <p:cBhvr>
                                        <p:cTn id="62" dur="500"/>
                                        <p:tgtEl>
                                          <p:spTgt spid="1342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4239"/>
                                        </p:tgtEl>
                                        <p:attrNameLst>
                                          <p:attrName>style.visibility</p:attrName>
                                        </p:attrNameLst>
                                      </p:cBhvr>
                                      <p:to>
                                        <p:strVal val="visible"/>
                                      </p:to>
                                    </p:set>
                                    <p:animEffect transition="in" filter="wipe(up)">
                                      <p:cBhvr>
                                        <p:cTn id="67" dur="500"/>
                                        <p:tgtEl>
                                          <p:spTgt spid="1342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4242"/>
                                        </p:tgtEl>
                                        <p:attrNameLst>
                                          <p:attrName>style.visibility</p:attrName>
                                        </p:attrNameLst>
                                      </p:cBhvr>
                                      <p:to>
                                        <p:strVal val="visible"/>
                                      </p:to>
                                    </p:set>
                                    <p:animEffect transition="in" filter="wipe(up)">
                                      <p:cBhvr>
                                        <p:cTn id="72" dur="500"/>
                                        <p:tgtEl>
                                          <p:spTgt spid="1342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34245"/>
                                        </p:tgtEl>
                                        <p:attrNameLst>
                                          <p:attrName>style.visibility</p:attrName>
                                        </p:attrNameLst>
                                      </p:cBhvr>
                                      <p:to>
                                        <p:strVal val="visible"/>
                                      </p:to>
                                    </p:set>
                                    <p:animEffect transition="in" filter="wipe(up)">
                                      <p:cBhvr>
                                        <p:cTn id="77" dur="500"/>
                                        <p:tgtEl>
                                          <p:spTgt spid="13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8050213" y="3962400"/>
            <a:ext cx="1049337" cy="2700338"/>
            <a:chOff x="5494" y="2158"/>
            <a:chExt cx="716" cy="2039"/>
          </a:xfrm>
        </p:grpSpPr>
        <p:sp>
          <p:nvSpPr>
            <p:cNvPr id="141343" name="Line 3"/>
            <p:cNvSpPr>
              <a:spLocks noChangeShapeType="1"/>
            </p:cNvSpPr>
            <p:nvPr/>
          </p:nvSpPr>
          <p:spPr bwMode="auto">
            <a:xfrm>
              <a:off x="5856" y="2158"/>
              <a:ext cx="0" cy="15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4" name="Rectangle 4"/>
            <p:cNvSpPr>
              <a:spLocks noChangeArrowheads="1"/>
            </p:cNvSpPr>
            <p:nvPr/>
          </p:nvSpPr>
          <p:spPr bwMode="auto">
            <a:xfrm>
              <a:off x="5494" y="3744"/>
              <a:ext cx="716" cy="453"/>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End</a:t>
              </a:r>
            </a:p>
          </p:txBody>
        </p:sp>
      </p:grpSp>
      <p:grpSp>
        <p:nvGrpSpPr>
          <p:cNvPr id="137221" name="Group 5"/>
          <p:cNvGrpSpPr>
            <a:grpSpLocks/>
          </p:cNvGrpSpPr>
          <p:nvPr/>
        </p:nvGrpSpPr>
        <p:grpSpPr bwMode="auto">
          <a:xfrm>
            <a:off x="7462838" y="2935288"/>
            <a:ext cx="1636712" cy="944562"/>
            <a:chOff x="5093" y="1849"/>
            <a:chExt cx="1117" cy="595"/>
          </a:xfrm>
        </p:grpSpPr>
        <p:sp>
          <p:nvSpPr>
            <p:cNvPr id="141340" name="Line 6"/>
            <p:cNvSpPr>
              <a:spLocks noChangeShapeType="1"/>
            </p:cNvSpPr>
            <p:nvPr/>
          </p:nvSpPr>
          <p:spPr bwMode="auto">
            <a:xfrm>
              <a:off x="5228" y="2112"/>
              <a:ext cx="26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1" name="Rectangle 7"/>
            <p:cNvSpPr>
              <a:spLocks noChangeArrowheads="1"/>
            </p:cNvSpPr>
            <p:nvPr/>
          </p:nvSpPr>
          <p:spPr bwMode="auto">
            <a:xfrm>
              <a:off x="5494"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Select</a:t>
              </a:r>
            </a:p>
            <a:p>
              <a:pPr algn="ctr" eaLnBrk="0" hangingPunct="0"/>
              <a:r>
                <a:rPr lang="en-GB">
                  <a:solidFill>
                    <a:srgbClr val="000000"/>
                  </a:solidFill>
                </a:rPr>
                <a:t>trans...</a:t>
              </a:r>
            </a:p>
          </p:txBody>
        </p:sp>
        <p:sp>
          <p:nvSpPr>
            <p:cNvPr id="141342" name="Text Box 8"/>
            <p:cNvSpPr txBox="1">
              <a:spLocks noChangeArrowheads="1"/>
            </p:cNvSpPr>
            <p:nvPr/>
          </p:nvSpPr>
          <p:spPr bwMode="auto">
            <a:xfrm>
              <a:off x="5093" y="1849"/>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37225" name="Line 9"/>
          <p:cNvSpPr>
            <a:spLocks noChangeShapeType="1"/>
          </p:cNvSpPr>
          <p:nvPr/>
        </p:nvSpPr>
        <p:spPr bwMode="auto">
          <a:xfrm>
            <a:off x="5683250" y="3702050"/>
            <a:ext cx="0" cy="277495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26" name="Line 10"/>
          <p:cNvSpPr>
            <a:spLocks noChangeShapeType="1"/>
          </p:cNvSpPr>
          <p:nvPr/>
        </p:nvSpPr>
        <p:spPr bwMode="auto">
          <a:xfrm flipH="1">
            <a:off x="7194550" y="5235575"/>
            <a:ext cx="0" cy="84137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17" name="Rectangle 11"/>
          <p:cNvSpPr>
            <a:spLocks noGrp="1"/>
          </p:cNvSpPr>
          <p:nvPr>
            <p:ph type="title"/>
          </p:nvPr>
        </p:nvSpPr>
        <p:spPr/>
        <p:txBody>
          <a:bodyPr/>
          <a:lstStyle/>
          <a:p>
            <a:r>
              <a:rPr lang="en-GB" smtClean="0"/>
              <a:t>Example 1	</a:t>
            </a:r>
          </a:p>
        </p:txBody>
      </p:sp>
      <p:sp>
        <p:nvSpPr>
          <p:cNvPr id="137228" name="Rectangle 12"/>
          <p:cNvSpPr>
            <a:spLocks noGrp="1"/>
          </p:cNvSpPr>
          <p:nvPr>
            <p:ph type="body" idx="1"/>
          </p:nvPr>
        </p:nvSpPr>
        <p:spPr>
          <a:xfrm>
            <a:off x="685800" y="1393825"/>
            <a:ext cx="7772400" cy="4702175"/>
          </a:xfrm>
        </p:spPr>
        <p:txBody>
          <a:bodyPr/>
          <a:lstStyle/>
          <a:p>
            <a:pPr>
              <a:buFont typeface="Arial" charset="0"/>
              <a:buNone/>
            </a:pPr>
            <a:r>
              <a:rPr lang="en-GB" sz="1800" b="1" smtClean="0"/>
              <a:t>Wait for card to be inserted</a:t>
            </a:r>
          </a:p>
          <a:p>
            <a:pPr>
              <a:buFont typeface="Arial" charset="0"/>
              <a:buNone/>
            </a:pPr>
            <a:r>
              <a:rPr lang="en-GB" sz="1800" b="1" smtClean="0"/>
              <a:t>IF card is a valid card THEN </a:t>
            </a:r>
          </a:p>
          <a:p>
            <a:pPr>
              <a:buFont typeface="Arial" charset="0"/>
              <a:buNone/>
            </a:pPr>
            <a:r>
              <a:rPr lang="en-GB" sz="1800" b="1" smtClean="0"/>
              <a:t>	display “Enter PIN number”</a:t>
            </a:r>
          </a:p>
          <a:p>
            <a:pPr>
              <a:buFont typeface="Arial" charset="0"/>
              <a:buNone/>
            </a:pPr>
            <a:r>
              <a:rPr lang="en-GB" sz="1800" b="1" smtClean="0"/>
              <a:t>	IF PIN is valid THEN </a:t>
            </a:r>
          </a:p>
          <a:p>
            <a:pPr>
              <a:buFont typeface="Arial" charset="0"/>
              <a:buNone/>
            </a:pPr>
            <a:r>
              <a:rPr lang="en-GB" sz="1800" b="1" smtClean="0"/>
              <a:t>		 select transaction</a:t>
            </a:r>
          </a:p>
          <a:p>
            <a:pPr>
              <a:buFont typeface="Arial" charset="0"/>
              <a:buNone/>
            </a:pPr>
            <a:r>
              <a:rPr lang="en-GB" sz="1800" b="1" smtClean="0"/>
              <a:t>	ELSE (otherwise)</a:t>
            </a:r>
          </a:p>
          <a:p>
            <a:pPr>
              <a:buFont typeface="Arial" charset="0"/>
              <a:buNone/>
            </a:pPr>
            <a:r>
              <a:rPr lang="en-GB" sz="1800" b="1" smtClean="0"/>
              <a:t>		 display “PIN invalid”</a:t>
            </a:r>
          </a:p>
          <a:p>
            <a:pPr>
              <a:buFont typeface="Arial" charset="0"/>
              <a:buNone/>
            </a:pPr>
            <a:r>
              <a:rPr lang="en-GB" sz="1800" b="1" smtClean="0"/>
              <a:t>ELSE (otherwise)</a:t>
            </a:r>
          </a:p>
          <a:p>
            <a:pPr>
              <a:buFont typeface="Arial" charset="0"/>
              <a:buNone/>
            </a:pPr>
            <a:r>
              <a:rPr lang="en-GB" sz="1800" b="1" smtClean="0"/>
              <a:t>	reject card</a:t>
            </a:r>
          </a:p>
          <a:p>
            <a:pPr>
              <a:buFont typeface="Arial" charset="0"/>
              <a:buNone/>
            </a:pPr>
            <a:r>
              <a:rPr lang="en-GB" sz="1800" b="1" smtClean="0"/>
              <a:t>End</a:t>
            </a:r>
          </a:p>
        </p:txBody>
      </p:sp>
      <p:grpSp>
        <p:nvGrpSpPr>
          <p:cNvPr id="137229" name="Group 13"/>
          <p:cNvGrpSpPr>
            <a:grpSpLocks/>
          </p:cNvGrpSpPr>
          <p:nvPr/>
        </p:nvGrpSpPr>
        <p:grpSpPr bwMode="auto">
          <a:xfrm>
            <a:off x="6024563" y="1393825"/>
            <a:ext cx="1636712" cy="1001713"/>
            <a:chOff x="4111" y="878"/>
            <a:chExt cx="1117" cy="631"/>
          </a:xfrm>
        </p:grpSpPr>
        <p:sp>
          <p:nvSpPr>
            <p:cNvPr id="141337" name="Line 14"/>
            <p:cNvSpPr>
              <a:spLocks noChangeShapeType="1"/>
            </p:cNvSpPr>
            <p:nvPr/>
          </p:nvSpPr>
          <p:spPr bwMode="auto">
            <a:xfrm>
              <a:off x="4188" y="1193"/>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8" name="Rectangle 15"/>
            <p:cNvSpPr>
              <a:spLocks noChangeArrowheads="1"/>
            </p:cNvSpPr>
            <p:nvPr/>
          </p:nvSpPr>
          <p:spPr bwMode="auto">
            <a:xfrm>
              <a:off x="4512" y="915"/>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“Enter..</a:t>
              </a:r>
            </a:p>
          </p:txBody>
        </p:sp>
        <p:sp>
          <p:nvSpPr>
            <p:cNvPr id="141339" name="Text Box 16"/>
            <p:cNvSpPr txBox="1">
              <a:spLocks noChangeArrowheads="1"/>
            </p:cNvSpPr>
            <p:nvPr/>
          </p:nvSpPr>
          <p:spPr bwMode="auto">
            <a:xfrm>
              <a:off x="4111" y="87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37233" name="Group 17"/>
          <p:cNvGrpSpPr>
            <a:grpSpLocks/>
          </p:cNvGrpSpPr>
          <p:nvPr/>
        </p:nvGrpSpPr>
        <p:grpSpPr bwMode="auto">
          <a:xfrm>
            <a:off x="6611938" y="2395538"/>
            <a:ext cx="1154112" cy="1516062"/>
            <a:chOff x="4512" y="1509"/>
            <a:chExt cx="788" cy="955"/>
          </a:xfrm>
        </p:grpSpPr>
        <p:sp>
          <p:nvSpPr>
            <p:cNvPr id="141335" name="Line 18"/>
            <p:cNvSpPr>
              <a:spLocks noChangeShapeType="1"/>
            </p:cNvSpPr>
            <p:nvPr/>
          </p:nvSpPr>
          <p:spPr bwMode="auto">
            <a:xfrm flipH="1">
              <a:off x="4910" y="1509"/>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6" name="AutoShape 19"/>
            <p:cNvSpPr>
              <a:spLocks noChangeArrowheads="1"/>
            </p:cNvSpPr>
            <p:nvPr/>
          </p:nvSpPr>
          <p:spPr bwMode="auto">
            <a:xfrm>
              <a:off x="4512" y="1769"/>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PIN?</a:t>
              </a:r>
            </a:p>
          </p:txBody>
        </p:sp>
      </p:grpSp>
      <p:grpSp>
        <p:nvGrpSpPr>
          <p:cNvPr id="137236" name="Group 20"/>
          <p:cNvGrpSpPr>
            <a:grpSpLocks/>
          </p:cNvGrpSpPr>
          <p:nvPr/>
        </p:nvGrpSpPr>
        <p:grpSpPr bwMode="auto">
          <a:xfrm>
            <a:off x="5087938" y="2395538"/>
            <a:ext cx="1049337" cy="1484312"/>
            <a:chOff x="3472" y="1509"/>
            <a:chExt cx="716" cy="935"/>
          </a:xfrm>
        </p:grpSpPr>
        <p:sp>
          <p:nvSpPr>
            <p:cNvPr id="141332" name="Line 21"/>
            <p:cNvSpPr>
              <a:spLocks noChangeShapeType="1"/>
            </p:cNvSpPr>
            <p:nvPr/>
          </p:nvSpPr>
          <p:spPr bwMode="auto">
            <a:xfrm>
              <a:off x="3873" y="1509"/>
              <a:ext cx="0" cy="34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3" name="Text Box 22"/>
            <p:cNvSpPr txBox="1">
              <a:spLocks noChangeArrowheads="1"/>
            </p:cNvSpPr>
            <p:nvPr/>
          </p:nvSpPr>
          <p:spPr bwMode="auto">
            <a:xfrm>
              <a:off x="3858" y="150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41334" name="Rectangle 23"/>
            <p:cNvSpPr>
              <a:spLocks noChangeArrowheads="1"/>
            </p:cNvSpPr>
            <p:nvPr/>
          </p:nvSpPr>
          <p:spPr bwMode="auto">
            <a:xfrm>
              <a:off x="3472"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Reject</a:t>
              </a:r>
            </a:p>
            <a:p>
              <a:pPr algn="ctr" eaLnBrk="0" hangingPunct="0"/>
              <a:r>
                <a:rPr lang="en-GB">
                  <a:solidFill>
                    <a:srgbClr val="000000"/>
                  </a:solidFill>
                </a:rPr>
                <a:t>card</a:t>
              </a:r>
            </a:p>
          </p:txBody>
        </p:sp>
      </p:grpSp>
      <p:grpSp>
        <p:nvGrpSpPr>
          <p:cNvPr id="137240" name="Group 24"/>
          <p:cNvGrpSpPr>
            <a:grpSpLocks/>
          </p:cNvGrpSpPr>
          <p:nvPr/>
        </p:nvGrpSpPr>
        <p:grpSpPr bwMode="auto">
          <a:xfrm>
            <a:off x="6716713" y="3702050"/>
            <a:ext cx="1049337" cy="1533525"/>
            <a:chOff x="4584" y="2332"/>
            <a:chExt cx="716" cy="966"/>
          </a:xfrm>
        </p:grpSpPr>
        <p:sp>
          <p:nvSpPr>
            <p:cNvPr id="141329" name="Line 25"/>
            <p:cNvSpPr>
              <a:spLocks noChangeShapeType="1"/>
            </p:cNvSpPr>
            <p:nvPr/>
          </p:nvSpPr>
          <p:spPr bwMode="auto">
            <a:xfrm flipH="1">
              <a:off x="4910" y="2444"/>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0" name="Rectangle 26"/>
            <p:cNvSpPr>
              <a:spLocks noChangeArrowheads="1"/>
            </p:cNvSpPr>
            <p:nvPr/>
          </p:nvSpPr>
          <p:spPr bwMode="auto">
            <a:xfrm>
              <a:off x="4584" y="2704"/>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“PIN in..</a:t>
              </a:r>
            </a:p>
          </p:txBody>
        </p:sp>
        <p:sp>
          <p:nvSpPr>
            <p:cNvPr id="141331" name="Text Box 27"/>
            <p:cNvSpPr txBox="1">
              <a:spLocks noChangeArrowheads="1"/>
            </p:cNvSpPr>
            <p:nvPr/>
          </p:nvSpPr>
          <p:spPr bwMode="auto">
            <a:xfrm>
              <a:off x="4910" y="2332"/>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37244" name="Line 28"/>
          <p:cNvSpPr>
            <a:spLocks noChangeShapeType="1"/>
          </p:cNvSpPr>
          <p:nvPr/>
        </p:nvSpPr>
        <p:spPr bwMode="auto">
          <a:xfrm>
            <a:off x="7194550" y="6096000"/>
            <a:ext cx="855663"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45" name="Line 29"/>
          <p:cNvSpPr>
            <a:spLocks noChangeShapeType="1"/>
          </p:cNvSpPr>
          <p:nvPr/>
        </p:nvSpPr>
        <p:spPr bwMode="auto">
          <a:xfrm>
            <a:off x="5683250" y="6477000"/>
            <a:ext cx="2366963" cy="0"/>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37252" name="Group 36"/>
          <p:cNvGrpSpPr>
            <a:grpSpLocks/>
          </p:cNvGrpSpPr>
          <p:nvPr/>
        </p:nvGrpSpPr>
        <p:grpSpPr bwMode="auto">
          <a:xfrm>
            <a:off x="5087938" y="849313"/>
            <a:ext cx="1154112" cy="1582737"/>
            <a:chOff x="3472" y="535"/>
            <a:chExt cx="788" cy="997"/>
          </a:xfrm>
        </p:grpSpPr>
        <p:sp>
          <p:nvSpPr>
            <p:cNvPr id="141327" name="Line 37"/>
            <p:cNvSpPr>
              <a:spLocks noChangeShapeType="1"/>
            </p:cNvSpPr>
            <p:nvPr/>
          </p:nvSpPr>
          <p:spPr bwMode="auto">
            <a:xfrm>
              <a:off x="3864" y="535"/>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28" name="AutoShape 38"/>
            <p:cNvSpPr>
              <a:spLocks noChangeArrowheads="1"/>
            </p:cNvSpPr>
            <p:nvPr/>
          </p:nvSpPr>
          <p:spPr bwMode="auto">
            <a:xfrm>
              <a:off x="3472" y="837"/>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card?</a:t>
              </a:r>
            </a:p>
          </p:txBody>
        </p:sp>
      </p:grpSp>
      <p:sp>
        <p:nvSpPr>
          <p:cNvPr id="137255" name="Rectangle 39"/>
          <p:cNvSpPr>
            <a:spLocks noChangeArrowheads="1"/>
          </p:cNvSpPr>
          <p:nvPr/>
        </p:nvSpPr>
        <p:spPr bwMode="auto">
          <a:xfrm>
            <a:off x="5087938" y="217488"/>
            <a:ext cx="1049337" cy="719137"/>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Wait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72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72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722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2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7228">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37255"/>
                                        </p:tgtEl>
                                        <p:attrNameLst>
                                          <p:attrName>style.visibility</p:attrName>
                                        </p:attrNameLst>
                                      </p:cBhvr>
                                      <p:to>
                                        <p:strVal val="visible"/>
                                      </p:to>
                                    </p:set>
                                    <p:animEffect transition="in" filter="wipe(up)">
                                      <p:cBhvr>
                                        <p:cTn id="46" dur="500"/>
                                        <p:tgtEl>
                                          <p:spTgt spid="137255"/>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37252"/>
                                        </p:tgtEl>
                                        <p:attrNameLst>
                                          <p:attrName>style.visibility</p:attrName>
                                        </p:attrNameLst>
                                      </p:cBhvr>
                                      <p:to>
                                        <p:strVal val="visible"/>
                                      </p:to>
                                    </p:set>
                                    <p:animEffect transition="in" filter="wipe(up)">
                                      <p:cBhvr>
                                        <p:cTn id="50" dur="500"/>
                                        <p:tgtEl>
                                          <p:spTgt spid="137252"/>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137229"/>
                                        </p:tgtEl>
                                        <p:attrNameLst>
                                          <p:attrName>style.visibility</p:attrName>
                                        </p:attrNameLst>
                                      </p:cBhvr>
                                      <p:to>
                                        <p:strVal val="visible"/>
                                      </p:to>
                                    </p:set>
                                    <p:animEffect transition="in" filter="wipe(left)">
                                      <p:cBhvr>
                                        <p:cTn id="54" dur="500"/>
                                        <p:tgtEl>
                                          <p:spTgt spid="137229"/>
                                        </p:tgtEl>
                                      </p:cBhvr>
                                    </p:animEffect>
                                  </p:childTnLst>
                                </p:cTn>
                              </p:par>
                            </p:childTnLst>
                          </p:cTn>
                        </p:par>
                        <p:par>
                          <p:cTn id="55" fill="hold">
                            <p:stCondLst>
                              <p:cond delay="2000"/>
                            </p:stCondLst>
                            <p:childTnLst>
                              <p:par>
                                <p:cTn id="56" presetID="22" presetClass="entr" presetSubtype="1" fill="hold" nodeType="afterEffect">
                                  <p:stCondLst>
                                    <p:cond delay="0"/>
                                  </p:stCondLst>
                                  <p:childTnLst>
                                    <p:set>
                                      <p:cBhvr>
                                        <p:cTn id="57" dur="1" fill="hold">
                                          <p:stCondLst>
                                            <p:cond delay="0"/>
                                          </p:stCondLst>
                                        </p:cTn>
                                        <p:tgtEl>
                                          <p:spTgt spid="137233"/>
                                        </p:tgtEl>
                                        <p:attrNameLst>
                                          <p:attrName>style.visibility</p:attrName>
                                        </p:attrNameLst>
                                      </p:cBhvr>
                                      <p:to>
                                        <p:strVal val="visible"/>
                                      </p:to>
                                    </p:set>
                                    <p:animEffect transition="in" filter="wipe(up)">
                                      <p:cBhvr>
                                        <p:cTn id="58" dur="500"/>
                                        <p:tgtEl>
                                          <p:spTgt spid="137233"/>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37221"/>
                                        </p:tgtEl>
                                        <p:attrNameLst>
                                          <p:attrName>style.visibility</p:attrName>
                                        </p:attrNameLst>
                                      </p:cBhvr>
                                      <p:to>
                                        <p:strVal val="visible"/>
                                      </p:to>
                                    </p:set>
                                    <p:animEffect transition="in" filter="wipe(left)">
                                      <p:cBhvr>
                                        <p:cTn id="62" dur="500"/>
                                        <p:tgtEl>
                                          <p:spTgt spid="1372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7218"/>
                                        </p:tgtEl>
                                        <p:attrNameLst>
                                          <p:attrName>style.visibility</p:attrName>
                                        </p:attrNameLst>
                                      </p:cBhvr>
                                      <p:to>
                                        <p:strVal val="visible"/>
                                      </p:to>
                                    </p:set>
                                    <p:animEffect transition="in" filter="wipe(up)">
                                      <p:cBhvr>
                                        <p:cTn id="67" dur="500"/>
                                        <p:tgtEl>
                                          <p:spTgt spid="137218"/>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137240"/>
                                        </p:tgtEl>
                                        <p:attrNameLst>
                                          <p:attrName>style.visibility</p:attrName>
                                        </p:attrNameLst>
                                      </p:cBhvr>
                                      <p:to>
                                        <p:strVal val="visible"/>
                                      </p:to>
                                    </p:set>
                                    <p:animEffect transition="in" filter="wipe(up)">
                                      <p:cBhvr>
                                        <p:cTn id="71" dur="500"/>
                                        <p:tgtEl>
                                          <p:spTgt spid="13724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37226"/>
                                        </p:tgtEl>
                                        <p:attrNameLst>
                                          <p:attrName>style.visibility</p:attrName>
                                        </p:attrNameLst>
                                      </p:cBhvr>
                                      <p:to>
                                        <p:strVal val="visible"/>
                                      </p:to>
                                    </p:set>
                                    <p:animEffect transition="in" filter="wipe(up)">
                                      <p:cBhvr>
                                        <p:cTn id="76" dur="500"/>
                                        <p:tgtEl>
                                          <p:spTgt spid="137226"/>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37244"/>
                                        </p:tgtEl>
                                        <p:attrNameLst>
                                          <p:attrName>style.visibility</p:attrName>
                                        </p:attrNameLst>
                                      </p:cBhvr>
                                      <p:to>
                                        <p:strVal val="visible"/>
                                      </p:to>
                                    </p:set>
                                    <p:animEffect transition="in" filter="wipe(left)">
                                      <p:cBhvr>
                                        <p:cTn id="80" dur="500"/>
                                        <p:tgtEl>
                                          <p:spTgt spid="137244"/>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137236"/>
                                        </p:tgtEl>
                                        <p:attrNameLst>
                                          <p:attrName>style.visibility</p:attrName>
                                        </p:attrNameLst>
                                      </p:cBhvr>
                                      <p:to>
                                        <p:strVal val="visible"/>
                                      </p:to>
                                    </p:set>
                                    <p:animEffect transition="in" filter="wipe(up)">
                                      <p:cBhvr>
                                        <p:cTn id="84" dur="500"/>
                                        <p:tgtEl>
                                          <p:spTgt spid="137236"/>
                                        </p:tgtEl>
                                      </p:cBhvr>
                                    </p:animEffect>
                                  </p:childTnLst>
                                </p:cTn>
                              </p:par>
                            </p:childTnLst>
                          </p:cTn>
                        </p:par>
                        <p:par>
                          <p:cTn id="85" fill="hold">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137225"/>
                                        </p:tgtEl>
                                        <p:attrNameLst>
                                          <p:attrName>style.visibility</p:attrName>
                                        </p:attrNameLst>
                                      </p:cBhvr>
                                      <p:to>
                                        <p:strVal val="visible"/>
                                      </p:to>
                                    </p:set>
                                    <p:animEffect transition="in" filter="wipe(up)">
                                      <p:cBhvr>
                                        <p:cTn id="88" dur="500"/>
                                        <p:tgtEl>
                                          <p:spTgt spid="137225"/>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37245"/>
                                        </p:tgtEl>
                                        <p:attrNameLst>
                                          <p:attrName>style.visibility</p:attrName>
                                        </p:attrNameLst>
                                      </p:cBhvr>
                                      <p:to>
                                        <p:strVal val="visible"/>
                                      </p:to>
                                    </p:set>
                                    <p:animEffect transition="in" filter="wipe(left)">
                                      <p:cBhvr>
                                        <p:cTn id="92" dur="500"/>
                                        <p:tgtEl>
                                          <p:spTgt spid="137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nimBg="1"/>
      <p:bldP spid="137226" grpId="0" animBg="1"/>
      <p:bldP spid="137228" grpId="0" build="p" autoUpdateAnimBg="0"/>
      <p:bldP spid="137244" grpId="0" animBg="1"/>
      <p:bldP spid="137245" grpId="0" animBg="1"/>
      <p:bldP spid="13725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1.1 </a:t>
            </a:r>
            <a:r>
              <a:rPr lang="fr-FR" smtClean="0"/>
              <a:t>Pourquoi</a:t>
            </a:r>
            <a:r>
              <a:rPr lang="en-US" smtClean="0"/>
              <a:t> les Tests sont-ils Nécessaires</a:t>
            </a:r>
            <a:endParaRPr lang="fr-FR" smtClean="0"/>
          </a:p>
        </p:txBody>
      </p:sp>
      <p:sp>
        <p:nvSpPr>
          <p:cNvPr id="3" name="Content Placeholder 2"/>
          <p:cNvSpPr>
            <a:spLocks noGrp="1"/>
          </p:cNvSpPr>
          <p:nvPr>
            <p:ph idx="1"/>
          </p:nvPr>
        </p:nvSpPr>
        <p:spPr/>
        <p:txBody>
          <a:bodyPr/>
          <a:lstStyle/>
          <a:p>
            <a:pPr eaLnBrk="1" hangingPunct="1">
              <a:defRPr/>
            </a:pPr>
            <a:r>
              <a:rPr lang="en-US" dirty="0"/>
              <a:t>1996: </a:t>
            </a:r>
            <a:r>
              <a:rPr lang="en-US" dirty="0" err="1"/>
              <a:t>Ariane</a:t>
            </a:r>
            <a:r>
              <a:rPr lang="en-US" dirty="0"/>
              <a:t> 5 </a:t>
            </a:r>
            <a:endParaRPr lang="en-US" dirty="0" smtClean="0"/>
          </a:p>
          <a:p>
            <a:pPr lvl="1" eaLnBrk="1" hangingPunct="1">
              <a:defRPr/>
            </a:pPr>
            <a:r>
              <a:rPr lang="en-US" dirty="0" err="1" smtClean="0"/>
              <a:t>Utilisation</a:t>
            </a:r>
            <a:r>
              <a:rPr lang="en-US" dirty="0" smtClean="0"/>
              <a:t> </a:t>
            </a:r>
            <a:r>
              <a:rPr lang="en-US" dirty="0"/>
              <a:t>du </a:t>
            </a:r>
            <a:r>
              <a:rPr lang="en-US" dirty="0" err="1"/>
              <a:t>même</a:t>
            </a:r>
            <a:r>
              <a:rPr lang="en-US" dirty="0"/>
              <a:t> software de </a:t>
            </a:r>
            <a:r>
              <a:rPr lang="en-US" dirty="0" err="1"/>
              <a:t>Ariane</a:t>
            </a:r>
            <a:r>
              <a:rPr lang="en-US" dirty="0"/>
              <a:t> 4 (32 bits) </a:t>
            </a:r>
            <a:r>
              <a:rPr lang="en-US" dirty="0" err="1"/>
              <a:t>sur</a:t>
            </a:r>
            <a:r>
              <a:rPr lang="en-US" dirty="0"/>
              <a:t> Ariane5 (64 bits</a:t>
            </a:r>
            <a:r>
              <a:rPr lang="en-US" dirty="0" smtClean="0"/>
              <a:t>)</a:t>
            </a:r>
          </a:p>
          <a:p>
            <a:pPr marL="360363" lvl="1" indent="0" eaLnBrk="1" hangingPunct="1">
              <a:buFont typeface="Arial" charset="0"/>
              <a:buNone/>
              <a:defRPr/>
            </a:pPr>
            <a:r>
              <a:rPr lang="en-US" dirty="0" smtClean="0">
                <a:sym typeface="Wingdings" pitchFamily="2" charset="2"/>
              </a:rPr>
              <a:t>	 7 billion $</a:t>
            </a:r>
            <a:endParaRPr lang="en-US" dirty="0" smtClean="0"/>
          </a:p>
          <a:p>
            <a:pPr eaLnBrk="1" hangingPunct="1">
              <a:defRPr/>
            </a:pPr>
            <a:r>
              <a:rPr lang="en-US" dirty="0" smtClean="0"/>
              <a:t>1999: Mars climate orbiter</a:t>
            </a:r>
          </a:p>
          <a:p>
            <a:pPr lvl="1" eaLnBrk="1" hangingPunct="1">
              <a:defRPr/>
            </a:pPr>
            <a:r>
              <a:rPr lang="en-US" dirty="0" smtClean="0"/>
              <a:t> </a:t>
            </a:r>
            <a:r>
              <a:rPr lang="en-US" dirty="0"/>
              <a:t>Integration d’un module </a:t>
            </a:r>
            <a:r>
              <a:rPr lang="en-US" dirty="0" err="1"/>
              <a:t>utilisant</a:t>
            </a:r>
            <a:r>
              <a:rPr lang="en-US" dirty="0"/>
              <a:t> </a:t>
            </a:r>
            <a:r>
              <a:rPr lang="en-US" dirty="0" err="1"/>
              <a:t>différents</a:t>
            </a:r>
            <a:r>
              <a:rPr lang="en-US" dirty="0"/>
              <a:t> </a:t>
            </a:r>
            <a:r>
              <a:rPr lang="en-US" dirty="0" err="1"/>
              <a:t>unité</a:t>
            </a:r>
            <a:r>
              <a:rPr lang="en-US" dirty="0"/>
              <a:t> (Newton/Libra</a:t>
            </a:r>
            <a:r>
              <a:rPr lang="en-US" dirty="0" smtClean="0"/>
              <a:t>)</a:t>
            </a:r>
          </a:p>
          <a:p>
            <a:pPr marL="360363" lvl="1" indent="0" eaLnBrk="1" hangingPunct="1">
              <a:buFont typeface="Arial" charset="0"/>
              <a:buNone/>
              <a:defRPr/>
            </a:pPr>
            <a:r>
              <a:rPr lang="en-US" dirty="0" smtClean="0">
                <a:sym typeface="Wingdings" pitchFamily="2" charset="2"/>
              </a:rPr>
              <a:t>	 900 million $</a:t>
            </a:r>
            <a:endParaRPr lang="en-US" dirty="0"/>
          </a:p>
          <a:p>
            <a:pPr eaLnBrk="1" hangingPunct="1">
              <a:defRPr/>
            </a:pPr>
            <a:r>
              <a:rPr lang="en-US" dirty="0"/>
              <a:t>1999: French </a:t>
            </a:r>
            <a:r>
              <a:rPr lang="en-US" dirty="0" smtClean="0"/>
              <a:t>Bank</a:t>
            </a:r>
          </a:p>
          <a:p>
            <a:pPr lvl="1" eaLnBrk="1" hangingPunct="1">
              <a:defRPr/>
            </a:pPr>
            <a:r>
              <a:rPr lang="en-US" dirty="0" smtClean="0"/>
              <a:t> </a:t>
            </a:r>
            <a:r>
              <a:rPr lang="en-US" dirty="0"/>
              <a:t>Migration de windows NT à windows 2000 : comportment incorrect du software</a:t>
            </a:r>
          </a:p>
          <a:p>
            <a:pPr>
              <a:defRPr/>
            </a:pPr>
            <a:endParaRPr lang="fr-FR" dirty="0"/>
          </a:p>
        </p:txBody>
      </p:sp>
      <p:sp>
        <p:nvSpPr>
          <p:cNvPr id="4" name="Slide Number Placeholder 3"/>
          <p:cNvSpPr>
            <a:spLocks noGrp="1"/>
          </p:cNvSpPr>
          <p:nvPr>
            <p:ph type="sldNum" sz="quarter" idx="10"/>
          </p:nvPr>
        </p:nvSpPr>
        <p:spPr/>
        <p:txBody>
          <a:bodyPr/>
          <a:lstStyle/>
          <a:p>
            <a:pPr>
              <a:defRPr/>
            </a:pPr>
            <a:fld id="{09C859FA-C5E6-4BFD-89E0-D690F3B73E5D}"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&gt; 0 THEN</a:t>
            </a:r>
          </a:p>
          <a:p>
            <a:pPr eaLnBrk="0" hangingPunct="0"/>
            <a:r>
              <a:rPr lang="en-GB"/>
              <a:t>     IF A  = 21 THEN</a:t>
            </a:r>
          </a:p>
          <a:p>
            <a:pPr eaLnBrk="0" hangingPunct="0"/>
            <a:r>
              <a:rPr lang="en-GB"/>
              <a:t>	Print “Key”</a:t>
            </a:r>
          </a:p>
          <a:p>
            <a:pPr eaLnBrk="0" hangingPunct="0"/>
            <a:r>
              <a:rPr lang="en-GB"/>
              <a:t>     ENDIF</a:t>
            </a:r>
          </a:p>
          <a:p>
            <a:pPr eaLnBrk="0" hangingPunct="0"/>
            <a:r>
              <a:rPr lang="en-GB"/>
              <a:t>ENDIF</a:t>
            </a:r>
          </a:p>
        </p:txBody>
      </p:sp>
      <p:sp>
        <p:nvSpPr>
          <p:cNvPr id="140291" name="Text Box 3"/>
          <p:cNvSpPr txBox="1">
            <a:spLocks noChangeArrowheads="1"/>
          </p:cNvSpPr>
          <p:nvPr/>
        </p:nvSpPr>
        <p:spPr bwMode="auto">
          <a:xfrm>
            <a:off x="625475" y="1368425"/>
            <a:ext cx="20050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r>
              <a:rPr lang="en-GB">
                <a:solidFill>
                  <a:srgbClr val="618FFD"/>
                </a:solidFill>
              </a:rPr>
              <a:t>IF A &gt; 0 THEN</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ENDIF</a:t>
            </a:r>
          </a:p>
        </p:txBody>
      </p:sp>
      <p:sp>
        <p:nvSpPr>
          <p:cNvPr id="140292" name="Text Box 4"/>
          <p:cNvSpPr txBox="1">
            <a:spLocks noChangeArrowheads="1"/>
          </p:cNvSpPr>
          <p:nvPr/>
        </p:nvSpPr>
        <p:spPr bwMode="auto">
          <a:xfrm>
            <a:off x="625475" y="1368425"/>
            <a:ext cx="2343150"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a:t>
            </a:r>
          </a:p>
          <a:p>
            <a:pPr eaLnBrk="0" hangingPunct="0"/>
            <a:r>
              <a:rPr lang="en-GB">
                <a:solidFill>
                  <a:srgbClr val="618FFD"/>
                </a:solidFill>
              </a:rPr>
              <a:t>	Print “Key”</a:t>
            </a:r>
          </a:p>
          <a:p>
            <a:pPr eaLnBrk="0" hangingPunct="0"/>
            <a:r>
              <a:rPr lang="en-GB">
                <a:solidFill>
                  <a:srgbClr val="618FFD"/>
                </a:solidFill>
              </a:rPr>
              <a:t>   </a:t>
            </a:r>
          </a:p>
          <a:p>
            <a:pPr eaLnBrk="0" hangingPunct="0"/>
            <a:endParaRPr lang="en-GB">
              <a:solidFill>
                <a:srgbClr val="618FFD"/>
              </a:solidFill>
            </a:endParaRPr>
          </a:p>
        </p:txBody>
      </p:sp>
      <p:sp>
        <p:nvSpPr>
          <p:cNvPr id="140293" name="Text Box 5"/>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IF A  = 21 THEN</a:t>
            </a:r>
          </a:p>
          <a:p>
            <a:pPr eaLnBrk="0" hangingPunct="0"/>
            <a:r>
              <a:rPr lang="en-GB">
                <a:solidFill>
                  <a:srgbClr val="618FFD"/>
                </a:solidFill>
              </a:rPr>
              <a:t>	</a:t>
            </a:r>
          </a:p>
          <a:p>
            <a:pPr eaLnBrk="0" hangingPunct="0"/>
            <a:r>
              <a:rPr lang="en-GB">
                <a:solidFill>
                  <a:srgbClr val="618FFD"/>
                </a:solidFill>
              </a:rPr>
              <a:t>     ENDIF</a:t>
            </a:r>
          </a:p>
          <a:p>
            <a:pPr eaLnBrk="0" hangingPunct="0"/>
            <a:endParaRPr lang="en-GB">
              <a:solidFill>
                <a:srgbClr val="618FFD"/>
              </a:solidFill>
            </a:endParaRPr>
          </a:p>
        </p:txBody>
      </p:sp>
      <p:sp>
        <p:nvSpPr>
          <p:cNvPr id="142341" name="Rectangle 6"/>
          <p:cNvSpPr>
            <a:spLocks noGrp="1"/>
          </p:cNvSpPr>
          <p:nvPr>
            <p:ph type="title"/>
          </p:nvPr>
        </p:nvSpPr>
        <p:spPr/>
        <p:txBody>
          <a:bodyPr/>
          <a:lstStyle/>
          <a:p>
            <a:r>
              <a:rPr lang="en-GB" smtClean="0"/>
              <a:t>Example 2</a:t>
            </a:r>
          </a:p>
        </p:txBody>
      </p:sp>
      <p:sp>
        <p:nvSpPr>
          <p:cNvPr id="140295" name="Rectangle 7"/>
          <p:cNvSpPr>
            <a:spLocks noGrp="1"/>
          </p:cNvSpPr>
          <p:nvPr>
            <p:ph type="body" idx="1"/>
          </p:nvPr>
        </p:nvSpPr>
        <p:spPr>
          <a:xfrm>
            <a:off x="0" y="4414838"/>
            <a:ext cx="5362575"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0296" name="Text Box 8"/>
          <p:cNvSpPr txBox="1">
            <a:spLocks noChangeArrowheads="1"/>
          </p:cNvSpPr>
          <p:nvPr/>
        </p:nvSpPr>
        <p:spPr bwMode="hidden">
          <a:xfrm>
            <a:off x="3733800" y="4191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7" name="Text Box 9"/>
          <p:cNvSpPr txBox="1">
            <a:spLocks noChangeArrowheads="1"/>
          </p:cNvSpPr>
          <p:nvPr/>
        </p:nvSpPr>
        <p:spPr bwMode="hidden">
          <a:xfrm>
            <a:off x="3733800" y="5334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0298" name="Text Box 10"/>
          <p:cNvSpPr txBox="1">
            <a:spLocks noChangeArrowheads="1"/>
          </p:cNvSpPr>
          <p:nvPr/>
        </p:nvSpPr>
        <p:spPr bwMode="hidden">
          <a:xfrm>
            <a:off x="3352800" y="59436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9" name="Text Box 11"/>
          <p:cNvSpPr txBox="1">
            <a:spLocks noChangeArrowheads="1"/>
          </p:cNvSpPr>
          <p:nvPr/>
        </p:nvSpPr>
        <p:spPr bwMode="auto">
          <a:xfrm>
            <a:off x="625475" y="1368425"/>
            <a:ext cx="1109663" cy="457200"/>
          </a:xfrm>
          <a:prstGeom prst="rect">
            <a:avLst/>
          </a:prstGeom>
          <a:noFill/>
          <a:ln w="12700">
            <a:noFill/>
            <a:miter lim="800000"/>
            <a:headEnd type="none" w="sm" len="sm"/>
            <a:tailEnd type="none" w="sm" len="sm"/>
          </a:ln>
        </p:spPr>
        <p:txBody>
          <a:bodyPr wrap="none">
            <a:spAutoFit/>
          </a:bodyPr>
          <a:lstStyle/>
          <a:p>
            <a:pPr eaLnBrk="0" hangingPunct="0"/>
            <a:r>
              <a:rPr lang="en-GB">
                <a:solidFill>
                  <a:srgbClr val="618FFD"/>
                </a:solidFill>
              </a:rPr>
              <a:t>Read A</a:t>
            </a:r>
          </a:p>
        </p:txBody>
      </p:sp>
      <p:grpSp>
        <p:nvGrpSpPr>
          <p:cNvPr id="140300" name="Group 12"/>
          <p:cNvGrpSpPr>
            <a:grpSpLocks/>
          </p:cNvGrpSpPr>
          <p:nvPr/>
        </p:nvGrpSpPr>
        <p:grpSpPr bwMode="auto">
          <a:xfrm>
            <a:off x="7219950" y="1441450"/>
            <a:ext cx="1554163" cy="2008188"/>
            <a:chOff x="4927" y="908"/>
            <a:chExt cx="1061" cy="1265"/>
          </a:xfrm>
        </p:grpSpPr>
        <p:sp>
          <p:nvSpPr>
            <p:cNvPr id="142363" name="Line 13"/>
            <p:cNvSpPr>
              <a:spLocks noChangeShapeType="1"/>
            </p:cNvSpPr>
            <p:nvPr/>
          </p:nvSpPr>
          <p:spPr bwMode="auto">
            <a:xfrm flipH="1">
              <a:off x="5745" y="1137"/>
              <a:ext cx="1" cy="103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4" name="Line 14"/>
            <p:cNvSpPr>
              <a:spLocks noChangeShapeType="1"/>
            </p:cNvSpPr>
            <p:nvPr/>
          </p:nvSpPr>
          <p:spPr bwMode="auto">
            <a:xfrm>
              <a:off x="5162" y="1152"/>
              <a:ext cx="58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5" name="Rectangle 15"/>
            <p:cNvSpPr>
              <a:spLocks noChangeArrowheads="1"/>
            </p:cNvSpPr>
            <p:nvPr/>
          </p:nvSpPr>
          <p:spPr bwMode="auto">
            <a:xfrm>
              <a:off x="5488" y="1423"/>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Print</a:t>
              </a:r>
            </a:p>
          </p:txBody>
        </p:sp>
        <p:sp>
          <p:nvSpPr>
            <p:cNvPr id="142366" name="Line 16"/>
            <p:cNvSpPr>
              <a:spLocks noChangeShapeType="1"/>
            </p:cNvSpPr>
            <p:nvPr/>
          </p:nvSpPr>
          <p:spPr bwMode="auto">
            <a:xfrm flipH="1">
              <a:off x="4927" y="2150"/>
              <a:ext cx="818" cy="0"/>
            </a:xfrm>
            <a:prstGeom prst="line">
              <a:avLst/>
            </a:prstGeom>
            <a:noFill/>
            <a:ln w="50800">
              <a:solidFill>
                <a:srgbClr val="00CC66"/>
              </a:solidFill>
              <a:round/>
              <a:headEnd type="none" w="sm" len="sm"/>
              <a:tailEnd/>
            </a:ln>
          </p:spPr>
          <p:txBody>
            <a:bodyPr wrap="none" anchor="ctr"/>
            <a:lstStyle/>
            <a:p>
              <a:endParaRPr lang="fr-FR"/>
            </a:p>
          </p:txBody>
        </p:sp>
        <p:sp>
          <p:nvSpPr>
            <p:cNvPr id="142367" name="Text Box 17"/>
            <p:cNvSpPr txBox="1">
              <a:spLocks noChangeArrowheads="1"/>
            </p:cNvSpPr>
            <p:nvPr/>
          </p:nvSpPr>
          <p:spPr bwMode="auto">
            <a:xfrm>
              <a:off x="5075" y="90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0306" name="Group 18"/>
          <p:cNvGrpSpPr>
            <a:grpSpLocks/>
          </p:cNvGrpSpPr>
          <p:nvPr/>
        </p:nvGrpSpPr>
        <p:grpSpPr bwMode="auto">
          <a:xfrm>
            <a:off x="6037263" y="1408113"/>
            <a:ext cx="1535112" cy="2025650"/>
            <a:chOff x="4120" y="887"/>
            <a:chExt cx="1048" cy="1276"/>
          </a:xfrm>
        </p:grpSpPr>
        <p:sp>
          <p:nvSpPr>
            <p:cNvPr id="142357" name="Line 19"/>
            <p:cNvSpPr>
              <a:spLocks noChangeShapeType="1"/>
            </p:cNvSpPr>
            <p:nvPr/>
          </p:nvSpPr>
          <p:spPr bwMode="auto">
            <a:xfrm>
              <a:off x="4927" y="1392"/>
              <a:ext cx="0" cy="77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8" name="Line 20"/>
            <p:cNvSpPr>
              <a:spLocks noChangeShapeType="1"/>
            </p:cNvSpPr>
            <p:nvPr/>
          </p:nvSpPr>
          <p:spPr bwMode="auto">
            <a:xfrm flipH="1">
              <a:off x="4120" y="2154"/>
              <a:ext cx="80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9" name="Line 21"/>
            <p:cNvSpPr>
              <a:spLocks noChangeShapeType="1"/>
            </p:cNvSpPr>
            <p:nvPr/>
          </p:nvSpPr>
          <p:spPr bwMode="auto">
            <a:xfrm>
              <a:off x="4360" y="1130"/>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0" name="AutoShape 22"/>
            <p:cNvSpPr>
              <a:spLocks noChangeArrowheads="1"/>
            </p:cNvSpPr>
            <p:nvPr/>
          </p:nvSpPr>
          <p:spPr bwMode="auto">
            <a:xfrm>
              <a:off x="4684" y="890"/>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A=21</a:t>
              </a:r>
            </a:p>
          </p:txBody>
        </p:sp>
        <p:sp>
          <p:nvSpPr>
            <p:cNvPr id="142361" name="Text Box 23"/>
            <p:cNvSpPr txBox="1">
              <a:spLocks noChangeArrowheads="1"/>
            </p:cNvSpPr>
            <p:nvPr/>
          </p:nvSpPr>
          <p:spPr bwMode="auto">
            <a:xfrm>
              <a:off x="4231" y="887"/>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2362" name="Text Box 24"/>
            <p:cNvSpPr txBox="1">
              <a:spLocks noChangeArrowheads="1"/>
            </p:cNvSpPr>
            <p:nvPr/>
          </p:nvSpPr>
          <p:spPr bwMode="auto">
            <a:xfrm>
              <a:off x="4605" y="133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3" name="Group 25"/>
          <p:cNvGrpSpPr>
            <a:grpSpLocks/>
          </p:cNvGrpSpPr>
          <p:nvPr/>
        </p:nvGrpSpPr>
        <p:grpSpPr bwMode="auto">
          <a:xfrm>
            <a:off x="5538788" y="1416050"/>
            <a:ext cx="879475" cy="2959100"/>
            <a:chOff x="3780" y="892"/>
            <a:chExt cx="600" cy="1864"/>
          </a:xfrm>
        </p:grpSpPr>
        <p:sp>
          <p:nvSpPr>
            <p:cNvPr id="142353" name="Line 26"/>
            <p:cNvSpPr>
              <a:spLocks noChangeShapeType="1"/>
            </p:cNvSpPr>
            <p:nvPr/>
          </p:nvSpPr>
          <p:spPr bwMode="auto">
            <a:xfrm>
              <a:off x="4119" y="1344"/>
              <a:ext cx="0" cy="109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4" name="Rectangle 27"/>
            <p:cNvSpPr>
              <a:spLocks noChangeArrowheads="1"/>
            </p:cNvSpPr>
            <p:nvPr/>
          </p:nvSpPr>
          <p:spPr bwMode="auto">
            <a:xfrm>
              <a:off x="3880" y="2425"/>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endParaRPr lang="en-US">
                <a:solidFill>
                  <a:srgbClr val="000000"/>
                </a:solidFill>
              </a:endParaRPr>
            </a:p>
          </p:txBody>
        </p:sp>
        <p:sp>
          <p:nvSpPr>
            <p:cNvPr id="142355" name="AutoShape 28"/>
            <p:cNvSpPr>
              <a:spLocks noChangeArrowheads="1"/>
            </p:cNvSpPr>
            <p:nvPr/>
          </p:nvSpPr>
          <p:spPr bwMode="auto">
            <a:xfrm>
              <a:off x="3876" y="892"/>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2356" name="Text Box 29"/>
            <p:cNvSpPr txBox="1">
              <a:spLocks noChangeArrowheads="1"/>
            </p:cNvSpPr>
            <p:nvPr/>
          </p:nvSpPr>
          <p:spPr bwMode="auto">
            <a:xfrm>
              <a:off x="3780" y="1353"/>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8" name="Group 30"/>
          <p:cNvGrpSpPr>
            <a:grpSpLocks/>
          </p:cNvGrpSpPr>
          <p:nvPr/>
        </p:nvGrpSpPr>
        <p:grpSpPr bwMode="auto">
          <a:xfrm>
            <a:off x="5667375" y="498475"/>
            <a:ext cx="733425" cy="917575"/>
            <a:chOff x="3868" y="314"/>
            <a:chExt cx="500" cy="578"/>
          </a:xfrm>
        </p:grpSpPr>
        <p:sp>
          <p:nvSpPr>
            <p:cNvPr id="142351" name="Line 31"/>
            <p:cNvSpPr>
              <a:spLocks noChangeShapeType="1"/>
            </p:cNvSpPr>
            <p:nvPr/>
          </p:nvSpPr>
          <p:spPr bwMode="auto">
            <a:xfrm>
              <a:off x="4116" y="590"/>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2" name="Rectangle 32"/>
            <p:cNvSpPr>
              <a:spLocks noChangeArrowheads="1"/>
            </p:cNvSpPr>
            <p:nvPr/>
          </p:nvSpPr>
          <p:spPr bwMode="auto">
            <a:xfrm>
              <a:off x="3868" y="314"/>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Read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up)">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029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029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029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029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0299"/>
                                        </p:tgtEl>
                                        <p:attrNameLst>
                                          <p:attrName>style.visibility</p:attrName>
                                        </p:attrNameLst>
                                      </p:cBhvr>
                                      <p:to>
                                        <p:strVal val="visible"/>
                                      </p:to>
                                    </p:set>
                                  </p:childTnLst>
                                  <p:subTnLst>
                                    <p:set>
                                      <p:cBhvr override="childStyle">
                                        <p:cTn dur="1" fill="hold" display="0" masterRel="nextClick" afterEffect="1"/>
                                        <p:tgtEl>
                                          <p:spTgt spid="140299"/>
                                        </p:tgtEl>
                                        <p:attrNameLst>
                                          <p:attrName>style.visibility</p:attrName>
                                        </p:attrNameLst>
                                      </p:cBhvr>
                                      <p:to>
                                        <p:strVal val="hidden"/>
                                      </p:to>
                                    </p:set>
                                  </p:sub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40318"/>
                                        </p:tgtEl>
                                        <p:attrNameLst>
                                          <p:attrName>style.visibility</p:attrName>
                                        </p:attrNameLst>
                                      </p:cBhvr>
                                      <p:to>
                                        <p:strVal val="visible"/>
                                      </p:to>
                                    </p:set>
                                    <p:animEffect transition="in" filter="wipe(up)">
                                      <p:cBhvr>
                                        <p:cTn id="25" dur="500"/>
                                        <p:tgtEl>
                                          <p:spTgt spid="1403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0291"/>
                                        </p:tgtEl>
                                        <p:attrNameLst>
                                          <p:attrName>style.visibility</p:attrName>
                                        </p:attrNameLst>
                                      </p:cBhvr>
                                      <p:to>
                                        <p:strVal val="visible"/>
                                      </p:to>
                                    </p:set>
                                  </p:childTnLst>
                                  <p:subTnLst>
                                    <p:set>
                                      <p:cBhvr override="childStyle">
                                        <p:cTn dur="1" fill="hold" display="0" masterRel="nextClick" afterEffect="1"/>
                                        <p:tgtEl>
                                          <p:spTgt spid="140291"/>
                                        </p:tgtEl>
                                        <p:attrNameLst>
                                          <p:attrName>style.visibility</p:attrName>
                                        </p:attrNameLst>
                                      </p:cBhvr>
                                      <p:to>
                                        <p:strVal val="hidden"/>
                                      </p:to>
                                    </p:set>
                                  </p:sub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140313"/>
                                        </p:tgtEl>
                                        <p:attrNameLst>
                                          <p:attrName>style.visibility</p:attrName>
                                        </p:attrNameLst>
                                      </p:cBhvr>
                                      <p:to>
                                        <p:strVal val="visible"/>
                                      </p:to>
                                    </p:set>
                                    <p:animEffect transition="in" filter="wipe(up)">
                                      <p:cBhvr>
                                        <p:cTn id="33" dur="500"/>
                                        <p:tgtEl>
                                          <p:spTgt spid="1403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0293"/>
                                        </p:tgtEl>
                                        <p:attrNameLst>
                                          <p:attrName>style.visibility</p:attrName>
                                        </p:attrNameLst>
                                      </p:cBhvr>
                                      <p:to>
                                        <p:strVal val="visible"/>
                                      </p:to>
                                    </p:set>
                                  </p:childTnLst>
                                  <p:subTnLst>
                                    <p:set>
                                      <p:cBhvr override="childStyle">
                                        <p:cTn dur="1" fill="hold" display="0" masterRel="nextClick" afterEffect="1"/>
                                        <p:tgtEl>
                                          <p:spTgt spid="140293"/>
                                        </p:tgtEl>
                                        <p:attrNameLst>
                                          <p:attrName>style.visibility</p:attrName>
                                        </p:attrNameLst>
                                      </p:cBhvr>
                                      <p:to>
                                        <p:strVal val="hidden"/>
                                      </p:to>
                                    </p:set>
                                  </p:sub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0306"/>
                                        </p:tgtEl>
                                        <p:attrNameLst>
                                          <p:attrName>style.visibility</p:attrName>
                                        </p:attrNameLst>
                                      </p:cBhvr>
                                      <p:to>
                                        <p:strVal val="visible"/>
                                      </p:to>
                                    </p:set>
                                    <p:animEffect transition="in" filter="wipe(up)">
                                      <p:cBhvr>
                                        <p:cTn id="41" dur="500"/>
                                        <p:tgtEl>
                                          <p:spTgt spid="14030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0292"/>
                                        </p:tgtEl>
                                        <p:attrNameLst>
                                          <p:attrName>style.visibility</p:attrName>
                                        </p:attrNameLst>
                                      </p:cBhvr>
                                      <p:to>
                                        <p:strVal val="visible"/>
                                      </p:to>
                                    </p:set>
                                  </p:childTnLst>
                                  <p:subTnLst>
                                    <p:set>
                                      <p:cBhvr override="childStyle">
                                        <p:cTn dur="1" fill="hold" display="0" masterRel="nextClick" afterEffect="1"/>
                                        <p:tgtEl>
                                          <p:spTgt spid="140292"/>
                                        </p:tgtEl>
                                        <p:attrNameLst>
                                          <p:attrName>style.visibility</p:attrName>
                                        </p:attrNameLst>
                                      </p:cBhvr>
                                      <p:to>
                                        <p:strVal val="hidden"/>
                                      </p:to>
                                    </p:set>
                                  </p:sub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40300"/>
                                        </p:tgtEl>
                                        <p:attrNameLst>
                                          <p:attrName>style.visibility</p:attrName>
                                        </p:attrNameLst>
                                      </p:cBhvr>
                                      <p:to>
                                        <p:strVal val="visible"/>
                                      </p:to>
                                    </p:set>
                                    <p:animEffect transition="in" filter="wipe(up)">
                                      <p:cBhvr>
                                        <p:cTn id="49" dur="500"/>
                                        <p:tgtEl>
                                          <p:spTgt spid="14030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4029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4029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0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utoUpdateAnimBg="0"/>
      <p:bldP spid="140292" grpId="0" autoUpdateAnimBg="0"/>
      <p:bldP spid="140293" grpId="0" autoUpdateAnimBg="0"/>
      <p:bldP spid="140295" grpId="0" build="p" autoUpdateAnimBg="0"/>
      <p:bldP spid="140296" grpId="0" autoUpdateAnimBg="0"/>
      <p:bldP spid="140297" grpId="0" autoUpdateAnimBg="0"/>
      <p:bldP spid="140298" grpId="0" autoUpdateAnimBg="0"/>
      <p:bldP spid="140299"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1" name="Rectangle 2"/>
          <p:cNvSpPr>
            <a:spLocks noGrp="1"/>
          </p:cNvSpPr>
          <p:nvPr>
            <p:ph type="title"/>
          </p:nvPr>
        </p:nvSpPr>
        <p:spPr>
          <a:xfrm>
            <a:off x="485775" y="194355"/>
            <a:ext cx="8388350" cy="541337"/>
          </a:xfrm>
        </p:spPr>
        <p:txBody>
          <a:bodyPr/>
          <a:lstStyle/>
          <a:p>
            <a:r>
              <a:rPr lang="en-GB" smtClean="0"/>
              <a:t>Example 3</a:t>
            </a:r>
          </a:p>
        </p:txBody>
      </p:sp>
      <p:sp>
        <p:nvSpPr>
          <p:cNvPr id="141315" name="Rectangle 3"/>
          <p:cNvSpPr>
            <a:spLocks noGrp="1"/>
          </p:cNvSpPr>
          <p:nvPr>
            <p:ph type="body" idx="1"/>
          </p:nvPr>
        </p:nvSpPr>
        <p:spPr>
          <a:xfrm>
            <a:off x="3594100" y="4400550"/>
            <a:ext cx="5364163"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1316" name="Text Box 4"/>
          <p:cNvSpPr txBox="1">
            <a:spLocks noChangeArrowheads="1"/>
          </p:cNvSpPr>
          <p:nvPr/>
        </p:nvSpPr>
        <p:spPr bwMode="auto">
          <a:xfrm>
            <a:off x="420688" y="1381125"/>
            <a:ext cx="3111500" cy="4473575"/>
          </a:xfrm>
          <a:prstGeom prst="rect">
            <a:avLst/>
          </a:prstGeom>
          <a:noFill/>
          <a:ln w="12700">
            <a:noFill/>
            <a:miter lim="800000"/>
            <a:headEnd type="none" w="sm" len="sm"/>
            <a:tailEnd type="none" w="sm" len="sm"/>
          </a:ln>
        </p:spPr>
        <p:txBody>
          <a:bodyPr wrap="none">
            <a:spAutoFit/>
          </a:bodyPr>
          <a:lstStyle/>
          <a:p>
            <a:pPr eaLnBrk="0" hangingPunct="0"/>
            <a:r>
              <a:rPr lang="en-GB" dirty="0"/>
              <a:t>Read A</a:t>
            </a:r>
          </a:p>
          <a:p>
            <a:pPr eaLnBrk="0" hangingPunct="0"/>
            <a:r>
              <a:rPr lang="en-GB" dirty="0"/>
              <a:t>Read B</a:t>
            </a:r>
          </a:p>
          <a:p>
            <a:pPr eaLnBrk="0" hangingPunct="0"/>
            <a:r>
              <a:rPr lang="en-GB" dirty="0"/>
              <a:t>IF A &gt; 0 THEN</a:t>
            </a:r>
          </a:p>
          <a:p>
            <a:pPr eaLnBrk="0" hangingPunct="0"/>
            <a:r>
              <a:rPr lang="en-GB" dirty="0"/>
              <a:t>     IF B  = 0 THEN</a:t>
            </a:r>
          </a:p>
          <a:p>
            <a:pPr eaLnBrk="0" hangingPunct="0"/>
            <a:r>
              <a:rPr lang="en-GB" dirty="0"/>
              <a:t>	Print “No values”</a:t>
            </a:r>
          </a:p>
          <a:p>
            <a:pPr eaLnBrk="0" hangingPunct="0"/>
            <a:r>
              <a:rPr lang="en-GB" dirty="0"/>
              <a:t>     ELSE</a:t>
            </a:r>
          </a:p>
          <a:p>
            <a:pPr eaLnBrk="0" hangingPunct="0"/>
            <a:r>
              <a:rPr lang="en-GB" dirty="0"/>
              <a:t>	Print B</a:t>
            </a:r>
          </a:p>
          <a:p>
            <a:pPr eaLnBrk="0" hangingPunct="0"/>
            <a:r>
              <a:rPr lang="en-GB" dirty="0"/>
              <a:t>	IF A &gt; 21 THEN</a:t>
            </a:r>
          </a:p>
          <a:p>
            <a:pPr eaLnBrk="0" hangingPunct="0"/>
            <a:r>
              <a:rPr lang="en-GB" dirty="0"/>
              <a:t>	    Print A</a:t>
            </a:r>
          </a:p>
          <a:p>
            <a:pPr eaLnBrk="0" hangingPunct="0"/>
            <a:r>
              <a:rPr lang="en-GB" dirty="0"/>
              <a:t>	ENDIF</a:t>
            </a:r>
          </a:p>
          <a:p>
            <a:pPr eaLnBrk="0" hangingPunct="0"/>
            <a:r>
              <a:rPr lang="en-GB" dirty="0"/>
              <a:t>     ENDIF</a:t>
            </a:r>
          </a:p>
          <a:p>
            <a:pPr eaLnBrk="0" hangingPunct="0"/>
            <a:r>
              <a:rPr lang="en-GB" dirty="0"/>
              <a:t>ENDIF</a:t>
            </a:r>
          </a:p>
        </p:txBody>
      </p:sp>
      <p:sp>
        <p:nvSpPr>
          <p:cNvPr id="141317" name="Text Box 5"/>
          <p:cNvSpPr txBox="1">
            <a:spLocks noChangeArrowheads="1"/>
          </p:cNvSpPr>
          <p:nvPr/>
        </p:nvSpPr>
        <p:spPr bwMode="hidden">
          <a:xfrm>
            <a:off x="7239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sp>
        <p:nvSpPr>
          <p:cNvPr id="141318" name="Text Box 6"/>
          <p:cNvSpPr txBox="1">
            <a:spLocks noChangeArrowheads="1"/>
          </p:cNvSpPr>
          <p:nvPr/>
        </p:nvSpPr>
        <p:spPr bwMode="hidden">
          <a:xfrm>
            <a:off x="7239000" y="5334000"/>
            <a:ext cx="354013" cy="519113"/>
          </a:xfrm>
          <a:prstGeom prst="rect">
            <a:avLst/>
          </a:prstGeom>
          <a:noFill/>
          <a:ln w="12700">
            <a:noFill/>
            <a:miter lim="800000"/>
            <a:headEnd type="none" w="sm" len="sm"/>
            <a:tailEnd type="none" w="sm" len="sm"/>
          </a:ln>
        </p:spPr>
        <p:txBody>
          <a:bodyPr>
            <a:spAutoFit/>
          </a:bodyPr>
          <a:lstStyle/>
          <a:p>
            <a:pPr eaLnBrk="0" hangingPunct="0"/>
            <a:r>
              <a:rPr lang="en-US" sz="2800"/>
              <a:t>2</a:t>
            </a:r>
          </a:p>
        </p:txBody>
      </p:sp>
      <p:sp>
        <p:nvSpPr>
          <p:cNvPr id="141319" name="Text Box 7"/>
          <p:cNvSpPr txBox="1">
            <a:spLocks noChangeArrowheads="1"/>
          </p:cNvSpPr>
          <p:nvPr/>
        </p:nvSpPr>
        <p:spPr bwMode="hidden">
          <a:xfrm>
            <a:off x="6934200" y="58674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grpSp>
        <p:nvGrpSpPr>
          <p:cNvPr id="141320" name="Group 8"/>
          <p:cNvGrpSpPr>
            <a:grpSpLocks/>
          </p:cNvGrpSpPr>
          <p:nvPr/>
        </p:nvGrpSpPr>
        <p:grpSpPr bwMode="auto">
          <a:xfrm>
            <a:off x="6827838" y="2389188"/>
            <a:ext cx="1498600" cy="1133475"/>
            <a:chOff x="4659" y="1505"/>
            <a:chExt cx="1023" cy="714"/>
          </a:xfrm>
        </p:grpSpPr>
        <p:sp>
          <p:nvSpPr>
            <p:cNvPr id="143393" name="Line 9"/>
            <p:cNvSpPr>
              <a:spLocks noChangeShapeType="1"/>
            </p:cNvSpPr>
            <p:nvPr/>
          </p:nvSpPr>
          <p:spPr bwMode="auto">
            <a:xfrm flipH="1">
              <a:off x="4893" y="1762"/>
              <a:ext cx="294" cy="0"/>
            </a:xfrm>
            <a:prstGeom prst="line">
              <a:avLst/>
            </a:prstGeom>
            <a:noFill/>
            <a:ln w="50800">
              <a:solidFill>
                <a:srgbClr val="00CC66"/>
              </a:solidFill>
              <a:round/>
              <a:headEnd type="triangle" w="med" len="med"/>
              <a:tailEnd/>
            </a:ln>
          </p:spPr>
          <p:txBody>
            <a:bodyPr wrap="none" anchor="ctr"/>
            <a:lstStyle/>
            <a:p>
              <a:endParaRPr lang="fr-FR"/>
            </a:p>
          </p:txBody>
        </p:sp>
        <p:sp>
          <p:nvSpPr>
            <p:cNvPr id="143394" name="Line 10"/>
            <p:cNvSpPr>
              <a:spLocks noChangeShapeType="1"/>
            </p:cNvSpPr>
            <p:nvPr/>
          </p:nvSpPr>
          <p:spPr bwMode="auto">
            <a:xfrm>
              <a:off x="5437" y="1788"/>
              <a:ext cx="0" cy="43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5" name="Rectangle 11"/>
            <p:cNvSpPr>
              <a:spLocks noChangeArrowheads="1"/>
            </p:cNvSpPr>
            <p:nvPr/>
          </p:nvSpPr>
          <p:spPr bwMode="auto">
            <a:xfrm>
              <a:off x="5182" y="1620"/>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Print</a:t>
              </a:r>
            </a:p>
          </p:txBody>
        </p:sp>
        <p:sp>
          <p:nvSpPr>
            <p:cNvPr id="143396" name="Line 12"/>
            <p:cNvSpPr>
              <a:spLocks noChangeShapeType="1"/>
            </p:cNvSpPr>
            <p:nvPr/>
          </p:nvSpPr>
          <p:spPr bwMode="auto">
            <a:xfrm flipH="1">
              <a:off x="4659" y="2205"/>
              <a:ext cx="778" cy="1"/>
            </a:xfrm>
            <a:prstGeom prst="line">
              <a:avLst/>
            </a:prstGeom>
            <a:noFill/>
            <a:ln w="50800">
              <a:solidFill>
                <a:srgbClr val="00CC66"/>
              </a:solidFill>
              <a:round/>
              <a:headEnd type="none" w="sm" len="sm"/>
              <a:tailEnd/>
            </a:ln>
          </p:spPr>
          <p:txBody>
            <a:bodyPr wrap="none" anchor="ctr"/>
            <a:lstStyle/>
            <a:p>
              <a:endParaRPr lang="fr-FR"/>
            </a:p>
          </p:txBody>
        </p:sp>
        <p:sp>
          <p:nvSpPr>
            <p:cNvPr id="143397" name="Text Box 13"/>
            <p:cNvSpPr txBox="1">
              <a:spLocks noChangeArrowheads="1"/>
            </p:cNvSpPr>
            <p:nvPr/>
          </p:nvSpPr>
          <p:spPr bwMode="auto">
            <a:xfrm>
              <a:off x="4782" y="150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26" name="Group 14"/>
          <p:cNvGrpSpPr>
            <a:grpSpLocks/>
          </p:cNvGrpSpPr>
          <p:nvPr/>
        </p:nvGrpSpPr>
        <p:grpSpPr bwMode="auto">
          <a:xfrm>
            <a:off x="5573713" y="1514475"/>
            <a:ext cx="1636712" cy="1990725"/>
            <a:chOff x="3804" y="954"/>
            <a:chExt cx="1116" cy="1254"/>
          </a:xfrm>
        </p:grpSpPr>
        <p:sp>
          <p:nvSpPr>
            <p:cNvPr id="143385" name="Line 15"/>
            <p:cNvSpPr>
              <a:spLocks noChangeShapeType="1"/>
            </p:cNvSpPr>
            <p:nvPr/>
          </p:nvSpPr>
          <p:spPr bwMode="auto">
            <a:xfrm>
              <a:off x="4659" y="1298"/>
              <a:ext cx="0" cy="21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6" name="Line 16"/>
            <p:cNvSpPr>
              <a:spLocks noChangeShapeType="1"/>
            </p:cNvSpPr>
            <p:nvPr/>
          </p:nvSpPr>
          <p:spPr bwMode="auto">
            <a:xfrm flipH="1">
              <a:off x="3901" y="1206"/>
              <a:ext cx="519" cy="0"/>
            </a:xfrm>
            <a:prstGeom prst="line">
              <a:avLst/>
            </a:prstGeom>
            <a:noFill/>
            <a:ln w="50800">
              <a:solidFill>
                <a:srgbClr val="00CC66"/>
              </a:solidFill>
              <a:round/>
              <a:headEnd type="triangle" w="med" len="med"/>
              <a:tailEnd/>
            </a:ln>
          </p:spPr>
          <p:txBody>
            <a:bodyPr wrap="none" anchor="ctr"/>
            <a:lstStyle/>
            <a:p>
              <a:endParaRPr lang="fr-FR"/>
            </a:p>
          </p:txBody>
        </p:sp>
        <p:sp>
          <p:nvSpPr>
            <p:cNvPr id="143387" name="Rectangle 17"/>
            <p:cNvSpPr>
              <a:spLocks noChangeArrowheads="1"/>
            </p:cNvSpPr>
            <p:nvPr/>
          </p:nvSpPr>
          <p:spPr bwMode="auto">
            <a:xfrm>
              <a:off x="4420" y="1008"/>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Print</a:t>
              </a:r>
            </a:p>
          </p:txBody>
        </p:sp>
        <p:sp>
          <p:nvSpPr>
            <p:cNvPr id="143388" name="AutoShape 18"/>
            <p:cNvSpPr>
              <a:spLocks noChangeArrowheads="1"/>
            </p:cNvSpPr>
            <p:nvPr/>
          </p:nvSpPr>
          <p:spPr bwMode="auto">
            <a:xfrm>
              <a:off x="4429" y="1516"/>
              <a:ext cx="484" cy="502"/>
            </a:xfrm>
            <a:prstGeom prst="diamond">
              <a:avLst/>
            </a:prstGeom>
            <a:noFill/>
            <a:ln w="12700">
              <a:solidFill>
                <a:schemeClr val="tx1"/>
              </a:solidFill>
              <a:miter lim="800000"/>
              <a:headEnd/>
              <a:tailEnd/>
            </a:ln>
          </p:spPr>
          <p:txBody>
            <a:bodyPr wrap="none" anchor="ctr"/>
            <a:lstStyle/>
            <a:p>
              <a:pPr algn="ctr" eaLnBrk="0" hangingPunct="0"/>
              <a:r>
                <a:rPr lang="en-US" sz="2000" b="1" dirty="0">
                  <a:solidFill>
                    <a:srgbClr val="000000"/>
                  </a:solidFill>
                </a:rPr>
                <a:t>A&gt;21</a:t>
              </a:r>
            </a:p>
          </p:txBody>
        </p:sp>
        <p:sp>
          <p:nvSpPr>
            <p:cNvPr id="143389" name="Line 19"/>
            <p:cNvSpPr>
              <a:spLocks noChangeShapeType="1"/>
            </p:cNvSpPr>
            <p:nvPr/>
          </p:nvSpPr>
          <p:spPr bwMode="auto">
            <a:xfrm>
              <a:off x="4659" y="2018"/>
              <a:ext cx="0" cy="19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0" name="Line 20"/>
            <p:cNvSpPr>
              <a:spLocks noChangeShapeType="1"/>
            </p:cNvSpPr>
            <p:nvPr/>
          </p:nvSpPr>
          <p:spPr bwMode="auto">
            <a:xfrm flipH="1">
              <a:off x="3804" y="2206"/>
              <a:ext cx="855" cy="1"/>
            </a:xfrm>
            <a:prstGeom prst="line">
              <a:avLst/>
            </a:prstGeom>
            <a:noFill/>
            <a:ln w="50800">
              <a:solidFill>
                <a:srgbClr val="00CC66"/>
              </a:solidFill>
              <a:round/>
              <a:headEnd type="none" w="sm" len="sm"/>
              <a:tailEnd/>
            </a:ln>
          </p:spPr>
          <p:txBody>
            <a:bodyPr wrap="none" anchor="ctr"/>
            <a:lstStyle/>
            <a:p>
              <a:endParaRPr lang="fr-FR"/>
            </a:p>
          </p:txBody>
        </p:sp>
        <p:sp>
          <p:nvSpPr>
            <p:cNvPr id="143391" name="Text Box 21"/>
            <p:cNvSpPr txBox="1">
              <a:spLocks noChangeArrowheads="1"/>
            </p:cNvSpPr>
            <p:nvPr/>
          </p:nvSpPr>
          <p:spPr bwMode="auto">
            <a:xfrm>
              <a:off x="3962" y="95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dirty="0"/>
                <a:t>No</a:t>
              </a:r>
            </a:p>
          </p:txBody>
        </p:sp>
        <p:sp>
          <p:nvSpPr>
            <p:cNvPr id="143392" name="Text Box 22"/>
            <p:cNvSpPr txBox="1">
              <a:spLocks noChangeArrowheads="1"/>
            </p:cNvSpPr>
            <p:nvPr/>
          </p:nvSpPr>
          <p:spPr bwMode="auto">
            <a:xfrm>
              <a:off x="4312" y="193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1335" name="Group 23"/>
          <p:cNvGrpSpPr>
            <a:grpSpLocks/>
          </p:cNvGrpSpPr>
          <p:nvPr/>
        </p:nvGrpSpPr>
        <p:grpSpPr bwMode="auto">
          <a:xfrm>
            <a:off x="4391025" y="1498600"/>
            <a:ext cx="1536700" cy="2020888"/>
            <a:chOff x="2997" y="944"/>
            <a:chExt cx="1048" cy="1273"/>
          </a:xfrm>
        </p:grpSpPr>
        <p:sp>
          <p:nvSpPr>
            <p:cNvPr id="143377" name="Line 24"/>
            <p:cNvSpPr>
              <a:spLocks noChangeShapeType="1"/>
            </p:cNvSpPr>
            <p:nvPr/>
          </p:nvSpPr>
          <p:spPr bwMode="auto">
            <a:xfrm>
              <a:off x="3807" y="1334"/>
              <a:ext cx="0" cy="29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8" name="Line 25"/>
            <p:cNvSpPr>
              <a:spLocks noChangeShapeType="1"/>
            </p:cNvSpPr>
            <p:nvPr/>
          </p:nvSpPr>
          <p:spPr bwMode="auto">
            <a:xfrm>
              <a:off x="3804" y="1808"/>
              <a:ext cx="0" cy="4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9" name="Line 26"/>
            <p:cNvSpPr>
              <a:spLocks noChangeShapeType="1"/>
            </p:cNvSpPr>
            <p:nvPr/>
          </p:nvSpPr>
          <p:spPr bwMode="auto">
            <a:xfrm flipH="1">
              <a:off x="3033" y="1184"/>
              <a:ext cx="528" cy="0"/>
            </a:xfrm>
            <a:prstGeom prst="line">
              <a:avLst/>
            </a:prstGeom>
            <a:noFill/>
            <a:ln w="50800">
              <a:solidFill>
                <a:srgbClr val="00CC66"/>
              </a:solidFill>
              <a:round/>
              <a:headEnd type="triangle" w="med" len="med"/>
              <a:tailEnd/>
            </a:ln>
          </p:spPr>
          <p:txBody>
            <a:bodyPr wrap="none" anchor="ctr"/>
            <a:lstStyle/>
            <a:p>
              <a:endParaRPr lang="fr-FR"/>
            </a:p>
          </p:txBody>
        </p:sp>
        <p:sp>
          <p:nvSpPr>
            <p:cNvPr id="143380" name="AutoShape 27"/>
            <p:cNvSpPr>
              <a:spLocks noChangeArrowheads="1"/>
            </p:cNvSpPr>
            <p:nvPr/>
          </p:nvSpPr>
          <p:spPr bwMode="auto">
            <a:xfrm>
              <a:off x="3561" y="94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B=0</a:t>
              </a:r>
            </a:p>
          </p:txBody>
        </p:sp>
        <p:sp>
          <p:nvSpPr>
            <p:cNvPr id="143381" name="Rectangle 28"/>
            <p:cNvSpPr>
              <a:spLocks noChangeArrowheads="1"/>
            </p:cNvSpPr>
            <p:nvPr/>
          </p:nvSpPr>
          <p:spPr bwMode="auto">
            <a:xfrm>
              <a:off x="3539" y="1632"/>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Print</a:t>
              </a:r>
            </a:p>
          </p:txBody>
        </p:sp>
        <p:sp>
          <p:nvSpPr>
            <p:cNvPr id="143382" name="Line 29"/>
            <p:cNvSpPr>
              <a:spLocks noChangeShapeType="1"/>
            </p:cNvSpPr>
            <p:nvPr/>
          </p:nvSpPr>
          <p:spPr bwMode="auto">
            <a:xfrm flipH="1">
              <a:off x="2997" y="2207"/>
              <a:ext cx="80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3" name="Text Box 30"/>
            <p:cNvSpPr txBox="1">
              <a:spLocks noChangeArrowheads="1"/>
            </p:cNvSpPr>
            <p:nvPr/>
          </p:nvSpPr>
          <p:spPr bwMode="auto">
            <a:xfrm>
              <a:off x="3136" y="95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3384" name="Text Box 31"/>
            <p:cNvSpPr txBox="1">
              <a:spLocks noChangeArrowheads="1"/>
            </p:cNvSpPr>
            <p:nvPr/>
          </p:nvSpPr>
          <p:spPr bwMode="auto">
            <a:xfrm>
              <a:off x="3368" y="1383"/>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44" name="Group 32"/>
          <p:cNvGrpSpPr>
            <a:grpSpLocks/>
          </p:cNvGrpSpPr>
          <p:nvPr/>
        </p:nvGrpSpPr>
        <p:grpSpPr bwMode="auto">
          <a:xfrm>
            <a:off x="3906838" y="551543"/>
            <a:ext cx="847725" cy="3798888"/>
            <a:chOff x="2666" y="368"/>
            <a:chExt cx="579" cy="2393"/>
          </a:xfrm>
        </p:grpSpPr>
        <p:sp>
          <p:nvSpPr>
            <p:cNvPr id="143371" name="Line 33"/>
            <p:cNvSpPr>
              <a:spLocks noChangeShapeType="1"/>
            </p:cNvSpPr>
            <p:nvPr/>
          </p:nvSpPr>
          <p:spPr bwMode="auto">
            <a:xfrm>
              <a:off x="2996" y="1424"/>
              <a:ext cx="0" cy="101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2" name="Line 34"/>
            <p:cNvSpPr>
              <a:spLocks noChangeShapeType="1"/>
            </p:cNvSpPr>
            <p:nvPr/>
          </p:nvSpPr>
          <p:spPr bwMode="auto">
            <a:xfrm>
              <a:off x="2993" y="644"/>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3" name="Rectangle 35"/>
            <p:cNvSpPr>
              <a:spLocks noChangeArrowheads="1"/>
            </p:cNvSpPr>
            <p:nvPr/>
          </p:nvSpPr>
          <p:spPr bwMode="auto">
            <a:xfrm>
              <a:off x="2745" y="368"/>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Read</a:t>
              </a:r>
            </a:p>
          </p:txBody>
        </p:sp>
        <p:sp>
          <p:nvSpPr>
            <p:cNvPr id="143374" name="AutoShape 36"/>
            <p:cNvSpPr>
              <a:spLocks noChangeArrowheads="1"/>
            </p:cNvSpPr>
            <p:nvPr/>
          </p:nvSpPr>
          <p:spPr bwMode="auto">
            <a:xfrm>
              <a:off x="2753" y="94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3375" name="Rectangle 37"/>
            <p:cNvSpPr>
              <a:spLocks noChangeArrowheads="1"/>
            </p:cNvSpPr>
            <p:nvPr/>
          </p:nvSpPr>
          <p:spPr bwMode="auto">
            <a:xfrm>
              <a:off x="2745" y="2430"/>
              <a:ext cx="500" cy="331"/>
            </a:xfrm>
            <a:prstGeom prst="rect">
              <a:avLst/>
            </a:prstGeom>
            <a:noFill/>
            <a:ln w="12700">
              <a:solidFill>
                <a:schemeClr val="tx1"/>
              </a:solidFill>
              <a:miter lim="800000"/>
              <a:headEnd/>
              <a:tailEnd/>
            </a:ln>
          </p:spPr>
          <p:txBody>
            <a:bodyPr wrap="none" anchor="ctr"/>
            <a:lstStyle/>
            <a:p>
              <a:pPr algn="ctr" eaLnBrk="0" hangingPunct="0"/>
              <a:r>
                <a:rPr lang="en-US" i="1" dirty="0">
                  <a:solidFill>
                    <a:srgbClr val="000000"/>
                  </a:solidFill>
                </a:rPr>
                <a:t>End</a:t>
              </a:r>
            </a:p>
          </p:txBody>
        </p:sp>
        <p:sp>
          <p:nvSpPr>
            <p:cNvPr id="143376" name="Text Box 38"/>
            <p:cNvSpPr txBox="1">
              <a:spLocks noChangeArrowheads="1"/>
            </p:cNvSpPr>
            <p:nvPr/>
          </p:nvSpPr>
          <p:spPr bwMode="auto">
            <a:xfrm>
              <a:off x="2666" y="138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up)">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131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131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131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1344"/>
                                        </p:tgtEl>
                                        <p:attrNameLst>
                                          <p:attrName>style.visibility</p:attrName>
                                        </p:attrNameLst>
                                      </p:cBhvr>
                                      <p:to>
                                        <p:strVal val="visible"/>
                                      </p:to>
                                    </p:set>
                                    <p:animEffect transition="in" filter="wipe(up)">
                                      <p:cBhvr>
                                        <p:cTn id="22" dur="500"/>
                                        <p:tgtEl>
                                          <p:spTgt spid="141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1335"/>
                                        </p:tgtEl>
                                        <p:attrNameLst>
                                          <p:attrName>style.visibility</p:attrName>
                                        </p:attrNameLst>
                                      </p:cBhvr>
                                      <p:to>
                                        <p:strVal val="visible"/>
                                      </p:to>
                                    </p:set>
                                    <p:animEffect transition="in" filter="wipe(up)">
                                      <p:cBhvr>
                                        <p:cTn id="27" dur="500"/>
                                        <p:tgtEl>
                                          <p:spTgt spid="1413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1326"/>
                                        </p:tgtEl>
                                        <p:attrNameLst>
                                          <p:attrName>style.visibility</p:attrName>
                                        </p:attrNameLst>
                                      </p:cBhvr>
                                      <p:to>
                                        <p:strVal val="visible"/>
                                      </p:to>
                                    </p:set>
                                    <p:animEffect transition="in" filter="wipe(up)">
                                      <p:cBhvr>
                                        <p:cTn id="32" dur="500"/>
                                        <p:tgtEl>
                                          <p:spTgt spid="1413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1320"/>
                                        </p:tgtEl>
                                        <p:attrNameLst>
                                          <p:attrName>style.visibility</p:attrName>
                                        </p:attrNameLst>
                                      </p:cBhvr>
                                      <p:to>
                                        <p:strVal val="visible"/>
                                      </p:to>
                                    </p:set>
                                    <p:animEffect transition="in" filter="wipe(up)">
                                      <p:cBhvr>
                                        <p:cTn id="37" dur="500"/>
                                        <p:tgtEl>
                                          <p:spTgt spid="1413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13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13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41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P spid="141316" grpId="0" autoUpdateAnimBg="0"/>
      <p:bldP spid="141317" grpId="0" autoUpdateAnimBg="0"/>
      <p:bldP spid="141318" grpId="0" autoUpdateAnimBg="0"/>
      <p:bldP spid="141319"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p:cNvSpPr>
          <p:nvPr>
            <p:ph type="body" idx="1"/>
          </p:nvPr>
        </p:nvSpPr>
        <p:spPr>
          <a:xfrm>
            <a:off x="3211513" y="4735513"/>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2339" name="Text Box 3"/>
          <p:cNvSpPr txBox="1">
            <a:spLocks noChangeArrowheads="1"/>
          </p:cNvSpPr>
          <p:nvPr/>
        </p:nvSpPr>
        <p:spPr bwMode="auto">
          <a:xfrm>
            <a:off x="261938" y="1400175"/>
            <a:ext cx="2811462"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ELSE</a:t>
            </a:r>
          </a:p>
          <a:p>
            <a:pPr eaLnBrk="0" hangingPunct="0"/>
            <a:r>
              <a:rPr lang="en-GB"/>
              <a:t>     Print  “A positive”</a:t>
            </a:r>
          </a:p>
          <a:p>
            <a:pPr eaLnBrk="0" hangingPunct="0"/>
            <a:r>
              <a:rPr lang="en-GB"/>
              <a:t>ENDIF</a:t>
            </a:r>
          </a:p>
          <a:p>
            <a:pPr eaLnBrk="0" hangingPunct="0"/>
            <a:r>
              <a:rPr lang="en-GB"/>
              <a:t>IF B &lt; 0 THEN</a:t>
            </a:r>
          </a:p>
          <a:p>
            <a:pPr eaLnBrk="0" hangingPunct="0"/>
            <a:r>
              <a:rPr lang="en-GB"/>
              <a:t>     Print  “B negative”</a:t>
            </a:r>
          </a:p>
          <a:p>
            <a:pPr eaLnBrk="0" hangingPunct="0"/>
            <a:r>
              <a:rPr lang="en-GB"/>
              <a:t>ELSE</a:t>
            </a:r>
          </a:p>
          <a:p>
            <a:pPr eaLnBrk="0" hangingPunct="0"/>
            <a:r>
              <a:rPr lang="en-GB"/>
              <a:t>     Print  “B positive”</a:t>
            </a:r>
          </a:p>
          <a:p>
            <a:pPr eaLnBrk="0" hangingPunct="0"/>
            <a:r>
              <a:rPr lang="en-GB"/>
              <a:t>ENDIF</a:t>
            </a:r>
          </a:p>
        </p:txBody>
      </p:sp>
      <p:sp>
        <p:nvSpPr>
          <p:cNvPr id="142340" name="Text Box 4"/>
          <p:cNvSpPr txBox="1">
            <a:spLocks noChangeArrowheads="1"/>
          </p:cNvSpPr>
          <p:nvPr/>
        </p:nvSpPr>
        <p:spPr bwMode="hidden">
          <a:xfrm>
            <a:off x="6858000" y="4495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2341" name="Text Box 5"/>
          <p:cNvSpPr txBox="1">
            <a:spLocks noChangeArrowheads="1"/>
          </p:cNvSpPr>
          <p:nvPr/>
        </p:nvSpPr>
        <p:spPr bwMode="hidden">
          <a:xfrm>
            <a:off x="6934200" y="5638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2342" name="Text Box 6"/>
          <p:cNvSpPr txBox="1">
            <a:spLocks noChangeArrowheads="1"/>
          </p:cNvSpPr>
          <p:nvPr/>
        </p:nvSpPr>
        <p:spPr bwMode="hidden">
          <a:xfrm>
            <a:off x="6477000" y="6172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Rectangle 7"/>
          <p:cNvSpPr>
            <a:spLocks noGrp="1"/>
          </p:cNvSpPr>
          <p:nvPr>
            <p:ph type="title"/>
          </p:nvPr>
        </p:nvSpPr>
        <p:spPr/>
        <p:txBody>
          <a:bodyPr/>
          <a:lstStyle/>
          <a:p>
            <a:r>
              <a:rPr lang="en-GB" smtClean="0"/>
              <a:t>Example 4</a:t>
            </a:r>
          </a:p>
        </p:txBody>
      </p:sp>
      <p:grpSp>
        <p:nvGrpSpPr>
          <p:cNvPr id="142344" name="Group 8"/>
          <p:cNvGrpSpPr>
            <a:grpSpLocks/>
          </p:cNvGrpSpPr>
          <p:nvPr/>
        </p:nvGrpSpPr>
        <p:grpSpPr bwMode="auto">
          <a:xfrm>
            <a:off x="4365625" y="412750"/>
            <a:ext cx="1192213" cy="525463"/>
            <a:chOff x="2979" y="260"/>
            <a:chExt cx="814" cy="331"/>
          </a:xfrm>
        </p:grpSpPr>
        <p:sp>
          <p:nvSpPr>
            <p:cNvPr id="144421" name="Line 9"/>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22" name="Rectangle 10"/>
            <p:cNvSpPr>
              <a:spLocks noChangeArrowheads="1"/>
            </p:cNvSpPr>
            <p:nvPr/>
          </p:nvSpPr>
          <p:spPr bwMode="hidden">
            <a:xfrm>
              <a:off x="2979" y="260"/>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Read</a:t>
              </a:r>
            </a:p>
          </p:txBody>
        </p:sp>
      </p:grpSp>
      <p:sp>
        <p:nvSpPr>
          <p:cNvPr id="142347" name="Rectangle 11"/>
          <p:cNvSpPr>
            <a:spLocks noChangeArrowheads="1"/>
          </p:cNvSpPr>
          <p:nvPr/>
        </p:nvSpPr>
        <p:spPr bwMode="hidden">
          <a:xfrm>
            <a:off x="5562600" y="4230688"/>
            <a:ext cx="733425" cy="525462"/>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grpSp>
        <p:nvGrpSpPr>
          <p:cNvPr id="142348" name="Group 12"/>
          <p:cNvGrpSpPr>
            <a:grpSpLocks/>
          </p:cNvGrpSpPr>
          <p:nvPr/>
        </p:nvGrpSpPr>
        <p:grpSpPr bwMode="auto">
          <a:xfrm>
            <a:off x="5410200" y="2884488"/>
            <a:ext cx="904875" cy="1392237"/>
            <a:chOff x="3692" y="1817"/>
            <a:chExt cx="617" cy="877"/>
          </a:xfrm>
        </p:grpSpPr>
        <p:sp>
          <p:nvSpPr>
            <p:cNvPr id="144416" name="Line 13"/>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44417" name="Group 14"/>
            <p:cNvGrpSpPr>
              <a:grpSpLocks/>
            </p:cNvGrpSpPr>
            <p:nvPr/>
          </p:nvGrpSpPr>
          <p:grpSpPr bwMode="auto">
            <a:xfrm>
              <a:off x="3692" y="1817"/>
              <a:ext cx="617" cy="604"/>
              <a:chOff x="3692" y="1817"/>
              <a:chExt cx="617" cy="604"/>
            </a:xfrm>
          </p:grpSpPr>
          <p:sp>
            <p:nvSpPr>
              <p:cNvPr id="144418" name="Line 15"/>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9" name="Rectangle 16"/>
              <p:cNvSpPr>
                <a:spLocks noChangeArrowheads="1"/>
              </p:cNvSpPr>
              <p:nvPr/>
            </p:nvSpPr>
            <p:spPr bwMode="hidden">
              <a:xfrm>
                <a:off x="3809" y="209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20" name="Text Box 17"/>
              <p:cNvSpPr txBox="1">
                <a:spLocks noChangeArrowheads="1"/>
              </p:cNvSpPr>
              <p:nvPr/>
            </p:nvSpPr>
            <p:spPr bwMode="hidden">
              <a:xfrm>
                <a:off x="3692" y="1818"/>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grpSp>
        <p:nvGrpSpPr>
          <p:cNvPr id="142354" name="Group 18"/>
          <p:cNvGrpSpPr>
            <a:grpSpLocks/>
          </p:cNvGrpSpPr>
          <p:nvPr/>
        </p:nvGrpSpPr>
        <p:grpSpPr bwMode="auto">
          <a:xfrm>
            <a:off x="5554663" y="2244725"/>
            <a:ext cx="1927225" cy="1762125"/>
            <a:chOff x="3791" y="1414"/>
            <a:chExt cx="1315" cy="1110"/>
          </a:xfrm>
        </p:grpSpPr>
        <p:grpSp>
          <p:nvGrpSpPr>
            <p:cNvPr id="144409" name="Group 19"/>
            <p:cNvGrpSpPr>
              <a:grpSpLocks/>
            </p:cNvGrpSpPr>
            <p:nvPr/>
          </p:nvGrpSpPr>
          <p:grpSpPr bwMode="auto">
            <a:xfrm>
              <a:off x="4047" y="1414"/>
              <a:ext cx="1059" cy="1110"/>
              <a:chOff x="4047" y="1414"/>
              <a:chExt cx="1059" cy="1110"/>
            </a:xfrm>
          </p:grpSpPr>
          <p:sp>
            <p:nvSpPr>
              <p:cNvPr id="144411" name="Line 20"/>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2" name="Line 21"/>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3" name="Rectangle 22"/>
              <p:cNvSpPr>
                <a:spLocks noChangeArrowheads="1"/>
              </p:cNvSpPr>
              <p:nvPr/>
            </p:nvSpPr>
            <p:spPr bwMode="hidden">
              <a:xfrm>
                <a:off x="4606" y="150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14" name="Line 23"/>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5" name="Text Box 24"/>
              <p:cNvSpPr txBox="1">
                <a:spLocks noChangeArrowheads="1"/>
              </p:cNvSpPr>
              <p:nvPr/>
            </p:nvSpPr>
            <p:spPr bwMode="hidden">
              <a:xfrm>
                <a:off x="4136" y="1414"/>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0" name="AutoShape 25"/>
            <p:cNvSpPr>
              <a:spLocks noChangeArrowheads="1"/>
            </p:cNvSpPr>
            <p:nvPr/>
          </p:nvSpPr>
          <p:spPr bwMode="hidden">
            <a:xfrm>
              <a:off x="3791" y="141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grpSp>
      <p:grpSp>
        <p:nvGrpSpPr>
          <p:cNvPr id="142362" name="Group 26"/>
          <p:cNvGrpSpPr>
            <a:grpSpLocks/>
          </p:cNvGrpSpPr>
          <p:nvPr/>
        </p:nvGrpSpPr>
        <p:grpSpPr bwMode="auto">
          <a:xfrm>
            <a:off x="5441950" y="903288"/>
            <a:ext cx="873125" cy="1392237"/>
            <a:chOff x="3714" y="569"/>
            <a:chExt cx="595" cy="877"/>
          </a:xfrm>
        </p:grpSpPr>
        <p:sp>
          <p:nvSpPr>
            <p:cNvPr id="144405" name="Line 27"/>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6" name="Line 28"/>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7" name="Rectangle 29"/>
            <p:cNvSpPr>
              <a:spLocks noChangeArrowheads="1"/>
            </p:cNvSpPr>
            <p:nvPr/>
          </p:nvSpPr>
          <p:spPr bwMode="hidden">
            <a:xfrm>
              <a:off x="3809" y="84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8" name="Text Box 30"/>
            <p:cNvSpPr txBox="1">
              <a:spLocks noChangeArrowheads="1"/>
            </p:cNvSpPr>
            <p:nvPr/>
          </p:nvSpPr>
          <p:spPr bwMode="hidden">
            <a:xfrm>
              <a:off x="3714" y="56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2367" name="Group 31"/>
          <p:cNvGrpSpPr>
            <a:grpSpLocks/>
          </p:cNvGrpSpPr>
          <p:nvPr/>
        </p:nvGrpSpPr>
        <p:grpSpPr bwMode="auto">
          <a:xfrm>
            <a:off x="5554663" y="261938"/>
            <a:ext cx="1927225" cy="1763712"/>
            <a:chOff x="3791" y="165"/>
            <a:chExt cx="1315" cy="1111"/>
          </a:xfrm>
        </p:grpSpPr>
        <p:grpSp>
          <p:nvGrpSpPr>
            <p:cNvPr id="144398" name="Group 32"/>
            <p:cNvGrpSpPr>
              <a:grpSpLocks/>
            </p:cNvGrpSpPr>
            <p:nvPr/>
          </p:nvGrpSpPr>
          <p:grpSpPr bwMode="auto">
            <a:xfrm>
              <a:off x="4035" y="165"/>
              <a:ext cx="1071" cy="1111"/>
              <a:chOff x="4035" y="165"/>
              <a:chExt cx="1071" cy="1111"/>
            </a:xfrm>
          </p:grpSpPr>
          <p:sp>
            <p:nvSpPr>
              <p:cNvPr id="144400" name="Line 33"/>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1" name="Line 34"/>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2" name="Rectangle 35"/>
              <p:cNvSpPr>
                <a:spLocks noChangeArrowheads="1"/>
              </p:cNvSpPr>
              <p:nvPr/>
            </p:nvSpPr>
            <p:spPr bwMode="hidden">
              <a:xfrm>
                <a:off x="4606"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3" name="Line 36"/>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4" name="Text Box 37"/>
              <p:cNvSpPr txBox="1">
                <a:spLocks noChangeArrowheads="1"/>
              </p:cNvSpPr>
              <p:nvPr/>
            </p:nvSpPr>
            <p:spPr bwMode="hidden">
              <a:xfrm>
                <a:off x="4158" y="16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399" name="AutoShape 38"/>
            <p:cNvSpPr>
              <a:spLocks noChangeArrowheads="1"/>
            </p:cNvSpPr>
            <p:nvPr/>
          </p:nvSpPr>
          <p:spPr bwMode="hidden">
            <a:xfrm>
              <a:off x="3791"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grpSp>
      <p:sp>
        <p:nvSpPr>
          <p:cNvPr id="142375" name="Text Box 39"/>
          <p:cNvSpPr txBox="1">
            <a:spLocks noChangeArrowheads="1"/>
          </p:cNvSpPr>
          <p:nvPr/>
        </p:nvSpPr>
        <p:spPr bwMode="hidden">
          <a:xfrm>
            <a:off x="3003550" y="1336675"/>
            <a:ext cx="1930400" cy="971550"/>
          </a:xfrm>
          <a:prstGeom prst="rect">
            <a:avLst/>
          </a:prstGeom>
          <a:solidFill>
            <a:schemeClr val="accent1"/>
          </a:solidFill>
          <a:ln w="25400">
            <a:solidFill>
              <a:srgbClr val="00CC66"/>
            </a:solidFill>
            <a:prstDash val="sysDot"/>
            <a:miter lim="800000"/>
            <a:headEnd type="none" w="sm" len="sm"/>
            <a:tailEnd type="none" w="sm" len="sm"/>
          </a:ln>
        </p:spPr>
        <p:txBody>
          <a:bodyPr wrap="none">
            <a:spAutoFit/>
          </a:bodyPr>
          <a:lstStyle/>
          <a:p>
            <a:pPr eaLnBrk="0" hangingPunct="0"/>
            <a:r>
              <a:rPr lang="en-GB" sz="2800" b="1">
                <a:solidFill>
                  <a:srgbClr val="000000"/>
                </a:solidFill>
              </a:rPr>
              <a:t>Note: there</a:t>
            </a:r>
            <a:br>
              <a:rPr lang="en-GB" sz="2800" b="1">
                <a:solidFill>
                  <a:srgbClr val="000000"/>
                </a:solidFill>
              </a:rPr>
            </a:br>
            <a:r>
              <a:rPr lang="en-GB" sz="2800" b="1">
                <a:solidFill>
                  <a:srgbClr val="000000"/>
                </a:solidFill>
              </a:rPr>
              <a:t>are 4 paths</a:t>
            </a:r>
            <a:endParaRPr lang="en-GB" sz="2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wipe(up)">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233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233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2338">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2338">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4"/>
                                        </p:tgtEl>
                                        <p:attrNameLst>
                                          <p:attrName>style.visibility</p:attrName>
                                        </p:attrNameLst>
                                      </p:cBhvr>
                                      <p:to>
                                        <p:strVal val="visible"/>
                                      </p:to>
                                    </p:set>
                                    <p:animEffect transition="in" filter="wipe(left)">
                                      <p:cBhvr>
                                        <p:cTn id="22" dur="500"/>
                                        <p:tgtEl>
                                          <p:spTgt spid="142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367"/>
                                        </p:tgtEl>
                                        <p:attrNameLst>
                                          <p:attrName>style.visibility</p:attrName>
                                        </p:attrNameLst>
                                      </p:cBhvr>
                                      <p:to>
                                        <p:strVal val="visible"/>
                                      </p:to>
                                    </p:set>
                                    <p:animEffect transition="in" filter="wipe(up)">
                                      <p:cBhvr>
                                        <p:cTn id="27" dur="500"/>
                                        <p:tgtEl>
                                          <p:spTgt spid="1423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2362"/>
                                        </p:tgtEl>
                                        <p:attrNameLst>
                                          <p:attrName>style.visibility</p:attrName>
                                        </p:attrNameLst>
                                      </p:cBhvr>
                                      <p:to>
                                        <p:strVal val="visible"/>
                                      </p:to>
                                    </p:set>
                                    <p:animEffect transition="in" filter="wipe(up)">
                                      <p:cBhvr>
                                        <p:cTn id="32" dur="500"/>
                                        <p:tgtEl>
                                          <p:spTgt spid="142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2354"/>
                                        </p:tgtEl>
                                        <p:attrNameLst>
                                          <p:attrName>style.visibility</p:attrName>
                                        </p:attrNameLst>
                                      </p:cBhvr>
                                      <p:to>
                                        <p:strVal val="visible"/>
                                      </p:to>
                                    </p:set>
                                    <p:animEffect transition="in" filter="wipe(up)">
                                      <p:cBhvr>
                                        <p:cTn id="37" dur="500"/>
                                        <p:tgtEl>
                                          <p:spTgt spid="1423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2348"/>
                                        </p:tgtEl>
                                        <p:attrNameLst>
                                          <p:attrName>style.visibility</p:attrName>
                                        </p:attrNameLst>
                                      </p:cBhvr>
                                      <p:to>
                                        <p:strVal val="visible"/>
                                      </p:to>
                                    </p:set>
                                    <p:animEffect transition="in" filter="wipe(up)">
                                      <p:cBhvr>
                                        <p:cTn id="42" dur="500"/>
                                        <p:tgtEl>
                                          <p:spTgt spid="1423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2347"/>
                                        </p:tgtEl>
                                        <p:attrNameLst>
                                          <p:attrName>style.visibility</p:attrName>
                                        </p:attrNameLst>
                                      </p:cBhvr>
                                      <p:to>
                                        <p:strVal val="visible"/>
                                      </p:to>
                                    </p:set>
                                    <p:animEffect transition="in" filter="wipe(up)">
                                      <p:cBhvr>
                                        <p:cTn id="47" dur="500"/>
                                        <p:tgtEl>
                                          <p:spTgt spid="1423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23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23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23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0" nodeType="clickEffect">
                                  <p:stCondLst>
                                    <p:cond delay="0"/>
                                  </p:stCondLst>
                                  <p:childTnLst>
                                    <p:set>
                                      <p:cBhvr>
                                        <p:cTn id="63" dur="1" fill="hold">
                                          <p:stCondLst>
                                            <p:cond delay="0"/>
                                          </p:stCondLst>
                                        </p:cTn>
                                        <p:tgtEl>
                                          <p:spTgt spid="142375"/>
                                        </p:tgtEl>
                                        <p:attrNameLst>
                                          <p:attrName>style.visibility</p:attrName>
                                        </p:attrNameLst>
                                      </p:cBhvr>
                                      <p:to>
                                        <p:strVal val="visible"/>
                                      </p:to>
                                    </p:set>
                                    <p:anim calcmode="lin" valueType="num">
                                      <p:cBhvr>
                                        <p:cTn id="64" dur="5000" fill="hold"/>
                                        <p:tgtEl>
                                          <p:spTgt spid="142375"/>
                                        </p:tgtEl>
                                        <p:attrNameLst>
                                          <p:attrName>ppt_w</p:attrName>
                                        </p:attrNameLst>
                                      </p:cBhvr>
                                      <p:tavLst>
                                        <p:tav tm="0" fmla="#ppt_w*sin(2.5*pi*$)">
                                          <p:val>
                                            <p:fltVal val="0"/>
                                          </p:val>
                                        </p:tav>
                                        <p:tav tm="100000">
                                          <p:val>
                                            <p:fltVal val="1"/>
                                          </p:val>
                                        </p:tav>
                                      </p:tavLst>
                                    </p:anim>
                                    <p:anim calcmode="lin" valueType="num">
                                      <p:cBhvr>
                                        <p:cTn id="65" dur="5000" fill="hold"/>
                                        <p:tgtEl>
                                          <p:spTgt spid="1423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P spid="142339" grpId="0" autoUpdateAnimBg="0"/>
      <p:bldP spid="142340" grpId="0" autoUpdateAnimBg="0"/>
      <p:bldP spid="142341" grpId="0" autoUpdateAnimBg="0"/>
      <p:bldP spid="142342" grpId="0" autoUpdateAnimBg="0"/>
      <p:bldP spid="142347" grpId="0" animBg="1" autoUpdateAnimBg="0"/>
      <p:bldP spid="142375"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5457825" y="2355850"/>
            <a:ext cx="838200" cy="1325563"/>
            <a:chOff x="3725" y="1484"/>
            <a:chExt cx="571" cy="835"/>
          </a:xfrm>
        </p:grpSpPr>
        <p:sp>
          <p:nvSpPr>
            <p:cNvPr id="145436" name="Line 3"/>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7" name="Rectangle 4"/>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5438" name="Text Box 5"/>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43366" name="Rectangle 6"/>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3367" name="Text Box 7"/>
          <p:cNvSpPr txBox="1">
            <a:spLocks noChangeArrowheads="1"/>
          </p:cNvSpPr>
          <p:nvPr/>
        </p:nvSpPr>
        <p:spPr bwMode="auto">
          <a:xfrm>
            <a:off x="261938" y="1400175"/>
            <a:ext cx="2811462" cy="30130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ENDIF</a:t>
            </a:r>
          </a:p>
          <a:p>
            <a:pPr eaLnBrk="0" hangingPunct="0"/>
            <a:r>
              <a:rPr lang="en-GB"/>
              <a:t>IF B &lt; 0 THEN</a:t>
            </a:r>
          </a:p>
          <a:p>
            <a:pPr eaLnBrk="0" hangingPunct="0"/>
            <a:r>
              <a:rPr lang="en-GB"/>
              <a:t>     Print  “B negative”</a:t>
            </a:r>
          </a:p>
          <a:p>
            <a:pPr eaLnBrk="0" hangingPunct="0"/>
            <a:r>
              <a:rPr lang="en-GB"/>
              <a:t>ENDIF</a:t>
            </a:r>
          </a:p>
        </p:txBody>
      </p:sp>
      <p:sp>
        <p:nvSpPr>
          <p:cNvPr id="143368" name="Text Box 8"/>
          <p:cNvSpPr txBox="1">
            <a:spLocks noChangeArrowheads="1"/>
          </p:cNvSpPr>
          <p:nvPr/>
        </p:nvSpPr>
        <p:spPr bwMode="hidden">
          <a:xfrm>
            <a:off x="70104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3369" name="Text Box 9"/>
          <p:cNvSpPr txBox="1">
            <a:spLocks noChangeArrowheads="1"/>
          </p:cNvSpPr>
          <p:nvPr/>
        </p:nvSpPr>
        <p:spPr bwMode="hidden">
          <a:xfrm>
            <a:off x="70104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3370" name="Text Box 10"/>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5415" name="Rectangle 11"/>
          <p:cNvSpPr>
            <a:spLocks noGrp="1"/>
          </p:cNvSpPr>
          <p:nvPr>
            <p:ph type="title"/>
          </p:nvPr>
        </p:nvSpPr>
        <p:spPr/>
        <p:txBody>
          <a:bodyPr/>
          <a:lstStyle/>
          <a:p>
            <a:r>
              <a:rPr lang="en-GB" smtClean="0"/>
              <a:t>Example 5</a:t>
            </a:r>
          </a:p>
        </p:txBody>
      </p:sp>
      <p:grpSp>
        <p:nvGrpSpPr>
          <p:cNvPr id="143372" name="Group 12"/>
          <p:cNvGrpSpPr>
            <a:grpSpLocks/>
          </p:cNvGrpSpPr>
          <p:nvPr/>
        </p:nvGrpSpPr>
        <p:grpSpPr bwMode="auto">
          <a:xfrm>
            <a:off x="4381500" y="412750"/>
            <a:ext cx="1211263" cy="525463"/>
            <a:chOff x="2990" y="260"/>
            <a:chExt cx="827" cy="331"/>
          </a:xfrm>
        </p:grpSpPr>
        <p:sp>
          <p:nvSpPr>
            <p:cNvPr id="145434" name="Line 13"/>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5" name="Rectangle 14"/>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3375" name="Group 15"/>
          <p:cNvGrpSpPr>
            <a:grpSpLocks/>
          </p:cNvGrpSpPr>
          <p:nvPr/>
        </p:nvGrpSpPr>
        <p:grpSpPr bwMode="auto">
          <a:xfrm>
            <a:off x="5572125" y="255588"/>
            <a:ext cx="1925638" cy="1127125"/>
            <a:chOff x="3802" y="161"/>
            <a:chExt cx="1315" cy="710"/>
          </a:xfrm>
        </p:grpSpPr>
        <p:sp>
          <p:nvSpPr>
            <p:cNvPr id="145428" name="Line 16"/>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9" name="Line 17"/>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0" name="Line 18"/>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1" name="AutoShape 19"/>
            <p:cNvSpPr>
              <a:spLocks noChangeArrowheads="1"/>
            </p:cNvSpPr>
            <p:nvPr/>
          </p:nvSpPr>
          <p:spPr bwMode="hidden">
            <a:xfrm>
              <a:off x="3802"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
          <p:nvSpPr>
            <p:cNvPr id="145432" name="Rectangle 20"/>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33" name="Text Box 21"/>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3382" name="Group 22"/>
          <p:cNvGrpSpPr>
            <a:grpSpLocks/>
          </p:cNvGrpSpPr>
          <p:nvPr/>
        </p:nvGrpSpPr>
        <p:grpSpPr bwMode="auto">
          <a:xfrm>
            <a:off x="5483225" y="896938"/>
            <a:ext cx="484188" cy="871537"/>
            <a:chOff x="3742" y="565"/>
            <a:chExt cx="330" cy="549"/>
          </a:xfrm>
        </p:grpSpPr>
        <p:sp>
          <p:nvSpPr>
            <p:cNvPr id="145426" name="Line 23"/>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7" name="Text Box 24"/>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3385" name="Group 25"/>
          <p:cNvGrpSpPr>
            <a:grpSpLocks/>
          </p:cNvGrpSpPr>
          <p:nvPr/>
        </p:nvGrpSpPr>
        <p:grpSpPr bwMode="auto">
          <a:xfrm>
            <a:off x="5572125" y="1714500"/>
            <a:ext cx="1925638" cy="1049338"/>
            <a:chOff x="3802" y="1080"/>
            <a:chExt cx="1315" cy="661"/>
          </a:xfrm>
        </p:grpSpPr>
        <p:sp>
          <p:nvSpPr>
            <p:cNvPr id="145420" name="Line 26"/>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1" name="Line 27"/>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2" name="AutoShape 28"/>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sp>
          <p:nvSpPr>
            <p:cNvPr id="145423" name="Rectangle 29"/>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24" name="Line 30"/>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5" name="Text Box 31"/>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wipe(up)">
                                      <p:cBhvr>
                                        <p:cTn id="7" dur="500"/>
                                        <p:tgtEl>
                                          <p:spTgt spid="1433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336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336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336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336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72"/>
                                        </p:tgtEl>
                                        <p:attrNameLst>
                                          <p:attrName>style.visibility</p:attrName>
                                        </p:attrNameLst>
                                      </p:cBhvr>
                                      <p:to>
                                        <p:strVal val="visible"/>
                                      </p:to>
                                    </p:set>
                                    <p:animEffect transition="in" filter="wipe(left)">
                                      <p:cBhvr>
                                        <p:cTn id="22" dur="500"/>
                                        <p:tgtEl>
                                          <p:spTgt spid="1433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3375"/>
                                        </p:tgtEl>
                                        <p:attrNameLst>
                                          <p:attrName>style.visibility</p:attrName>
                                        </p:attrNameLst>
                                      </p:cBhvr>
                                      <p:to>
                                        <p:strVal val="visible"/>
                                      </p:to>
                                    </p:set>
                                    <p:animEffect transition="in" filter="wipe(up)">
                                      <p:cBhvr>
                                        <p:cTn id="27" dur="500"/>
                                        <p:tgtEl>
                                          <p:spTgt spid="1433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3382"/>
                                        </p:tgtEl>
                                        <p:attrNameLst>
                                          <p:attrName>style.visibility</p:attrName>
                                        </p:attrNameLst>
                                      </p:cBhvr>
                                      <p:to>
                                        <p:strVal val="visible"/>
                                      </p:to>
                                    </p:set>
                                    <p:animEffect transition="in" filter="wipe(up)">
                                      <p:cBhvr>
                                        <p:cTn id="32" dur="500"/>
                                        <p:tgtEl>
                                          <p:spTgt spid="1433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3385"/>
                                        </p:tgtEl>
                                        <p:attrNameLst>
                                          <p:attrName>style.visibility</p:attrName>
                                        </p:attrNameLst>
                                      </p:cBhvr>
                                      <p:to>
                                        <p:strVal val="visible"/>
                                      </p:to>
                                    </p:set>
                                    <p:animEffect transition="in" filter="wipe(up)">
                                      <p:cBhvr>
                                        <p:cTn id="37" dur="500"/>
                                        <p:tgtEl>
                                          <p:spTgt spid="1433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3362"/>
                                        </p:tgtEl>
                                        <p:attrNameLst>
                                          <p:attrName>style.visibility</p:attrName>
                                        </p:attrNameLst>
                                      </p:cBhvr>
                                      <p:to>
                                        <p:strVal val="visible"/>
                                      </p:to>
                                    </p:set>
                                    <p:animEffect transition="in" filter="wipe(up)">
                                      <p:cBhvr>
                                        <p:cTn id="42" dur="500"/>
                                        <p:tgtEl>
                                          <p:spTgt spid="1433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33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33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43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build="p" autoUpdateAnimBg="0"/>
      <p:bldP spid="143367" grpId="0" autoUpdateAnimBg="0"/>
      <p:bldP spid="143368" grpId="0" autoUpdateAnimBg="0"/>
      <p:bldP spid="143369" grpId="0" autoUpdateAnimBg="0"/>
      <p:bldP spid="143370"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4387" name="Text Box 3"/>
          <p:cNvSpPr txBox="1">
            <a:spLocks noChangeArrowheads="1"/>
          </p:cNvSpPr>
          <p:nvPr/>
        </p:nvSpPr>
        <p:spPr bwMode="auto">
          <a:xfrm>
            <a:off x="261938" y="1400175"/>
            <a:ext cx="2811462" cy="2647950"/>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&lt; 0 THEN</a:t>
            </a:r>
          </a:p>
          <a:p>
            <a:pPr eaLnBrk="0" hangingPunct="0"/>
            <a:r>
              <a:rPr lang="en-GB"/>
              <a:t>     Print  “A negative”</a:t>
            </a:r>
          </a:p>
          <a:p>
            <a:pPr eaLnBrk="0" hangingPunct="0"/>
            <a:r>
              <a:rPr lang="en-GB"/>
              <a:t>ENDIF</a:t>
            </a:r>
          </a:p>
          <a:p>
            <a:pPr eaLnBrk="0" hangingPunct="0"/>
            <a:r>
              <a:rPr lang="en-GB"/>
              <a:t>IF A &gt; 0 THEN</a:t>
            </a:r>
          </a:p>
          <a:p>
            <a:pPr eaLnBrk="0" hangingPunct="0"/>
            <a:r>
              <a:rPr lang="en-GB"/>
              <a:t>     Print  “A positive”</a:t>
            </a:r>
          </a:p>
          <a:p>
            <a:pPr eaLnBrk="0" hangingPunct="0"/>
            <a:r>
              <a:rPr lang="en-GB"/>
              <a:t>ENDIF</a:t>
            </a:r>
          </a:p>
        </p:txBody>
      </p:sp>
      <p:sp>
        <p:nvSpPr>
          <p:cNvPr id="144388" name="Text Box 4"/>
          <p:cNvSpPr txBox="1">
            <a:spLocks noChangeArrowheads="1"/>
          </p:cNvSpPr>
          <p:nvPr/>
        </p:nvSpPr>
        <p:spPr bwMode="hidden">
          <a:xfrm>
            <a:off x="6858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4389" name="Text Box 5"/>
          <p:cNvSpPr txBox="1">
            <a:spLocks noChangeArrowheads="1"/>
          </p:cNvSpPr>
          <p:nvPr/>
        </p:nvSpPr>
        <p:spPr bwMode="hidden">
          <a:xfrm>
            <a:off x="69342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Text Box 6"/>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6438" name="Rectangle 7"/>
          <p:cNvSpPr>
            <a:spLocks noGrp="1"/>
          </p:cNvSpPr>
          <p:nvPr>
            <p:ph type="title"/>
          </p:nvPr>
        </p:nvSpPr>
        <p:spPr/>
        <p:txBody>
          <a:bodyPr/>
          <a:lstStyle/>
          <a:p>
            <a:r>
              <a:rPr lang="en-GB" smtClean="0"/>
              <a:t>Example 6</a:t>
            </a:r>
          </a:p>
        </p:txBody>
      </p:sp>
      <p:grpSp>
        <p:nvGrpSpPr>
          <p:cNvPr id="144392" name="Group 8"/>
          <p:cNvGrpSpPr>
            <a:grpSpLocks/>
          </p:cNvGrpSpPr>
          <p:nvPr/>
        </p:nvGrpSpPr>
        <p:grpSpPr bwMode="auto">
          <a:xfrm>
            <a:off x="4381500" y="412750"/>
            <a:ext cx="1211263" cy="525463"/>
            <a:chOff x="2990" y="260"/>
            <a:chExt cx="827" cy="331"/>
          </a:xfrm>
        </p:grpSpPr>
        <p:sp>
          <p:nvSpPr>
            <p:cNvPr id="146461" name="Line 9"/>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62" name="Rectangle 10"/>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4395" name="Group 11"/>
          <p:cNvGrpSpPr>
            <a:grpSpLocks/>
          </p:cNvGrpSpPr>
          <p:nvPr/>
        </p:nvGrpSpPr>
        <p:grpSpPr bwMode="auto">
          <a:xfrm>
            <a:off x="5916613" y="255588"/>
            <a:ext cx="1581150" cy="1127125"/>
            <a:chOff x="4038" y="161"/>
            <a:chExt cx="1079" cy="710"/>
          </a:xfrm>
        </p:grpSpPr>
        <p:sp>
          <p:nvSpPr>
            <p:cNvPr id="146456" name="Line 12"/>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7" name="Line 13"/>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8" name="Line 14"/>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9" name="Rectangle 15"/>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60" name="Text Box 16"/>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4401" name="Group 17"/>
          <p:cNvGrpSpPr>
            <a:grpSpLocks/>
          </p:cNvGrpSpPr>
          <p:nvPr/>
        </p:nvGrpSpPr>
        <p:grpSpPr bwMode="auto">
          <a:xfrm>
            <a:off x="5483225" y="896938"/>
            <a:ext cx="484188" cy="871537"/>
            <a:chOff x="3742" y="565"/>
            <a:chExt cx="330" cy="549"/>
          </a:xfrm>
        </p:grpSpPr>
        <p:sp>
          <p:nvSpPr>
            <p:cNvPr id="146454" name="Line 18"/>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5" name="Text Box 19"/>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4" name="Group 20"/>
          <p:cNvGrpSpPr>
            <a:grpSpLocks/>
          </p:cNvGrpSpPr>
          <p:nvPr/>
        </p:nvGrpSpPr>
        <p:grpSpPr bwMode="auto">
          <a:xfrm>
            <a:off x="5457825" y="2355850"/>
            <a:ext cx="838200" cy="1325563"/>
            <a:chOff x="3725" y="1484"/>
            <a:chExt cx="571" cy="835"/>
          </a:xfrm>
        </p:grpSpPr>
        <p:sp>
          <p:nvSpPr>
            <p:cNvPr id="146451" name="Line 21"/>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2" name="Rectangle 22"/>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6453" name="Text Box 23"/>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8" name="Group 24"/>
          <p:cNvGrpSpPr>
            <a:grpSpLocks/>
          </p:cNvGrpSpPr>
          <p:nvPr/>
        </p:nvGrpSpPr>
        <p:grpSpPr bwMode="auto">
          <a:xfrm>
            <a:off x="5572125" y="1714500"/>
            <a:ext cx="1925638" cy="1049338"/>
            <a:chOff x="3802" y="1080"/>
            <a:chExt cx="1315" cy="661"/>
          </a:xfrm>
        </p:grpSpPr>
        <p:sp>
          <p:nvSpPr>
            <p:cNvPr id="146445" name="Line 25"/>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6" name="Line 26"/>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7" name="AutoShape 27"/>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6448" name="Rectangle 28"/>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49" name="Line 29"/>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0" name="Text Box 30"/>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5" name="AutoShape 31"/>
          <p:cNvSpPr>
            <a:spLocks noChangeArrowheads="1"/>
          </p:cNvSpPr>
          <p:nvPr/>
        </p:nvSpPr>
        <p:spPr bwMode="hidden">
          <a:xfrm>
            <a:off x="5572125" y="263525"/>
            <a:ext cx="708025" cy="79692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up)">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438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438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438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438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392"/>
                                        </p:tgtEl>
                                        <p:attrNameLst>
                                          <p:attrName>style.visibility</p:attrName>
                                        </p:attrNameLst>
                                      </p:cBhvr>
                                      <p:to>
                                        <p:strVal val="visible"/>
                                      </p:to>
                                    </p:set>
                                    <p:animEffect transition="in" filter="wipe(left)">
                                      <p:cBhvr>
                                        <p:cTn id="22" dur="500"/>
                                        <p:tgtEl>
                                          <p:spTgt spid="1443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4415"/>
                                        </p:tgtEl>
                                        <p:attrNameLst>
                                          <p:attrName>style.visibility</p:attrName>
                                        </p:attrNameLst>
                                      </p:cBhvr>
                                      <p:to>
                                        <p:strVal val="visible"/>
                                      </p:to>
                                    </p:set>
                                    <p:animEffect transition="in" filter="wipe(up)">
                                      <p:cBhvr>
                                        <p:cTn id="27" dur="500"/>
                                        <p:tgtEl>
                                          <p:spTgt spid="1444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4395"/>
                                        </p:tgtEl>
                                        <p:attrNameLst>
                                          <p:attrName>style.visibility</p:attrName>
                                        </p:attrNameLst>
                                      </p:cBhvr>
                                      <p:to>
                                        <p:strVal val="visible"/>
                                      </p:to>
                                    </p:set>
                                    <p:animEffect transition="in" filter="wipe(up)">
                                      <p:cBhvr>
                                        <p:cTn id="32" dur="500"/>
                                        <p:tgtEl>
                                          <p:spTgt spid="1443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4401"/>
                                        </p:tgtEl>
                                        <p:attrNameLst>
                                          <p:attrName>style.visibility</p:attrName>
                                        </p:attrNameLst>
                                      </p:cBhvr>
                                      <p:to>
                                        <p:strVal val="visible"/>
                                      </p:to>
                                    </p:set>
                                    <p:animEffect transition="in" filter="wipe(up)">
                                      <p:cBhvr>
                                        <p:cTn id="37" dur="500"/>
                                        <p:tgtEl>
                                          <p:spTgt spid="144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4408"/>
                                        </p:tgtEl>
                                        <p:attrNameLst>
                                          <p:attrName>style.visibility</p:attrName>
                                        </p:attrNameLst>
                                      </p:cBhvr>
                                      <p:to>
                                        <p:strVal val="visible"/>
                                      </p:to>
                                    </p:set>
                                    <p:animEffect transition="in" filter="wipe(up)">
                                      <p:cBhvr>
                                        <p:cTn id="42" dur="500"/>
                                        <p:tgtEl>
                                          <p:spTgt spid="1444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4404"/>
                                        </p:tgtEl>
                                        <p:attrNameLst>
                                          <p:attrName>style.visibility</p:attrName>
                                        </p:attrNameLst>
                                      </p:cBhvr>
                                      <p:to>
                                        <p:strVal val="visible"/>
                                      </p:to>
                                    </p:set>
                                    <p:animEffect transition="in" filter="wipe(up)">
                                      <p:cBhvr>
                                        <p:cTn id="47" dur="500"/>
                                        <p:tgtEl>
                                          <p:spTgt spid="14440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438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438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4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autoUpdateAnimBg="0"/>
      <p:bldP spid="144387" grpId="0" autoUpdateAnimBg="0"/>
      <p:bldP spid="144388" grpId="0" autoUpdateAnimBg="0"/>
      <p:bldP spid="144389" grpId="0" autoUpdateAnimBg="0"/>
      <p:bldP spid="144390" grpId="0" autoUpdateAnimBg="0"/>
      <p:bldP spid="144415"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7</a:t>
            </a:r>
            <a:endParaRPr lang="fr-FR" dirty="0"/>
          </a:p>
        </p:txBody>
      </p:sp>
      <p:sp>
        <p:nvSpPr>
          <p:cNvPr id="3" name="Espace réservé du contenu 2"/>
          <p:cNvSpPr>
            <a:spLocks noGrp="1"/>
          </p:cNvSpPr>
          <p:nvPr>
            <p:ph idx="1"/>
          </p:nvPr>
        </p:nvSpPr>
        <p:spPr/>
        <p:txBody>
          <a:bodyPr/>
          <a:lstStyle/>
          <a:p>
            <a:r>
              <a:rPr lang="fr-FR" sz="1000" b="1" dirty="0"/>
              <a:t>Analyser la procédure suivante très simplifiée:</a:t>
            </a:r>
          </a:p>
          <a:p>
            <a:r>
              <a:rPr lang="en-SG" sz="1000" b="1" dirty="0"/>
              <a:t>Ask: "What type of ticket do you require, single or return?"</a:t>
            </a:r>
            <a:endParaRPr lang="fr-FR" sz="1000" b="1" dirty="0"/>
          </a:p>
          <a:p>
            <a:r>
              <a:rPr lang="en-SG" sz="1000" b="1" dirty="0"/>
              <a:t>IF the customer wants ‘return’</a:t>
            </a:r>
            <a:endParaRPr lang="fr-FR" sz="1000" b="1" dirty="0"/>
          </a:p>
          <a:p>
            <a:r>
              <a:rPr lang="en-SG" sz="1000" b="1" dirty="0"/>
              <a:t>Ask: "What rate, Standard or Cheap-day?"</a:t>
            </a:r>
            <a:endParaRPr lang="fr-FR" sz="1000" b="1" dirty="0"/>
          </a:p>
          <a:p>
            <a:r>
              <a:rPr lang="en-SG" sz="1000" b="1" dirty="0"/>
              <a:t>IF the customer replies ‘Cheap-day’</a:t>
            </a:r>
            <a:endParaRPr lang="fr-FR" sz="1000" b="1" dirty="0"/>
          </a:p>
          <a:p>
            <a:r>
              <a:rPr lang="en-SG" sz="1000" b="1" dirty="0"/>
              <a:t>Say: "That will be £11:20"</a:t>
            </a:r>
            <a:endParaRPr lang="fr-FR" sz="1000" b="1" dirty="0"/>
          </a:p>
          <a:p>
            <a:r>
              <a:rPr lang="en-SG" sz="1000" b="1" dirty="0"/>
              <a:t>ELSE</a:t>
            </a:r>
            <a:endParaRPr lang="fr-FR" sz="1000" b="1" dirty="0"/>
          </a:p>
          <a:p>
            <a:r>
              <a:rPr lang="en-SG" sz="1000" b="1" dirty="0"/>
              <a:t>Say: "That will be £19:50"</a:t>
            </a:r>
            <a:endParaRPr lang="fr-FR" sz="1000" b="1" dirty="0"/>
          </a:p>
          <a:p>
            <a:r>
              <a:rPr lang="en-SG" sz="1000" b="1" dirty="0"/>
              <a:t>ENDIF</a:t>
            </a:r>
            <a:endParaRPr lang="fr-FR" sz="1000" b="1" dirty="0"/>
          </a:p>
          <a:p>
            <a:r>
              <a:rPr lang="en-SG" sz="1000" b="1" dirty="0"/>
              <a:t>ELSE</a:t>
            </a:r>
            <a:endParaRPr lang="fr-FR" sz="1000" b="1" dirty="0"/>
          </a:p>
          <a:p>
            <a:r>
              <a:rPr lang="en-SG" sz="1000" b="1" dirty="0"/>
              <a:t>Say: "That will be £9:75"</a:t>
            </a:r>
            <a:endParaRPr lang="fr-FR" sz="1000" b="1" dirty="0"/>
          </a:p>
          <a:p>
            <a:r>
              <a:rPr lang="fr-FR" sz="1000" b="1" dirty="0"/>
              <a:t>ENDIF</a:t>
            </a:r>
          </a:p>
          <a:p>
            <a:endParaRPr lang="fr-FR" sz="1000" b="1"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115</a:t>
            </a:fld>
            <a:endParaRPr lang="en-US" dirty="0"/>
          </a:p>
        </p:txBody>
      </p:sp>
    </p:spTree>
    <p:extLst>
      <p:ext uri="{BB962C8B-B14F-4D97-AF65-F5344CB8AC3E}">
        <p14:creationId xmlns:p14="http://schemas.microsoft.com/office/powerpoint/2010/main" val="246972548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7</a:t>
            </a:r>
            <a:endParaRPr lang="fr-FR" dirty="0"/>
          </a:p>
        </p:txBody>
      </p:sp>
      <p:sp>
        <p:nvSpPr>
          <p:cNvPr id="3" name="Espace réservé du contenu 2"/>
          <p:cNvSpPr>
            <a:spLocks noGrp="1"/>
          </p:cNvSpPr>
          <p:nvPr>
            <p:ph idx="1"/>
          </p:nvPr>
        </p:nvSpPr>
        <p:spPr/>
        <p:txBody>
          <a:bodyPr/>
          <a:lstStyle/>
          <a:p>
            <a:r>
              <a:rPr lang="fr-FR" b="1" dirty="0"/>
              <a:t>Maintenant, déterminer le nombre minimum de tests qui sont nécessaires pour faire en sorte que toutes les questions ont été posées, toutes les combinaisons ont eu lieu et toutes les réponses données.</a:t>
            </a:r>
            <a:endParaRPr lang="fr-FR" dirty="0"/>
          </a:p>
          <a:p>
            <a:r>
              <a:rPr lang="fr-FR" b="1" dirty="0"/>
              <a:t>a) 3</a:t>
            </a:r>
            <a:endParaRPr lang="fr-FR" dirty="0"/>
          </a:p>
          <a:p>
            <a:r>
              <a:rPr lang="fr-FR" b="1" dirty="0"/>
              <a:t>b) 4</a:t>
            </a:r>
            <a:endParaRPr lang="fr-FR" dirty="0"/>
          </a:p>
          <a:p>
            <a:r>
              <a:rPr lang="fr-FR" b="1" dirty="0"/>
              <a:t>c) 5</a:t>
            </a:r>
            <a:endParaRPr lang="fr-FR" dirty="0"/>
          </a:p>
          <a:p>
            <a:r>
              <a:rPr lang="fr-FR" b="1" dirty="0"/>
              <a:t>d) 6</a:t>
            </a:r>
            <a:endParaRPr lang="fr-FR" dirty="0"/>
          </a:p>
          <a:p>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116</a:t>
            </a:fld>
            <a:endParaRPr lang="en-US" dirty="0"/>
          </a:p>
        </p:txBody>
      </p:sp>
    </p:spTree>
    <p:extLst>
      <p:ext uri="{BB962C8B-B14F-4D97-AF65-F5344CB8AC3E}">
        <p14:creationId xmlns:p14="http://schemas.microsoft.com/office/powerpoint/2010/main" val="165458118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485775" y="935038"/>
            <a:ext cx="8388350" cy="5465762"/>
          </a:xfrm>
        </p:spPr>
        <p:txBody>
          <a:bodyPr/>
          <a:lstStyle/>
          <a:p>
            <a:pPr eaLnBrk="1" hangingPunct="1"/>
            <a:r>
              <a:rPr lang="fr-FR" b="1" smtClean="0"/>
              <a:t>Couverture de conditions et couverture de conditions multiples</a:t>
            </a:r>
          </a:p>
          <a:p>
            <a:pPr lvl="1" eaLnBrk="1" hangingPunct="1"/>
            <a:r>
              <a:rPr lang="fr-FR" sz="1800" smtClean="0"/>
              <a:t>Le concept de couverture peut aussi être appliqué aux autres niveaux de tests</a:t>
            </a:r>
          </a:p>
          <a:p>
            <a:pPr lvl="1" eaLnBrk="1" hangingPunct="1"/>
            <a:r>
              <a:rPr lang="fr-FR" sz="1800" smtClean="0"/>
              <a:t>Par exemple, au niveau intégration, le pourcentage des modules, composants ou classes qui ont été exercées par une suite de cas de test peut être exprimé comme une couverture de modules, composants ou classes,</a:t>
            </a:r>
          </a:p>
        </p:txBody>
      </p:sp>
      <p:sp>
        <p:nvSpPr>
          <p:cNvPr id="4" name="Slide Number Placeholder 3"/>
          <p:cNvSpPr>
            <a:spLocks noGrp="1"/>
          </p:cNvSpPr>
          <p:nvPr>
            <p:ph type="sldNum" sz="quarter" idx="10"/>
          </p:nvPr>
        </p:nvSpPr>
        <p:spPr/>
        <p:txBody>
          <a:bodyPr/>
          <a:lstStyle/>
          <a:p>
            <a:pPr>
              <a:defRPr/>
            </a:pPr>
            <a:fld id="{05917EDD-8A1E-45DA-BE79-3FC38176268B}" type="slidenum">
              <a:rPr lang="en-US"/>
              <a:pPr>
                <a:defRPr/>
              </a:pPr>
              <a:t>117</a:t>
            </a:fld>
            <a:endParaRPr lang="en-US" dirty="0"/>
          </a:p>
        </p:txBody>
      </p:sp>
      <p:sp>
        <p:nvSpPr>
          <p:cNvPr id="14745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fr-FR" sz="2400" smtClean="0"/>
              <a:t>4.5 Techniques basées sur l’expérience</a:t>
            </a:r>
            <a:endParaRPr lang="en-US" sz="2400" smtClean="0"/>
          </a:p>
        </p:txBody>
      </p:sp>
      <p:sp>
        <p:nvSpPr>
          <p:cNvPr id="149506" name="Content Placeholder 2"/>
          <p:cNvSpPr>
            <a:spLocks noGrp="1"/>
          </p:cNvSpPr>
          <p:nvPr>
            <p:ph idx="1"/>
          </p:nvPr>
        </p:nvSpPr>
        <p:spPr/>
        <p:txBody>
          <a:bodyPr/>
          <a:lstStyle/>
          <a:p>
            <a:pPr eaLnBrk="1" hangingPunct="1"/>
            <a:r>
              <a:rPr lang="fr-FR" sz="1800" smtClean="0"/>
              <a:t>Les tests basé sur l'expérience sont conçus à partir </a:t>
            </a:r>
            <a:r>
              <a:rPr lang="fr-FR" sz="1800" b="1" smtClean="0"/>
              <a:t>des compétences des testeurs</a:t>
            </a:r>
            <a:r>
              <a:rPr lang="fr-FR" sz="1800" smtClean="0"/>
              <a:t>, de leur </a:t>
            </a:r>
            <a:r>
              <a:rPr lang="fr-FR" sz="1800" b="1" smtClean="0"/>
              <a:t>intuition</a:t>
            </a:r>
            <a:r>
              <a:rPr lang="fr-FR" sz="1800" smtClean="0"/>
              <a:t> et de leur </a:t>
            </a:r>
            <a:r>
              <a:rPr lang="fr-FR" sz="1800" b="1" smtClean="0"/>
              <a:t>expérience</a:t>
            </a:r>
            <a:r>
              <a:rPr lang="fr-FR" sz="1800" smtClean="0"/>
              <a:t> avec des applications et technologies </a:t>
            </a:r>
            <a:r>
              <a:rPr lang="fr-FR" sz="1800" u="sng" smtClean="0"/>
              <a:t>similaires</a:t>
            </a:r>
            <a:r>
              <a:rPr lang="fr-FR" sz="1800" smtClean="0"/>
              <a:t>.</a:t>
            </a:r>
          </a:p>
          <a:p>
            <a:pPr eaLnBrk="1" hangingPunct="1"/>
            <a:r>
              <a:rPr lang="fr-FR" sz="1800" smtClean="0"/>
              <a:t>Les tests intuitifs peuvent être utiles pour identifier des tests spéciaux, difficilement atteints par des approches formelles.</a:t>
            </a:r>
          </a:p>
          <a:p>
            <a:pPr eaLnBrk="1" hangingPunct="1"/>
            <a:r>
              <a:rPr lang="fr-FR" sz="1800" b="1" smtClean="0"/>
              <a:t>l'estimation d'erreur</a:t>
            </a:r>
            <a:r>
              <a:rPr lang="fr-FR" sz="1800" smtClean="0"/>
              <a:t> ou « attaque par faute »:</a:t>
            </a:r>
          </a:p>
          <a:p>
            <a:pPr lvl="1" eaLnBrk="1" hangingPunct="1"/>
            <a:r>
              <a:rPr lang="fr-FR" sz="1600" smtClean="0"/>
              <a:t>les testeurs anticipent les défauts basés sur l'expérience.</a:t>
            </a:r>
          </a:p>
          <a:p>
            <a:pPr lvl="1" eaLnBrk="1" hangingPunct="1"/>
            <a:r>
              <a:rPr lang="fr-FR" sz="1600" smtClean="0"/>
              <a:t>Enumérer une liste des défauts possibles et de concevoir des tests</a:t>
            </a:r>
          </a:p>
          <a:p>
            <a:pPr eaLnBrk="1" hangingPunct="1"/>
            <a:r>
              <a:rPr lang="fr-FR" sz="1800" b="1" smtClean="0"/>
              <a:t>Les tests exploratoires</a:t>
            </a:r>
            <a:r>
              <a:rPr lang="fr-FR" sz="1800" smtClean="0"/>
              <a:t>:</a:t>
            </a:r>
          </a:p>
          <a:p>
            <a:pPr lvl="1" eaLnBrk="1" hangingPunct="1"/>
            <a:r>
              <a:rPr lang="fr-FR" sz="1600" smtClean="0"/>
              <a:t>Comprennent la conception et l'exécution des tests, l'écriture des résultats de tests et l'apprentissage</a:t>
            </a:r>
          </a:p>
          <a:p>
            <a:pPr lvl="1" eaLnBrk="1" hangingPunct="1"/>
            <a:r>
              <a:rPr lang="fr-FR" sz="1600" smtClean="0"/>
              <a:t>Très utile lorsque les spécifications sont rares ou non adéquates, et que le test est soumis à de sévères contraintes de temps</a:t>
            </a:r>
          </a:p>
          <a:p>
            <a:pPr eaLnBrk="1" hangingPunct="1"/>
            <a:endParaRPr lang="fr-FR" sz="1600" smtClean="0"/>
          </a:p>
        </p:txBody>
      </p:sp>
      <p:sp>
        <p:nvSpPr>
          <p:cNvPr id="4" name="Slide Number Placeholder 3"/>
          <p:cNvSpPr>
            <a:spLocks noGrp="1"/>
          </p:cNvSpPr>
          <p:nvPr>
            <p:ph type="sldNum" sz="quarter" idx="10"/>
          </p:nvPr>
        </p:nvSpPr>
        <p:spPr/>
        <p:txBody>
          <a:bodyPr/>
          <a:lstStyle/>
          <a:p>
            <a:pPr>
              <a:defRPr/>
            </a:pPr>
            <a:fld id="{5D7B094E-2C57-41B7-A106-0CAC686D1493}" type="slidenum">
              <a:rPr lang="en-US"/>
              <a:pPr>
                <a:defRPr/>
              </a:pPr>
              <a:t>118</a:t>
            </a:fld>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pPr eaLnBrk="1" hangingPunct="1"/>
            <a:r>
              <a:rPr lang="fr-FR" sz="2400" smtClean="0"/>
              <a:t>4.6 Sélectionner les techniques de test</a:t>
            </a:r>
            <a:endParaRPr lang="en-US" sz="2400" smtClean="0"/>
          </a:p>
        </p:txBody>
      </p:sp>
      <p:sp>
        <p:nvSpPr>
          <p:cNvPr id="151554" name="Content Placeholder 2"/>
          <p:cNvSpPr>
            <a:spLocks noGrp="1"/>
          </p:cNvSpPr>
          <p:nvPr>
            <p:ph idx="1"/>
          </p:nvPr>
        </p:nvSpPr>
        <p:spPr/>
        <p:txBody>
          <a:bodyPr/>
          <a:lstStyle/>
          <a:p>
            <a:pPr eaLnBrk="1" hangingPunct="1"/>
            <a:r>
              <a:rPr lang="fr-FR" sz="1800" smtClean="0"/>
              <a:t>Le choix des techniques de tests à utiliser dépend:</a:t>
            </a:r>
          </a:p>
          <a:p>
            <a:pPr lvl="1" eaLnBrk="1" hangingPunct="1"/>
            <a:r>
              <a:rPr lang="fr-FR" sz="1600" smtClean="0"/>
              <a:t>De système à tester.</a:t>
            </a:r>
          </a:p>
          <a:p>
            <a:pPr lvl="1" eaLnBrk="1" hangingPunct="1"/>
            <a:r>
              <a:rPr lang="fr-FR" sz="1600" smtClean="0"/>
              <a:t>Les objectifs de test.</a:t>
            </a:r>
          </a:p>
          <a:p>
            <a:pPr lvl="1" eaLnBrk="1" hangingPunct="1"/>
            <a:r>
              <a:rPr lang="fr-FR" sz="1600" smtClean="0"/>
              <a:t>Les exigences client.</a:t>
            </a:r>
          </a:p>
          <a:p>
            <a:pPr lvl="1" eaLnBrk="1" hangingPunct="1"/>
            <a:r>
              <a:rPr lang="fr-FR" sz="1600" smtClean="0"/>
              <a:t>Le risque.</a:t>
            </a:r>
          </a:p>
          <a:p>
            <a:pPr eaLnBrk="1" hangingPunct="1"/>
            <a:r>
              <a:rPr lang="fr-FR" sz="1800" smtClean="0"/>
              <a:t>Lors de la création de cas de test, les testeurs utilisent généralement une combinaison de techniques de tests.</a:t>
            </a:r>
          </a:p>
        </p:txBody>
      </p:sp>
      <p:sp>
        <p:nvSpPr>
          <p:cNvPr id="4" name="Slide Number Placeholder 3"/>
          <p:cNvSpPr>
            <a:spLocks noGrp="1"/>
          </p:cNvSpPr>
          <p:nvPr>
            <p:ph type="sldNum" sz="quarter" idx="10"/>
          </p:nvPr>
        </p:nvSpPr>
        <p:spPr/>
        <p:txBody>
          <a:bodyPr/>
          <a:lstStyle/>
          <a:p>
            <a:pPr>
              <a:defRPr/>
            </a:pPr>
            <a:fld id="{2CB25AF9-BD11-4545-B296-9E9DD4EA87FC}" type="slidenum">
              <a:rPr lang="en-US"/>
              <a:pPr>
                <a:defRPr/>
              </a:pPr>
              <a:t>119</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0482" name="Content Placeholder 4"/>
          <p:cNvPicPr>
            <a:picLocks noGrp="1" noChangeAspect="1"/>
          </p:cNvPicPr>
          <p:nvPr>
            <p:ph idx="4294967295"/>
          </p:nvPr>
        </p:nvPicPr>
        <p:blipFill>
          <a:blip r:embed="rId2"/>
          <a:srcRect/>
          <a:stretch>
            <a:fillRect/>
          </a:stretch>
        </p:blipFill>
        <p:spPr>
          <a:xfrm>
            <a:off x="1387475" y="1420813"/>
            <a:ext cx="6584950" cy="4394200"/>
          </a:xfrm>
        </p:spPr>
      </p:pic>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1A71E2ED-0BC4-4327-B69B-22092F560487}" type="slidenum">
              <a:rPr lang="en-US" sz="1200" b="1">
                <a:solidFill>
                  <a:schemeClr val="tx1">
                    <a:tint val="75000"/>
                  </a:schemeClr>
                </a:solidFill>
                <a:latin typeface="Arial" pitchFamily="34" charset="0"/>
                <a:cs typeface="+mn-cs"/>
              </a:rPr>
              <a:pPr algn="r" eaLnBrk="0" hangingPunct="0">
                <a:defRPr/>
              </a:pPr>
              <a:t>12</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65EF518-3C65-4545-8866-BD06A0C772E0}" type="slidenum">
              <a:rPr lang="en-US" sz="1200" b="1">
                <a:solidFill>
                  <a:srgbClr val="898989"/>
                </a:solidFill>
              </a:rPr>
              <a:pPr algn="r" eaLnBrk="0" hangingPunct="0"/>
              <a:t>120</a:t>
            </a:fld>
            <a:endParaRPr lang="en-US" sz="1200" b="1">
              <a:solidFill>
                <a:srgbClr val="898989"/>
              </a:solidFill>
            </a:endParaRPr>
          </a:p>
        </p:txBody>
      </p:sp>
      <p:sp>
        <p:nvSpPr>
          <p:cNvPr id="153602" name="Title 1"/>
          <p:cNvSpPr>
            <a:spLocks noGrp="1"/>
          </p:cNvSpPr>
          <p:nvPr>
            <p:ph type="title" idx="4294967295"/>
          </p:nvPr>
        </p:nvSpPr>
        <p:spPr>
          <a:xfrm>
            <a:off x="457200" y="1981200"/>
            <a:ext cx="8391525" cy="1800225"/>
          </a:xfrm>
        </p:spPr>
        <p:txBody>
          <a:bodyPr/>
          <a:lstStyle/>
          <a:p>
            <a:r>
              <a:rPr lang="fr-FR" smtClean="0"/>
              <a:t>Chapitre 5 : Gestion des tests</a:t>
            </a:r>
            <a:endParaRPr 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idx="4294967295"/>
          </p:nvPr>
        </p:nvSpPr>
        <p:spPr>
          <a:xfrm>
            <a:off x="179388" y="260350"/>
            <a:ext cx="8721725" cy="438150"/>
          </a:xfrm>
        </p:spPr>
        <p:txBody>
          <a:bodyPr/>
          <a:lstStyle/>
          <a:p>
            <a:r>
              <a:rPr lang="fr-FR" sz="2400" smtClean="0"/>
              <a:t>5.1.Organisation des tests</a:t>
            </a:r>
            <a:br>
              <a:rPr lang="fr-FR" sz="2400" smtClean="0"/>
            </a:br>
            <a:r>
              <a:rPr lang="fr-FR" sz="2400" b="0" smtClean="0"/>
              <a:t/>
            </a:r>
            <a:br>
              <a:rPr lang="fr-FR" sz="2400" b="0" smtClean="0"/>
            </a:br>
            <a:r>
              <a:rPr lang="fr-FR" sz="2400" b="0" smtClean="0"/>
              <a:t>	</a:t>
            </a:r>
            <a:br>
              <a:rPr lang="fr-FR" sz="2400" b="0" smtClean="0"/>
            </a:br>
            <a:endParaRPr lang="en-US" sz="2400" smtClean="0"/>
          </a:p>
        </p:txBody>
      </p:sp>
      <p:sp>
        <p:nvSpPr>
          <p:cNvPr id="154626" name="Content Placeholder 2"/>
          <p:cNvSpPr>
            <a:spLocks noGrp="1"/>
          </p:cNvSpPr>
          <p:nvPr>
            <p:ph idx="4294967295"/>
          </p:nvPr>
        </p:nvSpPr>
        <p:spPr>
          <a:xfrm>
            <a:off x="107950" y="588963"/>
            <a:ext cx="8615363" cy="5735637"/>
          </a:xfrm>
        </p:spPr>
        <p:txBody>
          <a:bodyPr/>
          <a:lstStyle/>
          <a:p>
            <a:pPr>
              <a:buFont typeface="Arial" charset="0"/>
              <a:buNone/>
            </a:pPr>
            <a:endParaRPr lang="fr-FR" sz="1600" i="1" smtClean="0"/>
          </a:p>
          <a:p>
            <a:r>
              <a:rPr lang="fr-FR" b="1" smtClean="0"/>
              <a:t>Organisation du test et indépendance</a:t>
            </a:r>
          </a:p>
          <a:p>
            <a:pPr lvl="1"/>
            <a:r>
              <a:rPr lang="fr-FR" sz="1600" smtClean="0"/>
              <a:t>L’efficacité de la découverte d'anomalies par le test et les revues peut être améliorée par l'emploi de </a:t>
            </a:r>
            <a:r>
              <a:rPr lang="fr-FR" sz="1600" u="sng" smtClean="0"/>
              <a:t>testeurs indépendants</a:t>
            </a:r>
            <a:r>
              <a:rPr lang="fr-FR" sz="1600" smtClean="0"/>
              <a:t>. Les options pour l'indépendance sont les suivantes :</a:t>
            </a:r>
          </a:p>
          <a:p>
            <a:pPr marL="1143000" lvl="2" indent="-228600"/>
            <a:r>
              <a:rPr lang="fr-FR" sz="1600" smtClean="0"/>
              <a:t>Pas de testeurs indépendants, développeurs testant leur propre code.</a:t>
            </a:r>
          </a:p>
          <a:p>
            <a:pPr marL="1143000" lvl="2" indent="-228600"/>
            <a:r>
              <a:rPr lang="fr-FR" sz="1600" smtClean="0"/>
              <a:t>Testeurs indépendants incorporés à l'équipe de développement.</a:t>
            </a:r>
          </a:p>
          <a:p>
            <a:pPr marL="1143000" lvl="2" indent="-228600"/>
            <a:r>
              <a:rPr lang="fr-FR" sz="1600" smtClean="0"/>
              <a:t>Équipe ou groupe de test indépendant au sein de l'organisation, qui réfère au gestionnaire du projet ou aux responsables décisionnaires.</a:t>
            </a:r>
          </a:p>
          <a:p>
            <a:pPr marL="1143000" lvl="2" indent="-228600"/>
            <a:r>
              <a:rPr lang="fr-FR" sz="1600" smtClean="0"/>
              <a:t>Testeurs indépendants de l'organisation, de la communauté des utilisateurs et de l’informatique.</a:t>
            </a:r>
          </a:p>
        </p:txBody>
      </p:sp>
      <p:sp>
        <p:nvSpPr>
          <p:cNvPr id="1546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9EE8A14-DC7C-4E22-9DA0-F8184FB2DCD4}" type="slidenum">
              <a:rPr lang="en-US" sz="1200" b="1">
                <a:solidFill>
                  <a:srgbClr val="898989"/>
                </a:solidFill>
              </a:rPr>
              <a:pPr algn="r" eaLnBrk="0" hangingPunct="0"/>
              <a:t>121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6674" name="Espace réservé du contenu 2"/>
          <p:cNvSpPr>
            <a:spLocks noGrp="1"/>
          </p:cNvSpPr>
          <p:nvPr>
            <p:ph idx="4294967295"/>
          </p:nvPr>
        </p:nvSpPr>
        <p:spPr>
          <a:xfrm>
            <a:off x="107950" y="908050"/>
            <a:ext cx="8928100" cy="5400675"/>
          </a:xfrm>
        </p:spPr>
        <p:txBody>
          <a:bodyPr/>
          <a:lstStyle/>
          <a:p>
            <a:r>
              <a:rPr lang="fr-FR" sz="1800" smtClean="0"/>
              <a:t>Les avantages de l'indépendance  :</a:t>
            </a:r>
          </a:p>
          <a:p>
            <a:pPr lvl="1"/>
            <a:r>
              <a:rPr lang="fr-FR" sz="1600" smtClean="0"/>
              <a:t>Des testeurs indépendants voient des défauts différents et d’une autre nature et sont impartiaux.</a:t>
            </a:r>
          </a:p>
          <a:p>
            <a:pPr lvl="1"/>
            <a:r>
              <a:rPr lang="fr-FR" sz="1600" smtClean="0"/>
              <a:t>Un testeur indépendant peut vérifier les hypothèses faites pendant la spécification et l'implémentation du système.</a:t>
            </a:r>
          </a:p>
          <a:p>
            <a:r>
              <a:rPr lang="fr-FR" sz="1800" smtClean="0"/>
              <a:t>Les inconvénients  :</a:t>
            </a:r>
          </a:p>
          <a:p>
            <a:pPr lvl="1"/>
            <a:r>
              <a:rPr lang="fr-FR" sz="1600" smtClean="0"/>
              <a:t>Déconnexion vis-à-vis de l'équipe de développement (en cas de totale indépendance).</a:t>
            </a:r>
          </a:p>
          <a:p>
            <a:pPr lvl="1"/>
            <a:r>
              <a:rPr lang="fr-FR" sz="1600" smtClean="0"/>
              <a:t>Les développeurs perdent le sens de la responsabilité pour la qualité.</a:t>
            </a:r>
          </a:p>
          <a:p>
            <a:pPr lvl="1"/>
            <a:r>
              <a:rPr lang="fr-FR" sz="1600" smtClean="0"/>
              <a:t>Des testeurs indépendants peuvent constituer un goulet d'étranglement comme dernier point de vérification et être accusés des retards.</a:t>
            </a:r>
          </a:p>
        </p:txBody>
      </p:sp>
      <p:sp>
        <p:nvSpPr>
          <p:cNvPr id="15667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9AFFC70-2947-4FA9-8478-2A49750BE3FB}" type="slidenum">
              <a:rPr lang="en-US" sz="1200" b="1">
                <a:solidFill>
                  <a:srgbClr val="898989"/>
                </a:solidFill>
              </a:rPr>
              <a:pPr algn="r" eaLnBrk="0" hangingPunct="0"/>
              <a:t>122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7698" name="Espace réservé du contenu 2"/>
          <p:cNvSpPr>
            <a:spLocks noGrp="1"/>
          </p:cNvSpPr>
          <p:nvPr>
            <p:ph idx="4294967295"/>
          </p:nvPr>
        </p:nvSpPr>
        <p:spPr>
          <a:xfrm>
            <a:off x="107950" y="908050"/>
            <a:ext cx="8856663" cy="5400675"/>
          </a:xfrm>
        </p:spPr>
        <p:txBody>
          <a:bodyPr/>
          <a:lstStyle/>
          <a:p>
            <a:r>
              <a:rPr lang="fr-FR" b="1" smtClean="0"/>
              <a:t>Tâches du responsable des tests et des testeurs </a:t>
            </a:r>
          </a:p>
          <a:p>
            <a:pPr lvl="1"/>
            <a:r>
              <a:rPr lang="fr-FR" sz="1600" smtClean="0"/>
              <a:t>Les tâches habituelles du responsable de test peuvent comprendre les suivantes : </a:t>
            </a:r>
          </a:p>
          <a:p>
            <a:pPr marL="1143000" lvl="2" indent="-228600"/>
            <a:r>
              <a:rPr lang="fr-FR" sz="1600" smtClean="0"/>
              <a:t>Coordonner la stratégie et le plan du test avec le chef de projet et d'autres acteurs</a:t>
            </a:r>
          </a:p>
          <a:p>
            <a:pPr marL="1143000" lvl="2" indent="-228600"/>
            <a:r>
              <a:rPr lang="fr-FR" sz="1600" smtClean="0"/>
              <a:t>Établir ou réviser une stratégie de test pour le projet ainsi qu'une politique de test pour l'organisation</a:t>
            </a:r>
          </a:p>
          <a:p>
            <a:pPr marL="1143000" lvl="2" indent="-228600"/>
            <a:r>
              <a:rPr lang="fr-FR" sz="1600" smtClean="0"/>
              <a:t>Apporter le point de vue du test aux autres activités du projet, comme la planification de l'intégration</a:t>
            </a:r>
          </a:p>
          <a:p>
            <a:pPr marL="1143000" lvl="2" indent="-228600"/>
            <a:r>
              <a:rPr lang="fr-FR" sz="1600" smtClean="0"/>
              <a:t>Planifier les tests en considérant le contexte et en comprenant les objectifs et les risques</a:t>
            </a:r>
          </a:p>
          <a:p>
            <a:pPr marL="1143000" lvl="2" indent="-228600"/>
            <a:r>
              <a:rPr lang="fr-FR" sz="1600" smtClean="0"/>
              <a:t>Démarrer la spécification, la préparation, l'implémentation et l'exécution des tests ainsi que surveiller et contrôler l'exécution. </a:t>
            </a:r>
          </a:p>
          <a:p>
            <a:pPr marL="1143000" lvl="2" indent="-228600"/>
            <a:r>
              <a:rPr lang="fr-FR" sz="1600" smtClean="0"/>
              <a:t>Adapter le planning en fonction des résultats et de l'avancement du test et entreprendre les actions nécessaires pour résoudre les problèmes . </a:t>
            </a:r>
          </a:p>
        </p:txBody>
      </p:sp>
      <p:sp>
        <p:nvSpPr>
          <p:cNvPr id="1576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0C82EDF-999F-499A-9E84-B721DA9FFA98}" type="slidenum">
              <a:rPr lang="en-US" sz="1200" b="1">
                <a:solidFill>
                  <a:srgbClr val="898989"/>
                </a:solidFill>
              </a:rPr>
              <a:pPr algn="r" eaLnBrk="0" hangingPunct="0"/>
              <a:t>123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re 1"/>
          <p:cNvSpPr>
            <a:spLocks noGrp="1"/>
          </p:cNvSpPr>
          <p:nvPr>
            <p:ph type="title" idx="4294967295"/>
          </p:nvPr>
        </p:nvSpPr>
        <p:spPr>
          <a:xfrm>
            <a:off x="107950" y="260350"/>
            <a:ext cx="8766175" cy="539750"/>
          </a:xfrm>
        </p:spPr>
        <p:txBody>
          <a:bodyPr/>
          <a:lstStyle/>
          <a:p>
            <a:r>
              <a:rPr lang="fr-FR" sz="2400" smtClean="0"/>
              <a:t>5.1.Organisation des tests</a:t>
            </a:r>
          </a:p>
        </p:txBody>
      </p:sp>
      <p:sp>
        <p:nvSpPr>
          <p:cNvPr id="158722" name="Espace réservé du contenu 2"/>
          <p:cNvSpPr>
            <a:spLocks noGrp="1"/>
          </p:cNvSpPr>
          <p:nvPr>
            <p:ph idx="4294967295"/>
          </p:nvPr>
        </p:nvSpPr>
        <p:spPr>
          <a:xfrm>
            <a:off x="107950" y="836613"/>
            <a:ext cx="8766175" cy="5391150"/>
          </a:xfrm>
        </p:spPr>
        <p:txBody>
          <a:bodyPr/>
          <a:lstStyle/>
          <a:p>
            <a:pPr marL="1143000" lvl="2" indent="-228600"/>
            <a:r>
              <a:rPr lang="fr-FR" sz="1600" smtClean="0"/>
              <a:t>Introduire des mesures appropriées pour mesurer l'avancement du test et évaluer la qualité du test et du produit </a:t>
            </a:r>
          </a:p>
          <a:p>
            <a:pPr marL="1143000" lvl="2" indent="-228600"/>
            <a:r>
              <a:rPr lang="fr-FR" sz="1600" smtClean="0"/>
              <a:t>Sélectionner les outils pour aider le test et organiser la formation des testeurs à l'usage des outils. </a:t>
            </a:r>
          </a:p>
          <a:p>
            <a:pPr lvl="1"/>
            <a:r>
              <a:rPr lang="fr-FR" b="1" smtClean="0"/>
              <a:t>Les tâches habituelles des testeurs</a:t>
            </a:r>
          </a:p>
          <a:p>
            <a:pPr marL="1143000" lvl="2" indent="-228600"/>
            <a:r>
              <a:rPr lang="fr-FR" sz="1600" smtClean="0"/>
              <a:t>Passer en revue les plans du test et y contribuer.</a:t>
            </a:r>
          </a:p>
          <a:p>
            <a:pPr marL="1143000" lvl="2" indent="-228600"/>
            <a:r>
              <a:rPr lang="fr-FR" sz="1600" smtClean="0"/>
              <a:t>Analyser, passer en revue et évaluer, quant à leur testabilité, les exigences utilisateurs, les spécifications et les modèles.</a:t>
            </a:r>
          </a:p>
          <a:p>
            <a:pPr marL="1143000" lvl="2" indent="-228600"/>
            <a:r>
              <a:rPr lang="fr-FR" sz="1600" smtClean="0"/>
              <a:t>Créer des spécifications de test.</a:t>
            </a:r>
          </a:p>
          <a:p>
            <a:pPr marL="1143000" lvl="2" indent="-228600"/>
            <a:r>
              <a:rPr lang="fr-FR" sz="1600" smtClean="0"/>
              <a:t>Mettre en place l'environnement de test (souvent en coordination avec l'administration système et la gestion de réseau).</a:t>
            </a:r>
          </a:p>
          <a:p>
            <a:pPr marL="1143000" lvl="2" indent="-228600"/>
            <a:r>
              <a:rPr lang="fr-FR" sz="1600" smtClean="0"/>
              <a:t>Préparer et obtenir les données de test.</a:t>
            </a:r>
          </a:p>
          <a:p>
            <a:pPr marL="1143000" lvl="2" indent="-228600">
              <a:buFont typeface="Arial" charset="0"/>
              <a:buNone/>
            </a:pPr>
            <a:endParaRPr lang="fr-FR" sz="1600" smtClean="0"/>
          </a:p>
        </p:txBody>
      </p:sp>
      <p:sp>
        <p:nvSpPr>
          <p:cNvPr id="1587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8AC5E9B-F1E3-4BE9-8491-E41492BF8555}" type="slidenum">
              <a:rPr lang="en-US" sz="1200" b="1">
                <a:solidFill>
                  <a:srgbClr val="898989"/>
                </a:solidFill>
              </a:rPr>
              <a:pPr algn="r" eaLnBrk="0" hangingPunct="0"/>
              <a:t>124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re 1"/>
          <p:cNvSpPr>
            <a:spLocks noGrp="1"/>
          </p:cNvSpPr>
          <p:nvPr>
            <p:ph type="title" idx="4294967295"/>
          </p:nvPr>
        </p:nvSpPr>
        <p:spPr>
          <a:xfrm>
            <a:off x="179388" y="341313"/>
            <a:ext cx="8694737" cy="350837"/>
          </a:xfrm>
        </p:spPr>
        <p:txBody>
          <a:bodyPr/>
          <a:lstStyle/>
          <a:p>
            <a:r>
              <a:rPr lang="fr-FR" sz="2400" smtClean="0"/>
              <a:t>5.1.Organisation des tests</a:t>
            </a:r>
          </a:p>
        </p:txBody>
      </p:sp>
      <p:sp>
        <p:nvSpPr>
          <p:cNvPr id="159746" name="Espace réservé du contenu 2"/>
          <p:cNvSpPr>
            <a:spLocks noGrp="1"/>
          </p:cNvSpPr>
          <p:nvPr>
            <p:ph idx="4294967295"/>
          </p:nvPr>
        </p:nvSpPr>
        <p:spPr>
          <a:xfrm>
            <a:off x="25400" y="765175"/>
            <a:ext cx="9001125" cy="5543550"/>
          </a:xfrm>
        </p:spPr>
        <p:txBody>
          <a:bodyPr/>
          <a:lstStyle/>
          <a:p>
            <a:pPr marL="1143000" lvl="2" indent="-228600"/>
            <a:r>
              <a:rPr lang="fr-FR" sz="1600" smtClean="0"/>
              <a:t>Implémenter des tests à tous les niveaux, exécuter et consigner les tests, évaluer les résultats et documenter les écarts vis-à-vis des résultats attendus.</a:t>
            </a:r>
          </a:p>
          <a:p>
            <a:pPr marL="1143000" lvl="2" indent="-228600"/>
            <a:r>
              <a:rPr lang="fr-FR" sz="1600" smtClean="0"/>
              <a:t>Employer les outils d'administration ou de gestion des tests et les outils de surveillance des tests en fonction du besoin.</a:t>
            </a:r>
          </a:p>
          <a:p>
            <a:pPr marL="1143000" lvl="2" indent="-228600"/>
            <a:r>
              <a:rPr lang="fr-FR" sz="1600" smtClean="0"/>
              <a:t>Automatiser les tests (éventuellement avec l’aide d'un développeur ou d'un expert en automatisation de test).</a:t>
            </a:r>
          </a:p>
          <a:p>
            <a:pPr marL="1143000" lvl="2" indent="-228600"/>
            <a:r>
              <a:rPr lang="fr-FR" sz="1600" smtClean="0"/>
              <a:t>Mesurer les performances des composants et systèmes (si pertinent).</a:t>
            </a:r>
          </a:p>
          <a:p>
            <a:pPr marL="1143000" lvl="2" indent="-228600"/>
            <a:r>
              <a:rPr lang="fr-FR" sz="1600" smtClean="0"/>
              <a:t>Passer en revue les tests développés par d'autres.</a:t>
            </a:r>
          </a:p>
          <a:p>
            <a:endParaRPr lang="fr-FR" smtClean="0"/>
          </a:p>
          <a:p>
            <a:pPr marL="1143000" lvl="2" indent="-228600"/>
            <a:endParaRPr lang="fr-FR" sz="1600" smtClean="0"/>
          </a:p>
          <a:p>
            <a:endParaRPr lang="fr-FR" sz="1600" smtClean="0"/>
          </a:p>
          <a:p>
            <a:pPr>
              <a:buFont typeface="Arial" charset="0"/>
              <a:buNone/>
            </a:pPr>
            <a:endParaRPr lang="fr-FR" sz="1600" smtClean="0"/>
          </a:p>
          <a:p>
            <a:endParaRPr lang="fr-FR" smtClean="0"/>
          </a:p>
        </p:txBody>
      </p:sp>
      <p:sp>
        <p:nvSpPr>
          <p:cNvPr id="1597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5F7A1CD-56E2-48FD-9D4E-2856CB5B32B4}" type="slidenum">
              <a:rPr lang="en-US" sz="1200" b="1">
                <a:solidFill>
                  <a:srgbClr val="898989"/>
                </a:solidFill>
              </a:rPr>
              <a:pPr algn="r" eaLnBrk="0" hangingPunct="0"/>
              <a:t>125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Espace réservé du contenu 2"/>
          <p:cNvSpPr>
            <a:spLocks noGrp="1"/>
          </p:cNvSpPr>
          <p:nvPr>
            <p:ph idx="4294967295"/>
          </p:nvPr>
        </p:nvSpPr>
        <p:spPr>
          <a:xfrm>
            <a:off x="142875" y="714375"/>
            <a:ext cx="8924925" cy="5594350"/>
          </a:xfrm>
        </p:spPr>
        <p:txBody>
          <a:bodyPr/>
          <a:lstStyle/>
          <a:p>
            <a:pPr>
              <a:buFont typeface="Arial" charset="0"/>
              <a:buNone/>
            </a:pPr>
            <a:endParaRPr lang="fr-FR" b="1" smtClean="0"/>
          </a:p>
          <a:p>
            <a:r>
              <a:rPr lang="fr-FR" sz="1800" b="1" smtClean="0"/>
              <a:t>Planification des tests:</a:t>
            </a:r>
          </a:p>
          <a:p>
            <a:pPr lvl="1"/>
            <a:r>
              <a:rPr lang="fr-FR" sz="1600" smtClean="0"/>
              <a:t>La planification est influencée par la politique de test de l’organisation, la portée du test, les objectifs, les risques, les contraintes, la criticité, la testabilité et la disponibilité des ressources. </a:t>
            </a:r>
          </a:p>
          <a:p>
            <a:pPr lvl="1"/>
            <a:r>
              <a:rPr lang="fr-FR" sz="1600" smtClean="0"/>
              <a:t>La planification du test est une </a:t>
            </a:r>
            <a:r>
              <a:rPr lang="fr-FR" sz="1600" u="sng" smtClean="0"/>
              <a:t>activité continue </a:t>
            </a:r>
            <a:r>
              <a:rPr lang="fr-FR" sz="1600" smtClean="0"/>
              <a:t>et est effectuée tout au long des processus et activités du cycle de développement. </a:t>
            </a:r>
          </a:p>
          <a:p>
            <a:pPr lvl="1"/>
            <a:r>
              <a:rPr lang="fr-FR" sz="1600" smtClean="0"/>
              <a:t>Le retour issu des activités de test est employé pour constater </a:t>
            </a:r>
            <a:r>
              <a:rPr lang="fr-FR" sz="1600" u="sng" smtClean="0"/>
              <a:t>l'évolution des risques et modifier alors la planification. </a:t>
            </a:r>
          </a:p>
        </p:txBody>
      </p:sp>
      <p:sp>
        <p:nvSpPr>
          <p:cNvPr id="16077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076BBC0-8F4B-439C-B5FA-F9F776C10E51}" type="slidenum">
              <a:rPr lang="en-US" sz="1200" b="1">
                <a:solidFill>
                  <a:srgbClr val="898989"/>
                </a:solidFill>
              </a:rPr>
              <a:pPr algn="r" eaLnBrk="0" hangingPunct="0"/>
              <a:t>126</a:t>
            </a:fld>
            <a:endParaRPr lang="en-US" sz="1200" b="1">
              <a:solidFill>
                <a:srgbClr val="898989"/>
              </a:solidFill>
            </a:endParaRPr>
          </a:p>
        </p:txBody>
      </p:sp>
      <p:sp>
        <p:nvSpPr>
          <p:cNvPr id="160771" name="Title 1"/>
          <p:cNvSpPr txBox="1">
            <a:spLocks/>
          </p:cNvSpPr>
          <p:nvPr/>
        </p:nvSpPr>
        <p:spPr bwMode="auto">
          <a:xfrm>
            <a:off x="142875" y="333375"/>
            <a:ext cx="8924925" cy="503238"/>
          </a:xfrm>
          <a:prstGeom prst="rect">
            <a:avLst/>
          </a:prstGeom>
          <a:noFill/>
          <a:ln w="9525">
            <a:noFill/>
            <a:miter lim="800000"/>
            <a:headEnd/>
            <a:tailEnd/>
          </a:ln>
        </p:spPr>
        <p:txBody>
          <a:bodyPr lIns="0" tIns="0" rIns="0" bIns="0"/>
          <a:lstStyle/>
          <a:p>
            <a:r>
              <a:rPr lang="fr-FR" b="1">
                <a:solidFill>
                  <a:srgbClr val="000000"/>
                </a:solidFill>
              </a:rPr>
              <a:t>5.2 Estimation et planification des tests</a:t>
            </a:r>
            <a:br>
              <a:rPr lang="fr-FR" b="1">
                <a:solidFill>
                  <a:srgbClr val="000000"/>
                </a:solidFill>
              </a:rPr>
            </a:br>
            <a:r>
              <a:rPr lang="fr-FR" b="1">
                <a:solidFill>
                  <a:srgbClr val="000000"/>
                </a:solidFill>
              </a:rPr>
              <a:t>	</a:t>
            </a:r>
            <a:br>
              <a:rPr lang="fr-FR" b="1">
                <a:solidFill>
                  <a:srgbClr val="000000"/>
                </a:solidFill>
              </a:rPr>
            </a:br>
            <a:endParaRPr lang="en-US" b="1">
              <a:solidFill>
                <a:srgbClr val="000000"/>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z="2400" b="0" smtClean="0"/>
              <a:t/>
            </a:r>
            <a:br>
              <a:rPr lang="fr-FR" sz="2400" b="0" smtClean="0"/>
            </a:br>
            <a:endParaRPr lang="fr-FR" sz="2400" smtClean="0"/>
          </a:p>
        </p:txBody>
      </p:sp>
      <p:sp>
        <p:nvSpPr>
          <p:cNvPr id="161794" name="Espace réservé du contenu 2"/>
          <p:cNvSpPr>
            <a:spLocks noGrp="1"/>
          </p:cNvSpPr>
          <p:nvPr>
            <p:ph idx="4294967295"/>
          </p:nvPr>
        </p:nvSpPr>
        <p:spPr>
          <a:xfrm>
            <a:off x="109538" y="922338"/>
            <a:ext cx="8855075" cy="5402262"/>
          </a:xfrm>
        </p:spPr>
        <p:txBody>
          <a:bodyPr/>
          <a:lstStyle/>
          <a:p>
            <a:r>
              <a:rPr lang="fr-FR" sz="1800" b="1" smtClean="0"/>
              <a:t>Activités de planification des tests</a:t>
            </a:r>
          </a:p>
          <a:p>
            <a:pPr lvl="1"/>
            <a:r>
              <a:rPr lang="fr-FR" sz="1800" smtClean="0"/>
              <a:t>Les activités de la planification des tests pour un système ou pour une partie de celui-ci peuvent être:</a:t>
            </a:r>
          </a:p>
          <a:p>
            <a:pPr marL="1143000" lvl="2" indent="-228600"/>
            <a:r>
              <a:rPr lang="fr-FR" sz="1600" smtClean="0"/>
              <a:t>Définir le périmètre du test, les risques et identifier les objectifs du test</a:t>
            </a:r>
          </a:p>
          <a:p>
            <a:pPr marL="1143000" lvl="2" indent="-228600"/>
            <a:r>
              <a:rPr lang="fr-FR" sz="1600" smtClean="0"/>
              <a:t>Définir l'approche générale du test (stratégie de test), y compris la définition des niveaux de test ainsi que celle des critères d'entrée et de sortie.</a:t>
            </a:r>
          </a:p>
          <a:p>
            <a:pPr marL="1143000" lvl="2" indent="-228600"/>
            <a:r>
              <a:rPr lang="fr-FR" sz="1600" smtClean="0"/>
              <a:t>Intégrer et coordonner des activités de test dans les activités du cycle de développement : acquisition, fourniture, développement, exploitation et maintenance.</a:t>
            </a:r>
          </a:p>
          <a:p>
            <a:pPr marL="1143000" lvl="2" indent="-228600"/>
            <a:r>
              <a:rPr lang="fr-FR" sz="1600" smtClean="0"/>
              <a:t>Prendre des décisions quant à ce qui doit être testé, quels rôles vont exercer quelles activités, quand et comment ces activités doivent être exercées, comment évaluer les résultats des tests et quand arrêter les tests (critères de sortie).</a:t>
            </a:r>
          </a:p>
          <a:p>
            <a:pPr lvl="1"/>
            <a:endParaRPr lang="fr-FR" sz="1600" smtClean="0"/>
          </a:p>
        </p:txBody>
      </p:sp>
      <p:sp>
        <p:nvSpPr>
          <p:cNvPr id="1617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D17C8BE-6EDB-4131-9F33-5A3AE7CF555F}" type="slidenum">
              <a:rPr lang="en-US" sz="1200" b="1">
                <a:solidFill>
                  <a:srgbClr val="898989"/>
                </a:solidFill>
              </a:rPr>
              <a:pPr algn="r" eaLnBrk="0" hangingPunct="0"/>
              <a:t>127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mtClean="0"/>
              <a:t/>
            </a:r>
            <a:br>
              <a:rPr lang="fr-FR" smtClean="0"/>
            </a:br>
            <a:endParaRPr lang="fr-FR" smtClean="0"/>
          </a:p>
        </p:txBody>
      </p:sp>
      <p:sp>
        <p:nvSpPr>
          <p:cNvPr id="162818" name="Espace réservé du contenu 2"/>
          <p:cNvSpPr>
            <a:spLocks noGrp="1"/>
          </p:cNvSpPr>
          <p:nvPr>
            <p:ph idx="4294967295"/>
          </p:nvPr>
        </p:nvSpPr>
        <p:spPr>
          <a:xfrm>
            <a:off x="152400" y="838200"/>
            <a:ext cx="8883650" cy="5486400"/>
          </a:xfrm>
        </p:spPr>
        <p:txBody>
          <a:bodyPr/>
          <a:lstStyle/>
          <a:p>
            <a:pPr lvl="1"/>
            <a:r>
              <a:rPr lang="fr-FR" sz="1600" smtClean="0"/>
              <a:t>Planifier les activités d'analyse et de conception des tests</a:t>
            </a:r>
          </a:p>
          <a:p>
            <a:pPr lvl="1"/>
            <a:r>
              <a:rPr lang="fr-FR" sz="1600" smtClean="0"/>
              <a:t>Planifier les activités de conception, d'exécution et dévaluation des tests</a:t>
            </a:r>
          </a:p>
          <a:p>
            <a:pPr lvl="1"/>
            <a:r>
              <a:rPr lang="fr-FR" sz="1600" smtClean="0"/>
              <a:t>Assigner les ressources aux différentes tâches définies.</a:t>
            </a:r>
          </a:p>
          <a:p>
            <a:pPr lvl="1"/>
            <a:r>
              <a:rPr lang="fr-FR" sz="1600" smtClean="0"/>
              <a:t>Définir le volume, le niveau de détail, la structure et les modèles pour la documentation du test.</a:t>
            </a:r>
          </a:p>
          <a:p>
            <a:pPr lvl="1"/>
            <a:r>
              <a:rPr lang="fr-FR" sz="1600" smtClean="0"/>
              <a:t>Sélectionner des mesures pour suivre et contrôler la préparation et l'exécution des tests, l'élimination des défauts et la résolution des problèmes relatifs aux risques.</a:t>
            </a:r>
          </a:p>
          <a:p>
            <a:pPr lvl="1"/>
            <a:r>
              <a:rPr lang="fr-FR" sz="1600" smtClean="0"/>
              <a:t>Déterminer le niveau de détail pour les procédures de test de façon à fournir suffisamment de détails pour permettre une préparation et une exécution reproductibles des tests.</a:t>
            </a:r>
          </a:p>
          <a:p>
            <a:pPr marL="0" indent="0"/>
            <a:endParaRPr lang="fr-FR" smtClean="0"/>
          </a:p>
        </p:txBody>
      </p:sp>
      <p:sp>
        <p:nvSpPr>
          <p:cNvPr id="1628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274C02-EFB9-4DC0-811C-0E33DA5F9E19}" type="slidenum">
              <a:rPr lang="en-US" sz="1200" b="1">
                <a:solidFill>
                  <a:srgbClr val="898989"/>
                </a:solidFill>
              </a:rPr>
              <a:pPr algn="r" eaLnBrk="0" hangingPunct="0"/>
              <a:t>128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re 1"/>
          <p:cNvSpPr>
            <a:spLocks noGrp="1"/>
          </p:cNvSpPr>
          <p:nvPr>
            <p:ph type="title" idx="4294967295"/>
          </p:nvPr>
        </p:nvSpPr>
        <p:spPr>
          <a:xfrm>
            <a:off x="107950" y="341313"/>
            <a:ext cx="8766175" cy="541337"/>
          </a:xfrm>
        </p:spPr>
        <p:txBody>
          <a:bodyPr/>
          <a:lstStyle/>
          <a:p>
            <a:r>
              <a:rPr lang="fr-FR" sz="2400" smtClean="0"/>
              <a:t>5.2 Estimation et planification des tests</a:t>
            </a:r>
          </a:p>
        </p:txBody>
      </p:sp>
      <p:sp>
        <p:nvSpPr>
          <p:cNvPr id="163842" name="Espace réservé du contenu 2"/>
          <p:cNvSpPr>
            <a:spLocks noGrp="1"/>
          </p:cNvSpPr>
          <p:nvPr>
            <p:ph idx="4294967295"/>
          </p:nvPr>
        </p:nvSpPr>
        <p:spPr>
          <a:xfrm>
            <a:off x="107950" y="1052513"/>
            <a:ext cx="8928100" cy="5219700"/>
          </a:xfrm>
        </p:spPr>
        <p:txBody>
          <a:bodyPr/>
          <a:lstStyle/>
          <a:p>
            <a:r>
              <a:rPr lang="fr-FR" b="1" smtClean="0"/>
              <a:t>Critères d'entrée</a:t>
            </a:r>
          </a:p>
          <a:p>
            <a:pPr lvl="1"/>
            <a:r>
              <a:rPr lang="fr-FR" sz="1600" smtClean="0"/>
              <a:t>Les critères d'entrée définissent quand </a:t>
            </a:r>
            <a:r>
              <a:rPr lang="fr-FR" sz="1600" u="sng" smtClean="0"/>
              <a:t>démarrent les tests </a:t>
            </a:r>
            <a:r>
              <a:rPr lang="fr-FR" sz="1600" smtClean="0"/>
              <a:t>(par exemple quand débute un niveau de test, quand un jeu de test est prêt à être exécuté).</a:t>
            </a:r>
          </a:p>
          <a:p>
            <a:pPr lvl="1"/>
            <a:r>
              <a:rPr lang="fr-FR" sz="1600" u="sng" smtClean="0"/>
              <a:t>Typiquement,</a:t>
            </a:r>
            <a:r>
              <a:rPr lang="fr-FR" sz="1600" smtClean="0"/>
              <a:t> les critères d'entrée peuvent couvrir:</a:t>
            </a:r>
          </a:p>
          <a:p>
            <a:pPr marL="1143000" lvl="2" indent="-228600"/>
            <a:r>
              <a:rPr lang="fr-FR" sz="1600" smtClean="0"/>
              <a:t>Disponibilité et préparation de l'environnement de test.</a:t>
            </a:r>
          </a:p>
          <a:p>
            <a:pPr marL="1143000" lvl="2" indent="-228600"/>
            <a:r>
              <a:rPr lang="fr-FR" sz="1600" smtClean="0"/>
              <a:t>Préparation des outils de tests dans l'environnement de test.</a:t>
            </a:r>
          </a:p>
          <a:p>
            <a:pPr marL="1143000" lvl="2" indent="-228600"/>
            <a:r>
              <a:rPr lang="fr-FR" sz="1600" smtClean="0"/>
              <a:t>Disponibilité de code testable.</a:t>
            </a:r>
          </a:p>
          <a:p>
            <a:pPr marL="1143000" lvl="2" indent="-228600"/>
            <a:r>
              <a:rPr lang="fr-FR" sz="1600" smtClean="0"/>
              <a:t>Disponibilité des jeux de données.</a:t>
            </a:r>
          </a:p>
        </p:txBody>
      </p:sp>
      <p:sp>
        <p:nvSpPr>
          <p:cNvPr id="1638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0B38C46-9533-4DDF-825F-57D58BAF52E0}" type="slidenum">
              <a:rPr lang="en-US" sz="1200" b="1">
                <a:solidFill>
                  <a:srgbClr val="898989"/>
                </a:solidFill>
              </a:rPr>
              <a:pPr algn="r" eaLnBrk="0" hangingPunct="0"/>
              <a:t>129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1506" name="Content Placeholder 4"/>
          <p:cNvPicPr>
            <a:picLocks noGrp="1" noChangeAspect="1"/>
          </p:cNvPicPr>
          <p:nvPr>
            <p:ph idx="1"/>
          </p:nvPr>
        </p:nvPicPr>
        <p:blipFill>
          <a:blip r:embed="rId2"/>
          <a:srcRect/>
          <a:stretch>
            <a:fillRect/>
          </a:stretch>
        </p:blipFill>
        <p:spPr>
          <a:xfrm>
            <a:off x="485775" y="1055688"/>
            <a:ext cx="8388350" cy="5124450"/>
          </a:xfrm>
        </p:spPr>
      </p:pic>
      <p:sp>
        <p:nvSpPr>
          <p:cNvPr id="4" name="Slide Number Placeholder 3"/>
          <p:cNvSpPr>
            <a:spLocks noGrp="1"/>
          </p:cNvSpPr>
          <p:nvPr>
            <p:ph type="sldNum" sz="quarter" idx="10"/>
          </p:nvPr>
        </p:nvSpPr>
        <p:spPr/>
        <p:txBody>
          <a:bodyPr/>
          <a:lstStyle/>
          <a:p>
            <a:pPr>
              <a:defRPr/>
            </a:pPr>
            <a:fld id="{72194A53-56CB-42D3-AE7C-91C7CA417F94}" type="slidenum">
              <a:rPr lang="en-US"/>
              <a:pPr>
                <a:defRPr/>
              </a:pPr>
              <a:t>13</a:t>
            </a:fld>
            <a:endParaRPr lang="en-US" dirty="0"/>
          </a:p>
        </p:txBody>
      </p:sp>
      <p:sp>
        <p:nvSpPr>
          <p:cNvPr id="21508" name="TextBox 6"/>
          <p:cNvSpPr txBox="1">
            <a:spLocks noChangeArrowheads="1"/>
          </p:cNvSpPr>
          <p:nvPr/>
        </p:nvSpPr>
        <p:spPr bwMode="auto">
          <a:xfrm>
            <a:off x="990600" y="2451100"/>
            <a:ext cx="1828800" cy="369888"/>
          </a:xfrm>
          <a:prstGeom prst="rect">
            <a:avLst/>
          </a:prstGeom>
          <a:noFill/>
          <a:ln w="9525">
            <a:noFill/>
            <a:miter lim="800000"/>
            <a:headEnd/>
            <a:tailEnd/>
          </a:ln>
        </p:spPr>
        <p:txBody>
          <a:bodyPr>
            <a:spAutoFit/>
          </a:bodyPr>
          <a:lstStyle/>
          <a:p>
            <a:pPr eaLnBrk="0" hangingPunct="0"/>
            <a:r>
              <a:rPr lang="fr-FR" sz="1800"/>
              <a:t>Erreur Humaine</a:t>
            </a:r>
          </a:p>
        </p:txBody>
      </p:sp>
      <p:sp>
        <p:nvSpPr>
          <p:cNvPr id="21509" name="TextBox 7"/>
          <p:cNvSpPr txBox="1">
            <a:spLocks noChangeArrowheads="1"/>
          </p:cNvSpPr>
          <p:nvPr/>
        </p:nvSpPr>
        <p:spPr bwMode="auto">
          <a:xfrm>
            <a:off x="3733800" y="3736975"/>
            <a:ext cx="1828800" cy="369888"/>
          </a:xfrm>
          <a:prstGeom prst="rect">
            <a:avLst/>
          </a:prstGeom>
          <a:noFill/>
          <a:ln w="9525">
            <a:noFill/>
            <a:miter lim="800000"/>
            <a:headEnd/>
            <a:tailEnd/>
          </a:ln>
        </p:spPr>
        <p:txBody>
          <a:bodyPr>
            <a:spAutoFit/>
          </a:bodyPr>
          <a:lstStyle/>
          <a:p>
            <a:pPr eaLnBrk="0" hangingPunct="0"/>
            <a:r>
              <a:rPr lang="fr-FR" sz="1800"/>
              <a:t>Défaut (Bug)</a:t>
            </a:r>
          </a:p>
        </p:txBody>
      </p:sp>
      <p:sp>
        <p:nvSpPr>
          <p:cNvPr id="21510" name="TextBox 9"/>
          <p:cNvSpPr txBox="1">
            <a:spLocks noChangeArrowheads="1"/>
          </p:cNvSpPr>
          <p:nvPr/>
        </p:nvSpPr>
        <p:spPr bwMode="auto">
          <a:xfrm>
            <a:off x="6629400" y="5116513"/>
            <a:ext cx="1371600" cy="369887"/>
          </a:xfrm>
          <a:prstGeom prst="rect">
            <a:avLst/>
          </a:prstGeom>
          <a:noFill/>
          <a:ln w="9525">
            <a:noFill/>
            <a:miter lim="800000"/>
            <a:headEnd/>
            <a:tailEnd/>
          </a:ln>
        </p:spPr>
        <p:txBody>
          <a:bodyPr>
            <a:spAutoFit/>
          </a:bodyPr>
          <a:lstStyle/>
          <a:p>
            <a:pPr eaLnBrk="0" hangingPunct="0"/>
            <a:r>
              <a:rPr lang="fr-FR" sz="1800"/>
              <a:t>Défaillance</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4866" name="Espace réservé du contenu 2"/>
          <p:cNvSpPr>
            <a:spLocks noGrp="1"/>
          </p:cNvSpPr>
          <p:nvPr>
            <p:ph idx="4294967295"/>
          </p:nvPr>
        </p:nvSpPr>
        <p:spPr>
          <a:xfrm>
            <a:off x="107950" y="1008063"/>
            <a:ext cx="8766175" cy="5219700"/>
          </a:xfrm>
        </p:spPr>
        <p:txBody>
          <a:bodyPr/>
          <a:lstStyle/>
          <a:p>
            <a:r>
              <a:rPr lang="fr-FR" b="1" smtClean="0"/>
              <a:t>Critères de sortie</a:t>
            </a:r>
          </a:p>
          <a:p>
            <a:pPr lvl="1"/>
            <a:r>
              <a:rPr lang="fr-FR" sz="1600" smtClean="0"/>
              <a:t>L’objectif des critères de sortie est de définir quand arrêter le test, par exemple, </a:t>
            </a:r>
            <a:r>
              <a:rPr lang="fr-FR" sz="1600" u="sng" smtClean="0"/>
              <a:t>à la fin d‟un niveau de test </a:t>
            </a:r>
            <a:r>
              <a:rPr lang="fr-FR" sz="1600" smtClean="0"/>
              <a:t>ou lorsqu'une série de tests a atteint </a:t>
            </a:r>
            <a:r>
              <a:rPr lang="fr-FR" sz="1600" u="sng" smtClean="0"/>
              <a:t>un objectif donné</a:t>
            </a:r>
            <a:r>
              <a:rPr lang="fr-FR" sz="1600" smtClean="0"/>
              <a:t>.</a:t>
            </a:r>
          </a:p>
          <a:p>
            <a:pPr lvl="1"/>
            <a:r>
              <a:rPr lang="fr-FR" sz="1600" smtClean="0"/>
              <a:t>Typiquement, les critères de sortie peuvent comprendre les suivants :</a:t>
            </a:r>
          </a:p>
          <a:p>
            <a:pPr marL="1143000" lvl="2" indent="-228600"/>
            <a:r>
              <a:rPr lang="fr-FR" sz="1600" smtClean="0"/>
              <a:t>Des mesures d'exhaustivité, comme la couverture de code, de fonctionnalités ou de risques.</a:t>
            </a:r>
          </a:p>
          <a:p>
            <a:pPr marL="1143000" lvl="2" indent="-228600"/>
            <a:r>
              <a:rPr lang="fr-FR" sz="1600" smtClean="0"/>
              <a:t>L'estimation de la densité des anomalies ou des mesures de fiabilité.</a:t>
            </a:r>
          </a:p>
          <a:p>
            <a:pPr marL="1143000" lvl="2" indent="-228600"/>
            <a:r>
              <a:rPr lang="fr-FR" sz="1600" smtClean="0"/>
              <a:t>Le coût</a:t>
            </a:r>
          </a:p>
          <a:p>
            <a:pPr marL="1143000" lvl="2" indent="-228600"/>
            <a:r>
              <a:rPr lang="fr-FR" sz="1600" smtClean="0"/>
              <a:t>Les risques résiduels, comme les anomalies non corrigées ou le manque de couverture du test dans certaines parties.</a:t>
            </a:r>
          </a:p>
          <a:p>
            <a:pPr marL="1143000" lvl="2" indent="-228600"/>
            <a:r>
              <a:rPr lang="fr-FR" sz="1600" smtClean="0"/>
              <a:t>Un calendrier, par exemple, basé sur la date de mise sur le marché.</a:t>
            </a:r>
          </a:p>
          <a:p>
            <a:pPr lvl="1"/>
            <a:endParaRPr lang="fr-FR" sz="1600" smtClean="0"/>
          </a:p>
        </p:txBody>
      </p:sp>
      <p:sp>
        <p:nvSpPr>
          <p:cNvPr id="1648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DD760B5-D9E8-47EA-A62C-05FD2C7C445E}" type="slidenum">
              <a:rPr lang="en-US" sz="1200" b="1">
                <a:solidFill>
                  <a:srgbClr val="898989"/>
                </a:solidFill>
              </a:rPr>
              <a:pPr algn="r" eaLnBrk="0" hangingPunct="0"/>
              <a:t>130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Espace réservé du contenu 2"/>
          <p:cNvSpPr>
            <a:spLocks noGrp="1"/>
          </p:cNvSpPr>
          <p:nvPr>
            <p:ph idx="4294967295"/>
          </p:nvPr>
        </p:nvSpPr>
        <p:spPr>
          <a:xfrm>
            <a:off x="142875" y="785813"/>
            <a:ext cx="8858250" cy="5441950"/>
          </a:xfrm>
        </p:spPr>
        <p:txBody>
          <a:bodyPr/>
          <a:lstStyle/>
          <a:p>
            <a:pPr marL="358775" lvl="1" indent="0">
              <a:buFont typeface="Arial" charset="0"/>
              <a:buNone/>
            </a:pPr>
            <a:endParaRPr lang="fr-FR" sz="1600" smtClean="0"/>
          </a:p>
          <a:p>
            <a:r>
              <a:rPr lang="fr-FR" b="1" smtClean="0"/>
              <a:t>Estimation des tests</a:t>
            </a:r>
          </a:p>
          <a:p>
            <a:pPr>
              <a:buFont typeface="Arial" charset="0"/>
              <a:buNone/>
            </a:pPr>
            <a:r>
              <a:rPr lang="fr-FR" sz="1600" smtClean="0"/>
              <a:t>Deux approches pour l'estimation de l'effort de test sont couvertes par le présent syllabus :</a:t>
            </a:r>
          </a:p>
          <a:p>
            <a:pPr marL="358775" lvl="1" indent="0"/>
            <a:r>
              <a:rPr lang="fr-FR" sz="1600" smtClean="0"/>
              <a:t> Estimation de l'effort de test basée sur des mesures issues de projets antérieurs ou similaires ou basée sur des valeurs typiques.</a:t>
            </a:r>
          </a:p>
          <a:p>
            <a:pPr marL="358775" lvl="1" indent="0"/>
            <a:r>
              <a:rPr lang="fr-FR" sz="1600" smtClean="0"/>
              <a:t> L’approche experte : estimation des tâches par le détenteur de ces tâches ou par des experts.</a:t>
            </a:r>
          </a:p>
        </p:txBody>
      </p:sp>
      <p:sp>
        <p:nvSpPr>
          <p:cNvPr id="16589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EA05B3F-F98A-404E-984C-685104E91051}" type="slidenum">
              <a:rPr lang="en-US" sz="1200" b="1">
                <a:solidFill>
                  <a:srgbClr val="898989"/>
                </a:solidFill>
              </a:rPr>
              <a:pPr algn="r" eaLnBrk="0" hangingPunct="0"/>
              <a:t>131</a:t>
            </a:fld>
            <a:endParaRPr lang="en-US" sz="1200" b="1">
              <a:solidFill>
                <a:srgbClr val="898989"/>
              </a:solidFill>
            </a:endParaRPr>
          </a:p>
        </p:txBody>
      </p:sp>
      <p:sp>
        <p:nvSpPr>
          <p:cNvPr id="165891"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b="0" smtClean="0"/>
              <a:t/>
            </a:r>
            <a:br>
              <a:rPr lang="fr-FR" b="0" smtClean="0"/>
            </a:br>
            <a:endParaRPr lang="fr-FR"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re 1"/>
          <p:cNvSpPr>
            <a:spLocks noGrp="1"/>
          </p:cNvSpPr>
          <p:nvPr>
            <p:ph type="title" idx="4294967295"/>
          </p:nvPr>
        </p:nvSpPr>
        <p:spPr>
          <a:xfrm>
            <a:off x="107950" y="341313"/>
            <a:ext cx="8883650" cy="541337"/>
          </a:xfrm>
        </p:spPr>
        <p:txBody>
          <a:bodyPr/>
          <a:lstStyle/>
          <a:p>
            <a:r>
              <a:rPr lang="fr-FR" sz="2400" smtClean="0"/>
              <a:t>5.2 Estimation</a:t>
            </a:r>
            <a:r>
              <a:rPr lang="fr-FR" sz="2400" i="1" smtClean="0"/>
              <a:t> </a:t>
            </a:r>
            <a:r>
              <a:rPr lang="fr-FR" sz="2400" smtClean="0"/>
              <a:t>et planification des tests</a:t>
            </a:r>
          </a:p>
        </p:txBody>
      </p:sp>
      <p:sp>
        <p:nvSpPr>
          <p:cNvPr id="166914" name="Espace réservé du contenu 2"/>
          <p:cNvSpPr>
            <a:spLocks noGrp="1"/>
          </p:cNvSpPr>
          <p:nvPr>
            <p:ph idx="4294967295"/>
          </p:nvPr>
        </p:nvSpPr>
        <p:spPr>
          <a:xfrm>
            <a:off x="179388" y="1052513"/>
            <a:ext cx="8785225" cy="5219700"/>
          </a:xfrm>
        </p:spPr>
        <p:txBody>
          <a:bodyPr/>
          <a:lstStyle/>
          <a:p>
            <a:r>
              <a:rPr lang="fr-FR" sz="1600" smtClean="0"/>
              <a:t>L’effort de test peut dépendre d'un certain nombre de facteurs, dont les suivants : </a:t>
            </a:r>
          </a:p>
          <a:p>
            <a:r>
              <a:rPr lang="fr-FR" sz="1600" smtClean="0"/>
              <a:t> Les caractéristiques du produit : la qualité des exigences et autres informations utilisées pour les modèles de test (c'est-à-dire la base de test), la taille du produit, la complexité du domaine, les exigences de fiabilité et de sécurité ainsi que celles de la documentation. </a:t>
            </a:r>
          </a:p>
          <a:p>
            <a:r>
              <a:rPr lang="fr-FR" sz="1600" smtClean="0"/>
              <a:t> Les caractéristiques du processus de développement : la stabilité de l'organisation, les outils employés, le processus de test, le savoir-faire des personnes impliquées et les contraintes de temps. </a:t>
            </a:r>
          </a:p>
          <a:p>
            <a:r>
              <a:rPr lang="fr-FR" sz="1600" smtClean="0"/>
              <a:t> Les résultats du tests : le nombre de défauts et le volume des reprises exigées. </a:t>
            </a:r>
          </a:p>
          <a:p>
            <a:endParaRPr lang="fr-FR" sz="1600" smtClean="0"/>
          </a:p>
        </p:txBody>
      </p:sp>
      <p:sp>
        <p:nvSpPr>
          <p:cNvPr id="16691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55818B7-B248-4812-B096-4076F9A07403}" type="slidenum">
              <a:rPr lang="en-US" sz="1200" b="1">
                <a:solidFill>
                  <a:srgbClr val="898989"/>
                </a:solidFill>
              </a:rPr>
              <a:pPr algn="r" eaLnBrk="0" hangingPunct="0"/>
              <a:t>132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7938" name="Espace réservé du contenu 2"/>
          <p:cNvSpPr>
            <a:spLocks noGrp="1"/>
          </p:cNvSpPr>
          <p:nvPr>
            <p:ph idx="4294967295"/>
          </p:nvPr>
        </p:nvSpPr>
        <p:spPr>
          <a:xfrm>
            <a:off x="179388" y="1008063"/>
            <a:ext cx="8694737" cy="5219700"/>
          </a:xfrm>
        </p:spPr>
        <p:txBody>
          <a:bodyPr/>
          <a:lstStyle/>
          <a:p>
            <a:r>
              <a:rPr lang="fr-FR" b="1" smtClean="0"/>
              <a:t>Stratégie de test, Approche de test</a:t>
            </a:r>
          </a:p>
          <a:p>
            <a:pPr marL="742950" lvl="1" indent="-285750"/>
            <a:r>
              <a:rPr lang="fr-FR" sz="1600" smtClean="0"/>
              <a:t>L’approche de test est </a:t>
            </a:r>
            <a:r>
              <a:rPr lang="fr-FR" sz="1600" u="sng" smtClean="0"/>
              <a:t>la mise en œuvre </a:t>
            </a:r>
            <a:r>
              <a:rPr lang="fr-FR" sz="1600" smtClean="0"/>
              <a:t>d’une stratégie de test pour un projet spécifique. Elle est définie et affinée dans les plans et scénarii de test. Elle comprend typiquement les décisions basées sur le projet (de test), ses buts ainsi qu'une analyse des risques. </a:t>
            </a:r>
          </a:p>
          <a:p>
            <a:pPr marL="742950" lvl="1" indent="-285750"/>
            <a:r>
              <a:rPr lang="fr-FR" sz="1600" smtClean="0"/>
              <a:t>Elle constitue le point de départ pour la planification du processus de test, pour sélectionner les types et techniques de test qui seront appliqués ainsi que pour définir les critères d'entrée et de sortie. </a:t>
            </a:r>
          </a:p>
          <a:p>
            <a:pPr marL="742950" lvl="1" indent="-285750"/>
            <a:r>
              <a:rPr lang="fr-FR" sz="1600" smtClean="0"/>
              <a:t>L'approche sélectionnée dépend du contexte et peut prendre en considération les risques, la sécurité et les dangers, les ressources disponibles et leur niveau d'expertise, la technologie et la nature du système ,les objectifs, les normes et règlements en vigueur.</a:t>
            </a:r>
            <a:endParaRPr lang="fr-FR" sz="1600" b="1" smtClean="0"/>
          </a:p>
        </p:txBody>
      </p:sp>
      <p:sp>
        <p:nvSpPr>
          <p:cNvPr id="1679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2DB7795-258E-4C3C-8300-C18A4E24703A}" type="slidenum">
              <a:rPr lang="en-US" sz="1200" b="1">
                <a:solidFill>
                  <a:srgbClr val="898989"/>
                </a:solidFill>
              </a:rPr>
              <a:pPr algn="r" eaLnBrk="0" hangingPunct="0"/>
              <a:t>133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re 1"/>
          <p:cNvSpPr>
            <a:spLocks noGrp="1"/>
          </p:cNvSpPr>
          <p:nvPr>
            <p:ph type="title" idx="4294967295"/>
          </p:nvPr>
        </p:nvSpPr>
        <p:spPr>
          <a:xfrm>
            <a:off x="6350" y="260350"/>
            <a:ext cx="8386763" cy="539750"/>
          </a:xfrm>
        </p:spPr>
        <p:txBody>
          <a:bodyPr/>
          <a:lstStyle/>
          <a:p>
            <a:r>
              <a:rPr lang="fr-FR" sz="2400" smtClean="0"/>
              <a:t>5.3 Suivi et contrôle du déroulement des tests</a:t>
            </a:r>
          </a:p>
        </p:txBody>
      </p:sp>
      <p:sp>
        <p:nvSpPr>
          <p:cNvPr id="168962" name="Espace réservé du contenu 2"/>
          <p:cNvSpPr>
            <a:spLocks noGrp="1"/>
          </p:cNvSpPr>
          <p:nvPr>
            <p:ph idx="4294967295"/>
          </p:nvPr>
        </p:nvSpPr>
        <p:spPr>
          <a:xfrm>
            <a:off x="107950" y="908050"/>
            <a:ext cx="8856663" cy="5221288"/>
          </a:xfrm>
        </p:spPr>
        <p:txBody>
          <a:bodyPr/>
          <a:lstStyle/>
          <a:p>
            <a:pPr marL="0" indent="0">
              <a:buFont typeface="Arial" charset="0"/>
              <a:buNone/>
            </a:pPr>
            <a:r>
              <a:rPr lang="fr-FR" b="1" smtClean="0"/>
              <a:t>Suivi de l'avancement des tests </a:t>
            </a:r>
          </a:p>
          <a:p>
            <a:pPr lvl="1"/>
            <a:r>
              <a:rPr lang="fr-FR" sz="1600" smtClean="0"/>
              <a:t>L'objectif du suivi du test est de fournir un retour et une visibilité sur les activités de test. </a:t>
            </a:r>
          </a:p>
          <a:p>
            <a:pPr lvl="1"/>
            <a:r>
              <a:rPr lang="fr-FR" sz="1600" smtClean="0"/>
              <a:t> Des mesures peuvent aussi être utilisées pour évaluer l’avancement par rapport au calendrier et au budget planifiés. Les mesures de test habituelles sont: </a:t>
            </a:r>
          </a:p>
          <a:p>
            <a:pPr marL="1143000" lvl="2" indent="-228600"/>
            <a:r>
              <a:rPr lang="fr-FR" sz="1600" smtClean="0"/>
              <a:t>Le pourcentage du travail consacré à la préparation des cas de test (ou pourcentage des cas de test planifiés et préparés). </a:t>
            </a:r>
          </a:p>
          <a:p>
            <a:pPr marL="1143000" lvl="2" indent="-228600"/>
            <a:r>
              <a:rPr lang="fr-FR" sz="1600" smtClean="0"/>
              <a:t>Pourcentage du travail consacré à la préparation de l'environnement de test. </a:t>
            </a:r>
          </a:p>
          <a:p>
            <a:pPr marL="1143000" lvl="2" indent="-228600"/>
            <a:r>
              <a:rPr lang="fr-FR" sz="1600" smtClean="0"/>
              <a:t>L'exécution de cas de test (par exemple, nombre de cas de test exécutés ou non et nombre de cas de test réussis ou échoués). </a:t>
            </a:r>
          </a:p>
          <a:p>
            <a:pPr marL="1143000" lvl="2" indent="-228600"/>
            <a:r>
              <a:rPr lang="fr-FR" sz="1600" smtClean="0"/>
              <a:t>Les informations sur les défauts (par exemple, densité des défauts, défauts trouvés et corrigés, taux des défaillances et résultats du re-test). </a:t>
            </a:r>
          </a:p>
        </p:txBody>
      </p:sp>
      <p:sp>
        <p:nvSpPr>
          <p:cNvPr id="1689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40C363E-375F-46DA-A05E-FDAAA6441CC9}" type="slidenum">
              <a:rPr lang="en-US" sz="1200" b="1">
                <a:solidFill>
                  <a:srgbClr val="898989"/>
                </a:solidFill>
              </a:rPr>
              <a:pPr algn="r" eaLnBrk="0" hangingPunct="0"/>
              <a:t>134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re 1"/>
          <p:cNvSpPr>
            <a:spLocks noGrp="1"/>
          </p:cNvSpPr>
          <p:nvPr>
            <p:ph type="title" idx="4294967295"/>
          </p:nvPr>
        </p:nvSpPr>
        <p:spPr>
          <a:xfrm>
            <a:off x="107950" y="260350"/>
            <a:ext cx="8694738" cy="539750"/>
          </a:xfrm>
        </p:spPr>
        <p:txBody>
          <a:bodyPr/>
          <a:lstStyle/>
          <a:p>
            <a:r>
              <a:rPr lang="fr-FR" sz="2400" smtClean="0"/>
              <a:t>5.3 Suivi</a:t>
            </a:r>
            <a:r>
              <a:rPr lang="fr-FR" sz="2400" i="1" smtClean="0"/>
              <a:t> et contrôle du déroulement des tests</a:t>
            </a:r>
            <a:r>
              <a:rPr lang="fr-FR" smtClean="0"/>
              <a:t/>
            </a:r>
            <a:br>
              <a:rPr lang="fr-FR" smtClean="0"/>
            </a:br>
            <a:endParaRPr lang="fr-FR" smtClean="0"/>
          </a:p>
        </p:txBody>
      </p:sp>
      <p:sp>
        <p:nvSpPr>
          <p:cNvPr id="159746" name="Espace réservé du contenu 2"/>
          <p:cNvSpPr>
            <a:spLocks noGrp="1"/>
          </p:cNvSpPr>
          <p:nvPr>
            <p:ph idx="4294967295"/>
          </p:nvPr>
        </p:nvSpPr>
        <p:spPr>
          <a:xfrm>
            <a:off x="107950" y="836613"/>
            <a:ext cx="8928100" cy="5391150"/>
          </a:xfrm>
        </p:spPr>
        <p:txBody>
          <a:bodyPr/>
          <a:lstStyle/>
          <a:p>
            <a:pPr marL="0" indent="0">
              <a:buFont typeface="Arial" charset="0"/>
              <a:buNone/>
              <a:defRPr/>
            </a:pPr>
            <a:r>
              <a:rPr lang="fr-FR" b="1" dirty="0" err="1" smtClean="0"/>
              <a:t>Reporting</a:t>
            </a:r>
            <a:r>
              <a:rPr lang="fr-FR" b="1" dirty="0" smtClean="0"/>
              <a:t> des tests </a:t>
            </a:r>
          </a:p>
          <a:p>
            <a:pPr marL="0" indent="0">
              <a:defRPr/>
            </a:pPr>
            <a:r>
              <a:rPr lang="fr-FR" sz="1600" dirty="0" smtClean="0"/>
              <a:t>Le </a:t>
            </a:r>
            <a:r>
              <a:rPr lang="fr-FR" sz="1600" dirty="0" err="1" smtClean="0"/>
              <a:t>reporting</a:t>
            </a:r>
            <a:r>
              <a:rPr lang="fr-FR" sz="1600" dirty="0" smtClean="0"/>
              <a:t> des tests consiste à résumer les informations relatives à l'entreprise du test ; il comprend les activités suivantes :</a:t>
            </a:r>
          </a:p>
          <a:p>
            <a:pPr lvl="1">
              <a:defRPr/>
            </a:pPr>
            <a:r>
              <a:rPr lang="fr-FR" sz="1600" dirty="0" smtClean="0"/>
              <a:t>Ce qui s'est passé pendant une phase de test, comme les dates où les critères de sortie ont été atteints.</a:t>
            </a:r>
          </a:p>
          <a:p>
            <a:pPr lvl="1">
              <a:defRPr/>
            </a:pPr>
            <a:r>
              <a:rPr lang="fr-FR" sz="1600" dirty="0" smtClean="0"/>
              <a:t>Les informations et mesures analysées pour étayer les recommandations et décisions pour de futures actions, comme une évaluation des défauts restants, les avantages économiques de tests prolongés, les risques non couverts et le niveau de confiance dans le logiciel testé.</a:t>
            </a:r>
          </a:p>
          <a:p>
            <a:pPr marL="0" indent="0">
              <a:defRPr/>
            </a:pPr>
            <a:r>
              <a:rPr lang="fr-FR" sz="1600" dirty="0" smtClean="0"/>
              <a:t>Des mesures devraient être recueillies pendant et à la fin d’un niveau de test dans le but dévaluer:</a:t>
            </a:r>
          </a:p>
          <a:p>
            <a:pPr marL="360363" lvl="1" indent="0">
              <a:defRPr/>
            </a:pPr>
            <a:r>
              <a:rPr lang="fr-FR" sz="1600" dirty="0" smtClean="0"/>
              <a:t>L'adéquation des objectifs du test avec ce niveau de test. </a:t>
            </a:r>
          </a:p>
          <a:p>
            <a:pPr lvl="1">
              <a:defRPr/>
            </a:pPr>
            <a:r>
              <a:rPr lang="fr-FR" sz="1600" dirty="0" smtClean="0"/>
              <a:t>L’adéquation des approches du test empruntées. </a:t>
            </a:r>
          </a:p>
          <a:p>
            <a:pPr lvl="1">
              <a:defRPr/>
            </a:pPr>
            <a:r>
              <a:rPr lang="fr-FR" sz="1600" dirty="0" smtClean="0"/>
              <a:t>L’efficacité du test par rapport à ses objectifs. </a:t>
            </a:r>
          </a:p>
          <a:p>
            <a:pPr marL="0" indent="0">
              <a:buFont typeface="Arial" charset="0"/>
              <a:buNone/>
              <a:defRPr/>
            </a:pPr>
            <a:endParaRPr lang="fr-FR" sz="1600" dirty="0" smtClean="0"/>
          </a:p>
        </p:txBody>
      </p:sp>
      <p:sp>
        <p:nvSpPr>
          <p:cNvPr id="1699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6E3E916-BFDE-4F93-A83A-8C80813ADA69}" type="slidenum">
              <a:rPr lang="en-US" sz="1200" b="1">
                <a:solidFill>
                  <a:srgbClr val="898989"/>
                </a:solidFill>
              </a:rPr>
              <a:pPr algn="r" eaLnBrk="0" hangingPunct="0"/>
              <a:t>135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re 1"/>
          <p:cNvSpPr>
            <a:spLocks noGrp="1"/>
          </p:cNvSpPr>
          <p:nvPr>
            <p:ph type="title" idx="4294967295"/>
          </p:nvPr>
        </p:nvSpPr>
        <p:spPr>
          <a:xfrm>
            <a:off x="107950" y="341313"/>
            <a:ext cx="8766175" cy="541337"/>
          </a:xfrm>
        </p:spPr>
        <p:txBody>
          <a:bodyPr/>
          <a:lstStyle/>
          <a:p>
            <a:r>
              <a:rPr lang="fr-FR" sz="2400" smtClean="0"/>
              <a:t>5.3 Suivi</a:t>
            </a:r>
            <a:r>
              <a:rPr lang="fr-FR" sz="2400" i="1" smtClean="0"/>
              <a:t> </a:t>
            </a:r>
            <a:r>
              <a:rPr lang="fr-FR" sz="2400" smtClean="0"/>
              <a:t>et contrôle</a:t>
            </a:r>
            <a:r>
              <a:rPr lang="fr-FR" sz="2400" i="1" smtClean="0"/>
              <a:t> </a:t>
            </a:r>
            <a:r>
              <a:rPr lang="fr-FR" sz="2400" smtClean="0"/>
              <a:t>du déroulement des tests</a:t>
            </a:r>
          </a:p>
        </p:txBody>
      </p:sp>
      <p:sp>
        <p:nvSpPr>
          <p:cNvPr id="171010" name="Espace réservé du contenu 2"/>
          <p:cNvSpPr>
            <a:spLocks noGrp="1"/>
          </p:cNvSpPr>
          <p:nvPr>
            <p:ph idx="4294967295"/>
          </p:nvPr>
        </p:nvSpPr>
        <p:spPr>
          <a:xfrm>
            <a:off x="107950" y="836613"/>
            <a:ext cx="8856663" cy="5391150"/>
          </a:xfrm>
        </p:spPr>
        <p:txBody>
          <a:bodyPr/>
          <a:lstStyle/>
          <a:p>
            <a:r>
              <a:rPr lang="fr-FR" b="1" smtClean="0"/>
              <a:t>Contrôle des tests </a:t>
            </a:r>
          </a:p>
          <a:p>
            <a:r>
              <a:rPr lang="fr-FR" sz="1600" smtClean="0"/>
              <a:t>Le contrôle du test décrit les actions d'orientation et de correction entreprises comme résultat des informations et mesures recueillies et consignées. </a:t>
            </a:r>
          </a:p>
          <a:p>
            <a:r>
              <a:rPr lang="fr-FR" sz="1600" smtClean="0"/>
              <a:t>Ces actions peuvent couvrir </a:t>
            </a:r>
            <a:r>
              <a:rPr lang="fr-FR" sz="1600" u="sng" smtClean="0"/>
              <a:t>toute activité de test </a:t>
            </a:r>
            <a:r>
              <a:rPr lang="fr-FR" sz="1600" smtClean="0"/>
              <a:t>et influencer toute autre activité ou tâche du cycle de vie logiciel.</a:t>
            </a:r>
          </a:p>
          <a:p>
            <a:r>
              <a:rPr lang="fr-FR" sz="1600" smtClean="0"/>
              <a:t>Exemples d'actions de contrôle des tests : </a:t>
            </a:r>
          </a:p>
          <a:p>
            <a:pPr lvl="1"/>
            <a:r>
              <a:rPr lang="fr-FR" sz="1600" smtClean="0"/>
              <a:t>Prendre des décisions sur la base des informations recueillies lors du suivi des tests.</a:t>
            </a:r>
          </a:p>
          <a:p>
            <a:pPr lvl="1"/>
            <a:r>
              <a:rPr lang="fr-FR" sz="1600" smtClean="0"/>
              <a:t>Une nouvelle affectation de priorités aux tests en cas de mise en évidence d'un risque identifié (par exemple, retard de livraison du logiciel). </a:t>
            </a:r>
          </a:p>
          <a:p>
            <a:pPr lvl="1"/>
            <a:r>
              <a:rPr lang="fr-FR" sz="1600" smtClean="0"/>
              <a:t>Une modification du calendrier de test en raison de la disponibilité d'un environnement de test. </a:t>
            </a:r>
          </a:p>
          <a:p>
            <a:pPr lvl="1"/>
            <a:r>
              <a:rPr lang="fr-FR" sz="1600" smtClean="0"/>
              <a:t>Définition d'un critère d'entrée exigeant que des corrections soient testées par le développeur avant de les accepter dans une version. </a:t>
            </a:r>
          </a:p>
          <a:p>
            <a:pPr>
              <a:buFont typeface="Arial" charset="0"/>
              <a:buNone/>
            </a:pPr>
            <a:r>
              <a:rPr lang="fr-FR" sz="1600" smtClean="0"/>
              <a:t> </a:t>
            </a:r>
          </a:p>
          <a:p>
            <a:endParaRPr lang="fr-FR" sz="1800" smtClean="0"/>
          </a:p>
          <a:p>
            <a:endParaRPr lang="fr-FR" sz="1800" smtClean="0"/>
          </a:p>
        </p:txBody>
      </p:sp>
      <p:sp>
        <p:nvSpPr>
          <p:cNvPr id="17101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AFEE6F7-6447-45BC-99AD-827736E5EC10}" type="slidenum">
              <a:rPr lang="en-US" sz="1200" b="1">
                <a:solidFill>
                  <a:srgbClr val="898989"/>
                </a:solidFill>
              </a:rPr>
              <a:pPr algn="r" eaLnBrk="0" hangingPunct="0"/>
              <a:t>136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re 1"/>
          <p:cNvSpPr>
            <a:spLocks noGrp="1"/>
          </p:cNvSpPr>
          <p:nvPr>
            <p:ph type="title" idx="4294967295"/>
          </p:nvPr>
        </p:nvSpPr>
        <p:spPr>
          <a:xfrm>
            <a:off x="107950" y="341313"/>
            <a:ext cx="8766175" cy="541337"/>
          </a:xfrm>
        </p:spPr>
        <p:txBody>
          <a:bodyPr/>
          <a:lstStyle/>
          <a:p>
            <a:r>
              <a:rPr lang="fr-FR" sz="2400" smtClean="0"/>
              <a:t>5.4 Gestion de configuration</a:t>
            </a:r>
          </a:p>
        </p:txBody>
      </p:sp>
      <p:sp>
        <p:nvSpPr>
          <p:cNvPr id="172034" name="Espace réservé du contenu 2"/>
          <p:cNvSpPr>
            <a:spLocks noGrp="1"/>
          </p:cNvSpPr>
          <p:nvPr>
            <p:ph idx="4294967295"/>
          </p:nvPr>
        </p:nvSpPr>
        <p:spPr>
          <a:xfrm>
            <a:off x="107950" y="836613"/>
            <a:ext cx="8928100" cy="5472112"/>
          </a:xfrm>
        </p:spPr>
        <p:txBody>
          <a:bodyPr/>
          <a:lstStyle/>
          <a:p>
            <a:pPr marL="0" indent="0">
              <a:buFont typeface="Arial" charset="0"/>
              <a:buNone/>
            </a:pPr>
            <a:endParaRPr lang="fr-FR" smtClean="0"/>
          </a:p>
          <a:p>
            <a:pPr marL="0" indent="0"/>
            <a:r>
              <a:rPr lang="fr-FR" sz="1600" smtClean="0"/>
              <a:t>L'objectif de la gestion de configuration est d'établir et de </a:t>
            </a:r>
            <a:r>
              <a:rPr lang="fr-FR" sz="1600" u="sng" smtClean="0"/>
              <a:t>maintenir l'intégrité </a:t>
            </a:r>
            <a:r>
              <a:rPr lang="fr-FR" sz="1600" smtClean="0"/>
              <a:t>des produits (composants, données et documentation) du logiciel ou du système durant le cycle de vie du projet et du produit.</a:t>
            </a:r>
          </a:p>
          <a:p>
            <a:pPr marL="0" indent="0"/>
            <a:r>
              <a:rPr lang="fr-FR" sz="1600" smtClean="0"/>
              <a:t>La gestion de configuration aide le testeur </a:t>
            </a:r>
            <a:r>
              <a:rPr lang="fr-FR" sz="1600" u="sng" smtClean="0"/>
              <a:t>à identifier de manière unique </a:t>
            </a:r>
            <a:r>
              <a:rPr lang="fr-FR" sz="1600" smtClean="0"/>
              <a:t>(et à reproduire) l'élément testé, les documents de test, les tests et le harnais de test.</a:t>
            </a:r>
          </a:p>
          <a:p>
            <a:pPr marL="0" indent="0"/>
            <a:r>
              <a:rPr lang="fr-FR" sz="1600" smtClean="0"/>
              <a:t>Pour le test, la gestion de configuration peut permettre d'assurer que :</a:t>
            </a:r>
          </a:p>
          <a:p>
            <a:pPr marL="360363" lvl="1" indent="0"/>
            <a:r>
              <a:rPr lang="fr-FR" sz="1600" smtClean="0"/>
              <a:t> Tous les éléments faisant partie du testware sont identifiés, sous contrôle de versions, que les changements sont identifiés et re-traçables, reliés les uns aux autres et aux éléments de développement (objets de test), de sorte que la traçabilité peut être maintenue pendant tout le processus du test.</a:t>
            </a:r>
          </a:p>
          <a:p>
            <a:pPr marL="360363" lvl="1" indent="0"/>
            <a:r>
              <a:rPr lang="fr-FR" sz="1600" smtClean="0"/>
              <a:t> Tous les documents identifiés et les éléments du logiciel sont référencés de manière non ambiguë dans la documentation de test.</a:t>
            </a:r>
          </a:p>
          <a:p>
            <a:pPr marL="0" indent="0"/>
            <a:endParaRPr lang="fr-FR" sz="1800" smtClean="0"/>
          </a:p>
        </p:txBody>
      </p:sp>
      <p:sp>
        <p:nvSpPr>
          <p:cNvPr id="17203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416234E-45DB-41A3-ADFE-7F5ABA548AE3}" type="slidenum">
              <a:rPr lang="en-US" sz="1200" b="1">
                <a:solidFill>
                  <a:srgbClr val="898989"/>
                </a:solidFill>
              </a:rPr>
              <a:pPr algn="r" eaLnBrk="0" hangingPunct="0"/>
              <a:t>137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3058" name="Espace réservé du contenu 2"/>
          <p:cNvSpPr>
            <a:spLocks noGrp="1"/>
          </p:cNvSpPr>
          <p:nvPr>
            <p:ph idx="4294967295"/>
          </p:nvPr>
        </p:nvSpPr>
        <p:spPr>
          <a:xfrm>
            <a:off x="152400" y="838200"/>
            <a:ext cx="8802688" cy="5410200"/>
          </a:xfrm>
        </p:spPr>
        <p:txBody>
          <a:bodyPr/>
          <a:lstStyle/>
          <a:p>
            <a:r>
              <a:rPr lang="fr-FR" b="1" smtClean="0"/>
              <a:t>Risques liés au projet</a:t>
            </a:r>
          </a:p>
          <a:p>
            <a:pPr>
              <a:buFont typeface="Arial" charset="0"/>
              <a:buNone/>
            </a:pPr>
            <a:r>
              <a:rPr lang="fr-FR" sz="1600" smtClean="0"/>
              <a:t>Les risques liés au projet sont les risques menaçant la capacité de ce dernier à </a:t>
            </a:r>
            <a:r>
              <a:rPr lang="fr-FR" sz="1600" u="sng" smtClean="0"/>
              <a:t>atteindre ses objectifs</a:t>
            </a:r>
            <a:r>
              <a:rPr lang="fr-FR" sz="1600" smtClean="0"/>
              <a:t>, tels que :</a:t>
            </a:r>
          </a:p>
          <a:p>
            <a:pPr lvl="1"/>
            <a:r>
              <a:rPr lang="fr-FR" sz="1600" smtClean="0"/>
              <a:t>Facteurs organisationnels :manque de compétence et de formation du personnel ,problèmes de personnel, problèmes politiques,…</a:t>
            </a:r>
          </a:p>
          <a:p>
            <a:pPr lvl="1"/>
            <a:r>
              <a:rPr lang="fr-FR" sz="1600" smtClean="0"/>
              <a:t>Problèmes techniques :problèmes pour définir des exigences correctes ,La mesure selon laquelle les exigences seront satisfaites en fonction de contraintes existantes ,Environnement de test indisponible, qualité de la conception, du code et des tests,…</a:t>
            </a:r>
          </a:p>
          <a:p>
            <a:pPr lvl="1"/>
            <a:r>
              <a:rPr lang="fr-FR" sz="1600" smtClean="0"/>
              <a:t>Problèmes d'acquisition :défaillance d'une tierce partie ,problèmes contractuels,…</a:t>
            </a:r>
          </a:p>
          <a:p>
            <a:endParaRPr lang="fr-FR" sz="1600" smtClean="0"/>
          </a:p>
          <a:p>
            <a:pPr>
              <a:buFont typeface="Arial" charset="0"/>
              <a:buNone/>
            </a:pPr>
            <a:endParaRPr lang="fr-FR" sz="1600" smtClean="0"/>
          </a:p>
          <a:p>
            <a:pPr>
              <a:buFont typeface="Arial" charset="0"/>
              <a:buNone/>
            </a:pPr>
            <a:endParaRPr lang="fr-FR" sz="1600" smtClean="0"/>
          </a:p>
        </p:txBody>
      </p:sp>
      <p:sp>
        <p:nvSpPr>
          <p:cNvPr id="17305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35EE77-400F-4C2F-A6FB-01341142D4B5}" type="slidenum">
              <a:rPr lang="en-US" sz="1200" b="1">
                <a:solidFill>
                  <a:srgbClr val="898989"/>
                </a:solidFill>
              </a:rPr>
              <a:pPr algn="r" eaLnBrk="0" hangingPunct="0"/>
              <a:t>138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4082" name="Espace réservé du contenu 2"/>
          <p:cNvSpPr>
            <a:spLocks noGrp="1"/>
          </p:cNvSpPr>
          <p:nvPr>
            <p:ph idx="4294967295"/>
          </p:nvPr>
        </p:nvSpPr>
        <p:spPr>
          <a:xfrm>
            <a:off x="179388" y="1008063"/>
            <a:ext cx="8694737" cy="5219700"/>
          </a:xfrm>
        </p:spPr>
        <p:txBody>
          <a:bodyPr/>
          <a:lstStyle/>
          <a:p>
            <a:r>
              <a:rPr lang="fr-FR" b="1" smtClean="0"/>
              <a:t>Risques liés au produit </a:t>
            </a:r>
          </a:p>
          <a:p>
            <a:r>
              <a:rPr lang="fr-FR" sz="1600" smtClean="0"/>
              <a:t>Les risques relatifs au produit sont un type particulier de risque pour </a:t>
            </a:r>
            <a:r>
              <a:rPr lang="fr-FR" sz="1600" u="sng" smtClean="0"/>
              <a:t>le succès d'un projet. </a:t>
            </a:r>
          </a:p>
          <a:p>
            <a:r>
              <a:rPr lang="fr-FR" sz="1600" smtClean="0"/>
              <a:t>Le test, comme activité de contrôle des risques fournit un retour quant aux risques restants par la mesure de l’efficacité de l'élimination des défauts critiques et des plans de contingence.</a:t>
            </a:r>
          </a:p>
          <a:p>
            <a:r>
              <a:rPr lang="fr-FR" sz="1600" smtClean="0"/>
              <a:t>Les risques sont employés pour décider </a:t>
            </a:r>
            <a:r>
              <a:rPr lang="fr-FR" sz="1600" u="sng" smtClean="0"/>
              <a:t>quand </a:t>
            </a:r>
            <a:r>
              <a:rPr lang="fr-FR" sz="1600" smtClean="0"/>
              <a:t>commencer à tester et </a:t>
            </a:r>
            <a:r>
              <a:rPr lang="fr-FR" sz="1600" u="sng" smtClean="0"/>
              <a:t>où</a:t>
            </a:r>
            <a:r>
              <a:rPr lang="fr-FR" sz="1600" smtClean="0"/>
              <a:t> tester davantage ; le test est utilisé pour réduire le risque qu'un événement indésirable ne survienne ou pour réduire l'impact de ce dernier  .</a:t>
            </a:r>
          </a:p>
          <a:p>
            <a:r>
              <a:rPr lang="fr-FR" sz="1600" smtClean="0"/>
              <a:t>De plus, le test peut aider à </a:t>
            </a:r>
            <a:r>
              <a:rPr lang="fr-FR" sz="1600" u="sng" smtClean="0"/>
              <a:t>identifier de nouveaux risques</a:t>
            </a:r>
            <a:r>
              <a:rPr lang="fr-FR" sz="1600" smtClean="0"/>
              <a:t>, à déterminer quels risques doivent être minimisés et à réduire l'incertitude relative aux risques</a:t>
            </a:r>
            <a:r>
              <a:rPr lang="fr-FR" sz="1800" smtClean="0"/>
              <a:t>. </a:t>
            </a:r>
          </a:p>
        </p:txBody>
      </p:sp>
      <p:sp>
        <p:nvSpPr>
          <p:cNvPr id="17408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2370533-EA1A-4165-877D-474B6DC93D1F}" type="slidenum">
              <a:rPr lang="en-US" sz="1200" b="1">
                <a:solidFill>
                  <a:srgbClr val="898989"/>
                </a:solidFill>
              </a:rPr>
              <a:pPr algn="r" eaLnBrk="0" hangingPunct="0"/>
              <a:t>139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 ils nécessaires</a:t>
            </a:r>
          </a:p>
        </p:txBody>
      </p:sp>
      <p:sp>
        <p:nvSpPr>
          <p:cNvPr id="22530" name="Content Placeholder 2"/>
          <p:cNvSpPr>
            <a:spLocks noGrp="1"/>
          </p:cNvSpPr>
          <p:nvPr>
            <p:ph idx="4294967295"/>
          </p:nvPr>
        </p:nvSpPr>
        <p:spPr/>
        <p:txBody>
          <a:bodyPr/>
          <a:lstStyle/>
          <a:p>
            <a:pPr eaLnBrk="1" hangingPunct="1"/>
            <a:endParaRPr lang="fr-FR" smtClean="0"/>
          </a:p>
          <a:p>
            <a:pPr eaLnBrk="1" hangingPunct="1"/>
            <a:r>
              <a:rPr lang="fr-FR" smtClean="0">
                <a:ea typeface="MS PGothic" pitchFamily="34" charset="-128"/>
              </a:rPr>
              <a:t>Les défaillances peuvent être causées par:</a:t>
            </a:r>
          </a:p>
          <a:p>
            <a:pPr eaLnBrk="1" hangingPunct="1"/>
            <a:endParaRPr lang="fr-FR" smtClean="0">
              <a:ea typeface="MS PGothic" pitchFamily="34" charset="-128"/>
            </a:endParaRPr>
          </a:p>
          <a:p>
            <a:pPr lvl="1" eaLnBrk="1" hangingPunct="1"/>
            <a:r>
              <a:rPr lang="fr-FR" smtClean="0">
                <a:ea typeface="MS PGothic" pitchFamily="34" charset="-128"/>
              </a:rPr>
              <a:t>Erreur humaine causée par une échéance serrée, complexité du code, infrastructure ou multiple interaction entre les systèmes</a:t>
            </a:r>
          </a:p>
          <a:p>
            <a:pPr lvl="1" eaLnBrk="1" hangingPunct="1"/>
            <a:endParaRPr lang="fr-FR" smtClean="0">
              <a:ea typeface="MS PGothic" pitchFamily="34" charset="-128"/>
            </a:endParaRPr>
          </a:p>
          <a:p>
            <a:pPr lvl="1" eaLnBrk="1" hangingPunct="1"/>
            <a:r>
              <a:rPr lang="fr-FR" smtClean="0">
                <a:ea typeface="MS PGothic" pitchFamily="34" charset="-128"/>
              </a:rPr>
              <a:t>Condition d’environnement (radiation, magnétisme, pollution …) </a:t>
            </a:r>
          </a:p>
          <a:p>
            <a:pPr eaLnBrk="1" hangingPunct="1"/>
            <a:endParaRPr lang="en-US"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30B43647-841B-4631-8B9E-B4B0201B7720}" type="slidenum">
              <a:rPr lang="en-US" sz="1200" b="1">
                <a:solidFill>
                  <a:schemeClr val="tx1">
                    <a:tint val="75000"/>
                  </a:schemeClr>
                </a:solidFill>
                <a:latin typeface="Arial" pitchFamily="34" charset="0"/>
                <a:cs typeface="+mn-cs"/>
              </a:rPr>
              <a:pPr algn="r" eaLnBrk="0" hangingPunct="0">
                <a:defRPr/>
              </a:pPr>
              <a:t>14</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re 1"/>
          <p:cNvSpPr>
            <a:spLocks noGrp="1"/>
          </p:cNvSpPr>
          <p:nvPr>
            <p:ph type="title" idx="4294967295"/>
          </p:nvPr>
        </p:nvSpPr>
        <p:spPr>
          <a:xfrm>
            <a:off x="179388" y="341313"/>
            <a:ext cx="8694737" cy="541337"/>
          </a:xfrm>
        </p:spPr>
        <p:txBody>
          <a:bodyPr/>
          <a:lstStyle/>
          <a:p>
            <a:r>
              <a:rPr lang="fr-FR" sz="2400" smtClean="0"/>
              <a:t>5.6 Gestion des incidents</a:t>
            </a:r>
            <a:r>
              <a:rPr lang="fr-FR" smtClean="0"/>
              <a:t/>
            </a:r>
            <a:br>
              <a:rPr lang="fr-FR" smtClean="0"/>
            </a:br>
            <a:endParaRPr lang="fr-FR" smtClean="0"/>
          </a:p>
        </p:txBody>
      </p:sp>
      <p:sp>
        <p:nvSpPr>
          <p:cNvPr id="175106" name="Espace réservé du contenu 2"/>
          <p:cNvSpPr>
            <a:spLocks noGrp="1"/>
          </p:cNvSpPr>
          <p:nvPr>
            <p:ph idx="4294967295"/>
          </p:nvPr>
        </p:nvSpPr>
        <p:spPr>
          <a:xfrm>
            <a:off x="179388" y="836613"/>
            <a:ext cx="8694737" cy="5688012"/>
          </a:xfrm>
        </p:spPr>
        <p:txBody>
          <a:bodyPr/>
          <a:lstStyle/>
          <a:p>
            <a:r>
              <a:rPr lang="fr-FR" sz="1600" smtClean="0"/>
              <a:t>Les différences entre les résultats </a:t>
            </a:r>
            <a:r>
              <a:rPr lang="fr-FR" sz="1600" u="sng" smtClean="0"/>
              <a:t>attendus</a:t>
            </a:r>
            <a:r>
              <a:rPr lang="fr-FR" sz="1600" smtClean="0"/>
              <a:t> et les résultats</a:t>
            </a:r>
            <a:r>
              <a:rPr lang="fr-FR" sz="1600" u="sng" smtClean="0"/>
              <a:t> effectifs </a:t>
            </a:r>
            <a:r>
              <a:rPr lang="fr-FR" sz="1600" smtClean="0"/>
              <a:t>doivent être consignées en tant qu'incidents. </a:t>
            </a:r>
          </a:p>
          <a:p>
            <a:r>
              <a:rPr lang="fr-FR" sz="1600" smtClean="0"/>
              <a:t>Un incident doit être analysé et peut par la suite devenir un défaut. Des actions adéquates doivent être définies afin de traiter les incidents et les défauts. Les incidents et les défauts doivent être suivis depuis leur découverte et classification jusqu'à leur correction et la confirmation de leur résolution. </a:t>
            </a:r>
          </a:p>
          <a:p>
            <a:r>
              <a:rPr lang="fr-FR" sz="1600" smtClean="0"/>
              <a:t>Pour pouvoir gérer tous les incidents jusqu'à la fin d'un projet, une organisation devrait établir </a:t>
            </a:r>
            <a:r>
              <a:rPr lang="fr-FR" sz="1600" u="sng" smtClean="0"/>
              <a:t>un processus de gestion des incidents </a:t>
            </a:r>
            <a:r>
              <a:rPr lang="fr-FR" sz="1600" smtClean="0"/>
              <a:t>et des règles pour leur classification. </a:t>
            </a:r>
          </a:p>
          <a:p>
            <a:r>
              <a:rPr lang="fr-FR" sz="1600" smtClean="0"/>
              <a:t>Les incidents peuvent survenir pendant le développement, les revues, le test ou l'utilisation d'un produit logiciel. Ils peuvent survenir en raison de problèmes dans le code, dans le système opérationnel ou dans tout type de documentation .</a:t>
            </a:r>
          </a:p>
        </p:txBody>
      </p:sp>
      <p:sp>
        <p:nvSpPr>
          <p:cNvPr id="17510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631D90E-EA85-49D7-A64D-756EA1931106}" type="slidenum">
              <a:rPr lang="en-US" sz="1200" b="1">
                <a:solidFill>
                  <a:srgbClr val="898989"/>
                </a:solidFill>
              </a:rPr>
              <a:pPr algn="r" eaLnBrk="0" hangingPunct="0"/>
              <a:t>140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Espace réservé du contenu 2"/>
          <p:cNvSpPr>
            <a:spLocks noGrp="1"/>
          </p:cNvSpPr>
          <p:nvPr>
            <p:ph idx="4294967295"/>
          </p:nvPr>
        </p:nvSpPr>
        <p:spPr>
          <a:xfrm>
            <a:off x="107950" y="765175"/>
            <a:ext cx="8766175" cy="5219700"/>
          </a:xfrm>
        </p:spPr>
        <p:txBody>
          <a:bodyPr/>
          <a:lstStyle/>
          <a:p>
            <a:pPr marL="0" indent="0">
              <a:buFont typeface="Arial" charset="0"/>
              <a:buNone/>
            </a:pPr>
            <a:endParaRPr lang="fr-FR" smtClean="0"/>
          </a:p>
          <a:p>
            <a:pPr marL="0" indent="0"/>
            <a:r>
              <a:rPr lang="fr-FR" sz="1600" smtClean="0"/>
              <a:t> Les rapports d'incidents peuvent avoir les objectifs suivants : </a:t>
            </a:r>
          </a:p>
          <a:p>
            <a:pPr lvl="1"/>
            <a:r>
              <a:rPr lang="fr-FR" sz="1600" smtClean="0"/>
              <a:t>Fournir aux développeurs et aux autres parties un retour sur le problème concerné pour en permettre l'identification, la localisation et la correction nécessaires. </a:t>
            </a:r>
          </a:p>
          <a:p>
            <a:pPr lvl="1"/>
            <a:r>
              <a:rPr lang="fr-FR" sz="1600" smtClean="0"/>
              <a:t>Fournir aux responsables du test le moyen de </a:t>
            </a:r>
            <a:r>
              <a:rPr lang="fr-FR" sz="1600" u="sng" smtClean="0"/>
              <a:t>suivre la qualité d'un système </a:t>
            </a:r>
            <a:r>
              <a:rPr lang="fr-FR" sz="1600" smtClean="0"/>
              <a:t>sous test et l'avancement du test. </a:t>
            </a:r>
          </a:p>
          <a:p>
            <a:pPr lvl="1"/>
            <a:r>
              <a:rPr lang="fr-FR" sz="1600" smtClean="0"/>
              <a:t>Fournir des idées pour </a:t>
            </a:r>
            <a:r>
              <a:rPr lang="fr-FR" sz="1600" u="sng" smtClean="0"/>
              <a:t>l'amélioration du processus de test</a:t>
            </a:r>
            <a:r>
              <a:rPr lang="fr-FR" sz="1600" smtClean="0"/>
              <a:t>. </a:t>
            </a:r>
          </a:p>
          <a:p>
            <a:pPr marL="0" indent="0"/>
            <a:r>
              <a:rPr lang="fr-FR" sz="1600" smtClean="0"/>
              <a:t> La structure d'un rapport d'incident est couverte par le guide « Standard for Software Test Documentation » (</a:t>
            </a:r>
            <a:r>
              <a:rPr lang="fr-FR" sz="1600" b="1" smtClean="0"/>
              <a:t>IEEE Std 829-1998). </a:t>
            </a:r>
          </a:p>
        </p:txBody>
      </p:sp>
      <p:sp>
        <p:nvSpPr>
          <p:cNvPr id="17613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C874456-8A0A-45D8-872C-6C871179305F}" type="slidenum">
              <a:rPr lang="en-US" sz="1200" b="1">
                <a:solidFill>
                  <a:srgbClr val="898989"/>
                </a:solidFill>
              </a:rPr>
              <a:pPr algn="r" eaLnBrk="0" hangingPunct="0"/>
              <a:t>141</a:t>
            </a:fld>
            <a:endParaRPr lang="en-US" sz="1200" b="1">
              <a:solidFill>
                <a:srgbClr val="898989"/>
              </a:solidFill>
            </a:endParaRPr>
          </a:p>
        </p:txBody>
      </p:sp>
      <p:sp>
        <p:nvSpPr>
          <p:cNvPr id="176131" name="Titre 1"/>
          <p:cNvSpPr>
            <a:spLocks noGrp="1"/>
          </p:cNvSpPr>
          <p:nvPr>
            <p:ph type="title" idx="4294967295"/>
          </p:nvPr>
        </p:nvSpPr>
        <p:spPr>
          <a:xfrm>
            <a:off x="107950" y="341313"/>
            <a:ext cx="8766175" cy="541337"/>
          </a:xfrm>
        </p:spPr>
        <p:txBody>
          <a:bodyPr/>
          <a:lstStyle/>
          <a:p>
            <a:r>
              <a:rPr lang="fr-FR" sz="2400" smtClean="0"/>
              <a:t>5.6 Gestion des incidents</a:t>
            </a:r>
            <a:r>
              <a:rPr lang="fr-FR" smtClean="0"/>
              <a:t/>
            </a:r>
            <a:br>
              <a:rPr lang="fr-FR" smtClean="0"/>
            </a:br>
            <a:endParaRPr lang="fr-FR" smtClean="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p:cNvSpPr>
            <a:spLocks noGrp="1"/>
          </p:cNvSpPr>
          <p:nvPr>
            <p:ph type="title" idx="4294967295"/>
          </p:nvPr>
        </p:nvSpPr>
        <p:spPr>
          <a:xfrm>
            <a:off x="485775" y="1511300"/>
            <a:ext cx="8391525" cy="1800225"/>
          </a:xfrm>
        </p:spPr>
        <p:txBody>
          <a:bodyPr/>
          <a:lstStyle/>
          <a:p>
            <a:r>
              <a:rPr lang="fr-FR" smtClean="0"/>
              <a:t>Chapitre 6 : Outils de Support aux Tests</a:t>
            </a:r>
            <a:endParaRPr lang="en-US" smtClean="0"/>
          </a:p>
        </p:txBody>
      </p:sp>
      <p:sp>
        <p:nvSpPr>
          <p:cNvPr id="177154" name="Slide Number Placeholder 2"/>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57D872D-9370-4A2C-BF6F-FB4512AC097A}" type="slidenum">
              <a:rPr lang="en-US" sz="1200" b="1">
                <a:solidFill>
                  <a:srgbClr val="898989"/>
                </a:solidFill>
              </a:rPr>
              <a:pPr algn="r" eaLnBrk="0" hangingPunct="0"/>
              <a:t>142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idx="4294967295"/>
          </p:nvPr>
        </p:nvSpPr>
        <p:spPr>
          <a:xfrm>
            <a:off x="107950" y="341313"/>
            <a:ext cx="8766175" cy="541337"/>
          </a:xfrm>
        </p:spPr>
        <p:txBody>
          <a:bodyPr/>
          <a:lstStyle/>
          <a:p>
            <a:r>
              <a:rPr lang="fr-FR" sz="2400" smtClean="0"/>
              <a:t>6.1 Les types d’outils de tests</a:t>
            </a:r>
            <a:endParaRPr lang="en-US" sz="2400" smtClean="0"/>
          </a:p>
        </p:txBody>
      </p:sp>
      <p:sp>
        <p:nvSpPr>
          <p:cNvPr id="178178" name="Content Placeholder 2"/>
          <p:cNvSpPr>
            <a:spLocks noGrp="1"/>
          </p:cNvSpPr>
          <p:nvPr>
            <p:ph idx="4294967295"/>
          </p:nvPr>
        </p:nvSpPr>
        <p:spPr>
          <a:xfrm>
            <a:off x="179388" y="836613"/>
            <a:ext cx="8856662" cy="5472112"/>
          </a:xfrm>
        </p:spPr>
        <p:txBody>
          <a:bodyPr/>
          <a:lstStyle/>
          <a:p>
            <a:r>
              <a:rPr lang="fr-FR" b="1" smtClean="0"/>
              <a:t>Outils de support aux tests</a:t>
            </a:r>
          </a:p>
          <a:p>
            <a:r>
              <a:rPr lang="fr-FR" sz="1800" u="sng" smtClean="0"/>
              <a:t>Un outil utilisé pour un ou plusieurs activités:</a:t>
            </a:r>
          </a:p>
          <a:p>
            <a:pPr lvl="1"/>
            <a:r>
              <a:rPr lang="fr-FR" sz="1600" smtClean="0"/>
              <a:t>Outils qui sont directement utilisés dans le test (Outils d’exécution de test, de génération de données et comparaison de résultats). </a:t>
            </a:r>
          </a:p>
          <a:p>
            <a:pPr lvl="1"/>
            <a:r>
              <a:rPr lang="fr-FR" sz="1600" smtClean="0"/>
              <a:t>Outils qui aident en contrôlant le processus de test (gérer les tests, les résultats de test, des données, des conditions, des incidents…etc).</a:t>
            </a:r>
          </a:p>
          <a:p>
            <a:pPr lvl="1"/>
            <a:r>
              <a:rPr lang="fr-FR" sz="1600" smtClean="0"/>
              <a:t>Outils qui sont utilisés dans la reconnaissance ou exploration (outils qui contrôle l’activité d’un fichier pour une application).</a:t>
            </a:r>
          </a:p>
          <a:p>
            <a:pPr lvl="1"/>
            <a:r>
              <a:rPr lang="fr-FR" sz="1600" smtClean="0"/>
              <a:t>N’importe quel outil qui facilite le test (Un tableur).</a:t>
            </a:r>
          </a:p>
          <a:p>
            <a:pPr lvl="1"/>
            <a:endParaRPr lang="fr-FR" sz="1600" smtClean="0"/>
          </a:p>
        </p:txBody>
      </p:sp>
      <p:sp>
        <p:nvSpPr>
          <p:cNvPr id="178179"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B012921-D849-463C-AAEE-D7A50E00711B}" type="slidenum">
              <a:rPr lang="en-US" sz="1200" b="1">
                <a:solidFill>
                  <a:srgbClr val="898989"/>
                </a:solidFill>
              </a:rPr>
              <a:pPr algn="r" eaLnBrk="0" hangingPunct="0"/>
              <a:t>143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idx="4294967295"/>
          </p:nvPr>
        </p:nvSpPr>
        <p:spPr>
          <a:xfrm>
            <a:off x="179388" y="341313"/>
            <a:ext cx="8694737" cy="541337"/>
          </a:xfrm>
        </p:spPr>
        <p:txBody>
          <a:bodyPr/>
          <a:lstStyle/>
          <a:p>
            <a:r>
              <a:rPr lang="fr-FR" sz="2400" smtClean="0"/>
              <a:t>6.1 Les types d’outils de tests</a:t>
            </a:r>
            <a:endParaRPr lang="en-US" sz="2400" smtClean="0"/>
          </a:p>
        </p:txBody>
      </p:sp>
      <p:sp>
        <p:nvSpPr>
          <p:cNvPr id="180226" name="Content Placeholder 2"/>
          <p:cNvSpPr>
            <a:spLocks noGrp="1"/>
          </p:cNvSpPr>
          <p:nvPr>
            <p:ph idx="4294967295"/>
          </p:nvPr>
        </p:nvSpPr>
        <p:spPr>
          <a:xfrm>
            <a:off x="179388" y="836613"/>
            <a:ext cx="8785225" cy="5400675"/>
          </a:xfrm>
        </p:spPr>
        <p:txBody>
          <a:bodyPr/>
          <a:lstStyle/>
          <a:p>
            <a:r>
              <a:rPr lang="fr-FR" sz="1800" u="sng" smtClean="0"/>
              <a:t>Un outil peut avoir un ou plusieurs buts selon le contexte:</a:t>
            </a:r>
          </a:p>
          <a:p>
            <a:pPr lvl="1"/>
            <a:r>
              <a:rPr lang="fr-FR" sz="1600" smtClean="0"/>
              <a:t>Améliorer l’efficacité des activités de test (automatisation des taches répétitives, supporter des activités de test manuelles). </a:t>
            </a:r>
          </a:p>
          <a:p>
            <a:pPr lvl="1"/>
            <a:r>
              <a:rPr lang="fr-FR" sz="1600" smtClean="0"/>
              <a:t>Automatiser les activités qui exigent des ressources importantes (Tests statiques)</a:t>
            </a:r>
          </a:p>
          <a:p>
            <a:pPr lvl="1"/>
            <a:r>
              <a:rPr lang="fr-FR" sz="1600" smtClean="0"/>
              <a:t>Automatiser les activités qui ne peuvent pas être exécutées manuellement.</a:t>
            </a:r>
          </a:p>
          <a:p>
            <a:pPr lvl="1"/>
            <a:r>
              <a:rPr lang="fr-FR" sz="1600" smtClean="0"/>
              <a:t>Augmenter la fiabilité du test (Comparaison de beaucoup de données).</a:t>
            </a:r>
          </a:p>
          <a:p>
            <a:pPr lvl="1">
              <a:buFont typeface="Arial" charset="0"/>
              <a:buChar char="»"/>
            </a:pPr>
            <a:r>
              <a:rPr lang="fr-FR" sz="1800" u="sng" smtClean="0"/>
              <a:t>Framework de test : </a:t>
            </a:r>
          </a:p>
          <a:p>
            <a:pPr lvl="1">
              <a:buFont typeface="Arial" charset="0"/>
              <a:buChar char="‗"/>
            </a:pPr>
            <a:r>
              <a:rPr lang="fr-FR" sz="1600" smtClean="0"/>
              <a:t>Harnais de tests : Bibliothèques réutilisables et extensibles de test</a:t>
            </a:r>
          </a:p>
          <a:p>
            <a:pPr lvl="1"/>
            <a:r>
              <a:rPr lang="fr-FR" sz="1600" smtClean="0"/>
              <a:t>Un type de conception d’automatisation des tests (pilotés par les données, mots-clés).</a:t>
            </a:r>
          </a:p>
          <a:p>
            <a:pPr lvl="1"/>
            <a:endParaRPr lang="fr-FR" sz="1600" smtClean="0"/>
          </a:p>
        </p:txBody>
      </p:sp>
      <p:sp>
        <p:nvSpPr>
          <p:cNvPr id="1802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4BF2A17F-A94D-4AB4-911D-819A423A839D}" type="slidenum">
              <a:rPr lang="en-US" sz="1200" b="1">
                <a:solidFill>
                  <a:srgbClr val="898989"/>
                </a:solidFill>
              </a:rPr>
              <a:pPr algn="r" eaLnBrk="0" hangingPunct="0"/>
              <a:t>144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3298" name="Espace réservé du contenu 2"/>
          <p:cNvSpPr>
            <a:spLocks noGrp="1"/>
          </p:cNvSpPr>
          <p:nvPr>
            <p:ph idx="4294967295"/>
          </p:nvPr>
        </p:nvSpPr>
        <p:spPr>
          <a:xfrm>
            <a:off x="107950" y="1008063"/>
            <a:ext cx="8928100" cy="5219700"/>
          </a:xfrm>
        </p:spPr>
        <p:txBody>
          <a:bodyPr/>
          <a:lstStyle/>
          <a:p>
            <a:r>
              <a:rPr lang="fr-FR" b="1" smtClean="0"/>
              <a:t>Outils d’aide à la gestion du test et des tests </a:t>
            </a:r>
          </a:p>
          <a:p>
            <a:pPr lvl="1"/>
            <a:r>
              <a:rPr lang="fr-FR" sz="1600" smtClean="0"/>
              <a:t>Outils de gestion des tests (TestLink)</a:t>
            </a:r>
          </a:p>
          <a:p>
            <a:pPr lvl="1">
              <a:buFont typeface="Arial" charset="0"/>
              <a:buNone/>
            </a:pPr>
            <a:r>
              <a:rPr lang="fr-FR" sz="1600" smtClean="0"/>
              <a:t>Ils permettent d’exécuter des tests, dépister les défauts et gérer les exigences ainsi que la traçabilité des objets de tests vers les spécifications des exigences.</a:t>
            </a:r>
          </a:p>
          <a:p>
            <a:pPr lvl="1"/>
            <a:r>
              <a:rPr lang="fr-FR" sz="1600" smtClean="0"/>
              <a:t>Outils de gestion des exigences (TestLink)</a:t>
            </a:r>
          </a:p>
          <a:p>
            <a:pPr lvl="1">
              <a:buFont typeface="Arial" charset="0"/>
              <a:buNone/>
            </a:pPr>
            <a:r>
              <a:rPr lang="fr-FR" sz="1600" smtClean="0"/>
              <a:t>Ces outils enregistrent les énoncés et les attributs des exigences ainsi que la tracabilité des exigences vers les tests individuels.</a:t>
            </a:r>
          </a:p>
          <a:p>
            <a:pPr lvl="1"/>
            <a:r>
              <a:rPr lang="fr-FR" sz="1600" smtClean="0"/>
              <a:t>Outils de gestion d’incidents (outils de suivi de défauts BUGTRACKER Mantis)</a:t>
            </a:r>
          </a:p>
          <a:p>
            <a:pPr lvl="1">
              <a:buFont typeface="Arial" charset="0"/>
              <a:buNone/>
            </a:pPr>
            <a:r>
              <a:rPr lang="fr-FR" sz="1600" smtClean="0"/>
              <a:t>Ces outils enregistrent et gèrent les rapports d’incidents et aident à gérer leur cycle de vie.</a:t>
            </a:r>
          </a:p>
          <a:p>
            <a:pPr lvl="1"/>
            <a:r>
              <a:rPr lang="fr-FR" sz="1600" smtClean="0"/>
              <a:t>Outils de gestion de configuration de test (Perforce)</a:t>
            </a:r>
          </a:p>
          <a:p>
            <a:pPr lvl="1">
              <a:buFont typeface="Arial" charset="0"/>
              <a:buNone/>
            </a:pPr>
            <a:r>
              <a:rPr lang="fr-FR" sz="1600" smtClean="0"/>
              <a:t>Le stockage et la gestion de version du testware et du logiciel associé.</a:t>
            </a:r>
          </a:p>
          <a:p>
            <a:endParaRPr lang="fr-FR" smtClean="0"/>
          </a:p>
        </p:txBody>
      </p:sp>
      <p:sp>
        <p:nvSpPr>
          <p:cNvPr id="1832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8AD7E8D-7938-494D-8ACB-FCC7B800F135}" type="slidenum">
              <a:rPr lang="en-US" sz="1200" b="1">
                <a:solidFill>
                  <a:srgbClr val="898989"/>
                </a:solidFill>
              </a:rPr>
              <a:pPr algn="r" eaLnBrk="0" hangingPunct="0"/>
              <a:t>145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4322" name="Espace réservé du contenu 2"/>
          <p:cNvSpPr>
            <a:spLocks noGrp="1"/>
          </p:cNvSpPr>
          <p:nvPr>
            <p:ph idx="4294967295"/>
          </p:nvPr>
        </p:nvSpPr>
        <p:spPr>
          <a:xfrm>
            <a:off x="107950" y="1008063"/>
            <a:ext cx="8766175" cy="5219700"/>
          </a:xfrm>
        </p:spPr>
        <p:txBody>
          <a:bodyPr/>
          <a:lstStyle/>
          <a:p>
            <a:r>
              <a:rPr lang="fr-FR" b="1" smtClean="0"/>
              <a:t>Outils d’aide aux tests statiques </a:t>
            </a:r>
          </a:p>
          <a:p>
            <a:pPr lvl="1"/>
            <a:r>
              <a:rPr lang="fr-FR" sz="1800" smtClean="0"/>
              <a:t>Outils de revue</a:t>
            </a:r>
          </a:p>
          <a:p>
            <a:pPr lvl="1">
              <a:buFont typeface="Arial" charset="0"/>
              <a:buNone/>
            </a:pPr>
            <a:r>
              <a:rPr lang="fr-FR" sz="1600" smtClean="0"/>
              <a:t>Ces outils aident aux revues des processus, des check-lists, des directives de revue et sont utilisés pour enregistrer et communiquer les commentaires des revues, les rapports sur les défauts et les essais.</a:t>
            </a:r>
          </a:p>
          <a:p>
            <a:pPr lvl="1"/>
            <a:r>
              <a:rPr lang="fr-FR" sz="1800" smtClean="0"/>
              <a:t>Outils d’analyse statique (D Klocwork &amp; SONAR)</a:t>
            </a:r>
          </a:p>
          <a:p>
            <a:pPr lvl="1">
              <a:buFont typeface="Arial" charset="0"/>
              <a:buNone/>
            </a:pPr>
            <a:r>
              <a:rPr lang="fr-FR" sz="1600" smtClean="0"/>
              <a:t>Ces outils fournissent une aide pour introduire des normes de codage, l’analyse des structures et des dépendances. Ils peuvent également aider à la planification ou l’analyse de risque en fournissant des métriques pour le code.</a:t>
            </a:r>
          </a:p>
          <a:p>
            <a:pPr lvl="1"/>
            <a:r>
              <a:rPr lang="fr-FR" sz="1800" smtClean="0"/>
              <a:t>Outil de modélisation (D)</a:t>
            </a:r>
          </a:p>
          <a:p>
            <a:pPr lvl="1">
              <a:buFont typeface="Arial" charset="0"/>
              <a:buNone/>
            </a:pPr>
            <a:r>
              <a:rPr lang="fr-FR" sz="1600" smtClean="0"/>
              <a:t>Ces outils sont employés pour valider les modèles de logiciel en énumérant des incohérences et en trouvant des défauts. Ces outils peuvent souvent aider en produisant quelques cas de test basés sur le modèle. </a:t>
            </a:r>
          </a:p>
          <a:p>
            <a:endParaRPr lang="fr-FR" b="1" smtClean="0"/>
          </a:p>
          <a:p>
            <a:endParaRPr lang="fr-FR" smtClean="0"/>
          </a:p>
        </p:txBody>
      </p:sp>
      <p:sp>
        <p:nvSpPr>
          <p:cNvPr id="1843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2DEF601E-71CC-43F0-848B-9557AB0A6A35}" type="slidenum">
              <a:rPr lang="en-US" sz="1200" b="1">
                <a:solidFill>
                  <a:srgbClr val="898989"/>
                </a:solidFill>
              </a:rPr>
              <a:pPr algn="r" eaLnBrk="0" hangingPunct="0"/>
              <a:t>146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5346" name="Espace réservé du contenu 2"/>
          <p:cNvSpPr>
            <a:spLocks noGrp="1"/>
          </p:cNvSpPr>
          <p:nvPr>
            <p:ph idx="4294967295"/>
          </p:nvPr>
        </p:nvSpPr>
        <p:spPr>
          <a:xfrm>
            <a:off x="107950" y="1008063"/>
            <a:ext cx="8928100" cy="5219700"/>
          </a:xfrm>
        </p:spPr>
        <p:txBody>
          <a:bodyPr/>
          <a:lstStyle/>
          <a:p>
            <a:r>
              <a:rPr lang="fr-FR" b="1" smtClean="0"/>
              <a:t>Outils d’aide à la spécification des tests </a:t>
            </a:r>
          </a:p>
          <a:p>
            <a:pPr lvl="1"/>
            <a:r>
              <a:rPr lang="fr-FR" sz="1800" smtClean="0"/>
              <a:t>Outils de conception de tests:</a:t>
            </a:r>
          </a:p>
          <a:p>
            <a:pPr lvl="1">
              <a:buFont typeface="Arial" charset="0"/>
              <a:buNone/>
            </a:pPr>
            <a:r>
              <a:rPr lang="fr-FR" sz="1600" smtClean="0"/>
              <a:t>Ces outils permettent à des tests d’être exécutés automatiquement en fournissant habituellement un registre de test pour chaque exécution de test.</a:t>
            </a:r>
          </a:p>
          <a:p>
            <a:pPr lvl="1"/>
            <a:r>
              <a:rPr lang="fr-FR" sz="1800" smtClean="0"/>
              <a:t>Outils de préparations de données de tests:</a:t>
            </a:r>
          </a:p>
          <a:p>
            <a:pPr lvl="1">
              <a:buFont typeface="Arial" charset="0"/>
              <a:buNone/>
            </a:pPr>
            <a:r>
              <a:rPr lang="fr-FR" sz="1600" smtClean="0"/>
              <a:t>Les outils de préparation des données agissent sur des bases de données, fichiers ou transferts de données afin d’élaborer des données de tests utilisables lors de l’exécution des tests, ceci en assurant la sécurité des données grâce à leur anonymisation.</a:t>
            </a:r>
          </a:p>
          <a:p>
            <a:pPr>
              <a:buFont typeface="Arial" charset="0"/>
              <a:buNone/>
            </a:pPr>
            <a:endParaRPr lang="fr-FR" sz="1800" smtClean="0"/>
          </a:p>
          <a:p>
            <a:endParaRPr lang="fr-FR" smtClean="0"/>
          </a:p>
        </p:txBody>
      </p:sp>
      <p:sp>
        <p:nvSpPr>
          <p:cNvPr id="1853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2F36FEC-BB1B-4129-90F3-D71CC253626C}" type="slidenum">
              <a:rPr lang="en-US" sz="1200" b="1">
                <a:solidFill>
                  <a:srgbClr val="898989"/>
                </a:solidFill>
              </a:rPr>
              <a:pPr algn="r" eaLnBrk="0" hangingPunct="0"/>
              <a:t>147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6370" name="Espace réservé du contenu 2"/>
          <p:cNvSpPr>
            <a:spLocks noGrp="1"/>
          </p:cNvSpPr>
          <p:nvPr>
            <p:ph idx="4294967295"/>
          </p:nvPr>
        </p:nvSpPr>
        <p:spPr>
          <a:xfrm>
            <a:off x="127000" y="863600"/>
            <a:ext cx="8747125" cy="5364163"/>
          </a:xfrm>
        </p:spPr>
        <p:txBody>
          <a:bodyPr/>
          <a:lstStyle/>
          <a:p>
            <a:r>
              <a:rPr lang="fr-FR" b="1" smtClean="0"/>
              <a:t>Outils d’aide à l'exécution et à l’enregistrement des tests</a:t>
            </a:r>
          </a:p>
          <a:p>
            <a:r>
              <a:rPr lang="fr-FR" sz="1800" b="1" smtClean="0"/>
              <a:t>Outils d’exécution des tests </a:t>
            </a:r>
            <a:endParaRPr lang="fr-FR" sz="1800" smtClean="0"/>
          </a:p>
          <a:p>
            <a:pPr>
              <a:buFont typeface="Arial" charset="0"/>
              <a:buNone/>
            </a:pPr>
            <a:r>
              <a:rPr lang="fr-FR" sz="1600" smtClean="0"/>
              <a:t>Ces outils permettent à des tests d'être exécutés automatiquement, ou semi-automatique ment, utilisant les entrées enregistrées et les résultats prévus, par l'utilisation d'un langage de script et fournissent habituellement un registre de test pour chaque exécution de test. Ils peuvent également être employés pour enregistrer des tests, et disposent habituellement d'un langage de script ou une configuration via une interface graphique utilisateur pour le paramétrage des données et toute autre personnalisation dans les tests. </a:t>
            </a:r>
          </a:p>
          <a:p>
            <a:r>
              <a:rPr lang="fr-FR" sz="1800" b="1" smtClean="0"/>
              <a:t>Harnais de tests/Outils framework de tests unitaires (D</a:t>
            </a:r>
            <a:r>
              <a:rPr lang="fr-FR" sz="1800" smtClean="0"/>
              <a:t>) </a:t>
            </a:r>
          </a:p>
          <a:p>
            <a:pPr>
              <a:buFont typeface="Arial" charset="0"/>
              <a:buNone/>
            </a:pPr>
            <a:r>
              <a:rPr lang="fr-FR" sz="1600" smtClean="0"/>
              <a:t>Un harnais ou framework de tests unitaires facilite le test des composants ou des parties d'un système en simulant l'environnement dans lequel cet objet de tests s'exécutera, par la fourniture d'objets factices comme des bouchons ou des pilotes. </a:t>
            </a:r>
          </a:p>
        </p:txBody>
      </p:sp>
      <p:sp>
        <p:nvSpPr>
          <p:cNvPr id="18637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A87065E-79A7-4BE1-B0B8-5E8EC5DAA06E}" type="slidenum">
              <a:rPr lang="en-US" sz="1200" b="1">
                <a:solidFill>
                  <a:srgbClr val="898989"/>
                </a:solidFill>
              </a:rPr>
              <a:pPr algn="r" eaLnBrk="0" hangingPunct="0"/>
              <a:t>148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7394" name="Espace réservé du contenu 2"/>
          <p:cNvSpPr>
            <a:spLocks noGrp="1"/>
          </p:cNvSpPr>
          <p:nvPr>
            <p:ph idx="4294967295"/>
          </p:nvPr>
        </p:nvSpPr>
        <p:spPr>
          <a:xfrm>
            <a:off x="107950" y="1008063"/>
            <a:ext cx="8766175" cy="5219700"/>
          </a:xfrm>
        </p:spPr>
        <p:txBody>
          <a:bodyPr/>
          <a:lstStyle/>
          <a:p>
            <a:pPr marL="358775" lvl="1">
              <a:buFont typeface="Arial" charset="0"/>
              <a:buChar char="»"/>
            </a:pPr>
            <a:r>
              <a:rPr lang="fr-FR" sz="1800" b="1" smtClean="0"/>
              <a:t>Comparateurs de tests </a:t>
            </a:r>
            <a:r>
              <a:rPr lang="fr-FR" sz="1600" smtClean="0"/>
              <a:t>(WinMerge, ExamDiff)</a:t>
            </a:r>
          </a:p>
          <a:p>
            <a:pPr marL="0" indent="0">
              <a:buFont typeface="Arial" charset="0"/>
              <a:buNone/>
            </a:pPr>
            <a:r>
              <a:rPr lang="fr-FR" sz="1600" smtClean="0"/>
              <a:t>Les comparateurs de tests déterminent des différences entre les fichiers, bases de données ou résultats de tests. </a:t>
            </a:r>
          </a:p>
          <a:p>
            <a:pPr marL="0" indent="0">
              <a:buFont typeface="Arial" charset="0"/>
              <a:buNone/>
            </a:pPr>
            <a:r>
              <a:rPr lang="fr-FR" sz="1800" b="1" smtClean="0"/>
              <a:t>Outils de mesure de couverture (D) </a:t>
            </a:r>
            <a:r>
              <a:rPr lang="fr-FR" sz="1600" smtClean="0"/>
              <a:t>(D gcov, Cobertura)</a:t>
            </a:r>
          </a:p>
          <a:p>
            <a:pPr marL="0" indent="0">
              <a:buFont typeface="Arial" charset="0"/>
              <a:buNone/>
            </a:pPr>
            <a:r>
              <a:rPr lang="fr-FR" sz="1600" smtClean="0"/>
              <a:t>Ces outils mesurent le pourcentage de certains types de structures de code qui ont été exercés (par exemple, des déclarations, des branches ou des décisions, et appels de module ou fonction) par un ensemble de tests. </a:t>
            </a:r>
          </a:p>
          <a:p>
            <a:pPr marL="358775" lvl="1">
              <a:buFont typeface="Arial" charset="0"/>
              <a:buChar char="»"/>
            </a:pPr>
            <a:r>
              <a:rPr lang="fr-FR" sz="1800" b="1" smtClean="0"/>
              <a:t>Outils de test de sécurité </a:t>
            </a:r>
            <a:r>
              <a:rPr lang="fr-FR" sz="1600" smtClean="0"/>
              <a:t>(OWASP Open Web Application Security Project)</a:t>
            </a:r>
          </a:p>
          <a:p>
            <a:pPr marL="0" indent="0">
              <a:buFont typeface="Arial" charset="0"/>
              <a:buNone/>
            </a:pPr>
            <a:r>
              <a:rPr lang="fr-FR" sz="1600" smtClean="0"/>
              <a:t>Ces outils sont utilisés pour évaluer les caractéristiques de sécurité du logiciel. Ceci inclut l'évaluation de la capacité du logiciel à protéger la confidentialité, l'intégrité, l'authentification, l'autorisation, la disponibilité, et la non-répudiation des données. </a:t>
            </a:r>
            <a:endParaRPr lang="fr-FR" smtClean="0"/>
          </a:p>
        </p:txBody>
      </p:sp>
      <p:sp>
        <p:nvSpPr>
          <p:cNvPr id="1873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6FD56C4C-09B8-4792-9948-DDD7A321B6A5}" type="slidenum">
              <a:rPr lang="en-US" sz="1200" b="1">
                <a:solidFill>
                  <a:srgbClr val="898989"/>
                </a:solidFill>
              </a:rPr>
              <a:pPr algn="r" eaLnBrk="0" hangingPunct="0"/>
              <a:t>149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1.1 </a:t>
            </a:r>
            <a:r>
              <a:rPr lang="fr-FR" smtClean="0"/>
              <a:t>Pourquoi</a:t>
            </a:r>
            <a:r>
              <a:rPr lang="en-US" smtClean="0"/>
              <a:t> les tests sont ils nécessaires</a:t>
            </a:r>
          </a:p>
        </p:txBody>
      </p:sp>
      <p:sp>
        <p:nvSpPr>
          <p:cNvPr id="23554" name="Content Placeholder 2"/>
          <p:cNvSpPr>
            <a:spLocks noGrp="1"/>
          </p:cNvSpPr>
          <p:nvPr>
            <p:ph idx="1"/>
          </p:nvPr>
        </p:nvSpPr>
        <p:spPr/>
        <p:txBody>
          <a:bodyPr/>
          <a:lstStyle/>
          <a:p>
            <a:pPr eaLnBrk="1" hangingPunct="1"/>
            <a:r>
              <a:rPr lang="fr-FR" smtClean="0"/>
              <a:t>Avec l’aide des tests, il est possible de mesurer la qualité des logiciels en termes de défauts trouvés</a:t>
            </a:r>
          </a:p>
          <a:p>
            <a:pPr eaLnBrk="1" hangingPunct="1"/>
            <a:r>
              <a:rPr lang="fr-FR" smtClean="0"/>
              <a:t>En comprenant les causes premières des défauts trouvés dans d’autres projets, les processus peuvent être améliorés, ce qui ensuite peut prévenir l’apparition de ces défauts et, en conséquence, améliorer la qualité des systèmes futurs. C’est un aspect de l’assurance qualité</a:t>
            </a:r>
          </a:p>
          <a:p>
            <a:pPr eaLnBrk="1" hangingPunct="1"/>
            <a:r>
              <a:rPr lang="fr-FR" smtClean="0"/>
              <a:t>Les tests devraient être intégrés comme une activité de l’assurance qualité (p.ex. au côté des standards de développement, de la formation et de l’analyse des défauts)</a:t>
            </a:r>
          </a:p>
          <a:p>
            <a:pPr eaLnBrk="1" hangingPunct="1"/>
            <a:r>
              <a:rPr lang="fr-FR" smtClean="0"/>
              <a:t>C’est l’aspect d’aide à la décision =&gt; Si produit peut être en production ou non en prenant en compte </a:t>
            </a:r>
            <a:r>
              <a:rPr lang="fr-FR" b="1" smtClean="0">
                <a:solidFill>
                  <a:srgbClr val="FF0000"/>
                </a:solidFill>
              </a:rPr>
              <a:t>le niveau de risque</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3BD385D4-78E9-4B76-A084-7DCFA889697E}" type="slidenum">
              <a:rPr lang="en-US"/>
              <a:pPr>
                <a:defRPr/>
              </a:pPr>
              <a:t>15</a:t>
            </a:fld>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8418" name="Espace réservé du contenu 2"/>
          <p:cNvSpPr>
            <a:spLocks noGrp="1"/>
          </p:cNvSpPr>
          <p:nvPr>
            <p:ph idx="4294967295"/>
          </p:nvPr>
        </p:nvSpPr>
        <p:spPr>
          <a:xfrm>
            <a:off x="107950" y="1008063"/>
            <a:ext cx="8856663" cy="5219700"/>
          </a:xfrm>
        </p:spPr>
        <p:txBody>
          <a:bodyPr/>
          <a:lstStyle/>
          <a:p>
            <a:r>
              <a:rPr lang="fr-FR" b="1" smtClean="0"/>
              <a:t>Outils de support de performance et de surveillance </a:t>
            </a:r>
          </a:p>
          <a:p>
            <a:pPr marL="358775" lvl="1">
              <a:buFont typeface="Arial" charset="0"/>
              <a:buChar char="»"/>
            </a:pPr>
            <a:r>
              <a:rPr lang="fr-FR" sz="1800" b="1" smtClean="0"/>
              <a:t>Outils d'analyse dynamique (D) </a:t>
            </a:r>
            <a:r>
              <a:rPr lang="fr-FR" sz="1600" smtClean="0"/>
              <a:t>(D Purify pour la fuite de mémoire)</a:t>
            </a:r>
          </a:p>
          <a:p>
            <a:pPr>
              <a:buFont typeface="Arial" charset="0"/>
              <a:buNone/>
            </a:pPr>
            <a:r>
              <a:rPr lang="fr-FR" sz="1600" smtClean="0"/>
              <a:t>Les outils d'analyse dynamique détectent des défauts qui ne se manifestent que lors de l'exécution du logiciel.Ils sont typiquement utilisés dans des tests de composants et d'intégration de composants, et dans les tests de middleware. </a:t>
            </a:r>
          </a:p>
          <a:p>
            <a:pPr marL="358775" lvl="1">
              <a:buFont typeface="Arial" charset="0"/>
              <a:buChar char="»"/>
            </a:pPr>
            <a:r>
              <a:rPr lang="fr-FR" sz="1800" b="1" smtClean="0"/>
              <a:t>Outils de test de performance/test de charge/test de stress </a:t>
            </a:r>
            <a:r>
              <a:rPr lang="fr-FR" sz="1600" smtClean="0"/>
              <a:t>(Jmeter &amp; LoadRunner)</a:t>
            </a:r>
          </a:p>
          <a:p>
            <a:pPr>
              <a:buFont typeface="Arial" charset="0"/>
              <a:buNone/>
            </a:pPr>
            <a:r>
              <a:rPr lang="fr-FR" sz="1600" smtClean="0"/>
              <a:t>Les outils de test de performance surveillent et rapportent sur la façon dont se comporte un système selon une grande variété de conditions d'usage simulées en termes de nombre d'utilisateurs simulanés, de leur modèle de montée en charge, de fréquence et de pourcentage relatif de transactions.</a:t>
            </a:r>
          </a:p>
          <a:p>
            <a:r>
              <a:rPr lang="fr-FR" sz="1800" b="1" smtClean="0"/>
              <a:t>Outils de surveillance </a:t>
            </a:r>
            <a:endParaRPr lang="fr-FR" sz="1800" smtClean="0"/>
          </a:p>
          <a:p>
            <a:pPr>
              <a:buFont typeface="Arial" charset="0"/>
              <a:buNone/>
            </a:pPr>
            <a:r>
              <a:rPr lang="fr-FR" sz="1600" smtClean="0"/>
              <a:t>Les outils de surveillance analysent continuellement, vérifient et rendent compte de l'utilisation de ressources systèmes spécifiques, et donnent des alertes sur de possibles problèmes de service. </a:t>
            </a:r>
          </a:p>
        </p:txBody>
      </p:sp>
      <p:sp>
        <p:nvSpPr>
          <p:cNvPr id="1884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C277026-A154-4979-A75B-066E20543FAC}" type="slidenum">
              <a:rPr lang="en-US" sz="1200" b="1">
                <a:solidFill>
                  <a:srgbClr val="898989"/>
                </a:solidFill>
              </a:rPr>
              <a:pPr algn="r" eaLnBrk="0" hangingPunct="0"/>
              <a:t>150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re 1"/>
          <p:cNvSpPr>
            <a:spLocks noGrp="1"/>
          </p:cNvSpPr>
          <p:nvPr>
            <p:ph type="title" idx="4294967295"/>
          </p:nvPr>
        </p:nvSpPr>
        <p:spPr>
          <a:xfrm>
            <a:off x="184150" y="341313"/>
            <a:ext cx="8689975" cy="541337"/>
          </a:xfrm>
        </p:spPr>
        <p:txBody>
          <a:bodyPr/>
          <a:lstStyle/>
          <a:p>
            <a:r>
              <a:rPr lang="fr-FR" sz="2400" smtClean="0"/>
              <a:t>6.1 Les types d’outils de tests</a:t>
            </a:r>
          </a:p>
        </p:txBody>
      </p:sp>
      <p:sp>
        <p:nvSpPr>
          <p:cNvPr id="189442" name="Espace réservé du contenu 2"/>
          <p:cNvSpPr>
            <a:spLocks noGrp="1"/>
          </p:cNvSpPr>
          <p:nvPr>
            <p:ph idx="4294967295"/>
          </p:nvPr>
        </p:nvSpPr>
        <p:spPr>
          <a:xfrm>
            <a:off x="179388" y="1008063"/>
            <a:ext cx="8856662" cy="5219700"/>
          </a:xfrm>
        </p:spPr>
        <p:txBody>
          <a:bodyPr/>
          <a:lstStyle/>
          <a:p>
            <a:r>
              <a:rPr lang="fr-FR" b="1" smtClean="0"/>
              <a:t>Outils de support pour des besoins de tests spécifiques</a:t>
            </a:r>
          </a:p>
          <a:p>
            <a:r>
              <a:rPr lang="fr-FR" sz="1600" b="1" smtClean="0"/>
              <a:t>Evaluation de la qualité des données </a:t>
            </a:r>
            <a:endParaRPr lang="fr-FR" sz="1600" smtClean="0"/>
          </a:p>
          <a:p>
            <a:pPr>
              <a:buFont typeface="Arial" charset="0"/>
              <a:buNone/>
            </a:pPr>
            <a:r>
              <a:rPr lang="fr-FR" sz="1600" smtClean="0"/>
              <a:t>Les données sont au centre de certains projets tels que des projets de conversion/migration des données et des applications comme le stockage de données. Leurs caractéristiques peuvent varier en termes de criticité et volume. Dans de tels contextes, des outils dévaluation de la qualité des données doivent être utilisés pour revoir et vérifier les règles de conversion et de migration des données, pour s'assurer que les données traitées sont correctes, complètes et se conforment à une norme prédéfinie spécifique au contexte. </a:t>
            </a:r>
          </a:p>
          <a:p>
            <a:r>
              <a:rPr lang="fr-FR" sz="1800" u="sng" smtClean="0"/>
              <a:t>Objectif:</a:t>
            </a:r>
            <a:r>
              <a:rPr lang="fr-FR" sz="1800" smtClean="0"/>
              <a:t> </a:t>
            </a:r>
            <a:r>
              <a:rPr lang="fr-FR" sz="1600" smtClean="0"/>
              <a:t>revoir et vérifier les règles de conversion et de migration des données</a:t>
            </a:r>
          </a:p>
        </p:txBody>
      </p:sp>
      <p:sp>
        <p:nvSpPr>
          <p:cNvPr id="1894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89CB61D-76C4-4B95-8295-F8AAA794A906}" type="slidenum">
              <a:rPr lang="en-US" sz="1200" b="1">
                <a:solidFill>
                  <a:srgbClr val="898989"/>
                </a:solidFill>
              </a:rPr>
              <a:pPr algn="r" eaLnBrk="0" hangingPunct="0"/>
              <a:t>151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re 1"/>
          <p:cNvSpPr>
            <a:spLocks noGrp="1"/>
          </p:cNvSpPr>
          <p:nvPr>
            <p:ph type="title" idx="4294967295"/>
          </p:nvPr>
        </p:nvSpPr>
        <p:spPr>
          <a:xfrm>
            <a:off x="179388" y="341313"/>
            <a:ext cx="8694737" cy="541337"/>
          </a:xfrm>
        </p:spPr>
        <p:txBody>
          <a:bodyPr/>
          <a:lstStyle/>
          <a:p>
            <a:r>
              <a:rPr lang="fr-FR" sz="2400" smtClean="0"/>
              <a:t>6.2 Utilisation efficace des outils </a:t>
            </a:r>
          </a:p>
        </p:txBody>
      </p:sp>
      <p:sp>
        <p:nvSpPr>
          <p:cNvPr id="190466" name="Espace réservé du contenu 2"/>
          <p:cNvSpPr>
            <a:spLocks noGrp="1"/>
          </p:cNvSpPr>
          <p:nvPr>
            <p:ph idx="4294967295"/>
          </p:nvPr>
        </p:nvSpPr>
        <p:spPr>
          <a:xfrm>
            <a:off x="179388" y="1008063"/>
            <a:ext cx="8694737" cy="5219700"/>
          </a:xfrm>
        </p:spPr>
        <p:txBody>
          <a:bodyPr/>
          <a:lstStyle/>
          <a:p>
            <a:r>
              <a:rPr lang="fr-FR" b="1" smtClean="0"/>
              <a:t>Bénéfices potentiels et risques liés aux outils de test (pour tous les outils)</a:t>
            </a:r>
          </a:p>
          <a:p>
            <a:pPr marL="1004888" lvl="3" indent="-285750"/>
            <a:r>
              <a:rPr lang="fr-FR" sz="1600" smtClean="0"/>
              <a:t>Réduction du travail répétitif.</a:t>
            </a:r>
          </a:p>
          <a:p>
            <a:pPr marL="1004888" lvl="3" indent="-285750"/>
            <a:r>
              <a:rPr lang="fr-FR" sz="1600" smtClean="0"/>
              <a:t>Répétabilité et cohérence accrues</a:t>
            </a:r>
          </a:p>
          <a:p>
            <a:pPr marL="1004888" lvl="3" indent="-285750"/>
            <a:r>
              <a:rPr lang="fr-FR" sz="1600" smtClean="0"/>
              <a:t>Evaluation objective</a:t>
            </a:r>
          </a:p>
          <a:p>
            <a:pPr marL="1004888" lvl="3" indent="-285750"/>
            <a:r>
              <a:rPr lang="fr-FR" sz="1600" smtClean="0"/>
              <a:t>Facilité d’accès aux informations concernant les tests ou leurs exécution</a:t>
            </a:r>
          </a:p>
          <a:p>
            <a:pPr marL="1004888" lvl="3" indent="-285750"/>
            <a:endParaRPr lang="fr-FR" sz="1600" smtClean="0"/>
          </a:p>
          <a:p>
            <a:endParaRPr lang="fr-FR" smtClean="0"/>
          </a:p>
        </p:txBody>
      </p:sp>
      <p:sp>
        <p:nvSpPr>
          <p:cNvPr id="1904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A5E7C1A-9BFA-4BF0-BEF9-F71DA6CE3137}" type="slidenum">
              <a:rPr lang="en-US" sz="1200" b="1">
                <a:solidFill>
                  <a:srgbClr val="898989"/>
                </a:solidFill>
              </a:rPr>
              <a:pPr algn="r" eaLnBrk="0" hangingPunct="0"/>
              <a:t>152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re 1"/>
          <p:cNvSpPr>
            <a:spLocks noGrp="1"/>
          </p:cNvSpPr>
          <p:nvPr>
            <p:ph type="title" idx="4294967295"/>
          </p:nvPr>
        </p:nvSpPr>
        <p:spPr>
          <a:xfrm>
            <a:off x="152400" y="341313"/>
            <a:ext cx="8721725" cy="541337"/>
          </a:xfrm>
        </p:spPr>
        <p:txBody>
          <a:bodyPr/>
          <a:lstStyle/>
          <a:p>
            <a:r>
              <a:rPr lang="fr-FR" sz="2400" smtClean="0"/>
              <a:t>6.2 Utilisation efficace des outils </a:t>
            </a:r>
          </a:p>
        </p:txBody>
      </p:sp>
      <p:sp>
        <p:nvSpPr>
          <p:cNvPr id="191490" name="Espace réservé du contenu 2"/>
          <p:cNvSpPr>
            <a:spLocks noGrp="1"/>
          </p:cNvSpPr>
          <p:nvPr>
            <p:ph idx="4294967295"/>
          </p:nvPr>
        </p:nvSpPr>
        <p:spPr>
          <a:xfrm>
            <a:off x="179388" y="981075"/>
            <a:ext cx="8694737" cy="5246688"/>
          </a:xfrm>
        </p:spPr>
        <p:txBody>
          <a:bodyPr/>
          <a:lstStyle/>
          <a:p>
            <a:r>
              <a:rPr lang="fr-FR" b="1" smtClean="0"/>
              <a:t>Risques liés à l’utilisation d'outils : </a:t>
            </a:r>
          </a:p>
          <a:p>
            <a:pPr marL="1004888" lvl="3" indent="-285750"/>
            <a:r>
              <a:rPr lang="fr-FR" sz="1600" smtClean="0"/>
              <a:t>Attentes irréalistes placées dans l’outil.</a:t>
            </a:r>
          </a:p>
          <a:p>
            <a:pPr marL="1004888" lvl="3" indent="-285750"/>
            <a:r>
              <a:rPr lang="fr-FR" sz="1600" smtClean="0"/>
              <a:t>Sous-estimation du temps, du coût et de l’effort pour son introduction initiale.</a:t>
            </a:r>
          </a:p>
          <a:p>
            <a:pPr marL="1004888" lvl="3" indent="-285750"/>
            <a:r>
              <a:rPr lang="fr-FR" sz="1600" smtClean="0"/>
              <a:t>Sous-estimation du temps et de l’effort pour obtenir des bénéfices continues.</a:t>
            </a:r>
          </a:p>
          <a:p>
            <a:pPr marL="1004888" lvl="3" indent="-285750"/>
            <a:r>
              <a:rPr lang="fr-FR" sz="1600" smtClean="0"/>
              <a:t>Sous-estimation de l’effort requis pour maintenir les acquis générés par l’outil.</a:t>
            </a:r>
          </a:p>
          <a:p>
            <a:pPr marL="1004888" lvl="3" indent="-285750"/>
            <a:r>
              <a:rPr lang="fr-FR" sz="1600" smtClean="0"/>
              <a:t>Confiance excessive dans l’outil.</a:t>
            </a:r>
          </a:p>
          <a:p>
            <a:pPr marL="1004888" lvl="3" indent="-285750"/>
            <a:r>
              <a:rPr lang="fr-FR" sz="1600" smtClean="0"/>
              <a:t>Négligence du contrôle des éléments de test dans l’outil.</a:t>
            </a:r>
          </a:p>
          <a:p>
            <a:pPr marL="1004888" lvl="3" indent="-285750"/>
            <a:r>
              <a:rPr lang="fr-FR" sz="1600" smtClean="0"/>
              <a:t>Risque de faillite de l’éditeur de l’outil, de le retirer ou de le vendre.</a:t>
            </a:r>
          </a:p>
          <a:p>
            <a:pPr marL="1004888" lvl="3" indent="-285750">
              <a:buFont typeface="Arial" charset="0"/>
              <a:buNone/>
            </a:pPr>
            <a:endParaRPr lang="fr-FR" sz="1600" smtClean="0"/>
          </a:p>
          <a:p>
            <a:pPr marL="285750" lvl="1" indent="-285750"/>
            <a:endParaRPr lang="fr-FR" sz="1600" smtClean="0"/>
          </a:p>
          <a:p>
            <a:endParaRPr lang="fr-FR" smtClean="0"/>
          </a:p>
        </p:txBody>
      </p:sp>
      <p:sp>
        <p:nvSpPr>
          <p:cNvPr id="19149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EEE3832-173F-438B-AF10-16822699429C}" type="slidenum">
              <a:rPr lang="en-US" sz="1200" b="1">
                <a:solidFill>
                  <a:srgbClr val="898989"/>
                </a:solidFill>
              </a:rPr>
              <a:pPr algn="r" eaLnBrk="0" hangingPunct="0"/>
              <a:t>153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re 1"/>
          <p:cNvSpPr>
            <a:spLocks noGrp="1"/>
          </p:cNvSpPr>
          <p:nvPr>
            <p:ph type="title" idx="4294967295"/>
          </p:nvPr>
        </p:nvSpPr>
        <p:spPr>
          <a:xfrm>
            <a:off x="107950" y="341313"/>
            <a:ext cx="8856663" cy="541337"/>
          </a:xfrm>
        </p:spPr>
        <p:txBody>
          <a:bodyPr/>
          <a:lstStyle/>
          <a:p>
            <a:r>
              <a:rPr lang="fr-FR" sz="2400" smtClean="0"/>
              <a:t>6.3  Introduire un outil dans une organisation</a:t>
            </a:r>
          </a:p>
        </p:txBody>
      </p:sp>
      <p:sp>
        <p:nvSpPr>
          <p:cNvPr id="193538" name="Espace réservé du contenu 2"/>
          <p:cNvSpPr>
            <a:spLocks noGrp="1"/>
          </p:cNvSpPr>
          <p:nvPr>
            <p:ph idx="4294967295"/>
          </p:nvPr>
        </p:nvSpPr>
        <p:spPr>
          <a:xfrm>
            <a:off x="107950" y="1008063"/>
            <a:ext cx="8766175" cy="5219700"/>
          </a:xfrm>
        </p:spPr>
        <p:txBody>
          <a:bodyPr/>
          <a:lstStyle/>
          <a:p>
            <a:r>
              <a:rPr lang="fr-FR" b="1" smtClean="0"/>
              <a:t>Les principes</a:t>
            </a:r>
          </a:p>
          <a:p>
            <a:pPr lvl="1"/>
            <a:r>
              <a:rPr lang="fr-FR" sz="1600" smtClean="0"/>
              <a:t>Evaluation de la maturité de l’organisation, de ses forces et de ses faiblesses et identification des possibilités d’amélioration du processus de test.</a:t>
            </a:r>
          </a:p>
          <a:p>
            <a:pPr lvl="1"/>
            <a:r>
              <a:rPr lang="fr-FR" sz="1600" smtClean="0"/>
              <a:t>Evaluation au regard d’exigences claires et de critères objectifs.</a:t>
            </a:r>
          </a:p>
          <a:p>
            <a:pPr lvl="1"/>
            <a:r>
              <a:rPr lang="fr-FR" sz="1600" smtClean="0"/>
              <a:t>Une preuve de concept (test d’évaluation du bon fonctionnement de l’outil avec l’existant en terme d’infrastructure et avec l’outil sujet de test).</a:t>
            </a:r>
          </a:p>
          <a:p>
            <a:pPr lvl="1"/>
            <a:r>
              <a:rPr lang="fr-FR" sz="1600" smtClean="0"/>
              <a:t>Evaluation du vendeur (aspects de formation, de support et de commerce).</a:t>
            </a:r>
          </a:p>
          <a:p>
            <a:pPr lvl="1"/>
            <a:r>
              <a:rPr lang="fr-FR" sz="1600" smtClean="0"/>
              <a:t>Identification des exigences internes pour le soutien et la tutelle dans l’utilisation de l’outil</a:t>
            </a:r>
          </a:p>
          <a:p>
            <a:pPr lvl="1"/>
            <a:r>
              <a:rPr lang="fr-FR" sz="1600" smtClean="0"/>
              <a:t>Evaluation de besoin de formation.</a:t>
            </a:r>
          </a:p>
          <a:p>
            <a:pPr lvl="1"/>
            <a:r>
              <a:rPr lang="fr-FR" sz="1600" smtClean="0"/>
              <a:t>Evaluation du rapport coût/bénéfice basés sur un cas métier concret</a:t>
            </a:r>
            <a:endParaRPr lang="fr-FR" sz="1600" b="1" smtClean="0"/>
          </a:p>
        </p:txBody>
      </p:sp>
      <p:sp>
        <p:nvSpPr>
          <p:cNvPr id="1935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A03DFED-CFA4-4BCB-9FAC-3A0D09163FDF}" type="slidenum">
              <a:rPr lang="en-US" sz="1200" b="1">
                <a:solidFill>
                  <a:srgbClr val="898989"/>
                </a:solidFill>
              </a:rPr>
              <a:pPr algn="r" eaLnBrk="0" hangingPunct="0"/>
              <a:t>154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re 1"/>
          <p:cNvSpPr>
            <a:spLocks noGrp="1"/>
          </p:cNvSpPr>
          <p:nvPr>
            <p:ph type="title" idx="4294967295"/>
          </p:nvPr>
        </p:nvSpPr>
        <p:spPr>
          <a:xfrm>
            <a:off x="152400" y="341313"/>
            <a:ext cx="8721725" cy="541337"/>
          </a:xfrm>
        </p:spPr>
        <p:txBody>
          <a:bodyPr/>
          <a:lstStyle/>
          <a:p>
            <a:r>
              <a:rPr lang="fr-FR" sz="2400" smtClean="0"/>
              <a:t>6.3 Introduire un outil dans une organisation</a:t>
            </a:r>
          </a:p>
        </p:txBody>
      </p:sp>
      <p:sp>
        <p:nvSpPr>
          <p:cNvPr id="194562" name="Espace réservé du contenu 2"/>
          <p:cNvSpPr>
            <a:spLocks noGrp="1"/>
          </p:cNvSpPr>
          <p:nvPr>
            <p:ph idx="4294967295"/>
          </p:nvPr>
        </p:nvSpPr>
        <p:spPr>
          <a:xfrm>
            <a:off x="323850" y="1052513"/>
            <a:ext cx="8694738" cy="5219700"/>
          </a:xfrm>
        </p:spPr>
        <p:txBody>
          <a:bodyPr/>
          <a:lstStyle/>
          <a:p>
            <a:r>
              <a:rPr lang="fr-FR" b="1" smtClean="0"/>
              <a:t>Commencer par un projet pilote:</a:t>
            </a:r>
          </a:p>
          <a:p>
            <a:pPr lvl="1"/>
            <a:r>
              <a:rPr lang="fr-FR" sz="1600" smtClean="0"/>
              <a:t>Apprendre l’outil plus en profondeur.</a:t>
            </a:r>
          </a:p>
          <a:p>
            <a:pPr lvl="1"/>
            <a:r>
              <a:rPr lang="fr-FR" sz="1600" smtClean="0"/>
              <a:t>Adapter l’outil aux processus et pratiques existants.</a:t>
            </a:r>
          </a:p>
          <a:p>
            <a:pPr lvl="1"/>
            <a:r>
              <a:rPr lang="fr-FR" sz="1600" smtClean="0"/>
              <a:t>Décider d’une manière standard d’utiliser, de gérer, de stocker et de maintenir l’outil et le testware (exemple : nommage des fichiers).</a:t>
            </a:r>
          </a:p>
          <a:p>
            <a:pPr lvl="1"/>
            <a:r>
              <a:rPr lang="fr-FR" sz="1600" smtClean="0"/>
              <a:t>Evaluer si les bénéfices escomptés seront atteints pour un coût raisonnable.</a:t>
            </a:r>
          </a:p>
          <a:p>
            <a:pPr lvl="1"/>
            <a:endParaRPr lang="fr-FR" sz="1600" smtClean="0"/>
          </a:p>
          <a:p>
            <a:endParaRPr lang="fr-FR" sz="1600" b="1" smtClean="0"/>
          </a:p>
          <a:p>
            <a:endParaRPr lang="fr-FR" smtClean="0"/>
          </a:p>
        </p:txBody>
      </p:sp>
      <p:sp>
        <p:nvSpPr>
          <p:cNvPr id="1945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AD69C51-EFF6-47A7-A935-8F59E6A90EBD}" type="slidenum">
              <a:rPr lang="en-US" sz="1200" b="1">
                <a:solidFill>
                  <a:srgbClr val="898989"/>
                </a:solidFill>
              </a:rPr>
              <a:pPr algn="r" eaLnBrk="0" hangingPunct="0"/>
              <a:t>155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re 1"/>
          <p:cNvSpPr>
            <a:spLocks noGrp="1"/>
          </p:cNvSpPr>
          <p:nvPr>
            <p:ph type="title" idx="4294967295"/>
          </p:nvPr>
        </p:nvSpPr>
        <p:spPr>
          <a:xfrm>
            <a:off x="179388" y="341313"/>
            <a:ext cx="8694737" cy="541337"/>
          </a:xfrm>
        </p:spPr>
        <p:txBody>
          <a:bodyPr/>
          <a:lstStyle/>
          <a:p>
            <a:r>
              <a:rPr lang="fr-FR" sz="2400" smtClean="0"/>
              <a:t>6.3 Introduire un outil dans une organisation</a:t>
            </a:r>
          </a:p>
        </p:txBody>
      </p:sp>
      <p:sp>
        <p:nvSpPr>
          <p:cNvPr id="195586" name="Espace réservé du contenu 2"/>
          <p:cNvSpPr>
            <a:spLocks noGrp="1"/>
          </p:cNvSpPr>
          <p:nvPr>
            <p:ph idx="4294967295"/>
          </p:nvPr>
        </p:nvSpPr>
        <p:spPr>
          <a:xfrm>
            <a:off x="179388" y="1052513"/>
            <a:ext cx="8388350" cy="5219700"/>
          </a:xfrm>
        </p:spPr>
        <p:txBody>
          <a:bodyPr/>
          <a:lstStyle/>
          <a:p>
            <a:r>
              <a:rPr lang="fr-FR" b="1" smtClean="0"/>
              <a:t>Les facteurs de succès:</a:t>
            </a:r>
          </a:p>
          <a:p>
            <a:pPr lvl="1"/>
            <a:r>
              <a:rPr lang="fr-FR" sz="1600" smtClean="0"/>
              <a:t>Etendre l’outil au reste de l’organisation de façon </a:t>
            </a:r>
            <a:r>
              <a:rPr lang="fr-FR" sz="1600" i="1" u="sng" smtClean="0"/>
              <a:t>incrémentale</a:t>
            </a:r>
            <a:r>
              <a:rPr lang="fr-FR" sz="1600" smtClean="0"/>
              <a:t> </a:t>
            </a:r>
          </a:p>
          <a:p>
            <a:pPr lvl="1"/>
            <a:r>
              <a:rPr lang="fr-FR" sz="1600" smtClean="0"/>
              <a:t>Adapter et améliorer les processus de façon à les adapter à l’utilisation de l’outil.</a:t>
            </a:r>
          </a:p>
          <a:p>
            <a:pPr lvl="1"/>
            <a:r>
              <a:rPr lang="fr-FR" sz="1600" smtClean="0"/>
              <a:t>Fournir de la formation et une assistance aux nouveaux utilisateurs.</a:t>
            </a:r>
          </a:p>
          <a:p>
            <a:pPr lvl="1"/>
            <a:r>
              <a:rPr lang="fr-FR" sz="1600" smtClean="0"/>
              <a:t>Etablir des guides d’utilisation.</a:t>
            </a:r>
          </a:p>
          <a:p>
            <a:pPr lvl="1"/>
            <a:r>
              <a:rPr lang="fr-FR" sz="1600" smtClean="0"/>
              <a:t> Implémenter une manière de tirer des enseignements de l’utilisation de l’outil.</a:t>
            </a:r>
          </a:p>
          <a:p>
            <a:pPr lvl="1"/>
            <a:r>
              <a:rPr lang="fr-FR" sz="1600" smtClean="0"/>
              <a:t>Surveiller l’utilisation de l’outil et les bénéfices recueillis.</a:t>
            </a:r>
          </a:p>
          <a:p>
            <a:pPr lvl="1"/>
            <a:r>
              <a:rPr lang="fr-FR" sz="1600" smtClean="0"/>
              <a:t>Fournir le support pour l’équipe de test pour un outil donné.</a:t>
            </a:r>
          </a:p>
          <a:p>
            <a:pPr lvl="1"/>
            <a:r>
              <a:rPr lang="fr-FR" sz="1600" smtClean="0"/>
              <a:t>Recueillir l’expérience acquise de toutes les équipes.</a:t>
            </a:r>
          </a:p>
          <a:p>
            <a:endParaRPr lang="fr-FR" sz="1600" b="1" smtClean="0"/>
          </a:p>
          <a:p>
            <a:endParaRPr lang="fr-FR" smtClean="0"/>
          </a:p>
        </p:txBody>
      </p:sp>
      <p:sp>
        <p:nvSpPr>
          <p:cNvPr id="1955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7CADC777-86C0-4FC4-8592-E4D6729E5DC3}" type="slidenum">
              <a:rPr lang="en-US" sz="1200" b="1">
                <a:solidFill>
                  <a:srgbClr val="898989"/>
                </a:solidFill>
              </a:rPr>
              <a:pPr algn="r" eaLnBrk="0" hangingPunct="0"/>
              <a:t>156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r>
              <a:rPr lang="fr-FR" smtClean="0"/>
              <a:t>Test</a:t>
            </a:r>
          </a:p>
        </p:txBody>
      </p:sp>
      <p:sp>
        <p:nvSpPr>
          <p:cNvPr id="196610" name="Content Placeholder 2"/>
          <p:cNvSpPr>
            <a:spLocks noGrp="1"/>
          </p:cNvSpPr>
          <p:nvPr>
            <p:ph idx="1"/>
          </p:nvPr>
        </p:nvSpPr>
        <p:spPr/>
        <p:txBody>
          <a:bodyPr/>
          <a:lstStyle/>
          <a:p>
            <a:r>
              <a:rPr lang="en-US" dirty="0" smtClean="0"/>
              <a:t>To start </a:t>
            </a:r>
            <a:r>
              <a:rPr lang="en-US" b="1" dirty="0" smtClean="0"/>
              <a:t>ISTQB Mock Test - 1</a:t>
            </a:r>
            <a:r>
              <a:rPr lang="en-US" dirty="0" smtClean="0"/>
              <a:t> , Click </a:t>
            </a:r>
            <a:r>
              <a:rPr lang="en-US" u="sng" dirty="0" smtClean="0">
                <a:hlinkClick r:id="rId2"/>
              </a:rPr>
              <a:t>Here</a:t>
            </a:r>
            <a:endParaRPr lang="fr-FR" dirty="0" smtClean="0"/>
          </a:p>
          <a:p>
            <a:r>
              <a:rPr lang="en-US" dirty="0" smtClean="0"/>
              <a:t>To start </a:t>
            </a:r>
            <a:r>
              <a:rPr lang="en-US" b="1" dirty="0" smtClean="0"/>
              <a:t>ISTQB Mock Test - 2</a:t>
            </a:r>
            <a:r>
              <a:rPr lang="en-US" dirty="0" smtClean="0"/>
              <a:t> , Click </a:t>
            </a:r>
            <a:r>
              <a:rPr lang="en-US" u="sng" dirty="0" smtClean="0">
                <a:hlinkClick r:id="rId3"/>
              </a:rPr>
              <a:t>Here</a:t>
            </a:r>
            <a:endParaRPr lang="fr-FR" dirty="0" smtClean="0"/>
          </a:p>
          <a:p>
            <a:r>
              <a:rPr lang="en-US" dirty="0" smtClean="0"/>
              <a:t>To start </a:t>
            </a:r>
            <a:r>
              <a:rPr lang="en-US" b="1" dirty="0" smtClean="0"/>
              <a:t>ISTQB Mock Test - 3</a:t>
            </a:r>
            <a:r>
              <a:rPr lang="en-US" dirty="0" smtClean="0"/>
              <a:t> , Click </a:t>
            </a:r>
            <a:r>
              <a:rPr lang="en-US" u="sng" dirty="0" smtClean="0">
                <a:hlinkClick r:id="rId4"/>
              </a:rPr>
              <a:t>Here</a:t>
            </a:r>
            <a:endParaRPr lang="fr-FR" dirty="0" smtClean="0"/>
          </a:p>
          <a:p>
            <a:endParaRPr lang="fr-FR" dirty="0" smtClean="0"/>
          </a:p>
        </p:txBody>
      </p:sp>
      <p:sp>
        <p:nvSpPr>
          <p:cNvPr id="4" name="Slide Number Placeholder 3"/>
          <p:cNvSpPr>
            <a:spLocks noGrp="1"/>
          </p:cNvSpPr>
          <p:nvPr>
            <p:ph type="sldNum" sz="quarter" idx="10"/>
          </p:nvPr>
        </p:nvSpPr>
        <p:spPr/>
        <p:txBody>
          <a:bodyPr/>
          <a:lstStyle/>
          <a:p>
            <a:pPr>
              <a:defRPr/>
            </a:pPr>
            <a:fld id="{CAB13520-1154-45BF-A5DA-7A0A80F3482F}" type="slidenum">
              <a:rPr lang="en-US" smtClean="0"/>
              <a:pPr>
                <a:defRPr/>
              </a:pPr>
              <a:t>157</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1.2 Que sont les Tests</a:t>
            </a:r>
          </a:p>
        </p:txBody>
      </p:sp>
      <p:sp>
        <p:nvSpPr>
          <p:cNvPr id="24578" name="Content Placeholder 2"/>
          <p:cNvSpPr>
            <a:spLocks noGrp="1"/>
          </p:cNvSpPr>
          <p:nvPr>
            <p:ph idx="1"/>
          </p:nvPr>
        </p:nvSpPr>
        <p:spPr/>
        <p:txBody>
          <a:bodyPr/>
          <a:lstStyle/>
          <a:p>
            <a:pPr eaLnBrk="1" hangingPunct="1"/>
            <a:r>
              <a:rPr lang="fr-FR" smtClean="0"/>
              <a:t>Des activités de test existent dans toutes les étapes de cycle de vie logiciel . Il peuvent être dynamiques ou statiques, allant du planning, de la préparation et évaluation du logiciel pour déterminer que le produit répond aux besoins</a:t>
            </a:r>
          </a:p>
          <a:p>
            <a:pPr eaLnBrk="1" hangingPunct="1"/>
            <a:r>
              <a:rPr lang="fr-FR" smtClean="0"/>
              <a:t>Les objectifs de test peuvent varier :</a:t>
            </a:r>
          </a:p>
          <a:p>
            <a:pPr lvl="1" eaLnBrk="1" hangingPunct="1"/>
            <a:r>
              <a:rPr lang="fr-FR" b="1" smtClean="0">
                <a:solidFill>
                  <a:srgbClr val="FF0000"/>
                </a:solidFill>
              </a:rPr>
              <a:t>Trouver des défauts</a:t>
            </a:r>
          </a:p>
          <a:p>
            <a:pPr lvl="1" eaLnBrk="1" hangingPunct="1"/>
            <a:r>
              <a:rPr lang="fr-FR" smtClean="0"/>
              <a:t> Acquérir de la confiance sur le niveau de qualité </a:t>
            </a:r>
          </a:p>
          <a:p>
            <a:pPr lvl="1" eaLnBrk="1" hangingPunct="1"/>
            <a:r>
              <a:rPr lang="fr-FR" smtClean="0"/>
              <a:t> Fournir de l’information utile aux prises de décision</a:t>
            </a:r>
          </a:p>
          <a:p>
            <a:pPr lvl="1" eaLnBrk="1" hangingPunct="1"/>
            <a:r>
              <a:rPr lang="fr-FR" smtClean="0"/>
              <a:t> Prévenir des défauts</a:t>
            </a:r>
          </a:p>
          <a:p>
            <a:pPr eaLnBrk="1" hangingPunct="1">
              <a:buFont typeface="Arial" charset="0"/>
              <a:buNone/>
            </a:pPr>
            <a:endParaRPr lang="en-US" smtClean="0"/>
          </a:p>
        </p:txBody>
      </p:sp>
      <p:sp>
        <p:nvSpPr>
          <p:cNvPr id="4" name="Slide Number Placeholder 3"/>
          <p:cNvSpPr>
            <a:spLocks noGrp="1"/>
          </p:cNvSpPr>
          <p:nvPr>
            <p:ph type="sldNum" sz="quarter" idx="10"/>
          </p:nvPr>
        </p:nvSpPr>
        <p:spPr/>
        <p:txBody>
          <a:bodyPr/>
          <a:lstStyle/>
          <a:p>
            <a:pPr>
              <a:defRPr/>
            </a:pPr>
            <a:fld id="{EFD92D73-921C-4EFD-B030-BF99F7AFE193}" type="slidenum">
              <a:rPr lang="en-US"/>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pPr eaLnBrk="1" hangingPunct="1"/>
            <a:r>
              <a:rPr lang="fr-FR" smtClean="0"/>
              <a:t>1.3 Les 7 Principes Généraux des Tests</a:t>
            </a:r>
          </a:p>
        </p:txBody>
      </p:sp>
      <p:pic>
        <p:nvPicPr>
          <p:cNvPr id="25602" name="Picture 3"/>
          <p:cNvPicPr>
            <a:picLocks noGrp="1" noChangeAspect="1" noChangeArrowheads="1"/>
          </p:cNvPicPr>
          <p:nvPr>
            <p:ph type="body" idx="1"/>
          </p:nvPr>
        </p:nvPicPr>
        <p:blipFill>
          <a:blip r:embed="rId2"/>
          <a:srcRect/>
          <a:stretch>
            <a:fillRect/>
          </a:stretch>
        </p:blipFill>
        <p:spPr>
          <a:xfrm>
            <a:off x="4495800" y="3503613"/>
            <a:ext cx="4378325" cy="2724150"/>
          </a:xfrm>
        </p:spPr>
      </p:pic>
      <p:pic>
        <p:nvPicPr>
          <p:cNvPr id="25603" name="Picture 7"/>
          <p:cNvPicPr>
            <a:picLocks noChangeAspect="1" noChangeArrowheads="1"/>
          </p:cNvPicPr>
          <p:nvPr/>
        </p:nvPicPr>
        <p:blipFill>
          <a:blip r:embed="rId3"/>
          <a:srcRect/>
          <a:stretch>
            <a:fillRect/>
          </a:stretch>
        </p:blipFill>
        <p:spPr bwMode="auto">
          <a:xfrm>
            <a:off x="685800" y="1143000"/>
            <a:ext cx="3533775" cy="2276475"/>
          </a:xfrm>
          <a:prstGeom prst="rect">
            <a:avLst/>
          </a:prstGeom>
          <a:noFill/>
          <a:ln w="9525">
            <a:noFill/>
            <a:miter lim="800000"/>
            <a:headEnd/>
            <a:tailEnd/>
          </a:ln>
        </p:spPr>
      </p:pic>
      <p:pic>
        <p:nvPicPr>
          <p:cNvPr id="119816" name="Picture 8"/>
          <p:cNvPicPr>
            <a:picLocks noChangeAspect="1" noChangeArrowheads="1"/>
          </p:cNvPicPr>
          <p:nvPr/>
        </p:nvPicPr>
        <p:blipFill>
          <a:blip r:embed="rId4"/>
          <a:srcRect/>
          <a:stretch>
            <a:fillRect/>
          </a:stretch>
        </p:blipFill>
        <p:spPr bwMode="auto">
          <a:xfrm>
            <a:off x="4724400" y="4953000"/>
            <a:ext cx="1895475" cy="666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7031 -0.00416 L -0.32864 -0.3375 " pathEditMode="relative" rAng="0" ptsTypes="AA">
                                      <p:cBhvr>
                                        <p:cTn id="6" dur="2000" fill="hold"/>
                                        <p:tgtEl>
                                          <p:spTgt spid="119816"/>
                                        </p:tgtEl>
                                        <p:attrNameLst>
                                          <p:attrName>ppt_x</p:attrName>
                                          <p:attrName>ppt_y</p:attrName>
                                        </p:attrNameLst>
                                      </p:cBhvr>
                                      <p:rCtr x="-129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r>
              <a:rPr lang="fr-FR" smtClean="0"/>
              <a:t>1.3 Les 7 Principes Généraux des Tests</a:t>
            </a:r>
          </a:p>
        </p:txBody>
      </p:sp>
      <p:sp>
        <p:nvSpPr>
          <p:cNvPr id="119811" name="Rectangle 3"/>
          <p:cNvSpPr>
            <a:spLocks noGrp="1"/>
          </p:cNvSpPr>
          <p:nvPr>
            <p:ph type="body" idx="1"/>
          </p:nvPr>
        </p:nvSpPr>
        <p:spPr/>
        <p:txBody>
          <a:bodyPr/>
          <a:lstStyle/>
          <a:p>
            <a:r>
              <a:rPr lang="fr-FR" smtClean="0"/>
              <a:t>Essayer de transférer le fichier quand il est ouvert</a:t>
            </a:r>
          </a:p>
          <a:p>
            <a:endParaRPr lang="fr-FR" smtClean="0"/>
          </a:p>
          <a:p>
            <a:r>
              <a:rPr lang="fr-FR" smtClean="0"/>
              <a:t>On a pas le droit d’écriture dans le dossier B</a:t>
            </a:r>
          </a:p>
          <a:p>
            <a:endParaRPr lang="fr-FR" smtClean="0"/>
          </a:p>
          <a:p>
            <a:r>
              <a:rPr lang="fr-FR" smtClean="0"/>
              <a:t>Le dossier B est en partage et sa capacité limite est atteinte</a:t>
            </a:r>
          </a:p>
          <a:p>
            <a:endParaRPr lang="fr-FR" smtClean="0"/>
          </a:p>
          <a:p>
            <a:r>
              <a:rPr lang="fr-FR" smtClean="0"/>
              <a:t>Le dossier B a un fichier qui de même nom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anim calcmode="lin" valueType="num">
                                      <p:cBhvr additive="base">
                                        <p:cTn id="1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anim calcmode="lin" valueType="num">
                                      <p:cBhvr additive="base">
                                        <p:cTn id="1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1">
                                            <p:txEl>
                                              <p:pRg st="6" end="6"/>
                                            </p:txEl>
                                          </p:spTgt>
                                        </p:tgtEl>
                                        <p:attrNameLst>
                                          <p:attrName>style.visibility</p:attrName>
                                        </p:attrNameLst>
                                      </p:cBhvr>
                                      <p:to>
                                        <p:strVal val="visible"/>
                                      </p:to>
                                    </p:set>
                                    <p:anim calcmode="lin" valueType="num">
                                      <p:cBhvr additive="base">
                                        <p:cTn id="2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r>
              <a:rPr lang="fr-FR" smtClean="0"/>
              <a:t>1.3 Les 7 Principes Généraux des Tests</a:t>
            </a:r>
          </a:p>
        </p:txBody>
      </p:sp>
      <p:sp>
        <p:nvSpPr>
          <p:cNvPr id="120835" name="Rectangle 3"/>
          <p:cNvSpPr>
            <a:spLocks noGrp="1"/>
          </p:cNvSpPr>
          <p:nvPr>
            <p:ph type="body" idx="1"/>
          </p:nvPr>
        </p:nvSpPr>
        <p:spPr>
          <a:xfrm>
            <a:off x="485775" y="1008063"/>
            <a:ext cx="8388350" cy="3868737"/>
          </a:xfrm>
        </p:spPr>
        <p:txBody>
          <a:bodyPr/>
          <a:lstStyle/>
          <a:p>
            <a:r>
              <a:rPr lang="fr-FR" smtClean="0"/>
              <a:t>Supposons qu’on a 15 cases à tester, chaques cases peut prender 5 valeurs possibles. Le nombre de combinaison de test est 5^15= 30517578125</a:t>
            </a:r>
          </a:p>
          <a:p>
            <a:r>
              <a:rPr lang="fr-FR" smtClean="0"/>
              <a:t>Si on test toutes les combinaisons possible</a:t>
            </a:r>
            <a:r>
              <a:rPr lang="fr-FR" smtClean="0">
                <a:sym typeface="Wingdings" pitchFamily="2" charset="2"/>
              </a:rPr>
              <a:t> Temps + couts explosent</a:t>
            </a:r>
          </a:p>
        </p:txBody>
      </p:sp>
      <p:pic>
        <p:nvPicPr>
          <p:cNvPr id="120836" name="Picture 4"/>
          <p:cNvPicPr>
            <a:picLocks noChangeAspect="1" noChangeArrowheads="1"/>
          </p:cNvPicPr>
          <p:nvPr/>
        </p:nvPicPr>
        <p:blipFill>
          <a:blip r:embed="rId3"/>
          <a:srcRect/>
          <a:stretch>
            <a:fillRect/>
          </a:stretch>
        </p:blipFill>
        <p:spPr bwMode="auto">
          <a:xfrm>
            <a:off x="2895600" y="2590800"/>
            <a:ext cx="3810000" cy="1905000"/>
          </a:xfrm>
          <a:prstGeom prst="rect">
            <a:avLst/>
          </a:prstGeom>
          <a:noFill/>
          <a:ln w="9525">
            <a:noFill/>
            <a:miter lim="800000"/>
            <a:headEnd/>
            <a:tailEnd/>
          </a:ln>
        </p:spPr>
      </p:pic>
      <p:sp>
        <p:nvSpPr>
          <p:cNvPr id="120838" name="Rectangle 6"/>
          <p:cNvSpPr>
            <a:spLocks/>
          </p:cNvSpPr>
          <p:nvPr/>
        </p:nvSpPr>
        <p:spPr bwMode="auto">
          <a:xfrm>
            <a:off x="755650" y="5029200"/>
            <a:ext cx="8388350" cy="1049338"/>
          </a:xfrm>
          <a:prstGeom prst="rect">
            <a:avLst/>
          </a:prstGeom>
          <a:noFill/>
          <a:ln w="9525">
            <a:noFill/>
            <a:miter lim="800000"/>
            <a:headEnd/>
            <a:tailEnd/>
          </a:ln>
        </p:spPr>
        <p:txBody>
          <a:bodyPr lIns="0" tIns="0" rIns="0" bIns="0"/>
          <a:lstStyle/>
          <a:p>
            <a:pPr marL="358775" indent="-358775" eaLnBrk="0" hangingPunct="0">
              <a:spcBef>
                <a:spcPts val="2200"/>
              </a:spcBef>
              <a:buClr>
                <a:schemeClr val="accent2"/>
              </a:buClr>
              <a:buFont typeface="Arial" charset="0"/>
              <a:buChar char="»"/>
            </a:pPr>
            <a:r>
              <a:rPr lang="fr-FR" sz="2000" b="1" u="sng"/>
              <a:t>Les tests exhaustifs sont impossibles</a:t>
            </a:r>
          </a:p>
          <a:p>
            <a:pPr marL="358775" indent="-358775" eaLnBrk="0" hangingPunct="0">
              <a:spcBef>
                <a:spcPts val="2200"/>
              </a:spcBef>
              <a:buClr>
                <a:schemeClr val="accent2"/>
              </a:buClr>
              <a:buFont typeface="Arial" charset="0"/>
              <a:buChar char="»"/>
            </a:pPr>
            <a:r>
              <a:rPr lang="fr-FR" sz="2000"/>
              <a:t>On aura donc besoin d’un échantillon de test optimale en se basant sur le risque de l’application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0" end="0"/>
                                            </p:txEl>
                                          </p:spTgt>
                                        </p:tgtEl>
                                        <p:attrNameLst>
                                          <p:attrName>style.visibility</p:attrName>
                                        </p:attrNameLst>
                                      </p:cBhvr>
                                      <p:to>
                                        <p:strVal val="visible"/>
                                      </p:to>
                                    </p:set>
                                    <p:anim calcmode="lin" valueType="num">
                                      <p:cBhvr additive="base">
                                        <p:cTn id="13"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1" end="1"/>
                                            </p:txEl>
                                          </p:spTgt>
                                        </p:tgtEl>
                                        <p:attrNameLst>
                                          <p:attrName>style.visibility</p:attrName>
                                        </p:attrNameLst>
                                      </p:cBhvr>
                                      <p:to>
                                        <p:strVal val="visible"/>
                                      </p:to>
                                    </p:set>
                                    <p:anim calcmode="lin" valueType="num">
                                      <p:cBhvr additive="base">
                                        <p:cTn id="19"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8">
                                            <p:txEl>
                                              <p:pRg st="0" end="0"/>
                                            </p:txEl>
                                          </p:spTgt>
                                        </p:tgtEl>
                                        <p:attrNameLst>
                                          <p:attrName>style.visibility</p:attrName>
                                        </p:attrNameLst>
                                      </p:cBhvr>
                                      <p:to>
                                        <p:strVal val="visible"/>
                                      </p:to>
                                    </p:set>
                                    <p:anim calcmode="lin" valueType="num">
                                      <p:cBhvr additive="base">
                                        <p:cTn id="25" dur="500" fill="hold"/>
                                        <p:tgtEl>
                                          <p:spTgt spid="12083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8">
                                            <p:txEl>
                                              <p:pRg st="1" end="1"/>
                                            </p:txEl>
                                          </p:spTgt>
                                        </p:tgtEl>
                                        <p:attrNameLst>
                                          <p:attrName>style.visibility</p:attrName>
                                        </p:attrNameLst>
                                      </p:cBhvr>
                                      <p:to>
                                        <p:strVal val="visible"/>
                                      </p:to>
                                    </p:set>
                                    <p:anim calcmode="lin" valueType="num">
                                      <p:cBhvr additive="base">
                                        <p:cTn id="31" dur="500" fill="hold"/>
                                        <p:tgtEl>
                                          <p:spTgt spid="12083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2</a:t>
            </a:fld>
            <a:endParaRPr lang="en-US" dirty="0"/>
          </a:p>
        </p:txBody>
      </p:sp>
      <p:pic>
        <p:nvPicPr>
          <p:cNvPr id="5" name="Image 4"/>
          <p:cNvPicPr>
            <a:picLocks noChangeAspect="1"/>
          </p:cNvPicPr>
          <p:nvPr/>
        </p:nvPicPr>
        <p:blipFill>
          <a:blip r:embed="rId2"/>
          <a:stretch>
            <a:fillRect/>
          </a:stretch>
        </p:blipFill>
        <p:spPr>
          <a:xfrm>
            <a:off x="1066800" y="1217613"/>
            <a:ext cx="6934200" cy="4800600"/>
          </a:xfrm>
          <a:prstGeom prst="rect">
            <a:avLst/>
          </a:prstGeom>
        </p:spPr>
      </p:pic>
    </p:spTree>
    <p:extLst>
      <p:ext uri="{BB962C8B-B14F-4D97-AF65-F5344CB8AC3E}">
        <p14:creationId xmlns:p14="http://schemas.microsoft.com/office/powerpoint/2010/main" val="2813131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r>
              <a:rPr lang="fr-FR" smtClean="0"/>
              <a:t>1.3 Les 7 Principes Généraux des Tests</a:t>
            </a:r>
          </a:p>
        </p:txBody>
      </p:sp>
      <p:sp>
        <p:nvSpPr>
          <p:cNvPr id="122883" name="Rectangle 3"/>
          <p:cNvSpPr>
            <a:spLocks noGrp="1"/>
          </p:cNvSpPr>
          <p:nvPr>
            <p:ph type="body" idx="1"/>
          </p:nvPr>
        </p:nvSpPr>
        <p:spPr/>
        <p:txBody>
          <a:bodyPr/>
          <a:lstStyle/>
          <a:p>
            <a:pPr>
              <a:lnSpc>
                <a:spcPct val="80000"/>
              </a:lnSpc>
            </a:pPr>
            <a:r>
              <a:rPr lang="fr-FR" smtClean="0"/>
              <a:t>Quelle opération est susceptible la plus de causer une defaillance dans votre application: </a:t>
            </a:r>
          </a:p>
          <a:p>
            <a:pPr lvl="1">
              <a:lnSpc>
                <a:spcPct val="80000"/>
              </a:lnSpc>
              <a:buFont typeface="Arial" charset="0"/>
              <a:buNone/>
            </a:pPr>
            <a:r>
              <a:rPr lang="fr-FR" smtClean="0"/>
              <a:t>	a) Ouvrir Microsoft world</a:t>
            </a:r>
          </a:p>
          <a:p>
            <a:pPr lvl="1">
              <a:lnSpc>
                <a:spcPct val="80000"/>
              </a:lnSpc>
              <a:buFont typeface="Arial" charset="0"/>
              <a:buNone/>
            </a:pPr>
            <a:endParaRPr lang="fr-FR" smtClean="0"/>
          </a:p>
          <a:p>
            <a:pPr lvl="1">
              <a:lnSpc>
                <a:spcPct val="80000"/>
              </a:lnSpc>
              <a:buFont typeface="Arial" charset="0"/>
              <a:buNone/>
            </a:pPr>
            <a:r>
              <a:rPr lang="fr-FR" smtClean="0"/>
              <a:t>	b) Ouvrir internet explorer</a:t>
            </a:r>
          </a:p>
          <a:p>
            <a:pPr lvl="1">
              <a:lnSpc>
                <a:spcPct val="80000"/>
              </a:lnSpc>
              <a:buFont typeface="Arial" charset="0"/>
              <a:buNone/>
            </a:pPr>
            <a:endParaRPr lang="fr-FR" smtClean="0"/>
          </a:p>
          <a:p>
            <a:pPr lvl="1">
              <a:lnSpc>
                <a:spcPct val="80000"/>
              </a:lnSpc>
              <a:buFont typeface="Arial" charset="0"/>
              <a:buNone/>
            </a:pPr>
            <a:r>
              <a:rPr lang="fr-FR" smtClean="0"/>
              <a:t>	c) Ouvrir 10 applications en même temps</a:t>
            </a:r>
          </a:p>
          <a:p>
            <a:pPr lvl="1">
              <a:lnSpc>
                <a:spcPct val="80000"/>
              </a:lnSpc>
              <a:buFont typeface="Arial" charset="0"/>
              <a:buNone/>
            </a:pPr>
            <a:r>
              <a:rPr lang="fr-FR" smtClean="0"/>
              <a:t> </a:t>
            </a:r>
          </a:p>
          <a:p>
            <a:pPr>
              <a:lnSpc>
                <a:spcPct val="80000"/>
              </a:lnSpc>
            </a:pPr>
            <a:r>
              <a:rPr lang="fr-FR" b="1" u="sng" smtClean="0"/>
              <a:t>Regroupement des défauts</a:t>
            </a:r>
            <a:r>
              <a:rPr lang="fr-FR" smtClean="0"/>
              <a:t> : Un petit nombre de modules contiennent généralement la majorité des défauts détectés</a:t>
            </a:r>
          </a:p>
          <a:p>
            <a:pPr>
              <a:lnSpc>
                <a:spcPct val="80000"/>
              </a:lnSpc>
              <a:buFont typeface="Arial" charset="0"/>
              <a:buNone/>
            </a:pPr>
            <a:r>
              <a:rPr lang="fr-FR" smtClean="0"/>
              <a:t> </a:t>
            </a:r>
          </a:p>
        </p:txBody>
      </p:sp>
      <p:sp>
        <p:nvSpPr>
          <p:cNvPr id="27652" name="AutoShape 4"/>
          <p:cNvSpPr>
            <a:spLocks noChangeArrowheads="1"/>
          </p:cNvSpPr>
          <p:nvPr/>
        </p:nvSpPr>
        <p:spPr bwMode="auto">
          <a:xfrm>
            <a:off x="3276600" y="3352800"/>
            <a:ext cx="2438400" cy="1295400"/>
          </a:xfrm>
          <a:prstGeom prst="wedgeEllipseCallout">
            <a:avLst>
              <a:gd name="adj1" fmla="val -26954"/>
              <a:gd name="adj2" fmla="val 42278"/>
            </a:avLst>
          </a:prstGeom>
          <a:solidFill>
            <a:srgbClr val="FFCC00"/>
          </a:solidFill>
          <a:ln w="9525">
            <a:solidFill>
              <a:schemeClr val="tx1"/>
            </a:solidFill>
            <a:miter lim="800000"/>
            <a:headEnd/>
            <a:tailEnd/>
          </a:ln>
        </p:spPr>
        <p:txBody>
          <a:bodyPr/>
          <a:lstStyle/>
          <a:p>
            <a:pPr algn="ctr"/>
            <a:r>
              <a:rPr lang="fr-FR"/>
              <a:t>Multi- taches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 calcmode="lin" valueType="num">
                                      <p:cBhvr additive="base">
                                        <p:cTn id="7"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3">
                                            <p:txEl>
                                              <p:pRg st="3" end="3"/>
                                            </p:txEl>
                                          </p:spTgt>
                                        </p:tgtEl>
                                        <p:attrNameLst>
                                          <p:attrName>style.visibility</p:attrName>
                                        </p:attrNameLst>
                                      </p:cBhvr>
                                      <p:to>
                                        <p:strVal val="visible"/>
                                      </p:to>
                                    </p:set>
                                    <p:anim calcmode="lin" valueType="num">
                                      <p:cBhvr additive="base">
                                        <p:cTn id="11"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883">
                                            <p:txEl>
                                              <p:pRg st="5" end="5"/>
                                            </p:txEl>
                                          </p:spTgt>
                                        </p:tgtEl>
                                        <p:attrNameLst>
                                          <p:attrName>style.visibility</p:attrName>
                                        </p:attrNameLst>
                                      </p:cBhvr>
                                      <p:to>
                                        <p:strVal val="visible"/>
                                      </p:to>
                                    </p:set>
                                    <p:anim calcmode="lin" valueType="num">
                                      <p:cBhvr additive="base">
                                        <p:cTn id="15"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122883">
                                            <p:txEl>
                                              <p:pRg st="1" end="1"/>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22883">
                                            <p:txEl>
                                              <p:pRg st="1" end="1"/>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12288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22883">
                                            <p:txEl>
                                              <p:pRg st="3" end="3"/>
                                            </p:txEl>
                                          </p:spTgt>
                                        </p:tgtEl>
                                        <p:attrNameLst>
                                          <p:attrName>style.visibility</p:attrName>
                                        </p:attrNameLst>
                                      </p:cBhvr>
                                      <p:to>
                                        <p:strVal val="hidden"/>
                                      </p:to>
                                    </p:set>
                                  </p:childTnLst>
                                </p:cTn>
                              </p:par>
                              <p:par>
                                <p:cTn id="27" presetID="64" presetClass="path" presetSubtype="0" accel="50000" decel="50000" fill="hold" nodeType="withEffect">
                                  <p:stCondLst>
                                    <p:cond delay="0"/>
                                  </p:stCondLst>
                                  <p:childTnLst>
                                    <p:animMotion origin="layout" path="M -4.16667E-6 -1.11111E-6 L 0.00157 -0.24444 " pathEditMode="relative" rAng="0" ptsTypes="AA">
                                      <p:cBhvr>
                                        <p:cTn id="28" dur="2000" fill="hold"/>
                                        <p:tgtEl>
                                          <p:spTgt spid="122883">
                                            <p:txEl>
                                              <p:pRg st="5" end="5"/>
                                            </p:txEl>
                                          </p:spTgt>
                                        </p:tgtEl>
                                        <p:attrNameLst>
                                          <p:attrName>ppt_x</p:attrName>
                                          <p:attrName>ppt_y</p:attrName>
                                        </p:attrNameLst>
                                      </p:cBhvr>
                                      <p:rCtr x="100" y="-12200"/>
                                    </p:animMotion>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27652"/>
                                        </p:tgtEl>
                                        <p:attrNameLst>
                                          <p:attrName>style.visibility</p:attrName>
                                        </p:attrNameLst>
                                      </p:cBhvr>
                                      <p:to>
                                        <p:strVal val="visible"/>
                                      </p:to>
                                    </p:set>
                                    <p:anim calcmode="lin" valueType="num">
                                      <p:cBhvr additive="base">
                                        <p:cTn id="32" dur="500" fill="hold"/>
                                        <p:tgtEl>
                                          <p:spTgt spid="27652"/>
                                        </p:tgtEl>
                                        <p:attrNameLst>
                                          <p:attrName>ppt_x</p:attrName>
                                        </p:attrNameLst>
                                      </p:cBhvr>
                                      <p:tavLst>
                                        <p:tav tm="0">
                                          <p:val>
                                            <p:strVal val="#ppt_x"/>
                                          </p:val>
                                        </p:tav>
                                        <p:tav tm="100000">
                                          <p:val>
                                            <p:strVal val="#ppt_x"/>
                                          </p:val>
                                        </p:tav>
                                      </p:tavLst>
                                    </p:anim>
                                    <p:anim calcmode="lin" valueType="num">
                                      <p:cBhvr additive="base">
                                        <p:cTn id="33"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2883">
                                            <p:txEl>
                                              <p:pRg st="7" end="7"/>
                                            </p:txEl>
                                          </p:spTgt>
                                        </p:tgtEl>
                                        <p:attrNameLst>
                                          <p:attrName>style.visibility</p:attrName>
                                        </p:attrNameLst>
                                      </p:cBhvr>
                                      <p:to>
                                        <p:strVal val="visible"/>
                                      </p:to>
                                    </p:set>
                                    <p:anim calcmode="lin" valueType="num">
                                      <p:cBhvr additive="base">
                                        <p:cTn id="38"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2883">
                                            <p:txEl>
                                              <p:pRg st="8" end="8"/>
                                            </p:txEl>
                                          </p:spTgt>
                                        </p:tgtEl>
                                        <p:attrNameLst>
                                          <p:attrName>style.visibility</p:attrName>
                                        </p:attrNameLst>
                                      </p:cBhvr>
                                      <p:to>
                                        <p:strVal val="visible"/>
                                      </p:to>
                                    </p:set>
                                    <p:anim calcmode="lin" valueType="num">
                                      <p:cBhvr additive="base">
                                        <p:cTn id="42"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28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fr-FR" smtClean="0"/>
              <a:t>1.3 Les 7 Principes Généraux des Tests</a:t>
            </a:r>
          </a:p>
        </p:txBody>
      </p:sp>
      <p:sp>
        <p:nvSpPr>
          <p:cNvPr id="123907" name="Rectangle 3"/>
          <p:cNvSpPr>
            <a:spLocks noGrp="1"/>
          </p:cNvSpPr>
          <p:nvPr>
            <p:ph type="body" idx="1"/>
          </p:nvPr>
        </p:nvSpPr>
        <p:spPr/>
        <p:txBody>
          <a:bodyPr/>
          <a:lstStyle/>
          <a:p>
            <a:pPr eaLnBrk="1" hangingPunct="1"/>
            <a:r>
              <a:rPr lang="fr-FR" smtClean="0"/>
              <a:t>Si les mêmes tests sont répétés de nombreuses fois, il arrivera que le même ensemble de cas de tests ne trouvera plus de nouveaux défauts</a:t>
            </a:r>
          </a:p>
          <a:p>
            <a:pPr eaLnBrk="1" hangingPunct="1"/>
            <a:endParaRPr lang="fr-FR" smtClean="0"/>
          </a:p>
          <a:p>
            <a:r>
              <a:rPr lang="fr-FR" smtClean="0"/>
              <a:t>C’est le principe du </a:t>
            </a:r>
            <a:r>
              <a:rPr lang="fr-FR" b="1" u="sng" smtClean="0"/>
              <a:t>Paradoxe du pesticide</a:t>
            </a:r>
          </a:p>
          <a:p>
            <a:endParaRPr lang="fr-FR" b="1" u="sng" smtClean="0"/>
          </a:p>
          <a:p>
            <a:r>
              <a:rPr lang="fr-FR" smtClean="0"/>
              <a:t>Pour palier ce problème, les cas de test devraient régulièrement être revus, ajout de nouveaux cas de test afin de détecter de nouveaux bug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anim calcmode="lin" valueType="num">
                                      <p:cBhvr additive="base">
                                        <p:cTn id="7"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pRg st="4" end="4"/>
                                            </p:txEl>
                                          </p:spTgt>
                                        </p:tgtEl>
                                        <p:attrNameLst>
                                          <p:attrName>style.visibility</p:attrName>
                                        </p:attrNameLst>
                                      </p:cBhvr>
                                      <p:to>
                                        <p:strVal val="visible"/>
                                      </p:to>
                                    </p:set>
                                    <p:anim calcmode="lin" valueType="num">
                                      <p:cBhvr additive="base">
                                        <p:cTn id="13" dur="500" fill="hold"/>
                                        <p:tgtEl>
                                          <p:spTgt spid="1239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 name="Rectangle 2"/>
          <p:cNvSpPr>
            <a:spLocks noGrp="1"/>
          </p:cNvSpPr>
          <p:nvPr>
            <p:ph type="title"/>
          </p:nvPr>
        </p:nvSpPr>
        <p:spPr/>
        <p:txBody>
          <a:bodyPr/>
          <a:lstStyle/>
          <a:p>
            <a:r>
              <a:rPr lang="fr-FR" dirty="0" smtClean="0"/>
              <a:t>1.3 Les 7 Principes Généraux des Tests</a:t>
            </a:r>
          </a:p>
        </p:txBody>
      </p:sp>
      <p:sp>
        <p:nvSpPr>
          <p:cNvPr id="124931" name="Rectangle 3"/>
          <p:cNvSpPr>
            <a:spLocks noGrp="1"/>
          </p:cNvSpPr>
          <p:nvPr>
            <p:ph type="body" idx="1"/>
          </p:nvPr>
        </p:nvSpPr>
        <p:spPr/>
        <p:txBody>
          <a:bodyPr/>
          <a:lstStyle/>
          <a:p>
            <a:r>
              <a:rPr lang="fr-FR" dirty="0" smtClean="0"/>
              <a:t>On ne peut jamais certifier qu’un logiciel ne contient aucun BUG</a:t>
            </a:r>
          </a:p>
          <a:p>
            <a:endParaRPr lang="fr-FR" dirty="0" smtClean="0"/>
          </a:p>
          <a:p>
            <a:endParaRPr lang="fr-FR" dirty="0" smtClean="0">
              <a:hlinkClick r:id="rId3"/>
            </a:endParaRPr>
          </a:p>
          <a:p>
            <a:r>
              <a:rPr lang="fr-FR" dirty="0" smtClean="0">
                <a:hlinkClick r:id="rId3"/>
              </a:rPr>
              <a:t>http://www.youtube.com/watch?v=f-1TOeHY7as</a:t>
            </a:r>
            <a:r>
              <a:rPr lang="fr-FR" dirty="0" smtClean="0"/>
              <a:t> </a:t>
            </a:r>
          </a:p>
          <a:p>
            <a:endParaRPr lang="fr-FR" b="1" u="sng" dirty="0" smtClean="0"/>
          </a:p>
          <a:p>
            <a:endParaRPr lang="fr-FR" b="1" u="sng" dirty="0" smtClean="0"/>
          </a:p>
          <a:p>
            <a:r>
              <a:rPr lang="fr-FR" b="1" u="sng" dirty="0" smtClean="0"/>
              <a:t>Les tests montrent la présence de défauts</a:t>
            </a:r>
            <a:r>
              <a:rPr lang="fr-FR" dirty="0" smtClean="0"/>
              <a:t>: les tests réduisent la probabilité de trouver des défaillances dans le logiciel mais même si aucun BUG n’est trouvé, ce n’est pas autant une preuve pour ne pas en contenir  </a:t>
            </a:r>
          </a:p>
          <a:p>
            <a:endParaRPr lang="fr-FR" dirty="0" smtClean="0"/>
          </a:p>
        </p:txBody>
      </p:sp>
      <p:graphicFrame>
        <p:nvGraphicFramePr>
          <p:cNvPr id="2079" name="Object 31"/>
          <p:cNvGraphicFramePr>
            <a:graphicFrameLocks noChangeAspect="1"/>
          </p:cNvGraphicFramePr>
          <p:nvPr>
            <p:extLst>
              <p:ext uri="{D42A27DB-BD31-4B8C-83A1-F6EECF244321}">
                <p14:modId xmlns:p14="http://schemas.microsoft.com/office/powerpoint/2010/main" val="2183065683"/>
              </p:ext>
            </p:extLst>
          </p:nvPr>
        </p:nvGraphicFramePr>
        <p:xfrm>
          <a:off x="1524000" y="1752600"/>
          <a:ext cx="4532313" cy="685800"/>
        </p:xfrm>
        <a:graphic>
          <a:graphicData uri="http://schemas.openxmlformats.org/presentationml/2006/ole">
            <mc:AlternateContent xmlns:mc="http://schemas.openxmlformats.org/markup-compatibility/2006">
              <mc:Choice xmlns:v="urn:schemas-microsoft-com:vml" Requires="v">
                <p:oleObj spid="_x0000_s2120" name="Packager Shell Object" showAsIcon="1" r:id="rId4" imgW="4531680" imgH="685800" progId="Package">
                  <p:embed/>
                </p:oleObj>
              </mc:Choice>
              <mc:Fallback>
                <p:oleObj name="Packager Shell Object" showAsIcon="1" r:id="rId4" imgW="4531680" imgH="685800" progId="Package">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0"/>
                        <a:ext cx="45323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3" end="3"/>
                                            </p:txEl>
                                          </p:spTgt>
                                        </p:tgtEl>
                                        <p:attrNameLst>
                                          <p:attrName>style.visibility</p:attrName>
                                        </p:attrNameLst>
                                      </p:cBhvr>
                                      <p:to>
                                        <p:strVal val="visible"/>
                                      </p:to>
                                    </p:set>
                                    <p:anim calcmode="lin" valueType="num">
                                      <p:cBhvr additive="base">
                                        <p:cTn id="7" dur="5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931">
                                            <p:txEl>
                                              <p:pRg st="6" end="6"/>
                                            </p:txEl>
                                          </p:spTgt>
                                        </p:tgtEl>
                                        <p:attrNameLst>
                                          <p:attrName>style.visibility</p:attrName>
                                        </p:attrNameLst>
                                      </p:cBhvr>
                                      <p:to>
                                        <p:strVal val="visible"/>
                                      </p:to>
                                    </p:set>
                                    <p:anim calcmode="lin" valueType="num">
                                      <p:cBhvr additive="base">
                                        <p:cTn id="13" dur="500" fill="hold"/>
                                        <p:tgtEl>
                                          <p:spTgt spid="12493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1.3 Les 7 Principes Généraux des Tests</a:t>
            </a:r>
          </a:p>
        </p:txBody>
      </p:sp>
      <p:sp>
        <p:nvSpPr>
          <p:cNvPr id="3" name="Espace réservé du contenu 2"/>
          <p:cNvSpPr>
            <a:spLocks noGrp="1"/>
          </p:cNvSpPr>
          <p:nvPr>
            <p:ph idx="1"/>
          </p:nvPr>
        </p:nvSpPr>
        <p:spPr>
          <a:xfrm>
            <a:off x="485775" y="1008063"/>
            <a:ext cx="8388350" cy="896937"/>
          </a:xfrm>
        </p:spPr>
        <p:txBody>
          <a:bodyPr/>
          <a:lstStyle/>
          <a:p>
            <a:r>
              <a:rPr lang="fr-FR" dirty="0" smtClean="0"/>
              <a:t>Dessine 20 voitures et colorie la moitié des voitures rouges</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23</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6" y="1905000"/>
            <a:ext cx="7242144" cy="4150226"/>
          </a:xfrm>
          <a:prstGeom prst="rect">
            <a:avLst/>
          </a:prstGeom>
        </p:spPr>
      </p:pic>
    </p:spTree>
    <p:extLst>
      <p:ext uri="{BB962C8B-B14F-4D97-AF65-F5344CB8AC3E}">
        <p14:creationId xmlns:p14="http://schemas.microsoft.com/office/powerpoint/2010/main" val="365422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fr-FR" smtClean="0"/>
              <a:t>1.3 Les 7 Principes Généraux des Tests</a:t>
            </a:r>
          </a:p>
        </p:txBody>
      </p:sp>
      <p:sp>
        <p:nvSpPr>
          <p:cNvPr id="33794" name="Rectangle 3"/>
          <p:cNvSpPr>
            <a:spLocks noGrp="1"/>
          </p:cNvSpPr>
          <p:nvPr>
            <p:ph type="body" idx="1"/>
          </p:nvPr>
        </p:nvSpPr>
        <p:spPr>
          <a:xfrm>
            <a:off x="457200" y="990600"/>
            <a:ext cx="8388350" cy="3792538"/>
          </a:xfrm>
        </p:spPr>
        <p:txBody>
          <a:bodyPr/>
          <a:lstStyle/>
          <a:p>
            <a:r>
              <a:rPr lang="fr-FR" smtClean="0"/>
              <a:t>Si le logiciel est certifié qu’à 99% ne contient pas de BUG, mais ce logiciel ne satisfait pas le besoin client </a:t>
            </a:r>
          </a:p>
          <a:p>
            <a:endParaRPr lang="fr-FR" smtClean="0"/>
          </a:p>
          <a:p>
            <a:endParaRPr lang="fr-FR" smtClean="0"/>
          </a:p>
        </p:txBody>
      </p:sp>
      <p:pic>
        <p:nvPicPr>
          <p:cNvPr id="125956" name="Picture 4"/>
          <p:cNvPicPr>
            <a:picLocks noChangeAspect="1" noChangeArrowheads="1"/>
          </p:cNvPicPr>
          <p:nvPr/>
        </p:nvPicPr>
        <p:blipFill>
          <a:blip r:embed="rId2"/>
          <a:srcRect/>
          <a:stretch>
            <a:fillRect/>
          </a:stretch>
        </p:blipFill>
        <p:spPr bwMode="auto">
          <a:xfrm>
            <a:off x="1600200" y="2133600"/>
            <a:ext cx="1671638" cy="2457450"/>
          </a:xfrm>
          <a:prstGeom prst="rect">
            <a:avLst/>
          </a:prstGeom>
          <a:noFill/>
          <a:ln w="9525">
            <a:noFill/>
            <a:miter lim="800000"/>
            <a:headEnd/>
            <a:tailEnd/>
          </a:ln>
        </p:spPr>
      </p:pic>
      <p:pic>
        <p:nvPicPr>
          <p:cNvPr id="125957" name="Picture 5"/>
          <p:cNvPicPr>
            <a:picLocks noChangeAspect="1" noChangeArrowheads="1"/>
          </p:cNvPicPr>
          <p:nvPr/>
        </p:nvPicPr>
        <p:blipFill>
          <a:blip r:embed="rId3"/>
          <a:srcRect/>
          <a:stretch>
            <a:fillRect/>
          </a:stretch>
        </p:blipFill>
        <p:spPr bwMode="auto">
          <a:xfrm>
            <a:off x="4953000" y="2133600"/>
            <a:ext cx="1431925" cy="2514600"/>
          </a:xfrm>
          <a:prstGeom prst="rect">
            <a:avLst/>
          </a:prstGeom>
          <a:noFill/>
          <a:ln w="9525">
            <a:noFill/>
            <a:miter lim="800000"/>
            <a:headEnd/>
            <a:tailEnd/>
          </a:ln>
        </p:spPr>
      </p:pic>
      <p:sp>
        <p:nvSpPr>
          <p:cNvPr id="33797" name="Rectangle 6"/>
          <p:cNvSpPr>
            <a:spLocks/>
          </p:cNvSpPr>
          <p:nvPr/>
        </p:nvSpPr>
        <p:spPr bwMode="auto">
          <a:xfrm>
            <a:off x="381000" y="4876800"/>
            <a:ext cx="8388350" cy="1219200"/>
          </a:xfrm>
          <a:prstGeom prst="rect">
            <a:avLst/>
          </a:prstGeom>
          <a:noFill/>
          <a:ln w="9525">
            <a:noFill/>
            <a:miter lim="800000"/>
            <a:headEnd/>
            <a:tailEnd/>
          </a:ln>
        </p:spPr>
        <p:txBody>
          <a:bodyPr lIns="0" tIns="0" rIns="0" bIns="0"/>
          <a:lstStyle/>
          <a:p>
            <a:pPr eaLnBrk="0" hangingPunct="0"/>
            <a:endParaRPr lang="fr-FR" sz="2800" b="1"/>
          </a:p>
        </p:txBody>
      </p:sp>
      <p:sp>
        <p:nvSpPr>
          <p:cNvPr id="125959" name="Rectangle 7"/>
          <p:cNvSpPr>
            <a:spLocks noChangeArrowheads="1"/>
          </p:cNvSpPr>
          <p:nvPr/>
        </p:nvSpPr>
        <p:spPr bwMode="auto">
          <a:xfrm>
            <a:off x="685800" y="4953000"/>
            <a:ext cx="7162800" cy="1463675"/>
          </a:xfrm>
          <a:prstGeom prst="rect">
            <a:avLst/>
          </a:prstGeom>
          <a:noFill/>
          <a:ln w="9525">
            <a:noFill/>
            <a:miter lim="800000"/>
            <a:headEnd/>
            <a:tailEnd/>
          </a:ln>
        </p:spPr>
        <p:txBody>
          <a:bodyPr>
            <a:spAutoFit/>
          </a:bodyPr>
          <a:lstStyle/>
          <a:p>
            <a:pPr>
              <a:spcBef>
                <a:spcPct val="50000"/>
              </a:spcBef>
              <a:buClr>
                <a:schemeClr val="accent2"/>
              </a:buClr>
              <a:buFont typeface="Arial" charset="0"/>
              <a:buChar char="»"/>
            </a:pPr>
            <a:r>
              <a:rPr lang="fr-FR" sz="2000"/>
              <a:t> </a:t>
            </a:r>
            <a:r>
              <a:rPr lang="fr-FR" sz="2000" b="1" u="sng"/>
              <a:t>L’illusion de l’absence d’erreurs</a:t>
            </a:r>
            <a:r>
              <a:rPr lang="fr-FR" sz="2000"/>
              <a:t> : Trouver et corriger des défauts n’aide pas si le système conçu est inutilisable et ne comble pas les besoins et les attentes des utilisateurs</a:t>
            </a:r>
          </a:p>
          <a:p>
            <a:pPr>
              <a:spcBef>
                <a:spcPct val="50000"/>
              </a:spcBef>
              <a:buClr>
                <a:schemeClr val="accent2"/>
              </a:buClr>
              <a:buFont typeface="Arial" charset="0"/>
              <a:buChar char="»"/>
            </a:pPr>
            <a:endParaRPr lang="fr-F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ox(in)">
                                      <p:cBhvr>
                                        <p:cTn id="7" dur="500"/>
                                        <p:tgtEl>
                                          <p:spTgt spid="1259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box(in)">
                                      <p:cBhvr>
                                        <p:cTn id="12" dur="500"/>
                                        <p:tgtEl>
                                          <p:spTgt spid="1259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59">
                                            <p:txEl>
                                              <p:pRg st="0" end="0"/>
                                            </p:txEl>
                                          </p:spTgt>
                                        </p:tgtEl>
                                        <p:attrNameLst>
                                          <p:attrName>style.visibility</p:attrName>
                                        </p:attrNameLst>
                                      </p:cBhvr>
                                      <p:to>
                                        <p:strVal val="visible"/>
                                      </p:to>
                                    </p:set>
                                    <p:anim calcmode="lin" valueType="num">
                                      <p:cBhvr additive="base">
                                        <p:cTn id="17" dur="500" fill="hold"/>
                                        <p:tgtEl>
                                          <p:spTgt spid="12595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fr-FR" smtClean="0"/>
              <a:t>1.3 Les 7 Principes Généraux des Tests</a:t>
            </a:r>
          </a:p>
        </p:txBody>
      </p:sp>
      <p:sp>
        <p:nvSpPr>
          <p:cNvPr id="128003" name="Rectangle 3"/>
          <p:cNvSpPr>
            <a:spLocks noGrp="1"/>
          </p:cNvSpPr>
          <p:nvPr>
            <p:ph type="body" idx="1"/>
          </p:nvPr>
        </p:nvSpPr>
        <p:spPr/>
        <p:txBody>
          <a:bodyPr/>
          <a:lstStyle/>
          <a:p>
            <a:r>
              <a:rPr lang="fr-FR" smtClean="0"/>
              <a:t>Pour régler ce problème on a le principe: </a:t>
            </a:r>
            <a:r>
              <a:rPr lang="fr-FR" b="1" u="sng" smtClean="0"/>
              <a:t>Tester tôt</a:t>
            </a:r>
          </a:p>
          <a:p>
            <a:endParaRPr lang="fr-FR" smtClean="0"/>
          </a:p>
          <a:p>
            <a:r>
              <a:rPr lang="fr-FR" smtClean="0"/>
              <a:t>Les tests devraient commencer le plutôt possible dans le cycle de développement</a:t>
            </a:r>
          </a:p>
          <a:p>
            <a:endParaRPr lang="fr-FR" smtClean="0"/>
          </a:p>
          <a:p>
            <a:r>
              <a:rPr lang="fr-FR" b="1" u="sng" smtClean="0"/>
              <a:t>Les tests dépendent du contexte </a:t>
            </a:r>
            <a:r>
              <a:rPr lang="fr-FR" smtClean="0"/>
              <a:t>: exemple d’ un site de commerce électronique</a:t>
            </a:r>
          </a:p>
          <a:p>
            <a:endParaRPr lang="fr-FR" smtClean="0"/>
          </a:p>
        </p:txBody>
      </p:sp>
      <p:pic>
        <p:nvPicPr>
          <p:cNvPr id="128004" name="Picture 4"/>
          <p:cNvPicPr>
            <a:picLocks noChangeAspect="1" noChangeArrowheads="1"/>
          </p:cNvPicPr>
          <p:nvPr/>
        </p:nvPicPr>
        <p:blipFill>
          <a:blip r:embed="rId2"/>
          <a:srcRect/>
          <a:stretch>
            <a:fillRect/>
          </a:stretch>
        </p:blipFill>
        <p:spPr bwMode="auto">
          <a:xfrm>
            <a:off x="1447800" y="4724400"/>
            <a:ext cx="1371600" cy="714375"/>
          </a:xfrm>
          <a:prstGeom prst="rect">
            <a:avLst/>
          </a:prstGeom>
          <a:noFill/>
          <a:ln w="9525">
            <a:noFill/>
            <a:miter lim="800000"/>
            <a:headEnd/>
            <a:tailEnd/>
          </a:ln>
        </p:spPr>
      </p:pic>
      <p:pic>
        <p:nvPicPr>
          <p:cNvPr id="128005" name="Picture 5"/>
          <p:cNvPicPr>
            <a:picLocks noChangeAspect="1" noChangeArrowheads="1"/>
          </p:cNvPicPr>
          <p:nvPr/>
        </p:nvPicPr>
        <p:blipFill>
          <a:blip r:embed="rId3"/>
          <a:srcRect/>
          <a:stretch>
            <a:fillRect/>
          </a:stretch>
        </p:blipFill>
        <p:spPr bwMode="auto">
          <a:xfrm>
            <a:off x="5257800" y="4724400"/>
            <a:ext cx="1457325" cy="742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anim calcmode="lin" valueType="num">
                                      <p:cBhvr additive="base">
                                        <p:cTn id="11"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8003">
                                            <p:txEl>
                                              <p:pRg st="4" end="4"/>
                                            </p:txEl>
                                          </p:spTgt>
                                        </p:tgtEl>
                                        <p:attrNameLst>
                                          <p:attrName>style.visibility</p:attrName>
                                        </p:attrNameLst>
                                      </p:cBhvr>
                                      <p:to>
                                        <p:strVal val="visible"/>
                                      </p:to>
                                    </p:set>
                                    <p:anim calcmode="lin" valueType="num">
                                      <p:cBhvr additive="base">
                                        <p:cTn id="17"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8004"/>
                                        </p:tgtEl>
                                        <p:attrNameLst>
                                          <p:attrName>style.visibility</p:attrName>
                                        </p:attrNameLst>
                                      </p:cBhvr>
                                      <p:to>
                                        <p:strVal val="visible"/>
                                      </p:to>
                                    </p:set>
                                    <p:anim calcmode="lin" valueType="num">
                                      <p:cBhvr additive="base">
                                        <p:cTn id="23" dur="500" fill="hold"/>
                                        <p:tgtEl>
                                          <p:spTgt spid="128004"/>
                                        </p:tgtEl>
                                        <p:attrNameLst>
                                          <p:attrName>ppt_x</p:attrName>
                                        </p:attrNameLst>
                                      </p:cBhvr>
                                      <p:tavLst>
                                        <p:tav tm="0">
                                          <p:val>
                                            <p:strVal val="#ppt_x"/>
                                          </p:val>
                                        </p:tav>
                                        <p:tav tm="100000">
                                          <p:val>
                                            <p:strVal val="#ppt_x"/>
                                          </p:val>
                                        </p:tav>
                                      </p:tavLst>
                                    </p:anim>
                                    <p:anim calcmode="lin" valueType="num">
                                      <p:cBhvr additive="base">
                                        <p:cTn id="24"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8005"/>
                                        </p:tgtEl>
                                        <p:attrNameLst>
                                          <p:attrName>style.visibility</p:attrName>
                                        </p:attrNameLst>
                                      </p:cBhvr>
                                      <p:to>
                                        <p:strVal val="visible"/>
                                      </p:to>
                                    </p:set>
                                    <p:anim calcmode="lin" valueType="num">
                                      <p:cBhvr additive="base">
                                        <p:cTn id="29" dur="500" fill="hold"/>
                                        <p:tgtEl>
                                          <p:spTgt spid="128005"/>
                                        </p:tgtEl>
                                        <p:attrNameLst>
                                          <p:attrName>ppt_x</p:attrName>
                                        </p:attrNameLst>
                                      </p:cBhvr>
                                      <p:tavLst>
                                        <p:tav tm="0">
                                          <p:val>
                                            <p:strVal val="#ppt_x"/>
                                          </p:val>
                                        </p:tav>
                                        <p:tav tm="100000">
                                          <p:val>
                                            <p:strVal val="#ppt_x"/>
                                          </p:val>
                                        </p:tav>
                                      </p:tavLst>
                                    </p:anim>
                                    <p:anim calcmode="lin" valueType="num">
                                      <p:cBhvr additive="base">
                                        <p:cTn id="30" dur="500" fill="hold"/>
                                        <p:tgtEl>
                                          <p:spTgt spid="128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fr-FR" smtClean="0"/>
              <a:t>1.3 Les 7 Principes Généraux des Tests </a:t>
            </a:r>
          </a:p>
        </p:txBody>
      </p:sp>
      <p:sp>
        <p:nvSpPr>
          <p:cNvPr id="35842" name="Content Placeholder 2"/>
          <p:cNvSpPr>
            <a:spLocks noGrp="1"/>
          </p:cNvSpPr>
          <p:nvPr>
            <p:ph idx="1"/>
          </p:nvPr>
        </p:nvSpPr>
        <p:spPr>
          <a:xfrm>
            <a:off x="457200" y="762000"/>
            <a:ext cx="8388350" cy="5219700"/>
          </a:xfrm>
        </p:spPr>
        <p:txBody>
          <a:bodyPr/>
          <a:lstStyle/>
          <a:p>
            <a:pPr eaLnBrk="1" hangingPunct="1"/>
            <a:r>
              <a:rPr lang="fr-FR" smtClean="0"/>
              <a:t>Principe 1 – Les tests montrent la présence de défauts</a:t>
            </a:r>
          </a:p>
          <a:p>
            <a:pPr eaLnBrk="1" hangingPunct="1"/>
            <a:r>
              <a:rPr lang="fr-FR" smtClean="0"/>
              <a:t>Principe 2 – Les tests exhaustifs sont impossibles</a:t>
            </a:r>
          </a:p>
          <a:p>
            <a:pPr eaLnBrk="1" hangingPunct="1"/>
            <a:r>
              <a:rPr lang="fr-FR" smtClean="0"/>
              <a:t>Principe 3 – Tester tôt</a:t>
            </a:r>
          </a:p>
          <a:p>
            <a:pPr eaLnBrk="1" hangingPunct="1"/>
            <a:r>
              <a:rPr lang="fr-FR" smtClean="0"/>
              <a:t>Principe 4 – Regroupement des défauts : Un petit nombre de modules contiennent généralement la majorité des défauts détectés.</a:t>
            </a:r>
          </a:p>
          <a:p>
            <a:pPr eaLnBrk="1" hangingPunct="1"/>
            <a:r>
              <a:rPr lang="fr-FR" smtClean="0"/>
              <a:t>Principe 5 – Paradoxe du pesticide : Si les mêmes tests sont répétés de nombreuses fois, il arrivera que le même ensemble de cas de tests ne trouvera plus de nouveaux défauts</a:t>
            </a:r>
          </a:p>
          <a:p>
            <a:pPr eaLnBrk="1" hangingPunct="1"/>
            <a:r>
              <a:rPr lang="fr-FR" smtClean="0"/>
              <a:t>Principe 6 – Les tests dépendent du contexte : exemple d’ un site de commerce électronique.</a:t>
            </a:r>
          </a:p>
          <a:p>
            <a:pPr eaLnBrk="1" hangingPunct="1"/>
            <a:r>
              <a:rPr lang="fr-FR" smtClean="0"/>
              <a:t>Principe 7 – L’illusion de l’absence d’erreurs : Trouver et corriger des défauts n’aide pas si le système conçu est inutilisable et ne comble pas les besoins et les attentes des utilisateurs.</a:t>
            </a:r>
          </a:p>
          <a:p>
            <a:pPr eaLnBrk="1" hangingPunct="1"/>
            <a:endParaRPr lang="fr-FR" smtClean="0"/>
          </a:p>
          <a:p>
            <a:pPr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FC883F0-CC05-4A3D-9CB3-1D1498AF5C13}" type="slidenum">
              <a:rPr lang="en-US"/>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fr-FR" smtClean="0"/>
              <a:t>1.4 Processus de Test Fondamental </a:t>
            </a:r>
          </a:p>
        </p:txBody>
      </p:sp>
      <p:sp>
        <p:nvSpPr>
          <p:cNvPr id="4" name="Slide Number Placeholder 3"/>
          <p:cNvSpPr>
            <a:spLocks noGrp="1"/>
          </p:cNvSpPr>
          <p:nvPr>
            <p:ph type="sldNum" sz="quarter" idx="10"/>
          </p:nvPr>
        </p:nvSpPr>
        <p:spPr/>
        <p:txBody>
          <a:bodyPr/>
          <a:lstStyle/>
          <a:p>
            <a:pPr>
              <a:defRPr/>
            </a:pPr>
            <a:fld id="{90EC8318-1A33-4EDC-810D-96AE03F0E091}" type="slidenum">
              <a:rPr lang="en-US"/>
              <a:pPr>
                <a:defRPr/>
              </a:pPr>
              <a:t>27</a:t>
            </a:fld>
            <a:endParaRPr lang="en-US" dirty="0"/>
          </a:p>
        </p:txBody>
      </p:sp>
      <p:graphicFrame>
        <p:nvGraphicFramePr>
          <p:cNvPr id="9" name="Content Placeholder 8"/>
          <p:cNvGraphicFramePr>
            <a:graphicFrameLocks noGrp="1"/>
          </p:cNvGraphicFramePr>
          <p:nvPr>
            <p:ph idx="1"/>
          </p:nvPr>
        </p:nvGraphicFramePr>
        <p:xfrm>
          <a:off x="457200" y="838200"/>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7890" name="Content Placeholder 2"/>
          <p:cNvSpPr>
            <a:spLocks noGrp="1"/>
          </p:cNvSpPr>
          <p:nvPr>
            <p:ph idx="1"/>
          </p:nvPr>
        </p:nvSpPr>
        <p:spPr/>
        <p:txBody>
          <a:bodyPr/>
          <a:lstStyle/>
          <a:p>
            <a:pPr eaLnBrk="1" hangingPunct="1"/>
            <a:r>
              <a:rPr lang="fr-FR" b="1" u="sng" smtClean="0"/>
              <a:t>Planification des Tests et Contrôle : </a:t>
            </a:r>
            <a:endParaRPr lang="fr-FR" u="sng" smtClean="0"/>
          </a:p>
          <a:p>
            <a:pPr lvl="1" eaLnBrk="1" hangingPunct="1"/>
            <a:r>
              <a:rPr lang="fr-FR" smtClean="0"/>
              <a:t>La planification des tests consiste à :</a:t>
            </a:r>
          </a:p>
          <a:p>
            <a:pPr lvl="2" eaLnBrk="1" hangingPunct="1"/>
            <a:r>
              <a:rPr lang="fr-FR" smtClean="0"/>
              <a:t>définir les objectifs et les risques du projet</a:t>
            </a:r>
          </a:p>
          <a:p>
            <a:pPr lvl="2" eaLnBrk="1" hangingPunct="1"/>
            <a:r>
              <a:rPr lang="fr-FR" smtClean="0"/>
              <a:t>Détermine l’approche de test</a:t>
            </a:r>
          </a:p>
          <a:p>
            <a:pPr lvl="2" eaLnBrk="1" hangingPunct="1"/>
            <a:r>
              <a:rPr lang="fr-FR" smtClean="0"/>
              <a:t>Détermine les ressource nécessaires (humaines; matériels (PC), environnent de test …)</a:t>
            </a:r>
          </a:p>
          <a:p>
            <a:pPr lvl="2" eaLnBrk="1" hangingPunct="1"/>
            <a:r>
              <a:rPr lang="fr-FR" smtClean="0"/>
              <a:t>Détermine les critères de sorties</a:t>
            </a:r>
          </a:p>
          <a:p>
            <a:pPr lvl="1" eaLnBrk="1" hangingPunct="1"/>
            <a:r>
              <a:rPr lang="fr-FR" smtClean="0"/>
              <a:t>Le contrôle des tests est une activité continue de comparaison de l’avancement actuel par rapport au plan, et d’information sur l’état, y compris les déviations par rapport au plan</a:t>
            </a:r>
          </a:p>
          <a:p>
            <a:pPr eaLnBrk="1" hangingPunct="1"/>
            <a:endParaRPr lang="fr-FR" smtClean="0"/>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B984C2AE-8785-4106-A610-D2F2DBB4D8B3}" type="slidenum">
              <a:rPr lang="en-US"/>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8914" name="Content Placeholder 2"/>
          <p:cNvSpPr>
            <a:spLocks noGrp="1"/>
          </p:cNvSpPr>
          <p:nvPr>
            <p:ph idx="1"/>
          </p:nvPr>
        </p:nvSpPr>
        <p:spPr/>
        <p:txBody>
          <a:bodyPr/>
          <a:lstStyle/>
          <a:p>
            <a:pPr eaLnBrk="1" hangingPunct="1"/>
            <a:r>
              <a:rPr lang="fr-FR" b="1" u="sng" smtClean="0"/>
              <a:t>Analyse et conception des tests :</a:t>
            </a:r>
            <a:endParaRPr lang="fr-FR" u="sng" smtClean="0"/>
          </a:p>
          <a:p>
            <a:pPr lvl="1" eaLnBrk="1" hangingPunct="1"/>
            <a:r>
              <a:rPr lang="fr-FR" smtClean="0"/>
              <a:t>L’analyse et la conception des tests représentent les activités où les objectifs de test généraux sont transformés en des conditions de test et des conceptions de test tangibles.</a:t>
            </a:r>
          </a:p>
          <a:p>
            <a:pPr lvl="1" eaLnBrk="1" hangingPunct="1"/>
            <a:r>
              <a:rPr lang="fr-FR" smtClean="0"/>
              <a:t>L’analyse et la conception des tests se composent des tâches majeures suivantes:</a:t>
            </a:r>
          </a:p>
          <a:p>
            <a:pPr lvl="2" eaLnBrk="1" hangingPunct="1"/>
            <a:r>
              <a:rPr lang="fr-FR" smtClean="0"/>
              <a:t>Réviser les bases du test (telles que les exigences, le niveau d’intégrité logiciel (cad niveau de risque), les rapports d’analyse de risque, l’architecture, la conception et les interfaces).</a:t>
            </a:r>
          </a:p>
          <a:p>
            <a:pPr lvl="2" eaLnBrk="1" hangingPunct="1"/>
            <a:r>
              <a:rPr lang="fr-FR" smtClean="0"/>
              <a:t>Evaluer la testabilité des exigences et du système.</a:t>
            </a:r>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4F5F4AC9-FB9F-4557-95A8-A943E6A7D2CF}" type="slidenum">
              <a:rPr lang="en-US"/>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fr-FR" smtClean="0"/>
              <a:t>ISTQB</a:t>
            </a:r>
          </a:p>
        </p:txBody>
      </p:sp>
      <p:sp>
        <p:nvSpPr>
          <p:cNvPr id="11266" name="Content Placeholder 2"/>
          <p:cNvSpPr>
            <a:spLocks noGrp="1"/>
          </p:cNvSpPr>
          <p:nvPr>
            <p:ph idx="1"/>
          </p:nvPr>
        </p:nvSpPr>
        <p:spPr/>
        <p:txBody>
          <a:bodyPr/>
          <a:lstStyle/>
          <a:p>
            <a:r>
              <a:rPr lang="fr-FR" dirty="0" smtClean="0"/>
              <a:t>Fondé officiellement in </a:t>
            </a:r>
            <a:r>
              <a:rPr lang="fr-FR" dirty="0" err="1" smtClean="0"/>
              <a:t>Edenburg</a:t>
            </a:r>
            <a:r>
              <a:rPr lang="fr-FR" dirty="0" smtClean="0"/>
              <a:t> en Novembre 2002</a:t>
            </a:r>
          </a:p>
          <a:p>
            <a:r>
              <a:rPr lang="fr-FR" dirty="0" smtClean="0"/>
              <a:t>Organisme à but non lucratif qui fournit les bonnes pratiques de tests logiciels</a:t>
            </a:r>
          </a:p>
          <a:p>
            <a:r>
              <a:rPr lang="fr-FR" dirty="0" smtClean="0"/>
              <a:t>Développé par plus de 100 experts dans plus que 40 pays</a:t>
            </a:r>
          </a:p>
          <a:p>
            <a:r>
              <a:rPr lang="fr-FR" dirty="0" smtClean="0"/>
              <a:t>ISTQB est la certification la plus reconnue dans le monde de test logiciel</a:t>
            </a:r>
          </a:p>
          <a:p>
            <a:r>
              <a:rPr lang="fr-FR" dirty="0" smtClean="0"/>
              <a:t>Il y a plus que 650000 testeurs certifiés à travers le monde </a:t>
            </a:r>
          </a:p>
          <a:p>
            <a:endParaRPr lang="fr-FR" dirty="0" smtClean="0"/>
          </a:p>
          <a:p>
            <a:endParaRPr lang="fr-FR" dirty="0" smtClean="0"/>
          </a:p>
        </p:txBody>
      </p:sp>
      <p:sp>
        <p:nvSpPr>
          <p:cNvPr id="4" name="Slide Number Placeholder 3"/>
          <p:cNvSpPr>
            <a:spLocks noGrp="1"/>
          </p:cNvSpPr>
          <p:nvPr>
            <p:ph type="sldNum" sz="quarter" idx="10"/>
          </p:nvPr>
        </p:nvSpPr>
        <p:spPr/>
        <p:txBody>
          <a:bodyPr/>
          <a:lstStyle/>
          <a:p>
            <a:pPr>
              <a:defRPr/>
            </a:pPr>
            <a:fld id="{97C5F30B-5592-47B9-986C-637A5AFD6E4B}"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9938" name="Content Placeholder 2"/>
          <p:cNvSpPr>
            <a:spLocks noGrp="1"/>
          </p:cNvSpPr>
          <p:nvPr>
            <p:ph idx="1"/>
          </p:nvPr>
        </p:nvSpPr>
        <p:spPr/>
        <p:txBody>
          <a:bodyPr/>
          <a:lstStyle/>
          <a:p>
            <a:pPr lvl="2" eaLnBrk="1" hangingPunct="1"/>
            <a:r>
              <a:rPr lang="fr-FR" smtClean="0"/>
              <a:t>Identifier et prioriser les conditions de test sur la base de l’analyse des articles de test, la spécification, le comportement et la structure du logiciel.</a:t>
            </a:r>
          </a:p>
          <a:p>
            <a:pPr lvl="2" eaLnBrk="1" hangingPunct="1"/>
            <a:r>
              <a:rPr lang="fr-FR" smtClean="0"/>
              <a:t>Concevoir et prioriser les tests de haut niveau </a:t>
            </a:r>
          </a:p>
          <a:p>
            <a:pPr lvl="2" eaLnBrk="1" hangingPunct="1"/>
            <a:r>
              <a:rPr lang="fr-FR" smtClean="0"/>
              <a:t>Identifier les données de test nécessaires pour les conditions de test et les cas de test</a:t>
            </a:r>
          </a:p>
          <a:p>
            <a:pPr lvl="2" eaLnBrk="1" hangingPunct="1"/>
            <a:r>
              <a:rPr lang="fr-FR" smtClean="0"/>
              <a:t>Concevoir l’initialisation de l’environnement de test et identifier les infrastructures et outils requis</a:t>
            </a:r>
          </a:p>
          <a:p>
            <a:pPr lvl="2" eaLnBrk="1" hangingPunct="1"/>
            <a:r>
              <a:rPr lang="fr-FR" smtClean="0"/>
              <a:t>Créer une traçabilité bidirectionnelle entre les bases de test et les cas de test</a:t>
            </a:r>
          </a:p>
          <a:p>
            <a:pPr lvl="1"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D64C144F-5617-4474-BCA6-DC10E246286C}"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fr-FR" smtClean="0"/>
              <a:t>1.4 Processus de Test Fondamental </a:t>
            </a:r>
            <a:endParaRPr lang="en-US" smtClean="0"/>
          </a:p>
        </p:txBody>
      </p:sp>
      <p:sp>
        <p:nvSpPr>
          <p:cNvPr id="40962" name="Content Placeholder 2"/>
          <p:cNvSpPr>
            <a:spLocks noGrp="1"/>
          </p:cNvSpPr>
          <p:nvPr>
            <p:ph idx="1"/>
          </p:nvPr>
        </p:nvSpPr>
        <p:spPr/>
        <p:txBody>
          <a:bodyPr/>
          <a:lstStyle/>
          <a:p>
            <a:pPr eaLnBrk="1" hangingPunct="1"/>
            <a:r>
              <a:rPr lang="fr-FR" b="1" u="sng" smtClean="0"/>
              <a:t>Implémentation et exécution des tests :</a:t>
            </a:r>
            <a:endParaRPr lang="fr-FR" u="sng" smtClean="0"/>
          </a:p>
          <a:p>
            <a:pPr lvl="1" eaLnBrk="1" hangingPunct="1"/>
            <a:r>
              <a:rPr lang="fr-FR" smtClean="0"/>
              <a:t>L’implémentation et l’exécution des tests se composent des tâches majeures suivantes:</a:t>
            </a:r>
          </a:p>
          <a:p>
            <a:pPr lvl="2" eaLnBrk="1" hangingPunct="1"/>
            <a:r>
              <a:rPr lang="fr-FR" smtClean="0"/>
              <a:t>Finaliser, développer et prioriser les cas de test (y compris l’identification des données de test).</a:t>
            </a:r>
          </a:p>
          <a:p>
            <a:pPr lvl="2" eaLnBrk="1" hangingPunct="1"/>
            <a:r>
              <a:rPr lang="fr-FR" smtClean="0"/>
              <a:t>Développer et prioriser les procédures de test, créer les données de test et éventuellement préparer les harnais de test et écrire les scripts de tests automatiques.</a:t>
            </a:r>
          </a:p>
          <a:p>
            <a:pPr lvl="2" eaLnBrk="1" hangingPunct="1"/>
            <a:r>
              <a:rPr lang="fr-FR" smtClean="0"/>
              <a:t>Créer des suites de tests à partir des procédures de test pour une exécution rentable des tests.</a:t>
            </a:r>
          </a:p>
          <a:p>
            <a:pPr lvl="2" eaLnBrk="1" hangingPunct="1"/>
            <a:r>
              <a:rPr lang="fr-FR" smtClean="0"/>
              <a:t>Vérifier que les environnements de tests ont été mis en place correctement.</a:t>
            </a:r>
          </a:p>
          <a:p>
            <a:pPr lvl="2"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B68ED0F1-4B6D-467C-A492-D406F12E1C02}"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fr-FR" smtClean="0"/>
              <a:t>1.4 Processus de Test Fondamental </a:t>
            </a:r>
          </a:p>
        </p:txBody>
      </p:sp>
      <p:sp>
        <p:nvSpPr>
          <p:cNvPr id="41986" name="Content Placeholder 2"/>
          <p:cNvSpPr>
            <a:spLocks noGrp="1"/>
          </p:cNvSpPr>
          <p:nvPr>
            <p:ph idx="1"/>
          </p:nvPr>
        </p:nvSpPr>
        <p:spPr/>
        <p:txBody>
          <a:bodyPr/>
          <a:lstStyle/>
          <a:p>
            <a:pPr lvl="2" eaLnBrk="1" hangingPunct="1"/>
            <a:r>
              <a:rPr lang="fr-FR" smtClean="0"/>
              <a:t>Vérifier et mettre à jour la traçabilité bidirectionnelle entre les bases de test et les cas de test.</a:t>
            </a:r>
          </a:p>
          <a:p>
            <a:pPr lvl="2" eaLnBrk="1" hangingPunct="1"/>
            <a:r>
              <a:rPr lang="fr-FR" smtClean="0"/>
              <a:t>Exécuter les procédures de test soit manuellement soit en utilisant des outils d’exécution de tests, en suivant la séquence planifiée.</a:t>
            </a:r>
          </a:p>
          <a:p>
            <a:pPr lvl="2" eaLnBrk="1" hangingPunct="1"/>
            <a:r>
              <a:rPr lang="fr-FR" smtClean="0"/>
              <a:t>Consigner les résultats de l’exécution des tests et enregistrer les identités et versions des logiciels en test, outils de test et testware</a:t>
            </a:r>
          </a:p>
          <a:p>
            <a:pPr lvl="2" eaLnBrk="1" hangingPunct="1"/>
            <a:r>
              <a:rPr lang="fr-FR" smtClean="0"/>
              <a:t>Comparer les résultats actuels et les résultats attendus.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D99ADF44-3E67-4A98-BF1B-21D5D9C386D3}"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fr-FR" smtClean="0"/>
              <a:t>1.4 Processus de Test Fondamental </a:t>
            </a:r>
          </a:p>
        </p:txBody>
      </p:sp>
      <p:sp>
        <p:nvSpPr>
          <p:cNvPr id="43010" name="Content Placeholder 2"/>
          <p:cNvSpPr>
            <a:spLocks noGrp="1"/>
          </p:cNvSpPr>
          <p:nvPr>
            <p:ph idx="1"/>
          </p:nvPr>
        </p:nvSpPr>
        <p:spPr/>
        <p:txBody>
          <a:bodyPr/>
          <a:lstStyle/>
          <a:p>
            <a:pPr lvl="2" eaLnBrk="1" hangingPunct="1"/>
            <a:r>
              <a:rPr lang="fr-FR" smtClean="0"/>
              <a:t>Signaler les divergences comme des incidents et les analyser de façon à établir leur cause (p.ex. défaut dans le code, dans les données de test, dans la documentation de test, ou méprise dans la manière d’exécuter le test)</a:t>
            </a:r>
          </a:p>
          <a:p>
            <a:pPr lvl="2" eaLnBrk="1" hangingPunct="1"/>
            <a:r>
              <a:rPr lang="fr-FR" smtClean="0"/>
              <a:t>Répéter les activités de test en réponse aux actions prises pour chaque divergence. Par exemple, réexécution d’un test qui était préalablement défaillant de façon à valider une correction (test de confirmation), exécution d’un test corrigé et/ou exécution de tests de façon à s’assurer que des défauts n’ont pas été introduits dans des secteurs non modifiés du logiciel ou que le défaut corrigé n’a pas découvert d’autres défauts (test de régression)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46BB9BE5-8927-40CE-89DD-F673482B8CD3}"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fr-FR" smtClean="0"/>
              <a:t>1.4 Processus de Test Fondamental</a:t>
            </a:r>
          </a:p>
        </p:txBody>
      </p:sp>
      <p:sp>
        <p:nvSpPr>
          <p:cNvPr id="44034" name="Content Placeholder 2"/>
          <p:cNvSpPr>
            <a:spLocks noGrp="1"/>
          </p:cNvSpPr>
          <p:nvPr>
            <p:ph idx="1"/>
          </p:nvPr>
        </p:nvSpPr>
        <p:spPr/>
        <p:txBody>
          <a:bodyPr/>
          <a:lstStyle/>
          <a:p>
            <a:pPr eaLnBrk="1" hangingPunct="1"/>
            <a:r>
              <a:rPr lang="fr-FR" b="1" u="sng" smtClean="0"/>
              <a:t>Evaluer les critères de sortie et informer :</a:t>
            </a:r>
            <a:endParaRPr lang="fr-FR" u="sng" smtClean="0"/>
          </a:p>
          <a:p>
            <a:pPr lvl="1" eaLnBrk="1" hangingPunct="1"/>
            <a:r>
              <a:rPr lang="fr-FR" smtClean="0"/>
              <a:t>Evaluer les critères de sortie est l’activité où l’exécution des tests est évaluée en fonction des objectifs définis. Ceci devrait être fait pour chacun des niveaux de test</a:t>
            </a:r>
          </a:p>
          <a:p>
            <a:pPr lvl="1" eaLnBrk="1" hangingPunct="1"/>
            <a:r>
              <a:rPr lang="fr-FR" smtClean="0"/>
              <a:t>Evaluer les critères de sortie contient les tâches majeures suivantes:</a:t>
            </a:r>
          </a:p>
          <a:p>
            <a:pPr lvl="2" eaLnBrk="1" hangingPunct="1"/>
            <a:r>
              <a:rPr lang="fr-FR" smtClean="0"/>
              <a:t>Vérifier les registres de tests en fonction des critères de sortie spécifiés dans la planification des tests</a:t>
            </a:r>
          </a:p>
          <a:p>
            <a:pPr lvl="2" eaLnBrk="1" hangingPunct="1"/>
            <a:r>
              <a:rPr lang="fr-FR" smtClean="0"/>
              <a:t>Evaluer si des tests supplémentaires sont requis ou si les critères de sortie doivent être changés</a:t>
            </a:r>
          </a:p>
          <a:p>
            <a:pPr lvl="2" eaLnBrk="1" hangingPunct="1"/>
            <a:r>
              <a:rPr lang="fr-FR" smtClean="0"/>
              <a:t>Ecrire un rapport de synthèse des tests pour les parties prenantes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C13C68D5-8927-4B5F-AB00-C7A03D885FBA}"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fr-FR" smtClean="0"/>
              <a:t>1.4 Processus de Test Fondamental</a:t>
            </a:r>
          </a:p>
        </p:txBody>
      </p:sp>
      <p:sp>
        <p:nvSpPr>
          <p:cNvPr id="3" name="Content Placeholder 2"/>
          <p:cNvSpPr>
            <a:spLocks noGrp="1"/>
          </p:cNvSpPr>
          <p:nvPr>
            <p:ph idx="1"/>
          </p:nvPr>
        </p:nvSpPr>
        <p:spPr/>
        <p:txBody>
          <a:bodyPr rtlCol="0">
            <a:noAutofit/>
          </a:bodyPr>
          <a:lstStyle/>
          <a:p>
            <a:pPr marL="360000" indent="-360000" eaLnBrk="1" fontAlgn="auto" hangingPunct="1">
              <a:spcAft>
                <a:spcPts val="0"/>
              </a:spcAft>
              <a:buFont typeface="Arial" pitchFamily="34" charset="0"/>
              <a:buChar char="»"/>
              <a:defRPr/>
            </a:pPr>
            <a:r>
              <a:rPr lang="fr-FR" b="1" u="sng" dirty="0" smtClean="0"/>
              <a:t>Activités </a:t>
            </a:r>
            <a:r>
              <a:rPr lang="fr-FR" b="1" u="sng" dirty="0"/>
              <a:t>de clôture des tests :</a:t>
            </a:r>
            <a:endParaRPr lang="fr-FR" u="sng" dirty="0"/>
          </a:p>
          <a:p>
            <a:pPr marL="720000" lvl="1" indent="-360000" eaLnBrk="1" fontAlgn="auto" hangingPunct="1">
              <a:spcAft>
                <a:spcPts val="0"/>
              </a:spcAft>
              <a:buFont typeface="Arial" pitchFamily="34" charset="0"/>
              <a:buChar char="–"/>
              <a:defRPr/>
            </a:pPr>
            <a:r>
              <a:rPr lang="fr-FR" dirty="0"/>
              <a:t>Les activités de clôture des tests incluent les tâches majeures suivantes:</a:t>
            </a:r>
          </a:p>
          <a:p>
            <a:pPr marL="1080362" lvl="2" indent="-360000" eaLnBrk="1" fontAlgn="auto" hangingPunct="1">
              <a:spcAft>
                <a:spcPts val="0"/>
              </a:spcAft>
              <a:buFont typeface="Arial" pitchFamily="34" charset="0"/>
              <a:buChar char="•"/>
              <a:defRPr/>
            </a:pPr>
            <a:r>
              <a:rPr lang="fr-FR" dirty="0" smtClean="0"/>
              <a:t>Vérifier </a:t>
            </a:r>
            <a:r>
              <a:rPr lang="fr-FR" dirty="0"/>
              <a:t>quels livrables prévus ont été livrés</a:t>
            </a:r>
          </a:p>
          <a:p>
            <a:pPr marL="1080362" lvl="2" indent="-360000" eaLnBrk="1" fontAlgn="auto" hangingPunct="1">
              <a:spcAft>
                <a:spcPts val="0"/>
              </a:spcAft>
              <a:buFont typeface="Arial" pitchFamily="34" charset="0"/>
              <a:buChar char="•"/>
              <a:defRPr/>
            </a:pPr>
            <a:r>
              <a:rPr lang="fr-FR" dirty="0" smtClean="0"/>
              <a:t>Clôturer </a:t>
            </a:r>
            <a:r>
              <a:rPr lang="fr-FR" dirty="0"/>
              <a:t>les rapports d’incidents ou créer des demandes d’évolution pour ceux restant </a:t>
            </a:r>
            <a:r>
              <a:rPr lang="fr-FR" dirty="0" smtClean="0"/>
              <a:t>ouverts</a:t>
            </a:r>
          </a:p>
          <a:p>
            <a:pPr marL="1080362" lvl="2" indent="-360000" eaLnBrk="1" fontAlgn="auto" hangingPunct="1">
              <a:spcAft>
                <a:spcPts val="0"/>
              </a:spcAft>
              <a:buFont typeface="Arial" pitchFamily="34" charset="0"/>
              <a:buChar char="•"/>
              <a:defRPr/>
            </a:pPr>
            <a:r>
              <a:rPr lang="fr-FR" dirty="0"/>
              <a:t>Documenter l’acceptation du système</a:t>
            </a:r>
          </a:p>
          <a:p>
            <a:pPr marL="1080362" lvl="2" indent="-360000" eaLnBrk="1" fontAlgn="auto" hangingPunct="1">
              <a:spcAft>
                <a:spcPts val="0"/>
              </a:spcAft>
              <a:buFont typeface="Arial" pitchFamily="34" charset="0"/>
              <a:buChar char="•"/>
              <a:defRPr/>
            </a:pPr>
            <a:r>
              <a:rPr lang="fr-FR" dirty="0"/>
              <a:t>Finaliser et archiver les </a:t>
            </a:r>
            <a:r>
              <a:rPr lang="fr-FR" dirty="0" err="1"/>
              <a:t>testwares</a:t>
            </a:r>
            <a:r>
              <a:rPr lang="fr-FR" dirty="0"/>
              <a:t>, environnements de test et infrastructures de test pour une réutilisation future.</a:t>
            </a:r>
          </a:p>
          <a:p>
            <a:pPr marL="1080362" lvl="2" indent="-360000" eaLnBrk="1" fontAlgn="auto" hangingPunct="1">
              <a:spcAft>
                <a:spcPts val="0"/>
              </a:spcAft>
              <a:buFont typeface="Arial" pitchFamily="34" charset="0"/>
              <a:buChar char="•"/>
              <a:defRPr/>
            </a:pPr>
            <a:r>
              <a:rPr lang="fr-FR" dirty="0"/>
              <a:t>Fournir les </a:t>
            </a:r>
            <a:r>
              <a:rPr lang="fr-FR" dirty="0" err="1"/>
              <a:t>testwares</a:t>
            </a:r>
            <a:r>
              <a:rPr lang="fr-FR" dirty="0"/>
              <a:t> à l’organisation en charge de la maintenance</a:t>
            </a:r>
          </a:p>
          <a:p>
            <a:pPr marL="1080362" lvl="2" indent="-360000" eaLnBrk="1" fontAlgn="auto" hangingPunct="1">
              <a:spcAft>
                <a:spcPts val="0"/>
              </a:spcAft>
              <a:buFont typeface="Arial" pitchFamily="34" charset="0"/>
              <a:buChar char="•"/>
              <a:defRPr/>
            </a:pPr>
            <a:endParaRPr lang="fr-FR" dirty="0"/>
          </a:p>
          <a:p>
            <a:pPr marL="0" indent="0" eaLnBrk="1" fontAlgn="auto" hangingPunct="1">
              <a:spcAft>
                <a:spcPts val="0"/>
              </a:spcAft>
              <a:buFont typeface="Arial" pitchFamily="34" charset="0"/>
              <a:buNone/>
              <a:defRPr/>
            </a:pPr>
            <a:endParaRPr lang="fr-FR" dirty="0"/>
          </a:p>
        </p:txBody>
      </p:sp>
      <p:sp>
        <p:nvSpPr>
          <p:cNvPr id="4" name="Slide Number Placeholder 3"/>
          <p:cNvSpPr>
            <a:spLocks noGrp="1"/>
          </p:cNvSpPr>
          <p:nvPr>
            <p:ph type="sldNum" sz="quarter" idx="10"/>
          </p:nvPr>
        </p:nvSpPr>
        <p:spPr/>
        <p:txBody>
          <a:bodyPr/>
          <a:lstStyle/>
          <a:p>
            <a:pPr>
              <a:defRPr/>
            </a:pPr>
            <a:fld id="{1C5B74FB-28D1-4FD4-9A05-E2295318E955}"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fr-FR" smtClean="0"/>
              <a:t>1.4 Processus de Test Fondamental</a:t>
            </a:r>
          </a:p>
        </p:txBody>
      </p:sp>
      <p:sp>
        <p:nvSpPr>
          <p:cNvPr id="46082" name="Content Placeholder 2"/>
          <p:cNvSpPr>
            <a:spLocks noGrp="1"/>
          </p:cNvSpPr>
          <p:nvPr>
            <p:ph idx="1"/>
          </p:nvPr>
        </p:nvSpPr>
        <p:spPr/>
        <p:txBody>
          <a:bodyPr/>
          <a:lstStyle/>
          <a:p>
            <a:pPr lvl="2" eaLnBrk="1" hangingPunct="1"/>
            <a:r>
              <a:rPr lang="fr-FR" smtClean="0"/>
              <a:t>Analyser les leçons apprises pour identifier les changements nécessaires pour les versions et projets futurs</a:t>
            </a:r>
          </a:p>
          <a:p>
            <a:pPr lvl="2" eaLnBrk="1" hangingPunct="1"/>
            <a:r>
              <a:rPr lang="fr-FR" smtClean="0"/>
              <a:t>Utiliser l’information collectée pour améliorer la maturité des tests</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89118262-1EA8-4682-BE45-15AD50141B2D}"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fr-FR" smtClean="0"/>
              <a:t>1.5 La Psychologie des Tests</a:t>
            </a:r>
          </a:p>
        </p:txBody>
      </p:sp>
      <p:sp>
        <p:nvSpPr>
          <p:cNvPr id="47106" name="Content Placeholder 2"/>
          <p:cNvSpPr>
            <a:spLocks noGrp="1"/>
          </p:cNvSpPr>
          <p:nvPr>
            <p:ph idx="1"/>
          </p:nvPr>
        </p:nvSpPr>
        <p:spPr/>
        <p:txBody>
          <a:bodyPr/>
          <a:lstStyle/>
          <a:p>
            <a:pPr eaLnBrk="1" hangingPunct="1"/>
            <a:r>
              <a:rPr lang="fr-FR" smtClean="0"/>
              <a:t>Un certain degré d’indépendance (évitant le parti-pris de l’auteur) est souvent plus efficace pour détecter des défauts et des défaillances.</a:t>
            </a:r>
          </a:p>
          <a:p>
            <a:pPr eaLnBrk="1" hangingPunct="1"/>
            <a:r>
              <a:rPr lang="fr-FR" smtClean="0"/>
              <a:t>Plusieurs niveaux d’indépendance peuvent être définis, comme les niveaux suivants présentés du plus faible au plus élevé :</a:t>
            </a:r>
          </a:p>
          <a:p>
            <a:pPr lvl="1" eaLnBrk="1" hangingPunct="1"/>
            <a:r>
              <a:rPr lang="fr-FR" smtClean="0"/>
              <a:t>Tests conçus par la (les) personne(s) qui a (ont) écrit le logiciel à tester (niveau faible d’indépendance).</a:t>
            </a:r>
          </a:p>
          <a:p>
            <a:pPr lvl="1" eaLnBrk="1" hangingPunct="1"/>
            <a:r>
              <a:rPr lang="fr-FR" smtClean="0"/>
              <a:t>Tests conçus par une (des) autre(s) personne(s) (p.ex. de l’équipe de développement).</a:t>
            </a:r>
          </a:p>
          <a:p>
            <a:pPr lvl="1" eaLnBrk="1" hangingPunct="1"/>
            <a:r>
              <a:rPr lang="fr-FR" smtClean="0"/>
              <a:t>Tests conçus par une (des) personne(s) d’un groupe différent au sein de la même organisation (p.ex. équipe de test indépendante) ou par des spécialistes de test (p.ex. spécialistes en tests de performance ou utilisabilité)</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6D5A26E-DE95-4626-BF31-6B8B33CBEF9D}"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fr-FR" smtClean="0"/>
              <a:t>1.5 La Psychologie des Tests</a:t>
            </a:r>
          </a:p>
        </p:txBody>
      </p:sp>
      <p:sp>
        <p:nvSpPr>
          <p:cNvPr id="48130" name="Content Placeholder 2"/>
          <p:cNvSpPr>
            <a:spLocks noGrp="1"/>
          </p:cNvSpPr>
          <p:nvPr>
            <p:ph idx="1"/>
          </p:nvPr>
        </p:nvSpPr>
        <p:spPr/>
        <p:txBody>
          <a:bodyPr/>
          <a:lstStyle/>
          <a:p>
            <a:pPr lvl="1" eaLnBrk="1" hangingPunct="1"/>
            <a:r>
              <a:rPr lang="fr-FR" smtClean="0"/>
              <a:t>Tests conçus par une (des) personne(s) d’une organisation ou société différente (p.ex. sous-traitance ou certification par un organisme externe)</a:t>
            </a:r>
          </a:p>
          <a:p>
            <a:pPr eaLnBrk="1" hangingPunct="1"/>
            <a:r>
              <a:rPr lang="fr-FR" smtClean="0"/>
              <a:t>Il existe plusieurs manières d’améliorer la communication et les relations entre les testeurs et leurs interlocuteurs :</a:t>
            </a:r>
          </a:p>
          <a:p>
            <a:pPr lvl="1" eaLnBrk="1" hangingPunct="1"/>
            <a:r>
              <a:rPr lang="fr-FR" smtClean="0"/>
              <a:t>Commencer par une collaboration plutôt que par des conflits – rappeler à chacun l’objectif commun de systèmes de meilleure qualité</a:t>
            </a:r>
          </a:p>
          <a:p>
            <a:pPr lvl="1" eaLnBrk="1" hangingPunct="1"/>
            <a:r>
              <a:rPr lang="fr-FR" smtClean="0"/>
              <a:t>Communiquer les découvertes sur le produit de façon neutre et factuelle sans critiquer la personne responsable, par exemple, écrire des rapports d’incidents (ou des résultats de revues) objectifs et factuels.</a:t>
            </a:r>
          </a:p>
          <a:p>
            <a:pPr lvl="1"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E7B2309-C698-41E3-8AF3-28A935E76FE5}"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fr-FR" smtClean="0"/>
              <a:t>1.5 La Psychologie des Tests</a:t>
            </a:r>
          </a:p>
        </p:txBody>
      </p:sp>
      <p:sp>
        <p:nvSpPr>
          <p:cNvPr id="49154" name="Content Placeholder 2"/>
          <p:cNvSpPr>
            <a:spLocks noGrp="1"/>
          </p:cNvSpPr>
          <p:nvPr>
            <p:ph idx="1"/>
          </p:nvPr>
        </p:nvSpPr>
        <p:spPr/>
        <p:txBody>
          <a:bodyPr/>
          <a:lstStyle/>
          <a:p>
            <a:pPr lvl="1" eaLnBrk="1" hangingPunct="1"/>
            <a:r>
              <a:rPr lang="fr-FR" smtClean="0"/>
              <a:t>Essayer de comprendre ce que ressent une autre personne et pourquoi elle réagit comme elle le fait.</a:t>
            </a:r>
          </a:p>
          <a:p>
            <a:pPr lvl="1" eaLnBrk="1" hangingPunct="1"/>
            <a:r>
              <a:rPr lang="fr-FR" smtClean="0"/>
              <a:t>Confirmer que l’autre personne a compris ce que l’on a dit et vice versa.</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6485C84E-C4C7-4F58-BB5E-EC3DA3ADEBDA}"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fr-FR" smtClean="0"/>
              <a:t>ISTQB</a:t>
            </a:r>
          </a:p>
        </p:txBody>
      </p:sp>
      <p:sp>
        <p:nvSpPr>
          <p:cNvPr id="4" name="Slide Number Placeholder 3"/>
          <p:cNvSpPr>
            <a:spLocks noGrp="1"/>
          </p:cNvSpPr>
          <p:nvPr>
            <p:ph type="sldNum" sz="quarter" idx="10"/>
          </p:nvPr>
        </p:nvSpPr>
        <p:spPr/>
        <p:txBody>
          <a:bodyPr/>
          <a:lstStyle/>
          <a:p>
            <a:pPr>
              <a:defRPr/>
            </a:pPr>
            <a:fld id="{E9B27D84-B852-4A87-9567-2241EE86DDC6}" type="slidenum">
              <a:rPr lang="en-US"/>
              <a:pPr>
                <a:defRPr/>
              </a:pPr>
              <a:t>4</a:t>
            </a:fld>
            <a:endParaRPr lang="en-US"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5776" y="1008062"/>
            <a:ext cx="8027988" cy="5514105"/>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fr-FR" smtClean="0"/>
              <a:t>1.6 Code d’éthique</a:t>
            </a:r>
          </a:p>
        </p:txBody>
      </p:sp>
      <p:sp>
        <p:nvSpPr>
          <p:cNvPr id="50178" name="Content Placeholder 2"/>
          <p:cNvSpPr>
            <a:spLocks noGrp="1"/>
          </p:cNvSpPr>
          <p:nvPr>
            <p:ph idx="1"/>
          </p:nvPr>
        </p:nvSpPr>
        <p:spPr/>
        <p:txBody>
          <a:bodyPr/>
          <a:lstStyle/>
          <a:p>
            <a:pPr eaLnBrk="1" hangingPunct="1"/>
            <a:r>
              <a:rPr lang="fr-FR" smtClean="0"/>
              <a:t>En référence au code d’éthique D’ACM et de l’IEEE pour les ingénieurs, l’ISTQB définit le code d’éthique suivant :</a:t>
            </a:r>
          </a:p>
          <a:p>
            <a:pPr eaLnBrk="1" hangingPunct="1"/>
            <a:r>
              <a:rPr lang="fr-FR" smtClean="0"/>
              <a:t>PUBLIC – les testeurs de logiciels certifiés doivent agir en fonction de l’intérêt public</a:t>
            </a:r>
          </a:p>
          <a:p>
            <a:pPr eaLnBrk="1" hangingPunct="1"/>
            <a:r>
              <a:rPr lang="fr-FR" smtClean="0"/>
              <a:t>CLIENT ET EMPLOYEUR – les testeurs de logiciels certifiés doivent agir pour l’intérêt de leur client et de leur employeur tout en respectant l’intérêt public</a:t>
            </a:r>
          </a:p>
          <a:p>
            <a:pPr eaLnBrk="1" hangingPunct="1"/>
            <a:r>
              <a:rPr lang="fr-FR" smtClean="0"/>
              <a:t>PRODUIT – les testeurs de logiciels certifiés doivent assurer que les fournitures qu’ils produisent (concernant les produits et les systèmes qu’ils testent) répondent le plus possible aux standards professionnels</a:t>
            </a:r>
          </a:p>
          <a:p>
            <a:pPr eaLnBrk="1" hangingPunct="1"/>
            <a:r>
              <a:rPr lang="fr-FR" smtClean="0"/>
              <a:t>JUGEMENT – les testeurs de logiciels certifiés doivent conserver leur intégrité et leur indépendance dans leur jugement professionnel</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275F015-6C62-4250-A2C8-3490CB41109C}" type="slidenum">
              <a:rPr lang="en-US"/>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fr-FR" smtClean="0"/>
              <a:t>1.6 Code d’éthique</a:t>
            </a:r>
          </a:p>
        </p:txBody>
      </p:sp>
      <p:sp>
        <p:nvSpPr>
          <p:cNvPr id="51202" name="Content Placeholder 2"/>
          <p:cNvSpPr>
            <a:spLocks noGrp="1"/>
          </p:cNvSpPr>
          <p:nvPr>
            <p:ph idx="1"/>
          </p:nvPr>
        </p:nvSpPr>
        <p:spPr/>
        <p:txBody>
          <a:bodyPr/>
          <a:lstStyle/>
          <a:p>
            <a:pPr eaLnBrk="1" hangingPunct="1"/>
            <a:r>
              <a:rPr lang="fr-FR" smtClean="0"/>
              <a:t>GESTION – les chefs de projet de test de logiciels certifiés et les responsables doivent respecter et promouvoir une approche morale dans la gestion de projets de test de logiciels</a:t>
            </a:r>
          </a:p>
          <a:p>
            <a:pPr eaLnBrk="1" hangingPunct="1"/>
            <a:r>
              <a:rPr lang="fr-FR" smtClean="0"/>
              <a:t>PROFESSION – les testeurs de logiciels certifiés doivent mettre en avant l’intégrité et la réputation du métier en cohérence avec l’intérêt public</a:t>
            </a:r>
          </a:p>
          <a:p>
            <a:pPr eaLnBrk="1" hangingPunct="1"/>
            <a:r>
              <a:rPr lang="fr-FR" smtClean="0"/>
              <a:t>COLLEGUES – les testeurs de logiciels certifiés doivent être loyaux, aider leurs collègues, et promouvoir le partenariat avec les développeurs de logiciels</a:t>
            </a:r>
          </a:p>
          <a:p>
            <a:pPr eaLnBrk="1" hangingPunct="1"/>
            <a:r>
              <a:rPr lang="fr-FR" smtClean="0"/>
              <a:t>PERSONNELLEMENT – les testeurs de logiciels certifiés doivent participer en permanence à de la formation pour leur métier et doivent promouvoir une approche morale concernant sa pratique.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F2FB0418-21EA-4B09-B9DC-F4087211B009}" type="slidenum">
              <a:rPr lang="en-US"/>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2667000"/>
            <a:ext cx="8391525" cy="1800225"/>
          </a:xfrm>
        </p:spPr>
        <p:txBody>
          <a:bodyPr/>
          <a:lstStyle/>
          <a:p>
            <a:pPr eaLnBrk="1" hangingPunct="1"/>
            <a:r>
              <a:rPr lang="fr-FR" smtClean="0"/>
              <a:t>Chapitre 2 : Tester Pendant le Cycle de Vie Logiciel</a:t>
            </a:r>
            <a:endParaRPr lang="en-US" smtClean="0"/>
          </a:p>
        </p:txBody>
      </p:sp>
      <p:sp>
        <p:nvSpPr>
          <p:cNvPr id="39938"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47420F36-5FDC-4D94-BA82-3842EE2F9CC0}" type="slidenum">
              <a:rPr lang="en-US">
                <a:solidFill>
                  <a:srgbClr val="898989"/>
                </a:solidFill>
                <a:latin typeface="Arial" charset="0"/>
              </a:rPr>
              <a:pPr>
                <a:defRPr/>
              </a:pPr>
              <a:t>42</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3"/>
          <p:cNvSpPr>
            <a:spLocks noGrp="1"/>
          </p:cNvSpPr>
          <p:nvPr>
            <p:ph type="title" idx="4294967295"/>
          </p:nvPr>
        </p:nvSpPr>
        <p:spPr/>
        <p:txBody>
          <a:bodyPr/>
          <a:lstStyle/>
          <a:p>
            <a:pPr eaLnBrk="1" hangingPunct="1"/>
            <a:r>
              <a:rPr lang="fr-FR" sz="2400" dirty="0"/>
              <a:t>Chapitre 2 : Tester Pendant le Cycle de Vie Logiciel</a:t>
            </a:r>
            <a:endParaRPr lang="fr-FR" sz="2400" dirty="0" smtClean="0"/>
          </a:p>
        </p:txBody>
      </p:sp>
      <p:sp>
        <p:nvSpPr>
          <p:cNvPr id="53250" name="Content Placeholder 4"/>
          <p:cNvSpPr>
            <a:spLocks noGrp="1"/>
          </p:cNvSpPr>
          <p:nvPr>
            <p:ph idx="4294967295"/>
          </p:nvPr>
        </p:nvSpPr>
        <p:spPr/>
        <p:txBody>
          <a:bodyPr anchor="ctr"/>
          <a:lstStyle/>
          <a:p>
            <a:pPr marL="358775" lvl="2" eaLnBrk="1" hangingPunct="1">
              <a:buFont typeface="Arial" charset="0"/>
              <a:buChar char="»"/>
            </a:pPr>
            <a:r>
              <a:rPr lang="en-US" smtClean="0"/>
              <a:t>Modéles de développement logiciel</a:t>
            </a:r>
          </a:p>
          <a:p>
            <a:pPr marL="358775" lvl="2" eaLnBrk="1" hangingPunct="1">
              <a:buFont typeface="Arial" charset="0"/>
              <a:buChar char="»"/>
            </a:pPr>
            <a:endParaRPr lang="en-US" smtClean="0"/>
          </a:p>
          <a:p>
            <a:pPr marL="358775" lvl="2" eaLnBrk="1" hangingPunct="1">
              <a:buFont typeface="Arial" charset="0"/>
              <a:buChar char="»"/>
            </a:pPr>
            <a:r>
              <a:rPr lang="en-US" smtClean="0"/>
              <a:t>Niveaux de tests</a:t>
            </a:r>
          </a:p>
          <a:p>
            <a:pPr marL="358775" lvl="2" eaLnBrk="1" hangingPunct="1">
              <a:buFont typeface="Arial" charset="0"/>
              <a:buChar char="»"/>
            </a:pPr>
            <a:endParaRPr lang="en-US" smtClean="0"/>
          </a:p>
          <a:p>
            <a:pPr marL="358775" lvl="2" eaLnBrk="1" hangingPunct="1">
              <a:buFont typeface="Arial" charset="0"/>
              <a:buChar char="»"/>
            </a:pPr>
            <a:r>
              <a:rPr lang="en-US" smtClean="0"/>
              <a:t>Types de test</a:t>
            </a:r>
          </a:p>
          <a:p>
            <a:pPr marL="358775" lvl="2" eaLnBrk="1" hangingPunct="1">
              <a:buFont typeface="Arial" charset="0"/>
              <a:buChar char="»"/>
            </a:pPr>
            <a:endParaRPr lang="en-US" smtClean="0"/>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CC4B1D7E-E4B8-426C-8CEA-5CB4A1450471}" type="slidenum">
              <a:rPr lang="en-US" sz="1200" b="1">
                <a:solidFill>
                  <a:schemeClr val="tx1">
                    <a:tint val="75000"/>
                  </a:schemeClr>
                </a:solidFill>
                <a:latin typeface="Arial" pitchFamily="34" charset="0"/>
                <a:cs typeface="+mn-cs"/>
              </a:rPr>
              <a:pPr algn="r" eaLnBrk="0" hangingPunct="0">
                <a:defRPr/>
              </a:pPr>
              <a:t>43</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Chapitre 2 : Tester Pendant le Cycle de Vie Logiciel</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564" y="1361931"/>
            <a:ext cx="8077199" cy="5286546"/>
          </a:xfrm>
        </p:spPr>
      </p:pic>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44</a:t>
            </a:fld>
            <a:endParaRPr lang="en-US" dirty="0"/>
          </a:p>
        </p:txBody>
      </p:sp>
    </p:spTree>
    <p:extLst>
      <p:ext uri="{BB962C8B-B14F-4D97-AF65-F5344CB8AC3E}">
        <p14:creationId xmlns:p14="http://schemas.microsoft.com/office/powerpoint/2010/main" val="42695065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fr-FR" smtClean="0"/>
              <a:t>2.1 Modèle en cascade</a:t>
            </a:r>
          </a:p>
        </p:txBody>
      </p:sp>
      <p:sp>
        <p:nvSpPr>
          <p:cNvPr id="129027" name="Rectangle 3"/>
          <p:cNvSpPr>
            <a:spLocks noGrp="1"/>
          </p:cNvSpPr>
          <p:nvPr>
            <p:ph type="body" idx="1"/>
          </p:nvPr>
        </p:nvSpPr>
        <p:spPr>
          <a:xfrm>
            <a:off x="485775" y="1008063"/>
            <a:ext cx="5610225" cy="592137"/>
          </a:xfrm>
          <a:solidFill>
            <a:srgbClr val="FFCC99"/>
          </a:solidFill>
        </p:spPr>
        <p:txBody>
          <a:bodyPr anchor="ctr"/>
          <a:lstStyle/>
          <a:p>
            <a:pPr algn="ctr">
              <a:buFont typeface="Arial" charset="0"/>
              <a:buNone/>
            </a:pPr>
            <a:r>
              <a:rPr lang="fr-FR" smtClean="0"/>
              <a:t>Collectes des informations et des besoins clients</a:t>
            </a:r>
          </a:p>
        </p:txBody>
      </p:sp>
      <p:sp>
        <p:nvSpPr>
          <p:cNvPr id="129032" name="Rectangle 8"/>
          <p:cNvSpPr>
            <a:spLocks/>
          </p:cNvSpPr>
          <p:nvPr/>
        </p:nvSpPr>
        <p:spPr bwMode="auto">
          <a:xfrm>
            <a:off x="6400800" y="990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29034" name="Rectangle 10"/>
          <p:cNvSpPr>
            <a:spLocks/>
          </p:cNvSpPr>
          <p:nvPr/>
        </p:nvSpPr>
        <p:spPr bwMode="auto">
          <a:xfrm>
            <a:off x="457200" y="19812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Choix du langage de programmation, plateforme de développement … requis pour le projet</a:t>
            </a:r>
          </a:p>
        </p:txBody>
      </p:sp>
      <p:sp>
        <p:nvSpPr>
          <p:cNvPr id="129035" name="Rectangle 11"/>
          <p:cNvSpPr>
            <a:spLocks/>
          </p:cNvSpPr>
          <p:nvPr/>
        </p:nvSpPr>
        <p:spPr bwMode="auto">
          <a:xfrm>
            <a:off x="457200" y="28956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Codage </a:t>
            </a:r>
          </a:p>
        </p:txBody>
      </p:sp>
      <p:sp>
        <p:nvSpPr>
          <p:cNvPr id="129036" name="Rectangle 12"/>
          <p:cNvSpPr>
            <a:spLocks/>
          </p:cNvSpPr>
          <p:nvPr/>
        </p:nvSpPr>
        <p:spPr bwMode="auto">
          <a:xfrm>
            <a:off x="457200" y="38100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Test du logiciel (est ce que le logiciel répond au besoin client (spec)) </a:t>
            </a:r>
          </a:p>
        </p:txBody>
      </p:sp>
      <p:sp>
        <p:nvSpPr>
          <p:cNvPr id="129037" name="Rectangle 13"/>
          <p:cNvSpPr>
            <a:spLocks/>
          </p:cNvSpPr>
          <p:nvPr/>
        </p:nvSpPr>
        <p:spPr bwMode="auto">
          <a:xfrm>
            <a:off x="457200" y="47244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Correction des BUG et développement de nouveaux besoins</a:t>
            </a:r>
          </a:p>
        </p:txBody>
      </p:sp>
      <p:sp>
        <p:nvSpPr>
          <p:cNvPr id="129038" name="Rectangle 14"/>
          <p:cNvSpPr>
            <a:spLocks/>
          </p:cNvSpPr>
          <p:nvPr/>
        </p:nvSpPr>
        <p:spPr bwMode="auto">
          <a:xfrm>
            <a:off x="6400800" y="1981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129039" name="Rectangle 15"/>
          <p:cNvSpPr>
            <a:spLocks/>
          </p:cNvSpPr>
          <p:nvPr/>
        </p:nvSpPr>
        <p:spPr bwMode="auto">
          <a:xfrm>
            <a:off x="6400800" y="3733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129040" name="Rectangle 16"/>
          <p:cNvSpPr>
            <a:spLocks/>
          </p:cNvSpPr>
          <p:nvPr/>
        </p:nvSpPr>
        <p:spPr bwMode="auto">
          <a:xfrm>
            <a:off x="6400800" y="2895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129041" name="Rectangle 17"/>
          <p:cNvSpPr>
            <a:spLocks/>
          </p:cNvSpPr>
          <p:nvPr/>
        </p:nvSpPr>
        <p:spPr bwMode="auto">
          <a:xfrm>
            <a:off x="6400800" y="4724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129042" name="Line 18"/>
          <p:cNvSpPr>
            <a:spLocks noChangeShapeType="1"/>
          </p:cNvSpPr>
          <p:nvPr/>
        </p:nvSpPr>
        <p:spPr bwMode="auto">
          <a:xfrm>
            <a:off x="7620000" y="1600200"/>
            <a:ext cx="0" cy="381000"/>
          </a:xfrm>
          <a:prstGeom prst="line">
            <a:avLst/>
          </a:prstGeom>
          <a:noFill/>
          <a:ln w="9525">
            <a:solidFill>
              <a:schemeClr val="tx1"/>
            </a:solidFill>
            <a:round/>
            <a:headEnd/>
            <a:tailEnd type="triangle" w="med" len="med"/>
          </a:ln>
        </p:spPr>
        <p:txBody>
          <a:bodyPr/>
          <a:lstStyle/>
          <a:p>
            <a:endParaRPr lang="fr-FR"/>
          </a:p>
        </p:txBody>
      </p:sp>
      <p:sp>
        <p:nvSpPr>
          <p:cNvPr id="129043" name="Line 19"/>
          <p:cNvSpPr>
            <a:spLocks noChangeShapeType="1"/>
          </p:cNvSpPr>
          <p:nvPr/>
        </p:nvSpPr>
        <p:spPr bwMode="auto">
          <a:xfrm>
            <a:off x="7620000" y="2590800"/>
            <a:ext cx="0" cy="304800"/>
          </a:xfrm>
          <a:prstGeom prst="line">
            <a:avLst/>
          </a:prstGeom>
          <a:noFill/>
          <a:ln w="9525">
            <a:solidFill>
              <a:schemeClr val="tx1"/>
            </a:solidFill>
            <a:round/>
            <a:headEnd/>
            <a:tailEnd type="triangle" w="med" len="med"/>
          </a:ln>
        </p:spPr>
        <p:txBody>
          <a:bodyPr/>
          <a:lstStyle/>
          <a:p>
            <a:endParaRPr lang="fr-FR"/>
          </a:p>
        </p:txBody>
      </p:sp>
      <p:sp>
        <p:nvSpPr>
          <p:cNvPr id="129044" name="Line 20"/>
          <p:cNvSpPr>
            <a:spLocks noChangeShapeType="1"/>
          </p:cNvSpPr>
          <p:nvPr/>
        </p:nvSpPr>
        <p:spPr bwMode="auto">
          <a:xfrm>
            <a:off x="7620000" y="3505200"/>
            <a:ext cx="0" cy="228600"/>
          </a:xfrm>
          <a:prstGeom prst="line">
            <a:avLst/>
          </a:prstGeom>
          <a:noFill/>
          <a:ln w="9525">
            <a:solidFill>
              <a:schemeClr val="tx1"/>
            </a:solidFill>
            <a:round/>
            <a:headEnd/>
            <a:tailEnd type="triangle" w="med" len="med"/>
          </a:ln>
        </p:spPr>
        <p:txBody>
          <a:bodyPr/>
          <a:lstStyle/>
          <a:p>
            <a:endParaRPr lang="fr-FR"/>
          </a:p>
        </p:txBody>
      </p:sp>
      <p:sp>
        <p:nvSpPr>
          <p:cNvPr id="129045" name="Line 21"/>
          <p:cNvSpPr>
            <a:spLocks noChangeShapeType="1"/>
          </p:cNvSpPr>
          <p:nvPr/>
        </p:nvSpPr>
        <p:spPr bwMode="auto">
          <a:xfrm>
            <a:off x="7620000" y="4343400"/>
            <a:ext cx="0" cy="381000"/>
          </a:xfrm>
          <a:prstGeom prst="line">
            <a:avLst/>
          </a:prstGeom>
          <a:noFill/>
          <a:ln w="9525">
            <a:solidFill>
              <a:schemeClr val="tx1"/>
            </a:solidFill>
            <a:round/>
            <a:headEnd/>
            <a:tailEnd type="triangle" w="med" len="med"/>
          </a:ln>
        </p:spPr>
        <p:txBody>
          <a:bodyPr/>
          <a:lstStyle/>
          <a:p>
            <a:endParaRPr lang="fr-FR"/>
          </a:p>
        </p:txBody>
      </p:sp>
      <p:sp>
        <p:nvSpPr>
          <p:cNvPr id="129046" name="Rectangle 22"/>
          <p:cNvSpPr>
            <a:spLocks/>
          </p:cNvSpPr>
          <p:nvPr/>
        </p:nvSpPr>
        <p:spPr bwMode="auto">
          <a:xfrm>
            <a:off x="381000" y="990600"/>
            <a:ext cx="5838825" cy="50879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Cycle de vie logiciel en cascade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7">
                                            <p:bg/>
                                          </p:spTgt>
                                        </p:tgtEl>
                                        <p:attrNameLst>
                                          <p:attrName>style.visibility</p:attrName>
                                        </p:attrNameLst>
                                      </p:cBhvr>
                                      <p:to>
                                        <p:strVal val="visible"/>
                                      </p:to>
                                    </p:set>
                                    <p:anim calcmode="lin" valueType="num">
                                      <p:cBhvr additive="base">
                                        <p:cTn id="7" dur="500" fill="hold"/>
                                        <p:tgtEl>
                                          <p:spTgt spid="12902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9027">
                                            <p:txEl>
                                              <p:pRg st="0" end="0"/>
                                            </p:txEl>
                                          </p:spTgt>
                                        </p:tgtEl>
                                        <p:attrNameLst>
                                          <p:attrName>style.visibility</p:attrName>
                                        </p:attrNameLst>
                                      </p:cBhvr>
                                      <p:to>
                                        <p:strVal val="visible"/>
                                      </p:to>
                                    </p:set>
                                    <p:anim calcmode="lin" valueType="num">
                                      <p:cBhvr additive="base">
                                        <p:cTn id="11"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9032"/>
                                        </p:tgtEl>
                                        <p:attrNameLst>
                                          <p:attrName>style.visibility</p:attrName>
                                        </p:attrNameLst>
                                      </p:cBhvr>
                                      <p:to>
                                        <p:strVal val="visible"/>
                                      </p:to>
                                    </p:set>
                                    <p:anim calcmode="lin" valueType="num">
                                      <p:cBhvr additive="base">
                                        <p:cTn id="17" dur="500" fill="hold"/>
                                        <p:tgtEl>
                                          <p:spTgt spid="129032"/>
                                        </p:tgtEl>
                                        <p:attrNameLst>
                                          <p:attrName>ppt_x</p:attrName>
                                        </p:attrNameLst>
                                      </p:cBhvr>
                                      <p:tavLst>
                                        <p:tav tm="0">
                                          <p:val>
                                            <p:strVal val="#ppt_x"/>
                                          </p:val>
                                        </p:tav>
                                        <p:tav tm="100000">
                                          <p:val>
                                            <p:strVal val="#ppt_x"/>
                                          </p:val>
                                        </p:tav>
                                      </p:tavLst>
                                    </p:anim>
                                    <p:anim calcmode="lin" valueType="num">
                                      <p:cBhvr additive="base">
                                        <p:cTn id="18" dur="500" fill="hold"/>
                                        <p:tgtEl>
                                          <p:spTgt spid="1290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9034"/>
                                        </p:tgtEl>
                                        <p:attrNameLst>
                                          <p:attrName>style.visibility</p:attrName>
                                        </p:attrNameLst>
                                      </p:cBhvr>
                                      <p:to>
                                        <p:strVal val="visible"/>
                                      </p:to>
                                    </p:set>
                                    <p:anim calcmode="lin" valueType="num">
                                      <p:cBhvr additive="base">
                                        <p:cTn id="23" dur="500" fill="hold"/>
                                        <p:tgtEl>
                                          <p:spTgt spid="129034"/>
                                        </p:tgtEl>
                                        <p:attrNameLst>
                                          <p:attrName>ppt_x</p:attrName>
                                        </p:attrNameLst>
                                      </p:cBhvr>
                                      <p:tavLst>
                                        <p:tav tm="0">
                                          <p:val>
                                            <p:strVal val="#ppt_x"/>
                                          </p:val>
                                        </p:tav>
                                        <p:tav tm="100000">
                                          <p:val>
                                            <p:strVal val="#ppt_x"/>
                                          </p:val>
                                        </p:tav>
                                      </p:tavLst>
                                    </p:anim>
                                    <p:anim calcmode="lin" valueType="num">
                                      <p:cBhvr additive="base">
                                        <p:cTn id="24" dur="500" fill="hold"/>
                                        <p:tgtEl>
                                          <p:spTgt spid="1290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9038"/>
                                        </p:tgtEl>
                                        <p:attrNameLst>
                                          <p:attrName>style.visibility</p:attrName>
                                        </p:attrNameLst>
                                      </p:cBhvr>
                                      <p:to>
                                        <p:strVal val="visible"/>
                                      </p:to>
                                    </p:set>
                                    <p:anim calcmode="lin" valueType="num">
                                      <p:cBhvr additive="base">
                                        <p:cTn id="29" dur="500" fill="hold"/>
                                        <p:tgtEl>
                                          <p:spTgt spid="129038"/>
                                        </p:tgtEl>
                                        <p:attrNameLst>
                                          <p:attrName>ppt_x</p:attrName>
                                        </p:attrNameLst>
                                      </p:cBhvr>
                                      <p:tavLst>
                                        <p:tav tm="0">
                                          <p:val>
                                            <p:strVal val="#ppt_x"/>
                                          </p:val>
                                        </p:tav>
                                        <p:tav tm="100000">
                                          <p:val>
                                            <p:strVal val="#ppt_x"/>
                                          </p:val>
                                        </p:tav>
                                      </p:tavLst>
                                    </p:anim>
                                    <p:anim calcmode="lin" valueType="num">
                                      <p:cBhvr additive="base">
                                        <p:cTn id="30" dur="500" fill="hold"/>
                                        <p:tgtEl>
                                          <p:spTgt spid="1290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9042"/>
                                        </p:tgtEl>
                                        <p:attrNameLst>
                                          <p:attrName>style.visibility</p:attrName>
                                        </p:attrNameLst>
                                      </p:cBhvr>
                                      <p:to>
                                        <p:strVal val="visible"/>
                                      </p:to>
                                    </p:set>
                                    <p:anim calcmode="lin" valueType="num">
                                      <p:cBhvr additive="base">
                                        <p:cTn id="33" dur="500" fill="hold"/>
                                        <p:tgtEl>
                                          <p:spTgt spid="129042"/>
                                        </p:tgtEl>
                                        <p:attrNameLst>
                                          <p:attrName>ppt_x</p:attrName>
                                        </p:attrNameLst>
                                      </p:cBhvr>
                                      <p:tavLst>
                                        <p:tav tm="0">
                                          <p:val>
                                            <p:strVal val="#ppt_x"/>
                                          </p:val>
                                        </p:tav>
                                        <p:tav tm="100000">
                                          <p:val>
                                            <p:strVal val="#ppt_x"/>
                                          </p:val>
                                        </p:tav>
                                      </p:tavLst>
                                    </p:anim>
                                    <p:anim calcmode="lin" valueType="num">
                                      <p:cBhvr additive="base">
                                        <p:cTn id="34" dur="500" fill="hold"/>
                                        <p:tgtEl>
                                          <p:spTgt spid="1290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9035"/>
                                        </p:tgtEl>
                                        <p:attrNameLst>
                                          <p:attrName>style.visibility</p:attrName>
                                        </p:attrNameLst>
                                      </p:cBhvr>
                                      <p:to>
                                        <p:strVal val="visible"/>
                                      </p:to>
                                    </p:set>
                                    <p:anim calcmode="lin" valueType="num">
                                      <p:cBhvr additive="base">
                                        <p:cTn id="39" dur="500" fill="hold"/>
                                        <p:tgtEl>
                                          <p:spTgt spid="129035"/>
                                        </p:tgtEl>
                                        <p:attrNameLst>
                                          <p:attrName>ppt_x</p:attrName>
                                        </p:attrNameLst>
                                      </p:cBhvr>
                                      <p:tavLst>
                                        <p:tav tm="0">
                                          <p:val>
                                            <p:strVal val="#ppt_x"/>
                                          </p:val>
                                        </p:tav>
                                        <p:tav tm="100000">
                                          <p:val>
                                            <p:strVal val="#ppt_x"/>
                                          </p:val>
                                        </p:tav>
                                      </p:tavLst>
                                    </p:anim>
                                    <p:anim calcmode="lin" valueType="num">
                                      <p:cBhvr additive="base">
                                        <p:cTn id="40" dur="500" fill="hold"/>
                                        <p:tgtEl>
                                          <p:spTgt spid="1290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9040"/>
                                        </p:tgtEl>
                                        <p:attrNameLst>
                                          <p:attrName>style.visibility</p:attrName>
                                        </p:attrNameLst>
                                      </p:cBhvr>
                                      <p:to>
                                        <p:strVal val="visible"/>
                                      </p:to>
                                    </p:set>
                                    <p:anim calcmode="lin" valueType="num">
                                      <p:cBhvr additive="base">
                                        <p:cTn id="45" dur="500" fill="hold"/>
                                        <p:tgtEl>
                                          <p:spTgt spid="129040"/>
                                        </p:tgtEl>
                                        <p:attrNameLst>
                                          <p:attrName>ppt_x</p:attrName>
                                        </p:attrNameLst>
                                      </p:cBhvr>
                                      <p:tavLst>
                                        <p:tav tm="0">
                                          <p:val>
                                            <p:strVal val="#ppt_x"/>
                                          </p:val>
                                        </p:tav>
                                        <p:tav tm="100000">
                                          <p:val>
                                            <p:strVal val="#ppt_x"/>
                                          </p:val>
                                        </p:tav>
                                      </p:tavLst>
                                    </p:anim>
                                    <p:anim calcmode="lin" valueType="num">
                                      <p:cBhvr additive="base">
                                        <p:cTn id="46" dur="500" fill="hold"/>
                                        <p:tgtEl>
                                          <p:spTgt spid="12904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9043"/>
                                        </p:tgtEl>
                                        <p:attrNameLst>
                                          <p:attrName>style.visibility</p:attrName>
                                        </p:attrNameLst>
                                      </p:cBhvr>
                                      <p:to>
                                        <p:strVal val="visible"/>
                                      </p:to>
                                    </p:set>
                                    <p:anim calcmode="lin" valueType="num">
                                      <p:cBhvr additive="base">
                                        <p:cTn id="49" dur="500" fill="hold"/>
                                        <p:tgtEl>
                                          <p:spTgt spid="129043"/>
                                        </p:tgtEl>
                                        <p:attrNameLst>
                                          <p:attrName>ppt_x</p:attrName>
                                        </p:attrNameLst>
                                      </p:cBhvr>
                                      <p:tavLst>
                                        <p:tav tm="0">
                                          <p:val>
                                            <p:strVal val="#ppt_x"/>
                                          </p:val>
                                        </p:tav>
                                        <p:tav tm="100000">
                                          <p:val>
                                            <p:strVal val="#ppt_x"/>
                                          </p:val>
                                        </p:tav>
                                      </p:tavLst>
                                    </p:anim>
                                    <p:anim calcmode="lin" valueType="num">
                                      <p:cBhvr additive="base">
                                        <p:cTn id="50" dur="500" fill="hold"/>
                                        <p:tgtEl>
                                          <p:spTgt spid="1290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036"/>
                                        </p:tgtEl>
                                        <p:attrNameLst>
                                          <p:attrName>style.visibility</p:attrName>
                                        </p:attrNameLst>
                                      </p:cBhvr>
                                      <p:to>
                                        <p:strVal val="visible"/>
                                      </p:to>
                                    </p:set>
                                    <p:anim calcmode="lin" valueType="num">
                                      <p:cBhvr additive="base">
                                        <p:cTn id="55" dur="500" fill="hold"/>
                                        <p:tgtEl>
                                          <p:spTgt spid="129036"/>
                                        </p:tgtEl>
                                        <p:attrNameLst>
                                          <p:attrName>ppt_x</p:attrName>
                                        </p:attrNameLst>
                                      </p:cBhvr>
                                      <p:tavLst>
                                        <p:tav tm="0">
                                          <p:val>
                                            <p:strVal val="#ppt_x"/>
                                          </p:val>
                                        </p:tav>
                                        <p:tav tm="100000">
                                          <p:val>
                                            <p:strVal val="#ppt_x"/>
                                          </p:val>
                                        </p:tav>
                                      </p:tavLst>
                                    </p:anim>
                                    <p:anim calcmode="lin" valueType="num">
                                      <p:cBhvr additive="base">
                                        <p:cTn id="56" dur="500" fill="hold"/>
                                        <p:tgtEl>
                                          <p:spTgt spid="1290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9044"/>
                                        </p:tgtEl>
                                        <p:attrNameLst>
                                          <p:attrName>style.visibility</p:attrName>
                                        </p:attrNameLst>
                                      </p:cBhvr>
                                      <p:to>
                                        <p:strVal val="visible"/>
                                      </p:to>
                                    </p:set>
                                    <p:anim calcmode="lin" valueType="num">
                                      <p:cBhvr additive="base">
                                        <p:cTn id="61" dur="500" fill="hold"/>
                                        <p:tgtEl>
                                          <p:spTgt spid="129044"/>
                                        </p:tgtEl>
                                        <p:attrNameLst>
                                          <p:attrName>ppt_x</p:attrName>
                                        </p:attrNameLst>
                                      </p:cBhvr>
                                      <p:tavLst>
                                        <p:tav tm="0">
                                          <p:val>
                                            <p:strVal val="#ppt_x"/>
                                          </p:val>
                                        </p:tav>
                                        <p:tav tm="100000">
                                          <p:val>
                                            <p:strVal val="#ppt_x"/>
                                          </p:val>
                                        </p:tav>
                                      </p:tavLst>
                                    </p:anim>
                                    <p:anim calcmode="lin" valueType="num">
                                      <p:cBhvr additive="base">
                                        <p:cTn id="62" dur="500" fill="hold"/>
                                        <p:tgtEl>
                                          <p:spTgt spid="12904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9039"/>
                                        </p:tgtEl>
                                        <p:attrNameLst>
                                          <p:attrName>style.visibility</p:attrName>
                                        </p:attrNameLst>
                                      </p:cBhvr>
                                      <p:to>
                                        <p:strVal val="visible"/>
                                      </p:to>
                                    </p:set>
                                    <p:anim calcmode="lin" valueType="num">
                                      <p:cBhvr additive="base">
                                        <p:cTn id="65" dur="500" fill="hold"/>
                                        <p:tgtEl>
                                          <p:spTgt spid="129039"/>
                                        </p:tgtEl>
                                        <p:attrNameLst>
                                          <p:attrName>ppt_x</p:attrName>
                                        </p:attrNameLst>
                                      </p:cBhvr>
                                      <p:tavLst>
                                        <p:tav tm="0">
                                          <p:val>
                                            <p:strVal val="#ppt_x"/>
                                          </p:val>
                                        </p:tav>
                                        <p:tav tm="100000">
                                          <p:val>
                                            <p:strVal val="#ppt_x"/>
                                          </p:val>
                                        </p:tav>
                                      </p:tavLst>
                                    </p:anim>
                                    <p:anim calcmode="lin" valueType="num">
                                      <p:cBhvr additive="base">
                                        <p:cTn id="66" dur="500" fill="hold"/>
                                        <p:tgtEl>
                                          <p:spTgt spid="12903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9037"/>
                                        </p:tgtEl>
                                        <p:attrNameLst>
                                          <p:attrName>style.visibility</p:attrName>
                                        </p:attrNameLst>
                                      </p:cBhvr>
                                      <p:to>
                                        <p:strVal val="visible"/>
                                      </p:to>
                                    </p:set>
                                    <p:anim calcmode="lin" valueType="num">
                                      <p:cBhvr additive="base">
                                        <p:cTn id="71" dur="500" fill="hold"/>
                                        <p:tgtEl>
                                          <p:spTgt spid="129037"/>
                                        </p:tgtEl>
                                        <p:attrNameLst>
                                          <p:attrName>ppt_x</p:attrName>
                                        </p:attrNameLst>
                                      </p:cBhvr>
                                      <p:tavLst>
                                        <p:tav tm="0">
                                          <p:val>
                                            <p:strVal val="#ppt_x"/>
                                          </p:val>
                                        </p:tav>
                                        <p:tav tm="100000">
                                          <p:val>
                                            <p:strVal val="#ppt_x"/>
                                          </p:val>
                                        </p:tav>
                                      </p:tavLst>
                                    </p:anim>
                                    <p:anim calcmode="lin" valueType="num">
                                      <p:cBhvr additive="base">
                                        <p:cTn id="72" dur="500" fill="hold"/>
                                        <p:tgtEl>
                                          <p:spTgt spid="12903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9041"/>
                                        </p:tgtEl>
                                        <p:attrNameLst>
                                          <p:attrName>style.visibility</p:attrName>
                                        </p:attrNameLst>
                                      </p:cBhvr>
                                      <p:to>
                                        <p:strVal val="visible"/>
                                      </p:to>
                                    </p:set>
                                    <p:anim calcmode="lin" valueType="num">
                                      <p:cBhvr additive="base">
                                        <p:cTn id="77" dur="500" fill="hold"/>
                                        <p:tgtEl>
                                          <p:spTgt spid="129041"/>
                                        </p:tgtEl>
                                        <p:attrNameLst>
                                          <p:attrName>ppt_x</p:attrName>
                                        </p:attrNameLst>
                                      </p:cBhvr>
                                      <p:tavLst>
                                        <p:tav tm="0">
                                          <p:val>
                                            <p:strVal val="#ppt_x"/>
                                          </p:val>
                                        </p:tav>
                                        <p:tav tm="100000">
                                          <p:val>
                                            <p:strVal val="#ppt_x"/>
                                          </p:val>
                                        </p:tav>
                                      </p:tavLst>
                                    </p:anim>
                                    <p:anim calcmode="lin" valueType="num">
                                      <p:cBhvr additive="base">
                                        <p:cTn id="78" dur="500" fill="hold"/>
                                        <p:tgtEl>
                                          <p:spTgt spid="12904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9045"/>
                                        </p:tgtEl>
                                        <p:attrNameLst>
                                          <p:attrName>style.visibility</p:attrName>
                                        </p:attrNameLst>
                                      </p:cBhvr>
                                      <p:to>
                                        <p:strVal val="visible"/>
                                      </p:to>
                                    </p:set>
                                    <p:anim calcmode="lin" valueType="num">
                                      <p:cBhvr additive="base">
                                        <p:cTn id="81" dur="500" fill="hold"/>
                                        <p:tgtEl>
                                          <p:spTgt spid="129045"/>
                                        </p:tgtEl>
                                        <p:attrNameLst>
                                          <p:attrName>ppt_x</p:attrName>
                                        </p:attrNameLst>
                                      </p:cBhvr>
                                      <p:tavLst>
                                        <p:tav tm="0">
                                          <p:val>
                                            <p:strVal val="#ppt_x"/>
                                          </p:val>
                                        </p:tav>
                                        <p:tav tm="100000">
                                          <p:val>
                                            <p:strVal val="#ppt_x"/>
                                          </p:val>
                                        </p:tav>
                                      </p:tavLst>
                                    </p:anim>
                                    <p:anim calcmode="lin" valueType="num">
                                      <p:cBhvr additive="base">
                                        <p:cTn id="82" dur="500" fill="hold"/>
                                        <p:tgtEl>
                                          <p:spTgt spid="12904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9046"/>
                                        </p:tgtEl>
                                        <p:attrNameLst>
                                          <p:attrName>style.visibility</p:attrName>
                                        </p:attrNameLst>
                                      </p:cBhvr>
                                      <p:to>
                                        <p:strVal val="visible"/>
                                      </p:to>
                                    </p:set>
                                    <p:anim calcmode="lin" valueType="num">
                                      <p:cBhvr additive="base">
                                        <p:cTn id="87" dur="500" fill="hold"/>
                                        <p:tgtEl>
                                          <p:spTgt spid="129046"/>
                                        </p:tgtEl>
                                        <p:attrNameLst>
                                          <p:attrName>ppt_x</p:attrName>
                                        </p:attrNameLst>
                                      </p:cBhvr>
                                      <p:tavLst>
                                        <p:tav tm="0">
                                          <p:val>
                                            <p:strVal val="#ppt_x"/>
                                          </p:val>
                                        </p:tav>
                                        <p:tav tm="100000">
                                          <p:val>
                                            <p:strVal val="#ppt_x"/>
                                          </p:val>
                                        </p:tav>
                                      </p:tavLst>
                                    </p:anim>
                                    <p:anim calcmode="lin" valueType="num">
                                      <p:cBhvr additive="base">
                                        <p:cTn id="88" dur="500" fill="hold"/>
                                        <p:tgtEl>
                                          <p:spTgt spid="129046"/>
                                        </p:tgtEl>
                                        <p:attrNameLst>
                                          <p:attrName>ppt_y</p:attrName>
                                        </p:attrNameLst>
                                      </p:cBhvr>
                                      <p:tavLst>
                                        <p:tav tm="0">
                                          <p:val>
                                            <p:strVal val="1+#ppt_h/2"/>
                                          </p:val>
                                        </p:tav>
                                        <p:tav tm="100000">
                                          <p:val>
                                            <p:strVal val="#ppt_y"/>
                                          </p:val>
                                        </p:tav>
                                      </p:tavLst>
                                    </p:anim>
                                  </p:childTnLst>
                                </p:cTn>
                              </p:par>
                              <p:par>
                                <p:cTn id="89" presetID="5" presetClass="exit" presetSubtype="10" fill="hold" grpId="1" nodeType="withEffect">
                                  <p:stCondLst>
                                    <p:cond delay="0"/>
                                  </p:stCondLst>
                                  <p:childTnLst>
                                    <p:animEffect transition="out" filter="checkerboard(across)">
                                      <p:cBhvr>
                                        <p:cTn id="90" dur="500"/>
                                        <p:tgtEl>
                                          <p:spTgt spid="129037"/>
                                        </p:tgtEl>
                                      </p:cBhvr>
                                    </p:animEffect>
                                    <p:set>
                                      <p:cBhvr>
                                        <p:cTn id="91" dur="1" fill="hold">
                                          <p:stCondLst>
                                            <p:cond delay="499"/>
                                          </p:stCondLst>
                                        </p:cTn>
                                        <p:tgtEl>
                                          <p:spTgt spid="129037"/>
                                        </p:tgtEl>
                                        <p:attrNameLst>
                                          <p:attrName>style.visibility</p:attrName>
                                        </p:attrNameLst>
                                      </p:cBhvr>
                                      <p:to>
                                        <p:strVal val="hidden"/>
                                      </p:to>
                                    </p:set>
                                  </p:childTnLst>
                                </p:cTn>
                              </p:par>
                              <p:par>
                                <p:cTn id="92" presetID="5" presetClass="exit" presetSubtype="10" fill="hold" grpId="1" nodeType="withEffect">
                                  <p:stCondLst>
                                    <p:cond delay="0"/>
                                  </p:stCondLst>
                                  <p:childTnLst>
                                    <p:animEffect transition="out" filter="checkerboard(across)">
                                      <p:cBhvr>
                                        <p:cTn id="93" dur="500"/>
                                        <p:tgtEl>
                                          <p:spTgt spid="129036"/>
                                        </p:tgtEl>
                                      </p:cBhvr>
                                    </p:animEffect>
                                    <p:set>
                                      <p:cBhvr>
                                        <p:cTn id="94" dur="1" fill="hold">
                                          <p:stCondLst>
                                            <p:cond delay="499"/>
                                          </p:stCondLst>
                                        </p:cTn>
                                        <p:tgtEl>
                                          <p:spTgt spid="129036"/>
                                        </p:tgtEl>
                                        <p:attrNameLst>
                                          <p:attrName>style.visibility</p:attrName>
                                        </p:attrNameLst>
                                      </p:cBhvr>
                                      <p:to>
                                        <p:strVal val="hidden"/>
                                      </p:to>
                                    </p:set>
                                  </p:childTnLst>
                                </p:cTn>
                              </p:par>
                              <p:par>
                                <p:cTn id="95" presetID="5" presetClass="exit" presetSubtype="10" fill="hold" grpId="1" nodeType="withEffect">
                                  <p:stCondLst>
                                    <p:cond delay="0"/>
                                  </p:stCondLst>
                                  <p:childTnLst>
                                    <p:animEffect transition="out" filter="checkerboard(across)">
                                      <p:cBhvr>
                                        <p:cTn id="96" dur="500"/>
                                        <p:tgtEl>
                                          <p:spTgt spid="129035"/>
                                        </p:tgtEl>
                                      </p:cBhvr>
                                    </p:animEffect>
                                    <p:set>
                                      <p:cBhvr>
                                        <p:cTn id="97" dur="1" fill="hold">
                                          <p:stCondLst>
                                            <p:cond delay="499"/>
                                          </p:stCondLst>
                                        </p:cTn>
                                        <p:tgtEl>
                                          <p:spTgt spid="129035"/>
                                        </p:tgtEl>
                                        <p:attrNameLst>
                                          <p:attrName>style.visibility</p:attrName>
                                        </p:attrNameLst>
                                      </p:cBhvr>
                                      <p:to>
                                        <p:strVal val="hidden"/>
                                      </p:to>
                                    </p:set>
                                  </p:childTnLst>
                                </p:cTn>
                              </p:par>
                              <p:par>
                                <p:cTn id="98" presetID="5" presetClass="exit" presetSubtype="10" fill="hold" grpId="1" nodeType="withEffect">
                                  <p:stCondLst>
                                    <p:cond delay="0"/>
                                  </p:stCondLst>
                                  <p:childTnLst>
                                    <p:animEffect transition="out" filter="checkerboard(across)">
                                      <p:cBhvr>
                                        <p:cTn id="99" dur="500"/>
                                        <p:tgtEl>
                                          <p:spTgt spid="129034"/>
                                        </p:tgtEl>
                                      </p:cBhvr>
                                    </p:animEffect>
                                    <p:set>
                                      <p:cBhvr>
                                        <p:cTn id="100" dur="1" fill="hold">
                                          <p:stCondLst>
                                            <p:cond delay="499"/>
                                          </p:stCondLst>
                                        </p:cTn>
                                        <p:tgtEl>
                                          <p:spTgt spid="129034"/>
                                        </p:tgtEl>
                                        <p:attrNameLst>
                                          <p:attrName>style.visibility</p:attrName>
                                        </p:attrNameLst>
                                      </p:cBhvr>
                                      <p:to>
                                        <p:strVal val="hidden"/>
                                      </p:to>
                                    </p:set>
                                  </p:childTnLst>
                                </p:cTn>
                              </p:par>
                              <p:par>
                                <p:cTn id="101" presetID="5" presetClass="exit" presetSubtype="10" fill="hold" grpId="1" nodeType="withEffect">
                                  <p:stCondLst>
                                    <p:cond delay="0"/>
                                  </p:stCondLst>
                                  <p:childTnLst>
                                    <p:animEffect transition="out" filter="checkerboard(across)">
                                      <p:cBhvr>
                                        <p:cTn id="102" dur="500"/>
                                        <p:tgtEl>
                                          <p:spTgt spid="129027">
                                            <p:txEl>
                                              <p:pRg st="0" end="0"/>
                                            </p:txEl>
                                          </p:spTgt>
                                        </p:tgtEl>
                                      </p:cBhvr>
                                    </p:animEffect>
                                    <p:set>
                                      <p:cBhvr>
                                        <p:cTn id="103" dur="1" fill="hold">
                                          <p:stCondLst>
                                            <p:cond delay="499"/>
                                          </p:stCondLst>
                                        </p:cTn>
                                        <p:tgtEl>
                                          <p:spTgt spid="129027">
                                            <p:txEl>
                                              <p:pRg st="0" end="0"/>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5" presetClass="exit" presetSubtype="10" fill="hold" grpId="1" nodeType="clickEffect">
                                  <p:stCondLst>
                                    <p:cond delay="0"/>
                                  </p:stCondLst>
                                  <p:childTnLst>
                                    <p:animEffect transition="out" filter="checkerboard(across)">
                                      <p:cBhvr>
                                        <p:cTn id="107" dur="500"/>
                                        <p:tgtEl>
                                          <p:spTgt spid="129027">
                                            <p:bg/>
                                          </p:spTgt>
                                        </p:tgtEl>
                                      </p:cBhvr>
                                    </p:animEffect>
                                    <p:set>
                                      <p:cBhvr>
                                        <p:cTn id="108" dur="1" fill="hold">
                                          <p:stCondLst>
                                            <p:cond delay="499"/>
                                          </p:stCondLst>
                                        </p:cTn>
                                        <p:tgtEl>
                                          <p:spTgt spid="12902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animBg="1"/>
      <p:bldP spid="129027" grpId="1" build="p" animBg="1"/>
      <p:bldP spid="129034" grpId="0" animBg="1"/>
      <p:bldP spid="129034" grpId="1" animBg="1"/>
      <p:bldP spid="129035" grpId="0" animBg="1"/>
      <p:bldP spid="129035" grpId="1" animBg="1"/>
      <p:bldP spid="129036" grpId="0" animBg="1"/>
      <p:bldP spid="129036" grpId="1" animBg="1"/>
      <p:bldP spid="129037" grpId="0" animBg="1"/>
      <p:bldP spid="129037" grpId="1" animBg="1"/>
      <p:bldP spid="129038" grpId="0" animBg="1"/>
      <p:bldP spid="129039" grpId="0" animBg="1"/>
      <p:bldP spid="129040" grpId="0" animBg="1"/>
      <p:bldP spid="129041" grpId="0" animBg="1"/>
      <p:bldP spid="129042" grpId="0" animBg="1"/>
      <p:bldP spid="129043" grpId="0" animBg="1"/>
      <p:bldP spid="129044" grpId="0" animBg="1"/>
      <p:bldP spid="129045" grpId="0" animBg="1"/>
      <p:bldP spid="12904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409575" y="265113"/>
            <a:ext cx="8388350" cy="541337"/>
          </a:xfrm>
        </p:spPr>
        <p:txBody>
          <a:bodyPr/>
          <a:lstStyle/>
          <a:p>
            <a:r>
              <a:rPr lang="fr-FR" smtClean="0"/>
              <a:t>2.1 Modèle en cascade</a:t>
            </a:r>
          </a:p>
        </p:txBody>
      </p:sp>
      <p:sp>
        <p:nvSpPr>
          <p:cNvPr id="55298" name="Rectangle 9"/>
          <p:cNvSpPr>
            <a:spLocks/>
          </p:cNvSpPr>
          <p:nvPr/>
        </p:nvSpPr>
        <p:spPr bwMode="auto">
          <a:xfrm>
            <a:off x="1905000" y="2209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55299" name="Rectangle 10"/>
          <p:cNvSpPr>
            <a:spLocks/>
          </p:cNvSpPr>
          <p:nvPr/>
        </p:nvSpPr>
        <p:spPr bwMode="auto">
          <a:xfrm>
            <a:off x="1905000" y="3962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55300" name="Rectangle 11"/>
          <p:cNvSpPr>
            <a:spLocks/>
          </p:cNvSpPr>
          <p:nvPr/>
        </p:nvSpPr>
        <p:spPr bwMode="auto">
          <a:xfrm>
            <a:off x="1905000" y="3124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55301" name="Rectangle 12"/>
          <p:cNvSpPr>
            <a:spLocks/>
          </p:cNvSpPr>
          <p:nvPr/>
        </p:nvSpPr>
        <p:spPr bwMode="auto">
          <a:xfrm>
            <a:off x="1905000" y="49530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55302" name="Line 13"/>
          <p:cNvSpPr>
            <a:spLocks noChangeShapeType="1"/>
          </p:cNvSpPr>
          <p:nvPr/>
        </p:nvSpPr>
        <p:spPr bwMode="auto">
          <a:xfrm>
            <a:off x="3124200" y="1828800"/>
            <a:ext cx="0" cy="381000"/>
          </a:xfrm>
          <a:prstGeom prst="line">
            <a:avLst/>
          </a:prstGeom>
          <a:noFill/>
          <a:ln w="9525">
            <a:solidFill>
              <a:schemeClr val="tx1"/>
            </a:solidFill>
            <a:round/>
            <a:headEnd/>
            <a:tailEnd type="triangle" w="med" len="med"/>
          </a:ln>
        </p:spPr>
        <p:txBody>
          <a:bodyPr/>
          <a:lstStyle/>
          <a:p>
            <a:endParaRPr lang="fr-FR"/>
          </a:p>
        </p:txBody>
      </p:sp>
      <p:sp>
        <p:nvSpPr>
          <p:cNvPr id="55303" name="Line 14"/>
          <p:cNvSpPr>
            <a:spLocks noChangeShapeType="1"/>
          </p:cNvSpPr>
          <p:nvPr/>
        </p:nvSpPr>
        <p:spPr bwMode="auto">
          <a:xfrm>
            <a:off x="3124200" y="2819400"/>
            <a:ext cx="0" cy="304800"/>
          </a:xfrm>
          <a:prstGeom prst="line">
            <a:avLst/>
          </a:prstGeom>
          <a:noFill/>
          <a:ln w="9525">
            <a:solidFill>
              <a:schemeClr val="tx1"/>
            </a:solidFill>
            <a:round/>
            <a:headEnd/>
            <a:tailEnd type="triangle" w="med" len="med"/>
          </a:ln>
        </p:spPr>
        <p:txBody>
          <a:bodyPr/>
          <a:lstStyle/>
          <a:p>
            <a:endParaRPr lang="fr-FR"/>
          </a:p>
        </p:txBody>
      </p:sp>
      <p:sp>
        <p:nvSpPr>
          <p:cNvPr id="55304" name="Line 15"/>
          <p:cNvSpPr>
            <a:spLocks noChangeShapeType="1"/>
          </p:cNvSpPr>
          <p:nvPr/>
        </p:nvSpPr>
        <p:spPr bwMode="auto">
          <a:xfrm>
            <a:off x="3124200" y="3733800"/>
            <a:ext cx="0" cy="228600"/>
          </a:xfrm>
          <a:prstGeom prst="line">
            <a:avLst/>
          </a:prstGeom>
          <a:noFill/>
          <a:ln w="9525">
            <a:solidFill>
              <a:schemeClr val="tx1"/>
            </a:solidFill>
            <a:round/>
            <a:headEnd/>
            <a:tailEnd type="triangle" w="med" len="med"/>
          </a:ln>
        </p:spPr>
        <p:txBody>
          <a:bodyPr/>
          <a:lstStyle/>
          <a:p>
            <a:endParaRPr lang="fr-FR"/>
          </a:p>
        </p:txBody>
      </p:sp>
      <p:sp>
        <p:nvSpPr>
          <p:cNvPr id="55305" name="Line 16"/>
          <p:cNvSpPr>
            <a:spLocks noChangeShapeType="1"/>
          </p:cNvSpPr>
          <p:nvPr/>
        </p:nvSpPr>
        <p:spPr bwMode="auto">
          <a:xfrm>
            <a:off x="3124200" y="4572000"/>
            <a:ext cx="0" cy="381000"/>
          </a:xfrm>
          <a:prstGeom prst="line">
            <a:avLst/>
          </a:prstGeom>
          <a:noFill/>
          <a:ln w="9525">
            <a:solidFill>
              <a:schemeClr val="tx1"/>
            </a:solidFill>
            <a:round/>
            <a:headEnd/>
            <a:tailEnd type="triangle" w="med" len="med"/>
          </a:ln>
        </p:spPr>
        <p:txBody>
          <a:bodyPr/>
          <a:lstStyle/>
          <a:p>
            <a:endParaRPr lang="fr-FR"/>
          </a:p>
        </p:txBody>
      </p:sp>
      <p:sp>
        <p:nvSpPr>
          <p:cNvPr id="130070" name="AutoShape 22"/>
          <p:cNvSpPr>
            <a:spLocks noChangeArrowheads="1"/>
          </p:cNvSpPr>
          <p:nvPr/>
        </p:nvSpPr>
        <p:spPr bwMode="auto">
          <a:xfrm>
            <a:off x="4800600" y="3733800"/>
            <a:ext cx="1981200" cy="6858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Développement</a:t>
            </a:r>
          </a:p>
        </p:txBody>
      </p:sp>
      <p:sp>
        <p:nvSpPr>
          <p:cNvPr id="130074" name="AutoShape 26"/>
          <p:cNvSpPr>
            <a:spLocks noChangeArrowheads="1"/>
          </p:cNvSpPr>
          <p:nvPr/>
        </p:nvSpPr>
        <p:spPr bwMode="auto">
          <a:xfrm>
            <a:off x="4724400" y="10668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Incompréhension</a:t>
            </a:r>
          </a:p>
          <a:p>
            <a:pPr algn="ctr"/>
            <a:r>
              <a:rPr lang="fr-FR" sz="2000"/>
              <a:t> des besoins</a:t>
            </a:r>
          </a:p>
        </p:txBody>
      </p:sp>
      <p:sp>
        <p:nvSpPr>
          <p:cNvPr id="130075" name="AutoShape 27"/>
          <p:cNvSpPr>
            <a:spLocks noChangeArrowheads="1"/>
          </p:cNvSpPr>
          <p:nvPr/>
        </p:nvSpPr>
        <p:spPr bwMode="auto">
          <a:xfrm>
            <a:off x="4724400" y="24384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Fausse </a:t>
            </a:r>
          </a:p>
          <a:p>
            <a:pPr algn="ctr"/>
            <a:r>
              <a:rPr lang="fr-FR" sz="2000"/>
              <a:t>conception</a:t>
            </a:r>
          </a:p>
        </p:txBody>
      </p:sp>
      <p:sp>
        <p:nvSpPr>
          <p:cNvPr id="130078" name="AutoShape 30"/>
          <p:cNvSpPr>
            <a:spLocks noChangeArrowheads="1"/>
          </p:cNvSpPr>
          <p:nvPr/>
        </p:nvSpPr>
        <p:spPr bwMode="auto">
          <a:xfrm>
            <a:off x="4800600" y="4876800"/>
            <a:ext cx="1981200" cy="8382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Produit ne </a:t>
            </a:r>
          </a:p>
          <a:p>
            <a:pPr algn="ctr"/>
            <a:r>
              <a:rPr lang="fr-FR" sz="2000"/>
              <a:t>satisfait pas </a:t>
            </a:r>
          </a:p>
          <a:p>
            <a:pPr algn="ctr"/>
            <a:r>
              <a:rPr lang="fr-FR" sz="2000"/>
              <a:t>le besoin</a:t>
            </a:r>
          </a:p>
        </p:txBody>
      </p:sp>
      <p:sp>
        <p:nvSpPr>
          <p:cNvPr id="130079" name="Line 31"/>
          <p:cNvSpPr>
            <a:spLocks noChangeShapeType="1"/>
          </p:cNvSpPr>
          <p:nvPr/>
        </p:nvSpPr>
        <p:spPr bwMode="auto">
          <a:xfrm>
            <a:off x="5715000" y="1828800"/>
            <a:ext cx="0" cy="609600"/>
          </a:xfrm>
          <a:prstGeom prst="line">
            <a:avLst/>
          </a:prstGeom>
          <a:noFill/>
          <a:ln w="9525">
            <a:solidFill>
              <a:schemeClr val="tx1"/>
            </a:solidFill>
            <a:round/>
            <a:headEnd/>
            <a:tailEnd type="triangle" w="med" len="med"/>
          </a:ln>
        </p:spPr>
        <p:txBody>
          <a:bodyPr/>
          <a:lstStyle/>
          <a:p>
            <a:endParaRPr lang="fr-FR"/>
          </a:p>
        </p:txBody>
      </p:sp>
      <p:sp>
        <p:nvSpPr>
          <p:cNvPr id="130080" name="Line 32"/>
          <p:cNvSpPr>
            <a:spLocks noChangeShapeType="1"/>
          </p:cNvSpPr>
          <p:nvPr/>
        </p:nvSpPr>
        <p:spPr bwMode="auto">
          <a:xfrm>
            <a:off x="5715000" y="3200400"/>
            <a:ext cx="0" cy="533400"/>
          </a:xfrm>
          <a:prstGeom prst="line">
            <a:avLst/>
          </a:prstGeom>
          <a:noFill/>
          <a:ln w="9525">
            <a:solidFill>
              <a:schemeClr val="tx1"/>
            </a:solidFill>
            <a:round/>
            <a:headEnd/>
            <a:tailEnd type="triangle" w="med" len="med"/>
          </a:ln>
        </p:spPr>
        <p:txBody>
          <a:bodyPr/>
          <a:lstStyle/>
          <a:p>
            <a:endParaRPr lang="fr-FR"/>
          </a:p>
        </p:txBody>
      </p:sp>
      <p:sp>
        <p:nvSpPr>
          <p:cNvPr id="130081" name="Line 33"/>
          <p:cNvSpPr>
            <a:spLocks noChangeShapeType="1"/>
          </p:cNvSpPr>
          <p:nvPr/>
        </p:nvSpPr>
        <p:spPr bwMode="auto">
          <a:xfrm>
            <a:off x="5715000" y="4419600"/>
            <a:ext cx="0" cy="457200"/>
          </a:xfrm>
          <a:prstGeom prst="line">
            <a:avLst/>
          </a:prstGeom>
          <a:noFill/>
          <a:ln w="9525">
            <a:solidFill>
              <a:schemeClr val="tx1"/>
            </a:solidFill>
            <a:round/>
            <a:headEnd/>
            <a:tailEnd type="triangle" w="med" len="med"/>
          </a:ln>
        </p:spPr>
        <p:txBody>
          <a:bodyPr/>
          <a:lstStyle/>
          <a:p>
            <a:endParaRPr lang="fr-FR"/>
          </a:p>
        </p:txBody>
      </p:sp>
      <p:sp>
        <p:nvSpPr>
          <p:cNvPr id="55313" name="Rectangle 35"/>
          <p:cNvSpPr>
            <a:spLocks/>
          </p:cNvSpPr>
          <p:nvPr/>
        </p:nvSpPr>
        <p:spPr bwMode="auto">
          <a:xfrm>
            <a:off x="19050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30084" name="Rectangle 36"/>
          <p:cNvSpPr>
            <a:spLocks/>
          </p:cNvSpPr>
          <p:nvPr/>
        </p:nvSpPr>
        <p:spPr bwMode="auto">
          <a:xfrm>
            <a:off x="46482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74"/>
                                        </p:tgtEl>
                                        <p:attrNameLst>
                                          <p:attrName>style.visibility</p:attrName>
                                        </p:attrNameLst>
                                      </p:cBhvr>
                                      <p:to>
                                        <p:strVal val="visible"/>
                                      </p:to>
                                    </p:set>
                                    <p:anim calcmode="lin" valueType="num">
                                      <p:cBhvr additive="base">
                                        <p:cTn id="7" dur="500" fill="hold"/>
                                        <p:tgtEl>
                                          <p:spTgt spid="130074"/>
                                        </p:tgtEl>
                                        <p:attrNameLst>
                                          <p:attrName>ppt_x</p:attrName>
                                        </p:attrNameLst>
                                      </p:cBhvr>
                                      <p:tavLst>
                                        <p:tav tm="0">
                                          <p:val>
                                            <p:strVal val="#ppt_x"/>
                                          </p:val>
                                        </p:tav>
                                        <p:tav tm="100000">
                                          <p:val>
                                            <p:strVal val="#ppt_x"/>
                                          </p:val>
                                        </p:tav>
                                      </p:tavLst>
                                    </p:anim>
                                    <p:anim calcmode="lin" valueType="num">
                                      <p:cBhvr additive="base">
                                        <p:cTn id="8" dur="500" fill="hold"/>
                                        <p:tgtEl>
                                          <p:spTgt spid="130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079"/>
                                        </p:tgtEl>
                                        <p:attrNameLst>
                                          <p:attrName>style.visibility</p:attrName>
                                        </p:attrNameLst>
                                      </p:cBhvr>
                                      <p:to>
                                        <p:strVal val="visible"/>
                                      </p:to>
                                    </p:set>
                                    <p:anim calcmode="lin" valueType="num">
                                      <p:cBhvr additive="base">
                                        <p:cTn id="13" dur="500" fill="hold"/>
                                        <p:tgtEl>
                                          <p:spTgt spid="130079"/>
                                        </p:tgtEl>
                                        <p:attrNameLst>
                                          <p:attrName>ppt_x</p:attrName>
                                        </p:attrNameLst>
                                      </p:cBhvr>
                                      <p:tavLst>
                                        <p:tav tm="0">
                                          <p:val>
                                            <p:strVal val="#ppt_x"/>
                                          </p:val>
                                        </p:tav>
                                        <p:tav tm="100000">
                                          <p:val>
                                            <p:strVal val="#ppt_x"/>
                                          </p:val>
                                        </p:tav>
                                      </p:tavLst>
                                    </p:anim>
                                    <p:anim calcmode="lin" valueType="num">
                                      <p:cBhvr additive="base">
                                        <p:cTn id="14"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75"/>
                                        </p:tgtEl>
                                        <p:attrNameLst>
                                          <p:attrName>style.visibility</p:attrName>
                                        </p:attrNameLst>
                                      </p:cBhvr>
                                      <p:to>
                                        <p:strVal val="visible"/>
                                      </p:to>
                                    </p:set>
                                    <p:anim calcmode="lin" valueType="num">
                                      <p:cBhvr additive="base">
                                        <p:cTn id="19" dur="500" fill="hold"/>
                                        <p:tgtEl>
                                          <p:spTgt spid="130075"/>
                                        </p:tgtEl>
                                        <p:attrNameLst>
                                          <p:attrName>ppt_x</p:attrName>
                                        </p:attrNameLst>
                                      </p:cBhvr>
                                      <p:tavLst>
                                        <p:tav tm="0">
                                          <p:val>
                                            <p:strVal val="#ppt_x"/>
                                          </p:val>
                                        </p:tav>
                                        <p:tav tm="100000">
                                          <p:val>
                                            <p:strVal val="#ppt_x"/>
                                          </p:val>
                                        </p:tav>
                                      </p:tavLst>
                                    </p:anim>
                                    <p:anim calcmode="lin" valueType="num">
                                      <p:cBhvr additive="base">
                                        <p:cTn id="20"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80"/>
                                        </p:tgtEl>
                                        <p:attrNameLst>
                                          <p:attrName>style.visibility</p:attrName>
                                        </p:attrNameLst>
                                      </p:cBhvr>
                                      <p:to>
                                        <p:strVal val="visible"/>
                                      </p:to>
                                    </p:set>
                                    <p:anim calcmode="lin" valueType="num">
                                      <p:cBhvr additive="base">
                                        <p:cTn id="25" dur="500" fill="hold"/>
                                        <p:tgtEl>
                                          <p:spTgt spid="130080"/>
                                        </p:tgtEl>
                                        <p:attrNameLst>
                                          <p:attrName>ppt_x</p:attrName>
                                        </p:attrNameLst>
                                      </p:cBhvr>
                                      <p:tavLst>
                                        <p:tav tm="0">
                                          <p:val>
                                            <p:strVal val="#ppt_x"/>
                                          </p:val>
                                        </p:tav>
                                        <p:tav tm="100000">
                                          <p:val>
                                            <p:strVal val="#ppt_x"/>
                                          </p:val>
                                        </p:tav>
                                      </p:tavLst>
                                    </p:anim>
                                    <p:anim calcmode="lin" valueType="num">
                                      <p:cBhvr additive="base">
                                        <p:cTn id="26"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070"/>
                                        </p:tgtEl>
                                        <p:attrNameLst>
                                          <p:attrName>style.visibility</p:attrName>
                                        </p:attrNameLst>
                                      </p:cBhvr>
                                      <p:to>
                                        <p:strVal val="visible"/>
                                      </p:to>
                                    </p:set>
                                    <p:anim calcmode="lin" valueType="num">
                                      <p:cBhvr additive="base">
                                        <p:cTn id="31" dur="500" fill="hold"/>
                                        <p:tgtEl>
                                          <p:spTgt spid="130070"/>
                                        </p:tgtEl>
                                        <p:attrNameLst>
                                          <p:attrName>ppt_x</p:attrName>
                                        </p:attrNameLst>
                                      </p:cBhvr>
                                      <p:tavLst>
                                        <p:tav tm="0">
                                          <p:val>
                                            <p:strVal val="#ppt_x"/>
                                          </p:val>
                                        </p:tav>
                                        <p:tav tm="100000">
                                          <p:val>
                                            <p:strVal val="#ppt_x"/>
                                          </p:val>
                                        </p:tav>
                                      </p:tavLst>
                                    </p:anim>
                                    <p:anim calcmode="lin" valueType="num">
                                      <p:cBhvr additive="base">
                                        <p:cTn id="32"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081"/>
                                        </p:tgtEl>
                                        <p:attrNameLst>
                                          <p:attrName>style.visibility</p:attrName>
                                        </p:attrNameLst>
                                      </p:cBhvr>
                                      <p:to>
                                        <p:strVal val="visible"/>
                                      </p:to>
                                    </p:set>
                                    <p:anim calcmode="lin" valueType="num">
                                      <p:cBhvr additive="base">
                                        <p:cTn id="37" dur="500" fill="hold"/>
                                        <p:tgtEl>
                                          <p:spTgt spid="130081"/>
                                        </p:tgtEl>
                                        <p:attrNameLst>
                                          <p:attrName>ppt_x</p:attrName>
                                        </p:attrNameLst>
                                      </p:cBhvr>
                                      <p:tavLst>
                                        <p:tav tm="0">
                                          <p:val>
                                            <p:strVal val="#ppt_x"/>
                                          </p:val>
                                        </p:tav>
                                        <p:tav tm="100000">
                                          <p:val>
                                            <p:strVal val="#ppt_x"/>
                                          </p:val>
                                        </p:tav>
                                      </p:tavLst>
                                    </p:anim>
                                    <p:anim calcmode="lin" valueType="num">
                                      <p:cBhvr additive="base">
                                        <p:cTn id="38"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78"/>
                                        </p:tgtEl>
                                        <p:attrNameLst>
                                          <p:attrName>style.visibility</p:attrName>
                                        </p:attrNameLst>
                                      </p:cBhvr>
                                      <p:to>
                                        <p:strVal val="visible"/>
                                      </p:to>
                                    </p:set>
                                    <p:anim calcmode="lin" valueType="num">
                                      <p:cBhvr additive="base">
                                        <p:cTn id="43" dur="500" fill="hold"/>
                                        <p:tgtEl>
                                          <p:spTgt spid="130078"/>
                                        </p:tgtEl>
                                        <p:attrNameLst>
                                          <p:attrName>ppt_x</p:attrName>
                                        </p:attrNameLst>
                                      </p:cBhvr>
                                      <p:tavLst>
                                        <p:tav tm="0">
                                          <p:val>
                                            <p:strVal val="#ppt_x"/>
                                          </p:val>
                                        </p:tav>
                                        <p:tav tm="100000">
                                          <p:val>
                                            <p:strVal val="#ppt_x"/>
                                          </p:val>
                                        </p:tav>
                                      </p:tavLst>
                                    </p:anim>
                                    <p:anim calcmode="lin" valueType="num">
                                      <p:cBhvr additive="base">
                                        <p:cTn id="44"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xit" presetSubtype="26" fill="hold" grpId="1" nodeType="clickEffect">
                                  <p:stCondLst>
                                    <p:cond delay="0"/>
                                  </p:stCondLst>
                                  <p:childTnLst>
                                    <p:animEffect transition="out" filter="barn(inHorizontal)">
                                      <p:cBhvr>
                                        <p:cTn id="48" dur="500"/>
                                        <p:tgtEl>
                                          <p:spTgt spid="130074"/>
                                        </p:tgtEl>
                                      </p:cBhvr>
                                    </p:animEffect>
                                    <p:set>
                                      <p:cBhvr>
                                        <p:cTn id="49" dur="1" fill="hold">
                                          <p:stCondLst>
                                            <p:cond delay="499"/>
                                          </p:stCondLst>
                                        </p:cTn>
                                        <p:tgtEl>
                                          <p:spTgt spid="130074"/>
                                        </p:tgtEl>
                                        <p:attrNameLst>
                                          <p:attrName>style.visibility</p:attrName>
                                        </p:attrNameLst>
                                      </p:cBhvr>
                                      <p:to>
                                        <p:strVal val="hidden"/>
                                      </p:to>
                                    </p:set>
                                  </p:childTnLst>
                                </p:cTn>
                              </p:par>
                              <p:par>
                                <p:cTn id="50" presetID="16" presetClass="exit" presetSubtype="26" fill="hold" grpId="1" nodeType="withEffect">
                                  <p:stCondLst>
                                    <p:cond delay="0"/>
                                  </p:stCondLst>
                                  <p:childTnLst>
                                    <p:animEffect transition="out" filter="barn(inHorizontal)">
                                      <p:cBhvr>
                                        <p:cTn id="51" dur="500"/>
                                        <p:tgtEl>
                                          <p:spTgt spid="130079"/>
                                        </p:tgtEl>
                                      </p:cBhvr>
                                    </p:animEffect>
                                    <p:set>
                                      <p:cBhvr>
                                        <p:cTn id="52" dur="1" fill="hold">
                                          <p:stCondLst>
                                            <p:cond delay="499"/>
                                          </p:stCondLst>
                                        </p:cTn>
                                        <p:tgtEl>
                                          <p:spTgt spid="130079"/>
                                        </p:tgtEl>
                                        <p:attrNameLst>
                                          <p:attrName>style.visibility</p:attrName>
                                        </p:attrNameLst>
                                      </p:cBhvr>
                                      <p:to>
                                        <p:strVal val="hidden"/>
                                      </p:to>
                                    </p:set>
                                  </p:childTnLst>
                                </p:cTn>
                              </p:par>
                              <p:par>
                                <p:cTn id="53" presetID="16" presetClass="exit" presetSubtype="26" fill="hold" grpId="1" nodeType="withEffect">
                                  <p:stCondLst>
                                    <p:cond delay="0"/>
                                  </p:stCondLst>
                                  <p:childTnLst>
                                    <p:animEffect transition="out" filter="barn(inHorizontal)">
                                      <p:cBhvr>
                                        <p:cTn id="54" dur="500"/>
                                        <p:tgtEl>
                                          <p:spTgt spid="130075"/>
                                        </p:tgtEl>
                                      </p:cBhvr>
                                    </p:animEffect>
                                    <p:set>
                                      <p:cBhvr>
                                        <p:cTn id="55" dur="1" fill="hold">
                                          <p:stCondLst>
                                            <p:cond delay="499"/>
                                          </p:stCondLst>
                                        </p:cTn>
                                        <p:tgtEl>
                                          <p:spTgt spid="130075"/>
                                        </p:tgtEl>
                                        <p:attrNameLst>
                                          <p:attrName>style.visibility</p:attrName>
                                        </p:attrNameLst>
                                      </p:cBhvr>
                                      <p:to>
                                        <p:strVal val="hidden"/>
                                      </p:to>
                                    </p:set>
                                  </p:childTnLst>
                                </p:cTn>
                              </p:par>
                              <p:par>
                                <p:cTn id="56" presetID="16" presetClass="exit" presetSubtype="26" fill="hold" grpId="1" nodeType="withEffect">
                                  <p:stCondLst>
                                    <p:cond delay="0"/>
                                  </p:stCondLst>
                                  <p:childTnLst>
                                    <p:animEffect transition="out" filter="barn(inHorizontal)">
                                      <p:cBhvr>
                                        <p:cTn id="57" dur="500"/>
                                        <p:tgtEl>
                                          <p:spTgt spid="130080"/>
                                        </p:tgtEl>
                                      </p:cBhvr>
                                    </p:animEffect>
                                    <p:set>
                                      <p:cBhvr>
                                        <p:cTn id="58" dur="1" fill="hold">
                                          <p:stCondLst>
                                            <p:cond delay="499"/>
                                          </p:stCondLst>
                                        </p:cTn>
                                        <p:tgtEl>
                                          <p:spTgt spid="130080"/>
                                        </p:tgtEl>
                                        <p:attrNameLst>
                                          <p:attrName>style.visibility</p:attrName>
                                        </p:attrNameLst>
                                      </p:cBhvr>
                                      <p:to>
                                        <p:strVal val="hidden"/>
                                      </p:to>
                                    </p:set>
                                  </p:childTnLst>
                                </p:cTn>
                              </p:par>
                              <p:par>
                                <p:cTn id="59" presetID="16" presetClass="exit" presetSubtype="26" fill="hold" grpId="1" nodeType="withEffect">
                                  <p:stCondLst>
                                    <p:cond delay="0"/>
                                  </p:stCondLst>
                                  <p:childTnLst>
                                    <p:animEffect transition="out" filter="barn(inHorizontal)">
                                      <p:cBhvr>
                                        <p:cTn id="60" dur="500"/>
                                        <p:tgtEl>
                                          <p:spTgt spid="130070"/>
                                        </p:tgtEl>
                                      </p:cBhvr>
                                    </p:animEffect>
                                    <p:set>
                                      <p:cBhvr>
                                        <p:cTn id="61" dur="1" fill="hold">
                                          <p:stCondLst>
                                            <p:cond delay="499"/>
                                          </p:stCondLst>
                                        </p:cTn>
                                        <p:tgtEl>
                                          <p:spTgt spid="130070"/>
                                        </p:tgtEl>
                                        <p:attrNameLst>
                                          <p:attrName>style.visibility</p:attrName>
                                        </p:attrNameLst>
                                      </p:cBhvr>
                                      <p:to>
                                        <p:strVal val="hidden"/>
                                      </p:to>
                                    </p:set>
                                  </p:childTnLst>
                                </p:cTn>
                              </p:par>
                              <p:par>
                                <p:cTn id="62" presetID="16" presetClass="exit" presetSubtype="26" fill="hold" grpId="1" nodeType="withEffect">
                                  <p:stCondLst>
                                    <p:cond delay="0"/>
                                  </p:stCondLst>
                                  <p:childTnLst>
                                    <p:animEffect transition="out" filter="barn(inHorizontal)">
                                      <p:cBhvr>
                                        <p:cTn id="63" dur="500"/>
                                        <p:tgtEl>
                                          <p:spTgt spid="130081"/>
                                        </p:tgtEl>
                                      </p:cBhvr>
                                    </p:animEffect>
                                    <p:set>
                                      <p:cBhvr>
                                        <p:cTn id="64" dur="1" fill="hold">
                                          <p:stCondLst>
                                            <p:cond delay="499"/>
                                          </p:stCondLst>
                                        </p:cTn>
                                        <p:tgtEl>
                                          <p:spTgt spid="130081"/>
                                        </p:tgtEl>
                                        <p:attrNameLst>
                                          <p:attrName>style.visibility</p:attrName>
                                        </p:attrNameLst>
                                      </p:cBhvr>
                                      <p:to>
                                        <p:strVal val="hidden"/>
                                      </p:to>
                                    </p:set>
                                  </p:childTnLst>
                                </p:cTn>
                              </p:par>
                              <p:par>
                                <p:cTn id="65" presetID="16" presetClass="exit" presetSubtype="26" fill="hold" grpId="1" nodeType="withEffect">
                                  <p:stCondLst>
                                    <p:cond delay="0"/>
                                  </p:stCondLst>
                                  <p:childTnLst>
                                    <p:animEffect transition="out" filter="barn(inHorizontal)">
                                      <p:cBhvr>
                                        <p:cTn id="66" dur="500"/>
                                        <p:tgtEl>
                                          <p:spTgt spid="130078"/>
                                        </p:tgtEl>
                                      </p:cBhvr>
                                    </p:animEffect>
                                    <p:set>
                                      <p:cBhvr>
                                        <p:cTn id="67" dur="1" fill="hold">
                                          <p:stCondLst>
                                            <p:cond delay="499"/>
                                          </p:stCondLst>
                                        </p:cTn>
                                        <p:tgtEl>
                                          <p:spTgt spid="130078"/>
                                        </p:tgtEl>
                                        <p:attrNameLst>
                                          <p:attrName>style.visibility</p:attrName>
                                        </p:attrNameLst>
                                      </p:cBhvr>
                                      <p:to>
                                        <p:strVal val="hidden"/>
                                      </p:to>
                                    </p:set>
                                  </p:childTnLst>
                                </p:cTn>
                              </p:par>
                              <p:par>
                                <p:cTn id="68" presetID="2" presetClass="entr" presetSubtype="4" fill="hold" grpId="0" nodeType="withEffect">
                                  <p:stCondLst>
                                    <p:cond delay="0"/>
                                  </p:stCondLst>
                                  <p:childTnLst>
                                    <p:set>
                                      <p:cBhvr>
                                        <p:cTn id="69" dur="1" fill="hold">
                                          <p:stCondLst>
                                            <p:cond delay="0"/>
                                          </p:stCondLst>
                                        </p:cTn>
                                        <p:tgtEl>
                                          <p:spTgt spid="130084"/>
                                        </p:tgtEl>
                                        <p:attrNameLst>
                                          <p:attrName>style.visibility</p:attrName>
                                        </p:attrNameLst>
                                      </p:cBhvr>
                                      <p:to>
                                        <p:strVal val="visible"/>
                                      </p:to>
                                    </p:set>
                                    <p:anim calcmode="lin" valueType="num">
                                      <p:cBhvr additive="base">
                                        <p:cTn id="70" dur="500" fill="hold"/>
                                        <p:tgtEl>
                                          <p:spTgt spid="130084"/>
                                        </p:tgtEl>
                                        <p:attrNameLst>
                                          <p:attrName>ppt_x</p:attrName>
                                        </p:attrNameLst>
                                      </p:cBhvr>
                                      <p:tavLst>
                                        <p:tav tm="0">
                                          <p:val>
                                            <p:strVal val="#ppt_x"/>
                                          </p:val>
                                        </p:tav>
                                        <p:tav tm="100000">
                                          <p:val>
                                            <p:strVal val="#ppt_x"/>
                                          </p:val>
                                        </p:tav>
                                      </p:tavLst>
                                    </p:anim>
                                    <p:anim calcmode="lin" valueType="num">
                                      <p:cBhvr additive="base">
                                        <p:cTn id="71" dur="500" fill="hold"/>
                                        <p:tgtEl>
                                          <p:spTgt spid="13008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2" nodeType="clickEffect">
                                  <p:stCondLst>
                                    <p:cond delay="0"/>
                                  </p:stCondLst>
                                  <p:childTnLst>
                                    <p:set>
                                      <p:cBhvr>
                                        <p:cTn id="75" dur="1" fill="hold">
                                          <p:stCondLst>
                                            <p:cond delay="0"/>
                                          </p:stCondLst>
                                        </p:cTn>
                                        <p:tgtEl>
                                          <p:spTgt spid="130079"/>
                                        </p:tgtEl>
                                        <p:attrNameLst>
                                          <p:attrName>style.visibility</p:attrName>
                                        </p:attrNameLst>
                                      </p:cBhvr>
                                      <p:to>
                                        <p:strVal val="visible"/>
                                      </p:to>
                                    </p:set>
                                    <p:anim calcmode="lin" valueType="num">
                                      <p:cBhvr additive="base">
                                        <p:cTn id="76" dur="500" fill="hold"/>
                                        <p:tgtEl>
                                          <p:spTgt spid="130079"/>
                                        </p:tgtEl>
                                        <p:attrNameLst>
                                          <p:attrName>ppt_x</p:attrName>
                                        </p:attrNameLst>
                                      </p:cBhvr>
                                      <p:tavLst>
                                        <p:tav tm="0">
                                          <p:val>
                                            <p:strVal val="#ppt_x"/>
                                          </p:val>
                                        </p:tav>
                                        <p:tav tm="100000">
                                          <p:val>
                                            <p:strVal val="#ppt_x"/>
                                          </p:val>
                                        </p:tav>
                                      </p:tavLst>
                                    </p:anim>
                                    <p:anim calcmode="lin" valueType="num">
                                      <p:cBhvr additive="base">
                                        <p:cTn id="77"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2" nodeType="clickEffect">
                                  <p:stCondLst>
                                    <p:cond delay="0"/>
                                  </p:stCondLst>
                                  <p:childTnLst>
                                    <p:set>
                                      <p:cBhvr>
                                        <p:cTn id="81" dur="1" fill="hold">
                                          <p:stCondLst>
                                            <p:cond delay="0"/>
                                          </p:stCondLst>
                                        </p:cTn>
                                        <p:tgtEl>
                                          <p:spTgt spid="130075"/>
                                        </p:tgtEl>
                                        <p:attrNameLst>
                                          <p:attrName>style.visibility</p:attrName>
                                        </p:attrNameLst>
                                      </p:cBhvr>
                                      <p:to>
                                        <p:strVal val="visible"/>
                                      </p:to>
                                    </p:set>
                                    <p:anim calcmode="lin" valueType="num">
                                      <p:cBhvr additive="base">
                                        <p:cTn id="82" dur="500" fill="hold"/>
                                        <p:tgtEl>
                                          <p:spTgt spid="130075"/>
                                        </p:tgtEl>
                                        <p:attrNameLst>
                                          <p:attrName>ppt_x</p:attrName>
                                        </p:attrNameLst>
                                      </p:cBhvr>
                                      <p:tavLst>
                                        <p:tav tm="0">
                                          <p:val>
                                            <p:strVal val="#ppt_x"/>
                                          </p:val>
                                        </p:tav>
                                        <p:tav tm="100000">
                                          <p:val>
                                            <p:strVal val="#ppt_x"/>
                                          </p:val>
                                        </p:tav>
                                      </p:tavLst>
                                    </p:anim>
                                    <p:anim calcmode="lin" valueType="num">
                                      <p:cBhvr additive="base">
                                        <p:cTn id="83"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2" nodeType="clickEffect">
                                  <p:stCondLst>
                                    <p:cond delay="0"/>
                                  </p:stCondLst>
                                  <p:childTnLst>
                                    <p:set>
                                      <p:cBhvr>
                                        <p:cTn id="87" dur="1" fill="hold">
                                          <p:stCondLst>
                                            <p:cond delay="0"/>
                                          </p:stCondLst>
                                        </p:cTn>
                                        <p:tgtEl>
                                          <p:spTgt spid="130080"/>
                                        </p:tgtEl>
                                        <p:attrNameLst>
                                          <p:attrName>style.visibility</p:attrName>
                                        </p:attrNameLst>
                                      </p:cBhvr>
                                      <p:to>
                                        <p:strVal val="visible"/>
                                      </p:to>
                                    </p:set>
                                    <p:anim calcmode="lin" valueType="num">
                                      <p:cBhvr additive="base">
                                        <p:cTn id="88" dur="500" fill="hold"/>
                                        <p:tgtEl>
                                          <p:spTgt spid="130080"/>
                                        </p:tgtEl>
                                        <p:attrNameLst>
                                          <p:attrName>ppt_x</p:attrName>
                                        </p:attrNameLst>
                                      </p:cBhvr>
                                      <p:tavLst>
                                        <p:tav tm="0">
                                          <p:val>
                                            <p:strVal val="#ppt_x"/>
                                          </p:val>
                                        </p:tav>
                                        <p:tav tm="100000">
                                          <p:val>
                                            <p:strVal val="#ppt_x"/>
                                          </p:val>
                                        </p:tav>
                                      </p:tavLst>
                                    </p:anim>
                                    <p:anim calcmode="lin" valueType="num">
                                      <p:cBhvr additive="base">
                                        <p:cTn id="89"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2" nodeType="clickEffect">
                                  <p:stCondLst>
                                    <p:cond delay="0"/>
                                  </p:stCondLst>
                                  <p:childTnLst>
                                    <p:set>
                                      <p:cBhvr>
                                        <p:cTn id="93" dur="1" fill="hold">
                                          <p:stCondLst>
                                            <p:cond delay="0"/>
                                          </p:stCondLst>
                                        </p:cTn>
                                        <p:tgtEl>
                                          <p:spTgt spid="130070"/>
                                        </p:tgtEl>
                                        <p:attrNameLst>
                                          <p:attrName>style.visibility</p:attrName>
                                        </p:attrNameLst>
                                      </p:cBhvr>
                                      <p:to>
                                        <p:strVal val="visible"/>
                                      </p:to>
                                    </p:set>
                                    <p:anim calcmode="lin" valueType="num">
                                      <p:cBhvr additive="base">
                                        <p:cTn id="94" dur="500" fill="hold"/>
                                        <p:tgtEl>
                                          <p:spTgt spid="130070"/>
                                        </p:tgtEl>
                                        <p:attrNameLst>
                                          <p:attrName>ppt_x</p:attrName>
                                        </p:attrNameLst>
                                      </p:cBhvr>
                                      <p:tavLst>
                                        <p:tav tm="0">
                                          <p:val>
                                            <p:strVal val="#ppt_x"/>
                                          </p:val>
                                        </p:tav>
                                        <p:tav tm="100000">
                                          <p:val>
                                            <p:strVal val="#ppt_x"/>
                                          </p:val>
                                        </p:tav>
                                      </p:tavLst>
                                    </p:anim>
                                    <p:anim calcmode="lin" valueType="num">
                                      <p:cBhvr additive="base">
                                        <p:cTn id="95"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2" nodeType="clickEffect">
                                  <p:stCondLst>
                                    <p:cond delay="0"/>
                                  </p:stCondLst>
                                  <p:childTnLst>
                                    <p:set>
                                      <p:cBhvr>
                                        <p:cTn id="99" dur="1" fill="hold">
                                          <p:stCondLst>
                                            <p:cond delay="0"/>
                                          </p:stCondLst>
                                        </p:cTn>
                                        <p:tgtEl>
                                          <p:spTgt spid="130081"/>
                                        </p:tgtEl>
                                        <p:attrNameLst>
                                          <p:attrName>style.visibility</p:attrName>
                                        </p:attrNameLst>
                                      </p:cBhvr>
                                      <p:to>
                                        <p:strVal val="visible"/>
                                      </p:to>
                                    </p:set>
                                    <p:anim calcmode="lin" valueType="num">
                                      <p:cBhvr additive="base">
                                        <p:cTn id="100" dur="500" fill="hold"/>
                                        <p:tgtEl>
                                          <p:spTgt spid="130081"/>
                                        </p:tgtEl>
                                        <p:attrNameLst>
                                          <p:attrName>ppt_x</p:attrName>
                                        </p:attrNameLst>
                                      </p:cBhvr>
                                      <p:tavLst>
                                        <p:tav tm="0">
                                          <p:val>
                                            <p:strVal val="#ppt_x"/>
                                          </p:val>
                                        </p:tav>
                                        <p:tav tm="100000">
                                          <p:val>
                                            <p:strVal val="#ppt_x"/>
                                          </p:val>
                                        </p:tav>
                                      </p:tavLst>
                                    </p:anim>
                                    <p:anim calcmode="lin" valueType="num">
                                      <p:cBhvr additive="base">
                                        <p:cTn id="101"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2" nodeType="clickEffect">
                                  <p:stCondLst>
                                    <p:cond delay="0"/>
                                  </p:stCondLst>
                                  <p:childTnLst>
                                    <p:set>
                                      <p:cBhvr>
                                        <p:cTn id="105" dur="1" fill="hold">
                                          <p:stCondLst>
                                            <p:cond delay="0"/>
                                          </p:stCondLst>
                                        </p:cTn>
                                        <p:tgtEl>
                                          <p:spTgt spid="130078"/>
                                        </p:tgtEl>
                                        <p:attrNameLst>
                                          <p:attrName>style.visibility</p:attrName>
                                        </p:attrNameLst>
                                      </p:cBhvr>
                                      <p:to>
                                        <p:strVal val="visible"/>
                                      </p:to>
                                    </p:set>
                                    <p:anim calcmode="lin" valueType="num">
                                      <p:cBhvr additive="base">
                                        <p:cTn id="106" dur="500" fill="hold"/>
                                        <p:tgtEl>
                                          <p:spTgt spid="130078"/>
                                        </p:tgtEl>
                                        <p:attrNameLst>
                                          <p:attrName>ppt_x</p:attrName>
                                        </p:attrNameLst>
                                      </p:cBhvr>
                                      <p:tavLst>
                                        <p:tav tm="0">
                                          <p:val>
                                            <p:strVal val="#ppt_x"/>
                                          </p:val>
                                        </p:tav>
                                        <p:tav tm="100000">
                                          <p:val>
                                            <p:strVal val="#ppt_x"/>
                                          </p:val>
                                        </p:tav>
                                      </p:tavLst>
                                    </p:anim>
                                    <p:anim calcmode="lin" valueType="num">
                                      <p:cBhvr additive="base">
                                        <p:cTn id="107"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0" grpId="0" animBg="1"/>
      <p:bldP spid="130070" grpId="1" animBg="1"/>
      <p:bldP spid="130070" grpId="2" animBg="1"/>
      <p:bldP spid="130074" grpId="0" animBg="1"/>
      <p:bldP spid="130074" grpId="1" animBg="1"/>
      <p:bldP spid="130075" grpId="0" animBg="1"/>
      <p:bldP spid="130075" grpId="1" animBg="1"/>
      <p:bldP spid="130075" grpId="2" animBg="1"/>
      <p:bldP spid="130078" grpId="0" animBg="1"/>
      <p:bldP spid="130078" grpId="1" animBg="1"/>
      <p:bldP spid="130078" grpId="2" animBg="1"/>
      <p:bldP spid="130079" grpId="0" animBg="1"/>
      <p:bldP spid="130079" grpId="1" animBg="1"/>
      <p:bldP spid="130079" grpId="2" animBg="1"/>
      <p:bldP spid="130080" grpId="0" animBg="1"/>
      <p:bldP spid="130080" grpId="1" animBg="1"/>
      <p:bldP spid="130080" grpId="2" animBg="1"/>
      <p:bldP spid="130081" grpId="0" animBg="1"/>
      <p:bldP spid="130081" grpId="1" animBg="1"/>
      <p:bldP spid="130081" grpId="2" animBg="1"/>
      <p:bldP spid="13008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a:lstStyle/>
          <a:p>
            <a:r>
              <a:rPr lang="fr-FR" smtClean="0"/>
              <a:t>2.1 Modèle en cascade</a:t>
            </a:r>
          </a:p>
        </p:txBody>
      </p:sp>
      <p:sp>
        <p:nvSpPr>
          <p:cNvPr id="56322" name="Rectangle 3"/>
          <p:cNvSpPr>
            <a:spLocks noGrp="1"/>
          </p:cNvSpPr>
          <p:nvPr>
            <p:ph type="body" idx="1"/>
          </p:nvPr>
        </p:nvSpPr>
        <p:spPr>
          <a:xfrm>
            <a:off x="609600" y="1008063"/>
            <a:ext cx="8264525" cy="1049337"/>
          </a:xfrm>
        </p:spPr>
        <p:txBody>
          <a:bodyPr/>
          <a:lstStyle/>
          <a:p>
            <a:pPr>
              <a:buFont typeface="Arial" charset="0"/>
              <a:buNone/>
            </a:pPr>
            <a:r>
              <a:rPr lang="fr-FR" smtClean="0"/>
              <a:t>	50% des défaillance sont introduites lors de la phase de collecte des besoins client et de l’écriture des spécifications</a:t>
            </a:r>
          </a:p>
        </p:txBody>
      </p:sp>
      <p:pic>
        <p:nvPicPr>
          <p:cNvPr id="56323" name="Picture 4"/>
          <p:cNvPicPr>
            <a:picLocks noChangeAspect="1" noChangeArrowheads="1"/>
          </p:cNvPicPr>
          <p:nvPr/>
        </p:nvPicPr>
        <p:blipFill>
          <a:blip r:embed="rId2"/>
          <a:srcRect/>
          <a:stretch>
            <a:fillRect/>
          </a:stretch>
        </p:blipFill>
        <p:spPr bwMode="auto">
          <a:xfrm>
            <a:off x="533400" y="2133600"/>
            <a:ext cx="7924800" cy="387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fr-FR" smtClean="0"/>
              <a:t>2.1 Modèle en V</a:t>
            </a:r>
          </a:p>
        </p:txBody>
      </p:sp>
      <p:sp>
        <p:nvSpPr>
          <p:cNvPr id="41986"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5331CAE1-ED9B-4EEE-BF08-C07809310889}" type="slidenum">
              <a:rPr lang="en-US">
                <a:solidFill>
                  <a:srgbClr val="898989"/>
                </a:solidFill>
                <a:latin typeface="Arial" charset="0"/>
              </a:rPr>
              <a:pPr>
                <a:defRPr/>
              </a:pPr>
              <a:t>48</a:t>
            </a:fld>
            <a:endParaRPr lang="en-US">
              <a:solidFill>
                <a:srgbClr val="898989"/>
              </a:solidFill>
              <a:latin typeface="Arial" charset="0"/>
            </a:endParaRPr>
          </a:p>
        </p:txBody>
      </p:sp>
      <p:pic>
        <p:nvPicPr>
          <p:cNvPr id="57347" name="Content Placeholder 5"/>
          <p:cNvPicPr>
            <a:picLocks noGrp="1" noChangeAspect="1"/>
          </p:cNvPicPr>
          <p:nvPr>
            <p:ph idx="1"/>
          </p:nvPr>
        </p:nvPicPr>
        <p:blipFill>
          <a:blip r:embed="rId2"/>
          <a:srcRect/>
          <a:stretch>
            <a:fillRect/>
          </a:stretch>
        </p:blipFill>
        <p:spPr>
          <a:xfrm>
            <a:off x="1295400" y="1008063"/>
            <a:ext cx="6096000" cy="5219700"/>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fr-FR" smtClean="0"/>
              <a:t>2.1 Modèles de Développement Logiciel</a:t>
            </a:r>
          </a:p>
        </p:txBody>
      </p:sp>
      <p:sp>
        <p:nvSpPr>
          <p:cNvPr id="58370" name="Content Placeholder 2"/>
          <p:cNvSpPr>
            <a:spLocks noGrp="1"/>
          </p:cNvSpPr>
          <p:nvPr>
            <p:ph idx="1"/>
          </p:nvPr>
        </p:nvSpPr>
        <p:spPr/>
        <p:txBody>
          <a:bodyPr/>
          <a:lstStyle/>
          <a:p>
            <a:pPr eaLnBrk="1" hangingPunct="1"/>
            <a:r>
              <a:rPr lang="fr-FR" b="1" u="sng" smtClean="0"/>
              <a:t>Modèle en V :</a:t>
            </a:r>
            <a:endParaRPr lang="fr-FR" u="sng" smtClean="0"/>
          </a:p>
          <a:p>
            <a:pPr lvl="1" eaLnBrk="1" hangingPunct="1"/>
            <a:r>
              <a:rPr lang="fr-FR" smtClean="0"/>
              <a:t>Un modèle en V standard utilise quatre niveaux de tests, correspondant aux quatre niveaux de développement (tests de composants (unitaires); tests d’intégration; tests système; tests d’acceptation.</a:t>
            </a:r>
          </a:p>
          <a:p>
            <a:pPr lvl="1" eaLnBrk="1" hangingPunct="1"/>
            <a:r>
              <a:rPr lang="fr-FR" smtClean="0"/>
              <a:t>Les livrables logiciels produits pendant le développement sont souvent les bases des tests d’un ou plusieurs niveaux de tests. Des références pour des livrables génériques sont disponibles dans le modèle CMMI (Capability Maturity Model Integration) ou dans l‟IEEE/IEC 12207 (Processus de cycle de vie logiciel, Software life cycle processes)</a:t>
            </a:r>
          </a:p>
          <a:p>
            <a:pPr eaLnBrk="1" hangingPunct="1"/>
            <a:endParaRPr lang="fr-FR" smtClean="0"/>
          </a:p>
        </p:txBody>
      </p:sp>
      <p:sp>
        <p:nvSpPr>
          <p:cNvPr id="43011"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29C8D0CF-C854-48F9-9F59-A3EC337D7F2D}" type="slidenum">
              <a:rPr lang="en-US">
                <a:solidFill>
                  <a:srgbClr val="898989"/>
                </a:solidFill>
                <a:latin typeface="Arial" charset="0"/>
              </a:rPr>
              <a:pPr>
                <a:defRPr/>
              </a:pPr>
              <a:t>49</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p:txBody>
          <a:bodyPr/>
          <a:lstStyle/>
          <a:p>
            <a:r>
              <a:rPr lang="fr-FR" smtClean="0"/>
              <a:t>ISTQB</a:t>
            </a:r>
          </a:p>
        </p:txBody>
      </p:sp>
      <p:sp>
        <p:nvSpPr>
          <p:cNvPr id="13314" name="Content Placeholder 2"/>
          <p:cNvSpPr>
            <a:spLocks noGrp="1"/>
          </p:cNvSpPr>
          <p:nvPr>
            <p:ph idx="4294967295"/>
          </p:nvPr>
        </p:nvSpPr>
        <p:spPr/>
        <p:txBody>
          <a:bodyPr/>
          <a:lstStyle/>
          <a:p>
            <a:r>
              <a:rPr lang="fr-FR" dirty="0" smtClean="0"/>
              <a:t>Le test consiste à répondre à 40 questions à choix multiples</a:t>
            </a:r>
          </a:p>
          <a:p>
            <a:endParaRPr lang="fr-FR" dirty="0" smtClean="0"/>
          </a:p>
          <a:p>
            <a:r>
              <a:rPr lang="fr-FR" dirty="0" smtClean="0"/>
              <a:t>Chaque bonne réponse donne un point</a:t>
            </a:r>
          </a:p>
          <a:p>
            <a:endParaRPr lang="fr-FR" dirty="0" smtClean="0"/>
          </a:p>
          <a:p>
            <a:r>
              <a:rPr lang="fr-FR" dirty="0" smtClean="0"/>
              <a:t>Pour réussir le participant doit avoir au moins 65% de bonne réponse c’est-à-dire 26 bonnes réponses parmi les 40 questions</a:t>
            </a:r>
          </a:p>
          <a:p>
            <a:endParaRPr lang="fr-FR" dirty="0" smtClean="0"/>
          </a:p>
          <a:p>
            <a:r>
              <a:rPr lang="fr-FR" dirty="0" smtClean="0"/>
              <a:t>La durée de l’examen est de 60 minutes (1 minute et 30 secondes par question)</a:t>
            </a:r>
          </a:p>
          <a:p>
            <a:endParaRPr lang="fr-FR" dirty="0" smtClean="0"/>
          </a:p>
          <a:p>
            <a:endParaRPr lang="fr-FR"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527DA49-3FDF-40B7-A817-B90034C3F681}" type="slidenum">
              <a:rPr lang="en-US" sz="1200" b="1">
                <a:solidFill>
                  <a:schemeClr val="tx1">
                    <a:tint val="75000"/>
                  </a:schemeClr>
                </a:solidFill>
                <a:latin typeface="Arial" pitchFamily="34" charset="0"/>
                <a:cs typeface="+mn-cs"/>
              </a:rPr>
              <a:pPr algn="r" eaLnBrk="0" hangingPunct="0">
                <a:defRPr/>
              </a:pPr>
              <a:t>5</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a:lstStyle/>
          <a:p>
            <a:r>
              <a:rPr lang="fr-FR" smtClean="0"/>
              <a:t>Modèle itératif</a:t>
            </a:r>
          </a:p>
        </p:txBody>
      </p:sp>
      <p:pic>
        <p:nvPicPr>
          <p:cNvPr id="133128" name="Picture 8"/>
          <p:cNvPicPr>
            <a:picLocks noChangeAspect="1" noChangeArrowheads="1"/>
          </p:cNvPicPr>
          <p:nvPr/>
        </p:nvPicPr>
        <p:blipFill>
          <a:blip r:embed="rId2"/>
          <a:srcRect/>
          <a:stretch>
            <a:fillRect/>
          </a:stretch>
        </p:blipFill>
        <p:spPr bwMode="auto">
          <a:xfrm>
            <a:off x="2152650" y="1604963"/>
            <a:ext cx="4410075" cy="533400"/>
          </a:xfrm>
          <a:prstGeom prst="rect">
            <a:avLst/>
          </a:prstGeom>
          <a:noFill/>
          <a:ln w="9525">
            <a:noFill/>
            <a:miter lim="800000"/>
            <a:headEnd/>
            <a:tailEnd/>
          </a:ln>
        </p:spPr>
      </p:pic>
      <p:pic>
        <p:nvPicPr>
          <p:cNvPr id="133130" name="Picture 10"/>
          <p:cNvPicPr>
            <a:picLocks noChangeAspect="1" noChangeArrowheads="1"/>
          </p:cNvPicPr>
          <p:nvPr/>
        </p:nvPicPr>
        <p:blipFill>
          <a:blip r:embed="rId3"/>
          <a:srcRect/>
          <a:stretch>
            <a:fillRect/>
          </a:stretch>
        </p:blipFill>
        <p:spPr bwMode="auto">
          <a:xfrm>
            <a:off x="1924050" y="2138363"/>
            <a:ext cx="1524000" cy="2524125"/>
          </a:xfrm>
          <a:prstGeom prst="rect">
            <a:avLst/>
          </a:prstGeom>
          <a:noFill/>
          <a:ln w="9525">
            <a:noFill/>
            <a:miter lim="800000"/>
            <a:headEnd/>
            <a:tailEnd/>
          </a:ln>
        </p:spPr>
      </p:pic>
      <p:pic>
        <p:nvPicPr>
          <p:cNvPr id="133131" name="Picture 11"/>
          <p:cNvPicPr>
            <a:picLocks noChangeAspect="1" noChangeArrowheads="1"/>
          </p:cNvPicPr>
          <p:nvPr/>
        </p:nvPicPr>
        <p:blipFill>
          <a:blip r:embed="rId3"/>
          <a:srcRect/>
          <a:stretch>
            <a:fillRect/>
          </a:stretch>
        </p:blipFill>
        <p:spPr bwMode="auto">
          <a:xfrm>
            <a:off x="3524250" y="2138363"/>
            <a:ext cx="1524000" cy="2524125"/>
          </a:xfrm>
          <a:prstGeom prst="rect">
            <a:avLst/>
          </a:prstGeom>
          <a:noFill/>
          <a:ln w="9525">
            <a:noFill/>
            <a:miter lim="800000"/>
            <a:headEnd/>
            <a:tailEnd/>
          </a:ln>
        </p:spPr>
      </p:pic>
      <p:pic>
        <p:nvPicPr>
          <p:cNvPr id="133132" name="Picture 12"/>
          <p:cNvPicPr>
            <a:picLocks noChangeAspect="1" noChangeArrowheads="1"/>
          </p:cNvPicPr>
          <p:nvPr/>
        </p:nvPicPr>
        <p:blipFill>
          <a:blip r:embed="rId3"/>
          <a:srcRect/>
          <a:stretch>
            <a:fillRect/>
          </a:stretch>
        </p:blipFill>
        <p:spPr bwMode="auto">
          <a:xfrm>
            <a:off x="5048250" y="2138363"/>
            <a:ext cx="1524000" cy="2524125"/>
          </a:xfrm>
          <a:prstGeom prst="rect">
            <a:avLst/>
          </a:prstGeom>
          <a:noFill/>
          <a:ln w="9525">
            <a:noFill/>
            <a:miter lim="800000"/>
            <a:headEnd/>
            <a:tailEnd/>
          </a:ln>
        </p:spPr>
      </p:pic>
      <p:sp>
        <p:nvSpPr>
          <p:cNvPr id="133133" name="AutoShape 13"/>
          <p:cNvSpPr>
            <a:spLocks noChangeArrowheads="1"/>
          </p:cNvSpPr>
          <p:nvPr/>
        </p:nvSpPr>
        <p:spPr bwMode="auto">
          <a:xfrm>
            <a:off x="3371850" y="2519363"/>
            <a:ext cx="2286000" cy="1676400"/>
          </a:xfrm>
          <a:prstGeom prst="cloudCallout">
            <a:avLst>
              <a:gd name="adj1" fmla="val -45000"/>
              <a:gd name="adj2" fmla="val 42708"/>
            </a:avLst>
          </a:prstGeom>
          <a:solidFill>
            <a:srgbClr val="FFFF00"/>
          </a:solidFill>
          <a:ln w="9525">
            <a:solidFill>
              <a:schemeClr val="tx1"/>
            </a:solidFill>
            <a:round/>
            <a:headEnd/>
            <a:tailEnd/>
          </a:ln>
        </p:spPr>
        <p:txBody>
          <a:bodyPr/>
          <a:lstStyle/>
          <a:p>
            <a:pPr algn="ctr"/>
            <a:r>
              <a:rPr lang="fr-FR"/>
              <a:t>Méthode 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8"/>
                                        </p:tgtEl>
                                        <p:attrNameLst>
                                          <p:attrName>style.visibility</p:attrName>
                                        </p:attrNameLst>
                                      </p:cBhvr>
                                      <p:to>
                                        <p:strVal val="visible"/>
                                      </p:to>
                                    </p:set>
                                    <p:anim calcmode="lin" valueType="num">
                                      <p:cBhvr additive="base">
                                        <p:cTn id="7" dur="500" fill="hold"/>
                                        <p:tgtEl>
                                          <p:spTgt spid="133128"/>
                                        </p:tgtEl>
                                        <p:attrNameLst>
                                          <p:attrName>ppt_x</p:attrName>
                                        </p:attrNameLst>
                                      </p:cBhvr>
                                      <p:tavLst>
                                        <p:tav tm="0">
                                          <p:val>
                                            <p:strVal val="#ppt_x"/>
                                          </p:val>
                                        </p:tav>
                                        <p:tav tm="100000">
                                          <p:val>
                                            <p:strVal val="#ppt_x"/>
                                          </p:val>
                                        </p:tav>
                                      </p:tavLst>
                                    </p:anim>
                                    <p:anim calcmode="lin" valueType="num">
                                      <p:cBhvr additive="base">
                                        <p:cTn id="8" dur="500" fill="hold"/>
                                        <p:tgtEl>
                                          <p:spTgt spid="1331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30"/>
                                        </p:tgtEl>
                                        <p:attrNameLst>
                                          <p:attrName>style.visibility</p:attrName>
                                        </p:attrNameLst>
                                      </p:cBhvr>
                                      <p:to>
                                        <p:strVal val="visible"/>
                                      </p:to>
                                    </p:set>
                                    <p:anim calcmode="lin" valueType="num">
                                      <p:cBhvr additive="base">
                                        <p:cTn id="13" dur="500" fill="hold"/>
                                        <p:tgtEl>
                                          <p:spTgt spid="133130"/>
                                        </p:tgtEl>
                                        <p:attrNameLst>
                                          <p:attrName>ppt_x</p:attrName>
                                        </p:attrNameLst>
                                      </p:cBhvr>
                                      <p:tavLst>
                                        <p:tav tm="0">
                                          <p:val>
                                            <p:strVal val="#ppt_x"/>
                                          </p:val>
                                        </p:tav>
                                        <p:tav tm="100000">
                                          <p:val>
                                            <p:strVal val="#ppt_x"/>
                                          </p:val>
                                        </p:tav>
                                      </p:tavLst>
                                    </p:anim>
                                    <p:anim calcmode="lin" valueType="num">
                                      <p:cBhvr additive="base">
                                        <p:cTn id="14" dur="500" fill="hold"/>
                                        <p:tgtEl>
                                          <p:spTgt spid="1331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31"/>
                                        </p:tgtEl>
                                        <p:attrNameLst>
                                          <p:attrName>style.visibility</p:attrName>
                                        </p:attrNameLst>
                                      </p:cBhvr>
                                      <p:to>
                                        <p:strVal val="visible"/>
                                      </p:to>
                                    </p:set>
                                    <p:anim calcmode="lin" valueType="num">
                                      <p:cBhvr additive="base">
                                        <p:cTn id="19" dur="500" fill="hold"/>
                                        <p:tgtEl>
                                          <p:spTgt spid="133131"/>
                                        </p:tgtEl>
                                        <p:attrNameLst>
                                          <p:attrName>ppt_x</p:attrName>
                                        </p:attrNameLst>
                                      </p:cBhvr>
                                      <p:tavLst>
                                        <p:tav tm="0">
                                          <p:val>
                                            <p:strVal val="#ppt_x"/>
                                          </p:val>
                                        </p:tav>
                                        <p:tav tm="100000">
                                          <p:val>
                                            <p:strVal val="#ppt_x"/>
                                          </p:val>
                                        </p:tav>
                                      </p:tavLst>
                                    </p:anim>
                                    <p:anim calcmode="lin" valueType="num">
                                      <p:cBhvr additive="base">
                                        <p:cTn id="20" dur="500" fill="hold"/>
                                        <p:tgtEl>
                                          <p:spTgt spid="1331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32"/>
                                        </p:tgtEl>
                                        <p:attrNameLst>
                                          <p:attrName>style.visibility</p:attrName>
                                        </p:attrNameLst>
                                      </p:cBhvr>
                                      <p:to>
                                        <p:strVal val="visible"/>
                                      </p:to>
                                    </p:set>
                                    <p:anim calcmode="lin" valueType="num">
                                      <p:cBhvr additive="base">
                                        <p:cTn id="25" dur="500" fill="hold"/>
                                        <p:tgtEl>
                                          <p:spTgt spid="133132"/>
                                        </p:tgtEl>
                                        <p:attrNameLst>
                                          <p:attrName>ppt_x</p:attrName>
                                        </p:attrNameLst>
                                      </p:cBhvr>
                                      <p:tavLst>
                                        <p:tav tm="0">
                                          <p:val>
                                            <p:strVal val="#ppt_x"/>
                                          </p:val>
                                        </p:tav>
                                        <p:tav tm="100000">
                                          <p:val>
                                            <p:strVal val="#ppt_x"/>
                                          </p:val>
                                        </p:tav>
                                      </p:tavLst>
                                    </p:anim>
                                    <p:anim calcmode="lin" valueType="num">
                                      <p:cBhvr additive="base">
                                        <p:cTn id="26" dur="500" fill="hold"/>
                                        <p:tgtEl>
                                          <p:spTgt spid="1331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33"/>
                                        </p:tgtEl>
                                        <p:attrNameLst>
                                          <p:attrName>style.visibility</p:attrName>
                                        </p:attrNameLst>
                                      </p:cBhvr>
                                      <p:to>
                                        <p:strVal val="visible"/>
                                      </p:to>
                                    </p:set>
                                    <p:anim calcmode="lin" valueType="num">
                                      <p:cBhvr additive="base">
                                        <p:cTn id="31" dur="500" fill="hold"/>
                                        <p:tgtEl>
                                          <p:spTgt spid="133133"/>
                                        </p:tgtEl>
                                        <p:attrNameLst>
                                          <p:attrName>ppt_x</p:attrName>
                                        </p:attrNameLst>
                                      </p:cBhvr>
                                      <p:tavLst>
                                        <p:tav tm="0">
                                          <p:val>
                                            <p:strVal val="#ppt_x"/>
                                          </p:val>
                                        </p:tav>
                                        <p:tav tm="100000">
                                          <p:val>
                                            <p:strVal val="#ppt_x"/>
                                          </p:val>
                                        </p:tav>
                                      </p:tavLst>
                                    </p:anim>
                                    <p:anim calcmode="lin" valueType="num">
                                      <p:cBhvr additive="base">
                                        <p:cTn id="32" dur="500" fill="hold"/>
                                        <p:tgtEl>
                                          <p:spTgt spid="133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fr-FR" smtClean="0"/>
              <a:t>2.1 Modèles de Développement Logiciel</a:t>
            </a:r>
          </a:p>
        </p:txBody>
      </p:sp>
      <p:sp>
        <p:nvSpPr>
          <p:cNvPr id="60418" name="Content Placeholder 2"/>
          <p:cNvSpPr>
            <a:spLocks noGrp="1"/>
          </p:cNvSpPr>
          <p:nvPr>
            <p:ph idx="1"/>
          </p:nvPr>
        </p:nvSpPr>
        <p:spPr/>
        <p:txBody>
          <a:bodyPr/>
          <a:lstStyle/>
          <a:p>
            <a:pPr eaLnBrk="1" hangingPunct="1"/>
            <a:r>
              <a:rPr lang="fr-FR" b="1" u="sng" smtClean="0"/>
              <a:t>Modèle de développement itératif :</a:t>
            </a:r>
            <a:endParaRPr lang="fr-FR" u="sng" smtClean="0"/>
          </a:p>
          <a:p>
            <a:pPr lvl="1" eaLnBrk="1" hangingPunct="1"/>
            <a:r>
              <a:rPr lang="fr-FR" smtClean="0"/>
              <a:t>Le mode de développement itératif est une succession d’activités exécutées comme une série de  petits développements: exigences, conception, construction et tests d’un système exple : RAD, RUP, méthodologies agiles.</a:t>
            </a:r>
          </a:p>
          <a:p>
            <a:pPr lvl="1" eaLnBrk="1" hangingPunct="1"/>
            <a:r>
              <a:rPr lang="fr-FR" smtClean="0"/>
              <a:t>Le système logiciel résultant d’une itération est appelé incrément.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3D7D83D1-CAD3-4CAA-B56C-82E412DB1617}" type="slidenum">
              <a:rPr lang="en-US"/>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idx="4294967295"/>
          </p:nvPr>
        </p:nvSpPr>
        <p:spPr/>
        <p:txBody>
          <a:bodyPr/>
          <a:lstStyle/>
          <a:p>
            <a:pPr eaLnBrk="1" hangingPunct="1"/>
            <a:r>
              <a:rPr lang="fr-FR" smtClean="0"/>
              <a:t>2.1 Modèles de Développement Logiciel</a:t>
            </a:r>
          </a:p>
        </p:txBody>
      </p:sp>
      <p:sp>
        <p:nvSpPr>
          <p:cNvPr id="61442" name="Content Placeholder 2"/>
          <p:cNvSpPr>
            <a:spLocks noGrp="1"/>
          </p:cNvSpPr>
          <p:nvPr>
            <p:ph idx="4294967295"/>
          </p:nvPr>
        </p:nvSpPr>
        <p:spPr/>
        <p:txBody>
          <a:bodyPr/>
          <a:lstStyle/>
          <a:p>
            <a:pPr eaLnBrk="1" hangingPunct="1"/>
            <a:r>
              <a:rPr lang="fr-FR" b="1" u="sng" smtClean="0"/>
              <a:t>Tester au sein d’un modèle de cycle de vie :</a:t>
            </a:r>
            <a:endParaRPr lang="fr-FR" u="sng" smtClean="0"/>
          </a:p>
          <a:p>
            <a:pPr lvl="1" eaLnBrk="1" hangingPunct="1"/>
            <a:r>
              <a:rPr lang="fr-FR" smtClean="0"/>
              <a:t>A chaque activité de développement, correspond une activité de test et des objectifs de test.</a:t>
            </a:r>
          </a:p>
          <a:p>
            <a:pPr lvl="1" eaLnBrk="1" hangingPunct="1"/>
            <a:r>
              <a:rPr lang="fr-FR" smtClean="0"/>
              <a:t>L’analyse et la conception des tests pour un niveau de test devraient commencer pendant l’activité correspondante de développement.</a:t>
            </a:r>
          </a:p>
          <a:p>
            <a:pPr lvl="1" eaLnBrk="1" hangingPunct="1"/>
            <a:r>
              <a:rPr lang="fr-FR" smtClean="0"/>
              <a:t>Les testeurs doivent être impliqués dans la revue des documents aussi tôt que des brouillons sont disponibles dans le cycle de développement.</a:t>
            </a:r>
          </a:p>
          <a:p>
            <a:pPr lvl="1" eaLnBrk="1" hangingPunct="1"/>
            <a:r>
              <a:rPr lang="fr-FR" smtClean="0"/>
              <a:t>Les niveaux de tests peuvent être combinés ou réorganisés selon la nature du projet ou de l’architecture du système.</a:t>
            </a:r>
          </a:p>
          <a:p>
            <a:pPr eaLnBrk="1" hangingPunct="1"/>
            <a:endParaRPr lang="fr-FR"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2B509AA-5D04-40CC-848E-9D9B0F3ABBE1}" type="slidenum">
              <a:rPr lang="en-US" sz="1200" b="1">
                <a:solidFill>
                  <a:schemeClr val="tx1">
                    <a:tint val="75000"/>
                  </a:schemeClr>
                </a:solidFill>
                <a:latin typeface="Arial" pitchFamily="34" charset="0"/>
                <a:cs typeface="+mn-cs"/>
              </a:rPr>
              <a:pPr algn="r" eaLnBrk="0" hangingPunct="0">
                <a:defRPr/>
              </a:pPr>
              <a:t>52</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fr-FR" smtClean="0"/>
              <a:t>2.2 Niveaux de Tests </a:t>
            </a:r>
          </a:p>
        </p:txBody>
      </p:sp>
      <p:graphicFrame>
        <p:nvGraphicFramePr>
          <p:cNvPr id="5" name="Content Placeholder 4"/>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F9E8399A-AE6F-4B80-9A4C-0914985A6CB3}" type="slidenum">
              <a:rPr lang="en-US"/>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fr-FR" smtClean="0"/>
              <a:t>2.2 Niveaux de Tests </a:t>
            </a:r>
          </a:p>
        </p:txBody>
      </p:sp>
      <p:sp>
        <p:nvSpPr>
          <p:cNvPr id="63490" name="Content Placeholder 2"/>
          <p:cNvSpPr>
            <a:spLocks noGrp="1"/>
          </p:cNvSpPr>
          <p:nvPr>
            <p:ph idx="1"/>
          </p:nvPr>
        </p:nvSpPr>
        <p:spPr/>
        <p:txBody>
          <a:bodyPr/>
          <a:lstStyle/>
          <a:p>
            <a:pPr eaLnBrk="1" hangingPunct="1"/>
            <a:r>
              <a:rPr lang="fr-FR" b="1" u="sng" smtClean="0"/>
              <a:t>Tests de composants / Unitaires :</a:t>
            </a:r>
            <a:endParaRPr lang="fr-FR" u="sng" smtClean="0"/>
          </a:p>
          <a:p>
            <a:pPr lvl="1" eaLnBrk="1" hangingPunct="1"/>
            <a:r>
              <a:rPr lang="fr-FR" smtClean="0"/>
              <a:t>Bases de tests: Exigences des composants, conception détaillée,  Code</a:t>
            </a:r>
          </a:p>
          <a:p>
            <a:pPr lvl="1" eaLnBrk="1" hangingPunct="1"/>
            <a:r>
              <a:rPr lang="fr-FR" smtClean="0"/>
              <a:t>Objets habituels de test: Composants, programmes, conversions de données / utilitaires ou programmes de migration, modules de bases de données</a:t>
            </a:r>
          </a:p>
          <a:p>
            <a:pPr lvl="1" eaLnBrk="1" hangingPunct="1"/>
            <a:r>
              <a:rPr lang="fr-FR" smtClean="0"/>
              <a:t>Les tests de composants peuvent inclure des tests de fonctionnalités et des tests de caractéristiques non-fonctionnelles, telles que le comportement des ressources (p.ex. fuites mémoire) ou des tests de robustesse, ainsi que des tests structurels (p.ex. couverture des branches). </a:t>
            </a:r>
          </a:p>
        </p:txBody>
      </p:sp>
      <p:sp>
        <p:nvSpPr>
          <p:cNvPr id="4" name="Slide Number Placeholder 3"/>
          <p:cNvSpPr>
            <a:spLocks noGrp="1"/>
          </p:cNvSpPr>
          <p:nvPr>
            <p:ph type="sldNum" sz="quarter" idx="10"/>
          </p:nvPr>
        </p:nvSpPr>
        <p:spPr/>
        <p:txBody>
          <a:bodyPr/>
          <a:lstStyle/>
          <a:p>
            <a:pPr>
              <a:defRPr/>
            </a:pPr>
            <a:fld id="{3D7E6F0D-80BA-43CC-A0C5-79F156F9F8F5}" type="slidenum">
              <a:rPr lang="en-US"/>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fr-FR" smtClean="0"/>
              <a:t>2.2 Niveaux de Tests</a:t>
            </a:r>
          </a:p>
        </p:txBody>
      </p:sp>
      <p:sp>
        <p:nvSpPr>
          <p:cNvPr id="64514" name="Content Placeholder 2"/>
          <p:cNvSpPr>
            <a:spLocks noGrp="1"/>
          </p:cNvSpPr>
          <p:nvPr>
            <p:ph idx="1"/>
          </p:nvPr>
        </p:nvSpPr>
        <p:spPr/>
        <p:txBody>
          <a:bodyPr/>
          <a:lstStyle/>
          <a:p>
            <a:pPr lvl="1" eaLnBrk="1" hangingPunct="1"/>
            <a:r>
              <a:rPr lang="fr-FR" smtClean="0"/>
              <a:t>Les cas de test sont dérivés des livrables tels que les spécifications des composants (spécifications détaillées), la conception du logiciel ou le modèle de données.</a:t>
            </a:r>
          </a:p>
          <a:p>
            <a:pPr lvl="1" eaLnBrk="1" hangingPunct="1"/>
            <a:r>
              <a:rPr lang="fr-FR" smtClean="0"/>
              <a:t>Ils sont faits dans un environnement de </a:t>
            </a:r>
            <a:r>
              <a:rPr lang="fr-FR" b="1" smtClean="0"/>
              <a:t>développement.</a:t>
            </a:r>
            <a:endParaRPr lang="fr-FR" smtClean="0"/>
          </a:p>
          <a:p>
            <a:pPr lvl="1" eaLnBrk="1" hangingPunct="1"/>
            <a:r>
              <a:rPr lang="fr-FR" smtClean="0"/>
              <a:t>Préparer et automatiser les cas de tests unitaires avant le développement s’appelle </a:t>
            </a:r>
            <a:r>
              <a:rPr lang="fr-FR" b="1" smtClean="0"/>
              <a:t>tester d’abord</a:t>
            </a:r>
            <a:r>
              <a:rPr lang="fr-FR" smtClean="0"/>
              <a:t>.</a:t>
            </a:r>
          </a:p>
          <a:p>
            <a:pPr eaLnBrk="1" hangingPunct="1"/>
            <a:r>
              <a:rPr lang="fr-FR" b="1" u="sng" smtClean="0"/>
              <a:t>Tests d’intégration :</a:t>
            </a:r>
          </a:p>
          <a:p>
            <a:pPr lvl="1" eaLnBrk="1" hangingPunct="1"/>
            <a:r>
              <a:rPr lang="fr-FR" smtClean="0"/>
              <a:t>Test d’intégration des composants teste les interactions entre les composants logiciels (fait après test de composant)</a:t>
            </a:r>
          </a:p>
          <a:p>
            <a:pPr lvl="1" eaLnBrk="1" hangingPunct="1"/>
            <a:r>
              <a:rPr lang="fr-FR" smtClean="0"/>
              <a:t>Test d’intégration système teste  l’intéraction entre les différents systèmes (fait après test système)</a:t>
            </a:r>
          </a:p>
        </p:txBody>
      </p:sp>
      <p:sp>
        <p:nvSpPr>
          <p:cNvPr id="4" name="Slide Number Placeholder 3"/>
          <p:cNvSpPr>
            <a:spLocks noGrp="1"/>
          </p:cNvSpPr>
          <p:nvPr>
            <p:ph type="sldNum" sz="quarter" idx="10"/>
          </p:nvPr>
        </p:nvSpPr>
        <p:spPr/>
        <p:txBody>
          <a:bodyPr/>
          <a:lstStyle/>
          <a:p>
            <a:pPr>
              <a:defRPr/>
            </a:pPr>
            <a:fld id="{D85EE4EC-7203-4566-90A7-12D2C8A00D9E}" type="slidenum">
              <a:rPr lang="en-US"/>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fr-FR" smtClean="0"/>
              <a:t>2.2 Niveaux de Tests</a:t>
            </a:r>
          </a:p>
        </p:txBody>
      </p:sp>
      <p:sp>
        <p:nvSpPr>
          <p:cNvPr id="65538" name="Content Placeholder 2"/>
          <p:cNvSpPr>
            <a:spLocks noGrp="1"/>
          </p:cNvSpPr>
          <p:nvPr>
            <p:ph idx="1"/>
          </p:nvPr>
        </p:nvSpPr>
        <p:spPr/>
        <p:txBody>
          <a:bodyPr/>
          <a:lstStyle/>
          <a:p>
            <a:pPr lvl="1" eaLnBrk="1" hangingPunct="1"/>
            <a:r>
              <a:rPr lang="fr-FR" smtClean="0"/>
              <a:t>Les tests d’intégration testent les interfaces entre les composants, les interactions entre différentes  parties d’un système comme par exemple le système d’exploitation, le système de fichiers, le matériel ou les interfaces entre les systèmes</a:t>
            </a:r>
          </a:p>
          <a:p>
            <a:pPr lvl="1" eaLnBrk="1" hangingPunct="1"/>
            <a:r>
              <a:rPr lang="fr-FR" smtClean="0"/>
              <a:t>Afin d’isoler facilement les fautes, et détecter les défauts au plus tôt, l’intégration devrait normalement être incrémentale plutôt qu’être effectuée en une fois (“big bang”)</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428A4AE-58B2-44B0-8042-EA9E5AB7B01A}"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fr-FR" smtClean="0"/>
              <a:t>2.2 Niveaux de Tests</a:t>
            </a:r>
          </a:p>
        </p:txBody>
      </p:sp>
      <p:sp>
        <p:nvSpPr>
          <p:cNvPr id="62466" name="Content Placeholder 2"/>
          <p:cNvSpPr>
            <a:spLocks noGrp="1"/>
          </p:cNvSpPr>
          <p:nvPr>
            <p:ph idx="1"/>
          </p:nvPr>
        </p:nvSpPr>
        <p:spPr/>
        <p:txBody>
          <a:bodyPr/>
          <a:lstStyle/>
          <a:p>
            <a:pPr eaLnBrk="1" hangingPunct="1">
              <a:defRPr/>
            </a:pPr>
            <a:r>
              <a:rPr lang="fr-FR" b="1" u="sng" dirty="0" smtClean="0"/>
              <a:t>Tests système :</a:t>
            </a:r>
            <a:endParaRPr lang="fr-FR" u="sng" dirty="0" smtClean="0"/>
          </a:p>
          <a:p>
            <a:pPr lvl="1" eaLnBrk="1" hangingPunct="1">
              <a:defRPr/>
            </a:pPr>
            <a:r>
              <a:rPr lang="fr-FR" dirty="0" smtClean="0"/>
              <a:t>Ce sont des tests qui traitent le comportement du système / produit complet dans un environnement de test qui devrait correspondre à la cible finale ou à un environnement de production de façon à minimiser les risques de défaillances dues à l’environnement..</a:t>
            </a:r>
          </a:p>
          <a:p>
            <a:pPr lvl="1" eaLnBrk="1" hangingPunct="1">
              <a:defRPr/>
            </a:pPr>
            <a:r>
              <a:rPr lang="fr-FR" dirty="0" smtClean="0"/>
              <a:t>Ces tests sont opérés par une </a:t>
            </a:r>
            <a:r>
              <a:rPr lang="fr-FR" b="1" dirty="0" smtClean="0"/>
              <a:t>équipe de test indépendante</a:t>
            </a:r>
            <a:r>
              <a:rPr lang="fr-FR" dirty="0" smtClean="0"/>
              <a:t>, ils peuvent être aussi bien fonctionnels que non-fonctionnels. </a:t>
            </a:r>
          </a:p>
          <a:p>
            <a:pPr lvl="1" eaLnBrk="1" hangingPunct="1">
              <a:defRPr/>
            </a:pPr>
            <a:r>
              <a:rPr lang="fr-FR" dirty="0"/>
              <a:t>Ils peuvent aussi être des tests boîte blanche (basées sur les structures) ou boîte noire (basées sur les spécifications avec une table de décision par </a:t>
            </a:r>
            <a:r>
              <a:rPr lang="fr-FR" dirty="0" smtClean="0"/>
              <a:t>exemple).</a:t>
            </a:r>
            <a:endParaRPr lang="fr-FR" dirty="0"/>
          </a:p>
          <a:p>
            <a:pPr marL="360363" lvl="1" indent="0" eaLnBrk="1" hangingPunct="1">
              <a:buFont typeface="Arial" charset="0"/>
              <a:buNone/>
              <a:defRPr/>
            </a:pPr>
            <a:endParaRPr lang="fr-FR"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B87A3676-9644-43E9-B908-7BE86E3022FC}"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fr-FR" smtClean="0"/>
              <a:t>2.2 Niveaux de Tests</a:t>
            </a:r>
          </a:p>
        </p:txBody>
      </p:sp>
      <p:sp>
        <p:nvSpPr>
          <p:cNvPr id="67586" name="Content Placeholder 2"/>
          <p:cNvSpPr>
            <a:spLocks noGrp="1"/>
          </p:cNvSpPr>
          <p:nvPr>
            <p:ph idx="1"/>
          </p:nvPr>
        </p:nvSpPr>
        <p:spPr/>
        <p:txBody>
          <a:bodyPr/>
          <a:lstStyle/>
          <a:p>
            <a:pPr eaLnBrk="1" hangingPunct="1"/>
            <a:r>
              <a:rPr lang="fr-FR" b="1" u="sng" smtClean="0"/>
              <a:t>Tests d’acceptation :</a:t>
            </a:r>
            <a:endParaRPr lang="fr-FR" u="sng" smtClean="0"/>
          </a:p>
          <a:p>
            <a:pPr lvl="1" eaLnBrk="1" hangingPunct="1"/>
            <a:r>
              <a:rPr lang="fr-FR" smtClean="0"/>
              <a:t>C’est la responsabilité du client finale ou the user finaux du systèmes</a:t>
            </a:r>
          </a:p>
          <a:p>
            <a:pPr lvl="1" eaLnBrk="1" hangingPunct="1"/>
            <a:r>
              <a:rPr lang="fr-FR" smtClean="0"/>
              <a:t>L’objectif est d’établir un  niveau de confiance par rapport au logiciel</a:t>
            </a:r>
          </a:p>
          <a:p>
            <a:pPr lvl="1" eaLnBrk="1" hangingPunct="1"/>
            <a:r>
              <a:rPr lang="fr-FR" smtClean="0"/>
              <a:t>La recherche d’anomalies n’est pas l’objectif principal des tests d’acceptation. </a:t>
            </a:r>
          </a:p>
          <a:p>
            <a:pPr lvl="1" eaLnBrk="1" hangingPunct="1"/>
            <a:r>
              <a:rPr lang="fr-FR" smtClean="0"/>
              <a:t>Les tests d’acceptation peuvent évaluer si le système est prêt à être déployé et utilisé, bien que ce ne soit pas nécessairement le dernier niveau ; par exemple, une intégration système à grande échelle peut arriver après les tests d’acceptation du système.</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F710D492-AF4C-486A-8145-5FCE55253E55}"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fr-FR" smtClean="0"/>
              <a:t>2.2 Niveaux de Tests</a:t>
            </a:r>
          </a:p>
        </p:txBody>
      </p:sp>
      <p:sp>
        <p:nvSpPr>
          <p:cNvPr id="68610" name="Content Placeholder 2"/>
          <p:cNvSpPr>
            <a:spLocks noGrp="1"/>
          </p:cNvSpPr>
          <p:nvPr>
            <p:ph idx="1"/>
          </p:nvPr>
        </p:nvSpPr>
        <p:spPr/>
        <p:txBody>
          <a:bodyPr/>
          <a:lstStyle/>
          <a:p>
            <a:pPr lvl="1" eaLnBrk="1" hangingPunct="1"/>
            <a:r>
              <a:rPr lang="fr-FR" dirty="0" smtClean="0"/>
              <a:t>Les formes habituelles des tests d’acceptation incluent :</a:t>
            </a:r>
          </a:p>
          <a:p>
            <a:pPr lvl="2" eaLnBrk="1" hangingPunct="1"/>
            <a:r>
              <a:rPr lang="fr-FR" i="1" u="sng" dirty="0" smtClean="0"/>
              <a:t>Tests d’acceptation utilisateur</a:t>
            </a:r>
            <a:r>
              <a:rPr lang="fr-FR" dirty="0" smtClean="0"/>
              <a:t> qui vérifient l’aptitude et l’utilisabilité du système par des utilisateurs.</a:t>
            </a:r>
          </a:p>
          <a:p>
            <a:pPr lvl="2" eaLnBrk="1" hangingPunct="1"/>
            <a:r>
              <a:rPr lang="fr-FR" i="1" u="sng" dirty="0" smtClean="0"/>
              <a:t>Tests (d’acceptation) opérationnelle</a:t>
            </a:r>
            <a:r>
              <a:rPr lang="fr-FR" dirty="0" smtClean="0"/>
              <a:t> qui englobe les tests des backups et restaurations; la reprise après sinistre; la gestion des utilisateurs; les tâches de maintenance; les chargements de données et tâches de migration; la vérification périodique des vulnérabilités de sécurité.</a:t>
            </a:r>
          </a:p>
          <a:p>
            <a:pPr lvl="2" eaLnBrk="1" hangingPunct="1"/>
            <a:r>
              <a:rPr lang="fr-FR" i="1" u="sng" dirty="0" smtClean="0"/>
              <a:t>Tests d’acceptation contractuelle et réglementaire </a:t>
            </a:r>
            <a:endParaRPr lang="fr-FR" dirty="0" smtClean="0"/>
          </a:p>
          <a:p>
            <a:pPr lvl="2" eaLnBrk="1" hangingPunct="1"/>
            <a:r>
              <a:rPr lang="fr-FR" b="1" dirty="0" smtClean="0"/>
              <a:t>Les Alpha tests</a:t>
            </a:r>
            <a:r>
              <a:rPr lang="fr-FR" dirty="0" smtClean="0"/>
              <a:t> sont exécutés sur le site de l’organisation effectuant le développement mais pas par les équipes de développement. </a:t>
            </a:r>
            <a:r>
              <a:rPr lang="fr-FR" b="1" dirty="0" smtClean="0"/>
              <a:t>Les Béta tests</a:t>
            </a:r>
            <a:r>
              <a:rPr lang="fr-FR" dirty="0" smtClean="0"/>
              <a:t> ou tests sur le terrain sont exécutés par des personnes sur leurs sites propres.</a:t>
            </a:r>
          </a:p>
          <a:p>
            <a:pPr lvl="2" eaLnBrk="1" hangingPunct="1"/>
            <a:endParaRPr lang="fr-FR" dirty="0" smtClean="0"/>
          </a:p>
        </p:txBody>
      </p:sp>
      <p:sp>
        <p:nvSpPr>
          <p:cNvPr id="4" name="Slide Number Placeholder 3"/>
          <p:cNvSpPr>
            <a:spLocks noGrp="1"/>
          </p:cNvSpPr>
          <p:nvPr>
            <p:ph type="sldNum" sz="quarter" idx="10"/>
          </p:nvPr>
        </p:nvSpPr>
        <p:spPr/>
        <p:txBody>
          <a:bodyPr/>
          <a:lstStyle/>
          <a:p>
            <a:pPr>
              <a:defRPr/>
            </a:pPr>
            <a:fld id="{1DC83EA5-14D3-4256-8F88-AF02A9966895}"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p:txBody>
          <a:bodyPr/>
          <a:lstStyle/>
          <a:p>
            <a:r>
              <a:rPr lang="fr-FR" smtClean="0"/>
              <a:t>ISTQB</a:t>
            </a:r>
          </a:p>
        </p:txBody>
      </p:sp>
      <p:sp>
        <p:nvSpPr>
          <p:cNvPr id="13314" name="Content Placeholder 2"/>
          <p:cNvSpPr>
            <a:spLocks noGrp="1"/>
          </p:cNvSpPr>
          <p:nvPr>
            <p:ph idx="4294967295"/>
          </p:nvPr>
        </p:nvSpPr>
        <p:spPr>
          <a:xfrm>
            <a:off x="485775" y="1057275"/>
            <a:ext cx="8388350" cy="5219700"/>
          </a:xfrm>
        </p:spPr>
        <p:txBody>
          <a:bodyPr/>
          <a:lstStyle/>
          <a:p>
            <a:r>
              <a:rPr lang="fr-FR" dirty="0" smtClean="0"/>
              <a:t>4 niveaux d’apprentissage:</a:t>
            </a:r>
          </a:p>
          <a:p>
            <a:pPr lvl="1">
              <a:buFont typeface="Arial" panose="020B0604020202020204" pitchFamily="34" charset="0"/>
              <a:buChar char="•"/>
            </a:pPr>
            <a:r>
              <a:rPr lang="fr-FR" dirty="0" smtClean="0"/>
              <a:t>K1: Se rappeler/ K2: Comprendre / K3: Appliquer / K4: Analyser</a:t>
            </a:r>
          </a:p>
          <a:p>
            <a:r>
              <a:rPr lang="fr-FR" dirty="0" smtClean="0"/>
              <a:t>Répartition </a:t>
            </a:r>
            <a:r>
              <a:rPr lang="fr-FR" dirty="0"/>
              <a:t>par niveau cognitif:</a:t>
            </a:r>
          </a:p>
          <a:p>
            <a:pPr lvl="1">
              <a:buFont typeface="Arial" panose="020B0604020202020204" pitchFamily="34" charset="0"/>
              <a:buChar char="•"/>
            </a:pPr>
            <a:r>
              <a:rPr lang="fr-FR" dirty="0" smtClean="0"/>
              <a:t> </a:t>
            </a:r>
            <a:r>
              <a:rPr lang="fr-FR" dirty="0"/>
              <a:t>50% de chaque examen seront des questions de niveau K1;</a:t>
            </a:r>
          </a:p>
          <a:p>
            <a:pPr lvl="1">
              <a:buFont typeface="Arial" panose="020B0604020202020204" pitchFamily="34" charset="0"/>
              <a:buChar char="•"/>
            </a:pPr>
            <a:r>
              <a:rPr lang="fr-FR" dirty="0" smtClean="0"/>
              <a:t>30</a:t>
            </a:r>
            <a:r>
              <a:rPr lang="fr-FR" dirty="0"/>
              <a:t>% de chaque examen seront des questions de niveau K2; et</a:t>
            </a:r>
          </a:p>
          <a:p>
            <a:pPr lvl="1">
              <a:buFont typeface="Arial" panose="020B0604020202020204" pitchFamily="34" charset="0"/>
              <a:buChar char="•"/>
            </a:pPr>
            <a:r>
              <a:rPr lang="fr-FR" dirty="0" smtClean="0"/>
              <a:t> </a:t>
            </a:r>
            <a:r>
              <a:rPr lang="fr-FR" dirty="0"/>
              <a:t>20% de chaque examen seront des questions de niveau K3 / K4</a:t>
            </a:r>
          </a:p>
          <a:p>
            <a:endParaRPr lang="fr-FR" dirty="0" smtClean="0"/>
          </a:p>
          <a:p>
            <a:endParaRPr lang="fr-FR"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527DA49-3FDF-40B7-A817-B90034C3F681}" type="slidenum">
              <a:rPr lang="en-US" sz="1200" b="1">
                <a:solidFill>
                  <a:schemeClr val="tx1">
                    <a:tint val="75000"/>
                  </a:schemeClr>
                </a:solidFill>
                <a:latin typeface="Arial" pitchFamily="34" charset="0"/>
                <a:cs typeface="+mn-cs"/>
              </a:rPr>
              <a:pPr algn="r" eaLnBrk="0" hangingPunct="0">
                <a:defRPr/>
              </a:pPr>
              <a:t>6</a:t>
            </a:fld>
            <a:endParaRPr lang="en-US" sz="1200" b="1" dirty="0">
              <a:solidFill>
                <a:schemeClr val="tx1">
                  <a:tint val="75000"/>
                </a:schemeClr>
              </a:solidFill>
              <a:latin typeface="Arial" pitchFamily="34" charset="0"/>
              <a:cs typeface="+mn-cs"/>
            </a:endParaRPr>
          </a:p>
        </p:txBody>
      </p:sp>
      <p:pic>
        <p:nvPicPr>
          <p:cNvPr id="2" name="Image 1"/>
          <p:cNvPicPr>
            <a:picLocks noChangeAspect="1"/>
          </p:cNvPicPr>
          <p:nvPr/>
        </p:nvPicPr>
        <p:blipFill>
          <a:blip r:embed="rId2"/>
          <a:stretch>
            <a:fillRect/>
          </a:stretch>
        </p:blipFill>
        <p:spPr>
          <a:xfrm>
            <a:off x="914400" y="4335645"/>
            <a:ext cx="7153275" cy="2085975"/>
          </a:xfrm>
          <a:prstGeom prst="rect">
            <a:avLst/>
          </a:prstGeom>
        </p:spPr>
      </p:pic>
    </p:spTree>
    <p:extLst>
      <p:ext uri="{BB962C8B-B14F-4D97-AF65-F5344CB8AC3E}">
        <p14:creationId xmlns:p14="http://schemas.microsoft.com/office/powerpoint/2010/main" val="29097100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fr-FR" smtClean="0"/>
              <a:t>2.3 Types de Tests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22339891"/>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728F7E44-F510-4FC6-A3EB-7F6FD49D95A4}"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fr-FR" smtClean="0"/>
              <a:t>2.3 Types de Tests</a:t>
            </a:r>
          </a:p>
        </p:txBody>
      </p:sp>
      <p:sp>
        <p:nvSpPr>
          <p:cNvPr id="70658" name="Content Placeholder 2"/>
          <p:cNvSpPr>
            <a:spLocks noGrp="1"/>
          </p:cNvSpPr>
          <p:nvPr>
            <p:ph idx="1"/>
          </p:nvPr>
        </p:nvSpPr>
        <p:spPr/>
        <p:txBody>
          <a:bodyPr/>
          <a:lstStyle/>
          <a:p>
            <a:pPr eaLnBrk="1" hangingPunct="1"/>
            <a:r>
              <a:rPr lang="fr-FR" b="1" u="sng" dirty="0" smtClean="0"/>
              <a:t>Les Tests Fonctionnels :</a:t>
            </a:r>
            <a:endParaRPr lang="fr-FR" u="sng" dirty="0" smtClean="0"/>
          </a:p>
          <a:p>
            <a:pPr lvl="1" eaLnBrk="1" hangingPunct="1"/>
            <a:r>
              <a:rPr lang="fr-FR" dirty="0" smtClean="0"/>
              <a:t>Les tests fonctionnels concernent le comportement extérieur du logiciel (tests boîte noire) et peuvent être exécutés à tous les niveaux de tests.</a:t>
            </a:r>
          </a:p>
          <a:p>
            <a:pPr lvl="1" eaLnBrk="1" hangingPunct="1"/>
            <a:r>
              <a:rPr lang="fr-FR" dirty="0" smtClean="0"/>
              <a:t>Un type de test fonctionnel, le test de </a:t>
            </a:r>
            <a:r>
              <a:rPr lang="fr-FR" b="1" dirty="0" smtClean="0"/>
              <a:t>sécurité</a:t>
            </a:r>
            <a:r>
              <a:rPr lang="fr-FR" dirty="0" smtClean="0"/>
              <a:t>, examine les fonctions (p.ex. pare-feu) liées à la  détection de menaces, comme des virus, provenant de tiers malveillants. Un autre type de test  fonctionnel, le test d’</a:t>
            </a:r>
            <a:r>
              <a:rPr lang="fr-FR" b="1" dirty="0" smtClean="0"/>
              <a:t>interopérabilité</a:t>
            </a:r>
            <a:r>
              <a:rPr lang="fr-FR" dirty="0" smtClean="0"/>
              <a:t>, évalue la capacité du logiciel à interagir avec un ou plusieurs  composants ou systèmes spécifiés.</a:t>
            </a:r>
          </a:p>
          <a:p>
            <a:pPr eaLnBrk="1" hangingPunct="1"/>
            <a:r>
              <a:rPr lang="fr-FR" b="1" u="sng" dirty="0" smtClean="0"/>
              <a:t>Tests Non-Fonctionnels :</a:t>
            </a:r>
            <a:endParaRPr lang="fr-FR" u="sng" dirty="0" smtClean="0"/>
          </a:p>
          <a:p>
            <a:pPr lvl="1" eaLnBrk="1" hangingPunct="1"/>
            <a:r>
              <a:rPr lang="fr-FR" dirty="0" smtClean="0"/>
              <a:t>Les tests non-fonctionnels incluent, mais pas uniquement, les tests de </a:t>
            </a:r>
            <a:r>
              <a:rPr lang="fr-FR" b="1" dirty="0" smtClean="0"/>
              <a:t>performances</a:t>
            </a:r>
            <a:r>
              <a:rPr lang="fr-FR" dirty="0" smtClean="0"/>
              <a:t>, tests de  </a:t>
            </a:r>
            <a:r>
              <a:rPr lang="fr-FR" b="1" dirty="0" smtClean="0"/>
              <a:t>charge </a:t>
            </a:r>
            <a:r>
              <a:rPr lang="fr-FR" dirty="0" smtClean="0"/>
              <a:t>(grand nombre d’utilisateurs), tests de </a:t>
            </a:r>
            <a:r>
              <a:rPr lang="fr-FR" b="1" dirty="0" smtClean="0"/>
              <a:t>stress</a:t>
            </a:r>
            <a:r>
              <a:rPr lang="fr-FR" dirty="0" smtClean="0"/>
              <a:t>, tests </a:t>
            </a:r>
            <a:r>
              <a:rPr lang="fr-FR" b="1" dirty="0" smtClean="0"/>
              <a:t>d’utilisabilité</a:t>
            </a:r>
            <a:r>
              <a:rPr lang="fr-FR" dirty="0" smtClean="0"/>
              <a:t>, tests de </a:t>
            </a:r>
            <a:r>
              <a:rPr lang="fr-FR" b="1" dirty="0" smtClean="0"/>
              <a:t>maintenabilité</a:t>
            </a:r>
            <a:r>
              <a:rPr lang="fr-FR" dirty="0" smtClean="0"/>
              <a:t>, tests de </a:t>
            </a:r>
            <a:r>
              <a:rPr lang="fr-FR" b="1" dirty="0" smtClean="0"/>
              <a:t>fiabilité</a:t>
            </a:r>
            <a:r>
              <a:rPr lang="fr-FR" dirty="0" smtClean="0"/>
              <a:t> et les tests de  </a:t>
            </a:r>
            <a:r>
              <a:rPr lang="fr-FR" b="1" dirty="0" smtClean="0"/>
              <a:t>portabilité</a:t>
            </a:r>
            <a:r>
              <a:rPr lang="fr-FR" dirty="0" smtClean="0"/>
              <a:t>. </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E5054C2E-F65E-42E2-8CE2-35A4B1EF13C3}" type="slidenum">
              <a:rPr lang="en-US"/>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fr-FR" smtClean="0"/>
              <a:t>2.3 Types de Tests</a:t>
            </a:r>
          </a:p>
        </p:txBody>
      </p:sp>
      <p:sp>
        <p:nvSpPr>
          <p:cNvPr id="71682" name="Content Placeholder 2"/>
          <p:cNvSpPr>
            <a:spLocks noGrp="1"/>
          </p:cNvSpPr>
          <p:nvPr>
            <p:ph idx="1"/>
          </p:nvPr>
        </p:nvSpPr>
        <p:spPr>
          <a:xfrm>
            <a:off x="381000" y="1008063"/>
            <a:ext cx="8493125" cy="5392737"/>
          </a:xfrm>
        </p:spPr>
        <p:txBody>
          <a:bodyPr/>
          <a:lstStyle/>
          <a:p>
            <a:pPr lvl="1" eaLnBrk="1" hangingPunct="1"/>
            <a:r>
              <a:rPr lang="fr-FR" smtClean="0"/>
              <a:t>Ces tests évaluent “</a:t>
            </a:r>
            <a:r>
              <a:rPr lang="fr-FR" u="sng" smtClean="0"/>
              <a:t>comment” le système fonctionne</a:t>
            </a:r>
            <a:endParaRPr lang="fr-FR" smtClean="0"/>
          </a:p>
          <a:p>
            <a:pPr lvl="1" eaLnBrk="1" hangingPunct="1"/>
            <a:r>
              <a:rPr lang="fr-FR" smtClean="0"/>
              <a:t>Les tests non fonctionnels concernent l’aspect extérieur du logiciel et la plupart du  temps utilisent les techniques de conception de tests boîte noire. </a:t>
            </a:r>
          </a:p>
          <a:p>
            <a:pPr lvl="1" eaLnBrk="1" hangingPunct="1"/>
            <a:r>
              <a:rPr lang="fr-FR" smtClean="0"/>
              <a:t>Ces tests peuvent être référencés dans un modèle qualité tel que celui défini par l’ISO9126 Ingénierie Logicielle – Qualité des Produits Logiciels. </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A20F2B50-81DA-47D0-9C85-A47A16BD2295}" type="slidenum">
              <a:rPr lang="en-US"/>
              <a:pPr>
                <a:defRPr/>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fr-FR" smtClean="0"/>
              <a:t>2.3 Types de Tests</a:t>
            </a:r>
          </a:p>
        </p:txBody>
      </p:sp>
      <p:sp>
        <p:nvSpPr>
          <p:cNvPr id="72706" name="Content Placeholder 2"/>
          <p:cNvSpPr>
            <a:spLocks noGrp="1"/>
          </p:cNvSpPr>
          <p:nvPr>
            <p:ph idx="1"/>
          </p:nvPr>
        </p:nvSpPr>
        <p:spPr/>
        <p:txBody>
          <a:bodyPr/>
          <a:lstStyle/>
          <a:p>
            <a:pPr eaLnBrk="1" hangingPunct="1"/>
            <a:r>
              <a:rPr lang="fr-FR" b="1" u="sng" smtClean="0"/>
              <a:t>Tests de la Structure / Architecture Logicielle (Tests Structurels) :</a:t>
            </a:r>
            <a:endParaRPr lang="fr-FR" u="sng" smtClean="0"/>
          </a:p>
          <a:p>
            <a:pPr lvl="1" eaLnBrk="1" hangingPunct="1"/>
            <a:r>
              <a:rPr lang="fr-FR" smtClean="0"/>
              <a:t>Les tests structurels (boîte blanche) peuvent être effectués à tous les niveaux de tests. Les  techniques structurelles sont utilisées de façon optimale après les techniques basées sur les  spécifications, pour aider à mesurer l’ampleur des tests via l’évaluation de la couverture d’un type de structure.</a:t>
            </a:r>
          </a:p>
          <a:p>
            <a:pPr lvl="1" eaLnBrk="1" hangingPunct="1"/>
            <a:r>
              <a:rPr lang="fr-FR" smtClean="0"/>
              <a:t>A tous les niveaux de tests, mais spécialement dans les tests de composants et les tests d’intégration de composants, des outils peuvent être utilisés pour mesurer la couverture du code</a:t>
            </a:r>
          </a:p>
          <a:p>
            <a:pPr lvl="1" eaLnBrk="1" hangingPunct="1"/>
            <a:r>
              <a:rPr lang="fr-FR" smtClean="0"/>
              <a:t>Si la couverture n’est pas de 100%, alors de nouveaux tests peuvent être conçus pour tester les éléments manquants et ainsi augmenter la couverture (voir chapitre 4 pour la couverture).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E2938EF3-7075-4031-8D92-7D82EA94F49E}" type="slidenum">
              <a:rPr lang="en-US"/>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fr-FR" smtClean="0"/>
              <a:t>2.3 Types de Tests</a:t>
            </a:r>
          </a:p>
        </p:txBody>
      </p:sp>
      <p:sp>
        <p:nvSpPr>
          <p:cNvPr id="73730" name="Content Placeholder 2"/>
          <p:cNvSpPr>
            <a:spLocks noGrp="1"/>
          </p:cNvSpPr>
          <p:nvPr>
            <p:ph idx="1"/>
          </p:nvPr>
        </p:nvSpPr>
        <p:spPr/>
        <p:txBody>
          <a:bodyPr/>
          <a:lstStyle/>
          <a:p>
            <a:pPr eaLnBrk="1" hangingPunct="1"/>
            <a:r>
              <a:rPr lang="fr-FR" b="1" u="sng" smtClean="0"/>
              <a:t>Tests de Confirmation et de Régression :</a:t>
            </a:r>
            <a:endParaRPr lang="fr-FR" u="sng" smtClean="0"/>
          </a:p>
          <a:p>
            <a:pPr lvl="1" eaLnBrk="1" hangingPunct="1"/>
            <a:r>
              <a:rPr lang="fr-FR" smtClean="0"/>
              <a:t>Quand un défaut est détecté et corrigé, le logiciel devrait être re-testé pour confirmer que le défaut  original a été correctement ôté. Ceci est appelé </a:t>
            </a:r>
            <a:r>
              <a:rPr lang="fr-FR" b="1" smtClean="0"/>
              <a:t>test de confirmation</a:t>
            </a:r>
            <a:endParaRPr lang="fr-FR" smtClean="0"/>
          </a:p>
          <a:p>
            <a:pPr lvl="1" eaLnBrk="1" hangingPunct="1"/>
            <a:r>
              <a:rPr lang="fr-FR" smtClean="0"/>
              <a:t>Ré-exécuter des tests sur un programme déjà testé s’appelle « </a:t>
            </a:r>
            <a:r>
              <a:rPr lang="fr-FR" b="1" smtClean="0"/>
              <a:t>test de régression</a:t>
            </a:r>
            <a:r>
              <a:rPr lang="fr-FR" smtClean="0"/>
              <a:t> ». Cela se fait  après que des modifications du programme aient eu lieu.</a:t>
            </a:r>
          </a:p>
          <a:p>
            <a:pPr lvl="1" eaLnBrk="1" hangingPunct="1"/>
            <a:r>
              <a:rPr lang="fr-FR" smtClean="0"/>
              <a:t>Les tests de régression peuvent être exécutés à tous les niveaux de tests, et </a:t>
            </a:r>
            <a:r>
              <a:rPr lang="fr-FR" b="1" smtClean="0"/>
              <a:t>s’appliquent aux tests fonctionnels, non-fonctionnels et structurels </a:t>
            </a:r>
            <a:r>
              <a:rPr lang="fr-FR" smtClean="0"/>
              <a:t>; ce sont les bons candidats à l’automatisation.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BA2D7DE6-654C-4722-935E-EB16ED8E4E77}" type="slidenum">
              <a:rPr lang="en-US"/>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fr-FR" smtClean="0"/>
              <a:t>2.3 Types de Tests</a:t>
            </a:r>
          </a:p>
        </p:txBody>
      </p:sp>
      <p:sp>
        <p:nvSpPr>
          <p:cNvPr id="74754" name="Content Placeholder 2"/>
          <p:cNvSpPr>
            <a:spLocks noGrp="1"/>
          </p:cNvSpPr>
          <p:nvPr>
            <p:ph idx="1"/>
          </p:nvPr>
        </p:nvSpPr>
        <p:spPr/>
        <p:txBody>
          <a:bodyPr/>
          <a:lstStyle/>
          <a:p>
            <a:pPr eaLnBrk="1" hangingPunct="1"/>
            <a:r>
              <a:rPr lang="fr-FR" b="1" u="sng" smtClean="0"/>
              <a:t>Tests de Maintenance :</a:t>
            </a:r>
            <a:endParaRPr lang="fr-FR" u="sng" smtClean="0"/>
          </a:p>
          <a:p>
            <a:pPr lvl="1" eaLnBrk="1" hangingPunct="1"/>
            <a:r>
              <a:rPr lang="fr-FR" smtClean="0"/>
              <a:t>Les tests de maintenance sont effectués sur un système opérationnel existant et sont déclenchés par des modifications, migrations ou suppression de logiciels ou de systèmes.</a:t>
            </a:r>
          </a:p>
          <a:p>
            <a:pPr lvl="1" eaLnBrk="1" hangingPunct="1"/>
            <a:r>
              <a:rPr lang="fr-FR" smtClean="0"/>
              <a:t>Les modifications incluent les changements dûs aux évolutions planifiées (p.ex. livraisons de nouvelles versions), aux modifications correctives et d’urgence, ainsi qu’aux changements  d’environnements tels que les montées en version planifiées des systèmes d’exploitation, des  bases de données ou des COTS. Elles incluent également les patchs de correction des vulnérabilités de sécurité potentielles ou découvertes d’un système d’exploitation.</a:t>
            </a:r>
          </a:p>
          <a:p>
            <a:pPr lvl="1" eaLnBrk="1" hangingPunct="1"/>
            <a:r>
              <a:rPr lang="fr-FR" smtClean="0"/>
              <a:t>Selon le changement, les tests de maintenance peuvent être effectués à chacun ou à tous les niveaux de tests et pour certains ou tous les types de tests (selon l’analyse d’impact)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5EEC09C5-129E-475E-B5D2-279E83DA5509}" type="slidenum">
              <a:rPr lang="en-US"/>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457200" y="2667000"/>
            <a:ext cx="8391525" cy="1800225"/>
          </a:xfrm>
        </p:spPr>
        <p:txBody>
          <a:bodyPr/>
          <a:lstStyle/>
          <a:p>
            <a:pPr eaLnBrk="1" hangingPunct="1"/>
            <a:r>
              <a:rPr lang="fr-FR" smtClean="0"/>
              <a:t>Chapitre 3 : Techniques Statiques</a:t>
            </a:r>
          </a:p>
        </p:txBody>
      </p:sp>
      <p:sp>
        <p:nvSpPr>
          <p:cNvPr id="59394"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662E84FB-2469-4695-921E-AC70A79E3FD5}" type="slidenum">
              <a:rPr lang="en-US">
                <a:solidFill>
                  <a:srgbClr val="898989"/>
                </a:solidFill>
                <a:latin typeface="Arial" charset="0"/>
              </a:rPr>
              <a:pPr>
                <a:defRPr/>
              </a:pPr>
              <a:t>66</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title" idx="4294967295"/>
          </p:nvPr>
        </p:nvSpPr>
        <p:spPr/>
        <p:txBody>
          <a:bodyPr/>
          <a:lstStyle/>
          <a:p>
            <a:pPr eaLnBrk="1" hangingPunct="1"/>
            <a:r>
              <a:rPr lang="fr-FR" smtClean="0"/>
              <a:t>Chapitre 3 : Techniques Statiques</a:t>
            </a:r>
          </a:p>
        </p:txBody>
      </p:sp>
      <p:sp>
        <p:nvSpPr>
          <p:cNvPr id="76802" name="Content Placeholder 4"/>
          <p:cNvSpPr>
            <a:spLocks noGrp="1"/>
          </p:cNvSpPr>
          <p:nvPr>
            <p:ph idx="4294967295"/>
          </p:nvPr>
        </p:nvSpPr>
        <p:spPr/>
        <p:txBody>
          <a:bodyPr anchor="ctr"/>
          <a:lstStyle/>
          <a:p>
            <a:pPr marL="358775" lvl="2" eaLnBrk="1" hangingPunct="1">
              <a:buFont typeface="Arial" charset="0"/>
              <a:buChar char="»"/>
            </a:pPr>
            <a:r>
              <a:rPr lang="en-US" smtClean="0"/>
              <a:t>Techniques statiques et processus de test</a:t>
            </a:r>
          </a:p>
          <a:p>
            <a:pPr marL="358775" lvl="2" eaLnBrk="1" hangingPunct="1">
              <a:buFont typeface="Arial" charset="0"/>
              <a:buChar char="»"/>
            </a:pPr>
            <a:endParaRPr lang="en-US" smtClean="0"/>
          </a:p>
          <a:p>
            <a:pPr marL="358775" lvl="2" eaLnBrk="1" hangingPunct="1">
              <a:buFont typeface="Arial" charset="0"/>
              <a:buChar char="»"/>
            </a:pPr>
            <a:r>
              <a:rPr lang="en-US" smtClean="0"/>
              <a:t>Process de revues</a:t>
            </a:r>
          </a:p>
          <a:p>
            <a:pPr marL="358775" lvl="2" eaLnBrk="1" hangingPunct="1">
              <a:buFont typeface="Arial" charset="0"/>
              <a:buChar char="»"/>
            </a:pPr>
            <a:endParaRPr lang="en-US" smtClean="0"/>
          </a:p>
          <a:p>
            <a:pPr marL="358775" lvl="2" eaLnBrk="1" hangingPunct="1">
              <a:buFont typeface="Arial" charset="0"/>
              <a:buChar char="»"/>
            </a:pPr>
            <a:r>
              <a:rPr lang="en-US" smtClean="0"/>
              <a:t>Analyse statique outillée</a:t>
            </a:r>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2F5B9C4A-4091-4BAD-918D-19E607D8AA7B}" type="slidenum">
              <a:rPr lang="en-US" sz="1200" b="1">
                <a:solidFill>
                  <a:schemeClr val="tx1">
                    <a:tint val="75000"/>
                  </a:schemeClr>
                </a:solidFill>
                <a:latin typeface="Arial" pitchFamily="34" charset="0"/>
                <a:cs typeface="+mn-cs"/>
              </a:rPr>
              <a:pPr algn="r" eaLnBrk="0" hangingPunct="0">
                <a:defRPr/>
              </a:pPr>
              <a:t>67</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99926400-4BB8-4AAA-BCD9-A3EE2E7C7B6D}" type="slidenum">
              <a:rPr lang="en-US"/>
              <a:pPr>
                <a:defRPr/>
              </a:pPr>
              <a:t>68</a:t>
            </a:fld>
            <a:endParaRPr lang="en-US" dirty="0"/>
          </a:p>
        </p:txBody>
      </p:sp>
      <p:sp>
        <p:nvSpPr>
          <p:cNvPr id="3" name="Oval 2"/>
          <p:cNvSpPr/>
          <p:nvPr/>
        </p:nvSpPr>
        <p:spPr>
          <a:xfrm>
            <a:off x="1143000" y="32766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sp>
        <p:nvSpPr>
          <p:cNvPr id="79874" name="Content Placeholder 2"/>
          <p:cNvSpPr>
            <a:spLocks noGrp="1"/>
          </p:cNvSpPr>
          <p:nvPr>
            <p:ph idx="1"/>
          </p:nvPr>
        </p:nvSpPr>
        <p:spPr/>
        <p:txBody>
          <a:bodyPr/>
          <a:lstStyle/>
          <a:p>
            <a:pPr eaLnBrk="1" hangingPunct="1"/>
            <a:r>
              <a:rPr lang="fr-FR" sz="1800" smtClean="0"/>
              <a:t>Les techniques de tests statiques reposent sur </a:t>
            </a:r>
            <a:r>
              <a:rPr lang="fr-FR" sz="1800" b="1" smtClean="0"/>
              <a:t>l'examen manuel</a:t>
            </a:r>
            <a:r>
              <a:rPr lang="fr-FR" sz="1800" smtClean="0"/>
              <a:t> (revues) ou </a:t>
            </a:r>
            <a:r>
              <a:rPr lang="fr-FR" sz="1800" b="1" smtClean="0"/>
              <a:t>l'analyse du code </a:t>
            </a:r>
            <a:r>
              <a:rPr lang="fr-FR" sz="1800" smtClean="0"/>
              <a:t>(analyse statique) ou de </a:t>
            </a:r>
            <a:r>
              <a:rPr lang="fr-FR" sz="1800" b="1" smtClean="0"/>
              <a:t>la documentation </a:t>
            </a:r>
            <a:r>
              <a:rPr lang="fr-FR" sz="1800" smtClean="0"/>
              <a:t>du projet </a:t>
            </a:r>
            <a:r>
              <a:rPr lang="fr-FR" sz="1800" u="sng" smtClean="0"/>
              <a:t>sans</a:t>
            </a:r>
            <a:r>
              <a:rPr lang="fr-FR" sz="1800" smtClean="0"/>
              <a:t> exécution du code.</a:t>
            </a:r>
          </a:p>
          <a:p>
            <a:pPr eaLnBrk="1" hangingPunct="1"/>
            <a:r>
              <a:rPr lang="fr-FR" sz="1800" smtClean="0"/>
              <a:t>Tout produit logiciel peut être revu, y compris les exigences, les spécifications, les spécifications de conception, le code, les plans de test, les spécifications de test, les cas de test, les scripts de test, les guides utilisateur ou pages web.</a:t>
            </a:r>
          </a:p>
          <a:p>
            <a:pPr eaLnBrk="1" hangingPunct="1"/>
            <a:r>
              <a:rPr lang="fr-FR" sz="1800" smtClean="0"/>
              <a:t>Les revues permettent une détection et une correction anticipées des défauts.</a:t>
            </a:r>
          </a:p>
          <a:p>
            <a:pPr eaLnBrk="1" hangingPunct="1"/>
            <a:r>
              <a:rPr lang="fr-FR" sz="1800" smtClean="0"/>
              <a:t>Une revue pourrait être effectuée entièrement manuellement ou à l'aide des outils de support.</a:t>
            </a:r>
          </a:p>
          <a:p>
            <a:pPr eaLnBrk="1" hangingPunct="1"/>
            <a:r>
              <a:rPr lang="fr-FR" sz="1800" smtClean="0"/>
              <a:t>Les revues, les analyses statiques et les tests dynamiques:</a:t>
            </a:r>
          </a:p>
          <a:p>
            <a:pPr lvl="1" eaLnBrk="1" hangingPunct="1"/>
            <a:r>
              <a:rPr lang="fr-FR" sz="1600" smtClean="0"/>
              <a:t>Ont le même objectif : identifier des défauts.</a:t>
            </a:r>
          </a:p>
          <a:p>
            <a:pPr lvl="1" eaLnBrk="1" hangingPunct="1"/>
            <a:r>
              <a:rPr lang="fr-FR" sz="1600" smtClean="0"/>
              <a:t>Sont complémentaires : les techniques statiques trouvent </a:t>
            </a:r>
            <a:r>
              <a:rPr lang="fr-FR" sz="1600" b="1" smtClean="0"/>
              <a:t>les causes </a:t>
            </a:r>
            <a:r>
              <a:rPr lang="fr-FR" sz="1600" smtClean="0"/>
              <a:t>des défauts, les tests dynamiques trouvent </a:t>
            </a:r>
            <a:r>
              <a:rPr lang="fr-FR" sz="1600" b="1" smtClean="0"/>
              <a:t>les défaillances </a:t>
            </a:r>
            <a:r>
              <a:rPr lang="fr-FR" sz="1600" smtClean="0"/>
              <a:t>elles mêmes.</a:t>
            </a:r>
          </a:p>
        </p:txBody>
      </p:sp>
      <p:sp>
        <p:nvSpPr>
          <p:cNvPr id="4" name="Slide Number Placeholder 3"/>
          <p:cNvSpPr>
            <a:spLocks noGrp="1"/>
          </p:cNvSpPr>
          <p:nvPr>
            <p:ph type="sldNum" sz="quarter" idx="10"/>
          </p:nvPr>
        </p:nvSpPr>
        <p:spPr/>
        <p:txBody>
          <a:bodyPr/>
          <a:lstStyle/>
          <a:p>
            <a:pPr>
              <a:defRPr/>
            </a:pPr>
            <a:fld id="{0BA469D7-867C-4B7F-B64A-203DAEB843CC}" type="slidenum">
              <a:rPr lang="en-US"/>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smtClean="0"/>
              <a:t>Agenda</a:t>
            </a:r>
          </a:p>
        </p:txBody>
      </p:sp>
      <p:sp>
        <p:nvSpPr>
          <p:cNvPr id="14338" name="Content Placeholder 2"/>
          <p:cNvSpPr>
            <a:spLocks noGrp="1"/>
          </p:cNvSpPr>
          <p:nvPr>
            <p:ph idx="1"/>
          </p:nvPr>
        </p:nvSpPr>
        <p:spPr/>
        <p:txBody>
          <a:bodyPr/>
          <a:lstStyle/>
          <a:p>
            <a:pPr eaLnBrk="1" hangingPunct="1"/>
            <a:r>
              <a:rPr lang="pt-BR" smtClean="0"/>
              <a:t>Chapitre 1 : Fondamentaux de tests</a:t>
            </a:r>
          </a:p>
          <a:p>
            <a:pPr eaLnBrk="1" hangingPunct="1"/>
            <a:r>
              <a:rPr lang="pt-BR" smtClean="0"/>
              <a:t>Chapitre 2 : </a:t>
            </a:r>
            <a:r>
              <a:rPr lang="fr-FR" smtClean="0"/>
              <a:t>Tester Pendant le Cycle de Vie Logiciel</a:t>
            </a:r>
          </a:p>
          <a:p>
            <a:pPr eaLnBrk="1" hangingPunct="1"/>
            <a:r>
              <a:rPr lang="fr-FR" smtClean="0"/>
              <a:t>Chapitre 3 : Techniques Statiques</a:t>
            </a:r>
          </a:p>
          <a:p>
            <a:pPr eaLnBrk="1" hangingPunct="1"/>
            <a:r>
              <a:rPr lang="fr-FR" smtClean="0"/>
              <a:t>Chapitre 4 : Techniques de Conception de tests</a:t>
            </a:r>
          </a:p>
          <a:p>
            <a:pPr eaLnBrk="1" hangingPunct="1"/>
            <a:r>
              <a:rPr lang="fr-FR" smtClean="0"/>
              <a:t>Chapitre 5 : Gestion des tests</a:t>
            </a:r>
          </a:p>
          <a:p>
            <a:pPr eaLnBrk="1" hangingPunct="1"/>
            <a:r>
              <a:rPr lang="fr-FR" smtClean="0"/>
              <a:t>Chapitre 6: Outil de support de tests</a:t>
            </a:r>
          </a:p>
          <a:p>
            <a:pPr eaLnBrk="1" hangingPunct="1"/>
            <a:r>
              <a:rPr lang="fr-FR" smtClean="0"/>
              <a:t>Test </a:t>
            </a:r>
          </a:p>
          <a:p>
            <a:pPr eaLnBrk="1" hangingPunct="1"/>
            <a:endParaRPr lang="fr-FR" smtClean="0"/>
          </a:p>
          <a:p>
            <a:pPr eaLnBrk="1" hangingPunct="1"/>
            <a:endParaRPr lang="pt-BR" smtClean="0"/>
          </a:p>
        </p:txBody>
      </p:sp>
      <p:sp>
        <p:nvSpPr>
          <p:cNvPr id="4" name="Slide Number Placeholder 3"/>
          <p:cNvSpPr>
            <a:spLocks noGrp="1"/>
          </p:cNvSpPr>
          <p:nvPr>
            <p:ph type="sldNum" sz="quarter" idx="10"/>
          </p:nvPr>
        </p:nvSpPr>
        <p:spPr/>
        <p:txBody>
          <a:bodyPr/>
          <a:lstStyle/>
          <a:p>
            <a:pPr>
              <a:defRPr/>
            </a:pPr>
            <a:fld id="{A12190FA-2903-40BA-AA19-627A502FDB45}" type="slidenum">
              <a:rPr lang="en-US"/>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1922" name="Content Placeholder 2"/>
          <p:cNvSpPr>
            <a:spLocks noGrp="1"/>
          </p:cNvSpPr>
          <p:nvPr>
            <p:ph idx="1"/>
          </p:nvPr>
        </p:nvSpPr>
        <p:spPr/>
        <p:txBody>
          <a:bodyPr/>
          <a:lstStyle/>
          <a:p>
            <a:pPr eaLnBrk="1" hangingPunct="1"/>
            <a:r>
              <a:rPr lang="fr-FR" b="1" smtClean="0"/>
              <a:t>Phases d'une revue formelle</a:t>
            </a:r>
          </a:p>
          <a:p>
            <a:pPr eaLnBrk="1" hangingPunct="1"/>
            <a:r>
              <a:rPr lang="fr-FR" sz="1800" smtClean="0"/>
              <a:t>Planification :</a:t>
            </a:r>
          </a:p>
          <a:p>
            <a:pPr lvl="1" eaLnBrk="1" hangingPunct="1"/>
            <a:r>
              <a:rPr lang="fr-FR" sz="1600" smtClean="0"/>
              <a:t>Définir les critères de revues, critères d’entrée et de sortie pour des types de revues plus formels et sélectionner la partie des documents à revoir.</a:t>
            </a:r>
          </a:p>
          <a:p>
            <a:pPr lvl="1" eaLnBrk="1" hangingPunct="1"/>
            <a:r>
              <a:rPr lang="fr-FR" sz="1600" smtClean="0"/>
              <a:t>Choisir le personnel et allouer les rôles.</a:t>
            </a:r>
          </a:p>
          <a:p>
            <a:pPr eaLnBrk="1" hangingPunct="1"/>
            <a:r>
              <a:rPr lang="fr-FR" sz="1800" smtClean="0"/>
              <a:t>Lancement:</a:t>
            </a:r>
          </a:p>
          <a:p>
            <a:pPr lvl="1" eaLnBrk="1" hangingPunct="1"/>
            <a:r>
              <a:rPr lang="fr-FR" sz="1600" smtClean="0"/>
              <a:t>Distribuer les documents et expliquer les objectifs, le processus aux participants.</a:t>
            </a:r>
          </a:p>
          <a:p>
            <a:pPr eaLnBrk="1" hangingPunct="1"/>
            <a:r>
              <a:rPr lang="fr-FR" sz="1600" smtClean="0"/>
              <a:t>Préparation individuelle.</a:t>
            </a:r>
          </a:p>
          <a:p>
            <a:pPr lvl="1" eaLnBrk="1" hangingPunct="1"/>
            <a:r>
              <a:rPr lang="fr-FR" sz="1600" smtClean="0"/>
              <a:t>Préparer la réunion de revue en revoyant les documents, écriture des défauts potentiels, questions et commentaires.</a:t>
            </a:r>
          </a:p>
          <a:p>
            <a:pPr lvl="1" eaLnBrk="1" hangingPunct="1"/>
            <a:endParaRPr lang="fr-FR" sz="1600" smtClean="0"/>
          </a:p>
        </p:txBody>
      </p:sp>
      <p:sp>
        <p:nvSpPr>
          <p:cNvPr id="4" name="Slide Number Placeholder 3"/>
          <p:cNvSpPr>
            <a:spLocks noGrp="1"/>
          </p:cNvSpPr>
          <p:nvPr>
            <p:ph type="sldNum" sz="quarter" idx="10"/>
          </p:nvPr>
        </p:nvSpPr>
        <p:spPr/>
        <p:txBody>
          <a:bodyPr/>
          <a:lstStyle/>
          <a:p>
            <a:pPr>
              <a:defRPr/>
            </a:pPr>
            <a:fld id="{F81B30AD-5B94-4A6D-9069-2E866059AA83}" type="slidenum">
              <a:rPr lang="en-US"/>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3970" name="Content Placeholder 2"/>
          <p:cNvSpPr>
            <a:spLocks noGrp="1"/>
          </p:cNvSpPr>
          <p:nvPr>
            <p:ph idx="1"/>
          </p:nvPr>
        </p:nvSpPr>
        <p:spPr/>
        <p:txBody>
          <a:bodyPr/>
          <a:lstStyle/>
          <a:p>
            <a:pPr eaLnBrk="1" hangingPunct="1"/>
            <a:r>
              <a:rPr lang="fr-FR" sz="1800" smtClean="0"/>
              <a:t>Examen/évaluation/enregistrement des résultats (réunion de revue):</a:t>
            </a:r>
          </a:p>
          <a:p>
            <a:pPr lvl="1" eaLnBrk="1" hangingPunct="1"/>
            <a:r>
              <a:rPr lang="fr-FR" sz="1600" smtClean="0"/>
              <a:t>Discuter ou enregistrer, avec des résultats ou minutes documentés (pour des types de revues plus formels).</a:t>
            </a:r>
          </a:p>
          <a:p>
            <a:pPr lvl="1" eaLnBrk="1" hangingPunct="1"/>
            <a:r>
              <a:rPr lang="fr-FR" sz="1600" smtClean="0"/>
              <a:t>Noter les défauts, faire des recommandations concernant le traitement des défauts, prendre des décisions à propos des défauts.</a:t>
            </a:r>
          </a:p>
          <a:p>
            <a:pPr eaLnBrk="1" hangingPunct="1"/>
            <a:r>
              <a:rPr lang="fr-FR" sz="1800" smtClean="0"/>
              <a:t>Re travail</a:t>
            </a:r>
          </a:p>
          <a:p>
            <a:pPr lvl="1" eaLnBrk="1" hangingPunct="1"/>
            <a:r>
              <a:rPr lang="fr-FR" sz="1600" smtClean="0"/>
              <a:t>Correction des défauts détectés (réalisé généralement par l’auteur).</a:t>
            </a:r>
          </a:p>
          <a:p>
            <a:pPr lvl="1" eaLnBrk="1" hangingPunct="1"/>
            <a:r>
              <a:rPr lang="fr-FR" sz="1600" smtClean="0"/>
              <a:t>Enregistrer le statut modifié des défauts (dans les revues formelles).</a:t>
            </a:r>
          </a:p>
        </p:txBody>
      </p:sp>
      <p:sp>
        <p:nvSpPr>
          <p:cNvPr id="4" name="Slide Number Placeholder 3"/>
          <p:cNvSpPr>
            <a:spLocks noGrp="1"/>
          </p:cNvSpPr>
          <p:nvPr>
            <p:ph type="sldNum" sz="quarter" idx="10"/>
          </p:nvPr>
        </p:nvSpPr>
        <p:spPr/>
        <p:txBody>
          <a:bodyPr/>
          <a:lstStyle/>
          <a:p>
            <a:pPr>
              <a:defRPr/>
            </a:pPr>
            <a:fld id="{3C3B823F-DA24-4201-8F49-563995F453C1}" type="slidenum">
              <a:rPr lang="en-US"/>
              <a:pPr>
                <a:defRPr/>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6018" name="Content Placeholder 2"/>
          <p:cNvSpPr>
            <a:spLocks noGrp="1"/>
          </p:cNvSpPr>
          <p:nvPr>
            <p:ph idx="1"/>
          </p:nvPr>
        </p:nvSpPr>
        <p:spPr/>
        <p:txBody>
          <a:bodyPr/>
          <a:lstStyle/>
          <a:p>
            <a:pPr eaLnBrk="1" hangingPunct="1"/>
            <a:r>
              <a:rPr lang="fr-FR" sz="1800" smtClean="0"/>
              <a:t>Suivi:</a:t>
            </a:r>
          </a:p>
          <a:p>
            <a:pPr lvl="1" eaLnBrk="1" hangingPunct="1"/>
            <a:r>
              <a:rPr lang="fr-FR" sz="1600" smtClean="0"/>
              <a:t>Vérifier que les défauts ont bien été traités.</a:t>
            </a:r>
          </a:p>
          <a:p>
            <a:pPr lvl="1" eaLnBrk="1" hangingPunct="1"/>
            <a:r>
              <a:rPr lang="fr-FR" sz="1600" smtClean="0"/>
              <a:t>Récolter les métriques.</a:t>
            </a:r>
          </a:p>
          <a:p>
            <a:pPr lvl="1" eaLnBrk="1" hangingPunct="1"/>
            <a:r>
              <a:rPr lang="fr-FR" sz="1600" smtClean="0"/>
              <a:t>Contrôle sur la base des critères de sorties (pour des types de revues plus formels).</a:t>
            </a:r>
          </a:p>
        </p:txBody>
      </p:sp>
      <p:sp>
        <p:nvSpPr>
          <p:cNvPr id="4" name="Slide Number Placeholder 3"/>
          <p:cNvSpPr>
            <a:spLocks noGrp="1"/>
          </p:cNvSpPr>
          <p:nvPr>
            <p:ph type="sldNum" sz="quarter" idx="10"/>
          </p:nvPr>
        </p:nvSpPr>
        <p:spPr/>
        <p:txBody>
          <a:bodyPr/>
          <a:lstStyle/>
          <a:p>
            <a:pPr>
              <a:defRPr/>
            </a:pPr>
            <a:fld id="{2B0952C5-31CF-41FF-87C1-FF000783F124}" type="slidenum">
              <a:rPr lang="en-US"/>
              <a:pPr>
                <a:defRPr/>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8066" name="Content Placeholder 2"/>
          <p:cNvSpPr>
            <a:spLocks noGrp="1"/>
          </p:cNvSpPr>
          <p:nvPr>
            <p:ph idx="1"/>
          </p:nvPr>
        </p:nvSpPr>
        <p:spPr/>
        <p:txBody>
          <a:bodyPr/>
          <a:lstStyle/>
          <a:p>
            <a:pPr eaLnBrk="1" hangingPunct="1"/>
            <a:r>
              <a:rPr lang="fr-FR" b="1" smtClean="0"/>
              <a:t>Rôles et responsabilités</a:t>
            </a:r>
          </a:p>
          <a:p>
            <a:pPr lvl="1" eaLnBrk="1" hangingPunct="1"/>
            <a:r>
              <a:rPr lang="fr-FR" sz="1800" smtClean="0"/>
              <a:t>Manager : décide l’exécution des revues, alloue le temps dans la planification du projet et détermine si les objectifs de revue ont été atteints.</a:t>
            </a:r>
          </a:p>
          <a:p>
            <a:pPr lvl="1" eaLnBrk="1" hangingPunct="1"/>
            <a:r>
              <a:rPr lang="fr-FR" sz="1800" smtClean="0"/>
              <a:t>Modérateur: la personne qui dirige la revue des documents, incluant la planification et l’exécution de la revue, et le suivi post-réunion.</a:t>
            </a:r>
          </a:p>
          <a:p>
            <a:pPr lvl="1" eaLnBrk="1" hangingPunct="1"/>
            <a:r>
              <a:rPr lang="fr-FR" sz="1800" smtClean="0"/>
              <a:t>Auteur : l’auteur ou la personne à qui incombe la responsabilité principale des documents à revoir.</a:t>
            </a:r>
          </a:p>
          <a:p>
            <a:pPr lvl="1" eaLnBrk="1" hangingPunct="1"/>
            <a:r>
              <a:rPr lang="fr-FR" sz="1800" smtClean="0"/>
              <a:t>Réviseurs : les individus avec une culture technique ou métier spécifique qui identifient et décrivent les constatations dans le produit en cours de revue.</a:t>
            </a:r>
          </a:p>
          <a:p>
            <a:pPr lvl="1" eaLnBrk="1" hangingPunct="1"/>
            <a:r>
              <a:rPr lang="fr-FR" sz="1800" smtClean="0"/>
              <a:t>Scribe (ou greffier): documente tous les aspects, problèmes et points ouverts identifiés pendant la réunion.</a:t>
            </a:r>
          </a:p>
        </p:txBody>
      </p:sp>
      <p:sp>
        <p:nvSpPr>
          <p:cNvPr id="4" name="Slide Number Placeholder 3"/>
          <p:cNvSpPr>
            <a:spLocks noGrp="1"/>
          </p:cNvSpPr>
          <p:nvPr>
            <p:ph type="sldNum" sz="quarter" idx="10"/>
          </p:nvPr>
        </p:nvSpPr>
        <p:spPr/>
        <p:txBody>
          <a:bodyPr/>
          <a:lstStyle/>
          <a:p>
            <a:pPr>
              <a:defRPr/>
            </a:pPr>
            <a:fld id="{4F49CC68-6664-4907-8951-3C38BA1D1FBE}" type="slidenum">
              <a:rPr lang="en-US"/>
              <a:pPr>
                <a:defRPr/>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fr-FR" sz="2400" smtClean="0"/>
              <a:t>3.2 Types de revues</a:t>
            </a:r>
            <a:br>
              <a:rPr lang="fr-FR" sz="2400" smtClean="0"/>
            </a:b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1245A47E-7D89-450B-8BE5-C6AA67E3E105}" type="slidenum">
              <a:rPr lang="en-US"/>
              <a:pPr>
                <a:defRPr/>
              </a:pPr>
              <a:t>74</a:t>
            </a:fld>
            <a:endParaRPr lang="en-US" dirty="0"/>
          </a:p>
        </p:txBody>
      </p:sp>
      <p:sp>
        <p:nvSpPr>
          <p:cNvPr id="3" name="Oval 2"/>
          <p:cNvSpPr/>
          <p:nvPr/>
        </p:nvSpPr>
        <p:spPr>
          <a:xfrm>
            <a:off x="1447800" y="29718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2162" name="Content Placeholder 2"/>
          <p:cNvSpPr>
            <a:spLocks noGrp="1"/>
          </p:cNvSpPr>
          <p:nvPr>
            <p:ph idx="1"/>
          </p:nvPr>
        </p:nvSpPr>
        <p:spPr/>
        <p:txBody>
          <a:bodyPr/>
          <a:lstStyle/>
          <a:p>
            <a:pPr eaLnBrk="1" hangingPunct="1"/>
            <a:r>
              <a:rPr lang="fr-FR" b="1" smtClean="0"/>
              <a:t>Types de revues</a:t>
            </a:r>
          </a:p>
          <a:p>
            <a:pPr lvl="1" eaLnBrk="1" hangingPunct="1"/>
            <a:r>
              <a:rPr lang="fr-FR" sz="1800" smtClean="0"/>
              <a:t>Revue informelle</a:t>
            </a:r>
          </a:p>
          <a:p>
            <a:pPr lvl="2" eaLnBrk="1" hangingPunct="1"/>
            <a:r>
              <a:rPr lang="fr-FR" sz="1600" smtClean="0"/>
              <a:t>Pas de processus formel.</a:t>
            </a:r>
          </a:p>
          <a:p>
            <a:pPr lvl="2" eaLnBrk="1" hangingPunct="1"/>
            <a:r>
              <a:rPr lang="fr-FR" sz="1600" smtClean="0"/>
              <a:t>Peut inclure la programmation par paires ou une revue de conception et de code par un responsable technique.</a:t>
            </a:r>
          </a:p>
          <a:p>
            <a:pPr lvl="2" eaLnBrk="1" hangingPunct="1"/>
            <a:r>
              <a:rPr lang="fr-FR" sz="1600" smtClean="0"/>
              <a:t>Les résultats peuvent être documentés.</a:t>
            </a:r>
          </a:p>
          <a:p>
            <a:pPr lvl="2" eaLnBrk="1" hangingPunct="1"/>
            <a:r>
              <a:rPr lang="fr-FR" sz="1600" smtClean="0"/>
              <a:t>Peut varier en utilité selon les réviseurs.</a:t>
            </a:r>
          </a:p>
          <a:p>
            <a:pPr lvl="2" eaLnBrk="1" hangingPunct="1"/>
            <a:r>
              <a:rPr lang="fr-FR" sz="1600" u="sng" smtClean="0"/>
              <a:t>Objectif principal </a:t>
            </a:r>
            <a:r>
              <a:rPr lang="fr-FR" sz="1600" smtClean="0"/>
              <a:t>: manière bon marché d’obtenir des résultats.</a:t>
            </a:r>
          </a:p>
        </p:txBody>
      </p:sp>
      <p:sp>
        <p:nvSpPr>
          <p:cNvPr id="4" name="Slide Number Placeholder 3"/>
          <p:cNvSpPr>
            <a:spLocks noGrp="1"/>
          </p:cNvSpPr>
          <p:nvPr>
            <p:ph type="sldNum" sz="quarter" idx="10"/>
          </p:nvPr>
        </p:nvSpPr>
        <p:spPr/>
        <p:txBody>
          <a:bodyPr/>
          <a:lstStyle/>
          <a:p>
            <a:pPr>
              <a:defRPr/>
            </a:pPr>
            <a:fld id="{902907A6-460D-41FF-B032-89146DEBA796}" type="slidenum">
              <a:rPr lang="en-US"/>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4210" name="Content Placeholder 2"/>
          <p:cNvSpPr>
            <a:spLocks noGrp="1"/>
          </p:cNvSpPr>
          <p:nvPr>
            <p:ph idx="1"/>
          </p:nvPr>
        </p:nvSpPr>
        <p:spPr/>
        <p:txBody>
          <a:bodyPr/>
          <a:lstStyle/>
          <a:p>
            <a:pPr lvl="1" eaLnBrk="1" hangingPunct="1"/>
            <a:r>
              <a:rPr lang="fr-FR" sz="1800" smtClean="0"/>
              <a:t>Relecture technique</a:t>
            </a:r>
          </a:p>
          <a:p>
            <a:pPr lvl="2" eaLnBrk="1" hangingPunct="1"/>
            <a:r>
              <a:rPr lang="fr-FR" sz="1600" smtClean="0"/>
              <a:t>Réunion dirigée par l’auteur.</a:t>
            </a:r>
          </a:p>
          <a:p>
            <a:pPr lvl="2" eaLnBrk="1" hangingPunct="1"/>
            <a:r>
              <a:rPr lang="fr-FR" sz="1600" smtClean="0"/>
              <a:t>Peut prendre la forme de scénarios, répétitions à blanc, participation de groupes de pairs.</a:t>
            </a:r>
          </a:p>
          <a:p>
            <a:pPr lvl="2" eaLnBrk="1" hangingPunct="1"/>
            <a:r>
              <a:rPr lang="fr-FR" sz="1600" smtClean="0"/>
              <a:t>Sessions sans limite de durée</a:t>
            </a:r>
          </a:p>
          <a:p>
            <a:pPr lvl="2" eaLnBrk="1" hangingPunct="1"/>
            <a:r>
              <a:rPr lang="fr-FR" sz="1600" smtClean="0"/>
              <a:t>Optionnellement un scribe (qui n’est pas l’auteur).</a:t>
            </a:r>
          </a:p>
          <a:p>
            <a:pPr lvl="2" eaLnBrk="1" hangingPunct="1"/>
            <a:r>
              <a:rPr lang="fr-FR" sz="1600" u="sng" smtClean="0"/>
              <a:t>Objectifs principaux</a:t>
            </a:r>
            <a:r>
              <a:rPr lang="fr-FR" sz="1600" smtClean="0"/>
              <a:t>: apprendre, gagner en compréhension, trouver des défauts.</a:t>
            </a:r>
          </a:p>
        </p:txBody>
      </p:sp>
      <p:sp>
        <p:nvSpPr>
          <p:cNvPr id="4" name="Slide Number Placeholder 3"/>
          <p:cNvSpPr>
            <a:spLocks noGrp="1"/>
          </p:cNvSpPr>
          <p:nvPr>
            <p:ph type="sldNum" sz="quarter" idx="10"/>
          </p:nvPr>
        </p:nvSpPr>
        <p:spPr/>
        <p:txBody>
          <a:bodyPr/>
          <a:lstStyle/>
          <a:p>
            <a:pPr>
              <a:defRPr/>
            </a:pPr>
            <a:fld id="{E8090FC6-F216-4FC8-A97E-1951815CF01D}" type="slidenum">
              <a:rPr lang="en-US"/>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6258" name="Content Placeholder 2"/>
          <p:cNvSpPr>
            <a:spLocks noGrp="1"/>
          </p:cNvSpPr>
          <p:nvPr>
            <p:ph idx="1"/>
          </p:nvPr>
        </p:nvSpPr>
        <p:spPr/>
        <p:txBody>
          <a:bodyPr/>
          <a:lstStyle/>
          <a:p>
            <a:pPr lvl="1" eaLnBrk="1" hangingPunct="1"/>
            <a:r>
              <a:rPr lang="fr-FR" sz="1800" smtClean="0"/>
              <a:t>Revue technique</a:t>
            </a:r>
          </a:p>
          <a:p>
            <a:pPr lvl="2" eaLnBrk="1" hangingPunct="1"/>
            <a:r>
              <a:rPr lang="fr-FR" sz="1600" smtClean="0"/>
              <a:t>Documentée, processus de détection de défauts défini incluant des pairs et des experts techniques avec optionnellement la participation de l’encadrement.</a:t>
            </a:r>
          </a:p>
          <a:p>
            <a:pPr lvl="2" eaLnBrk="1" hangingPunct="1"/>
            <a:r>
              <a:rPr lang="fr-FR" sz="1600" smtClean="0"/>
              <a:t>Idéalement dirigée par un modérateur formé (pas l’auteur).</a:t>
            </a:r>
          </a:p>
          <a:p>
            <a:pPr lvl="2" eaLnBrk="1" hangingPunct="1"/>
            <a:r>
              <a:rPr lang="fr-FR" sz="1600" smtClean="0"/>
              <a:t>Réunion de préparation par les réviseurs.</a:t>
            </a:r>
          </a:p>
          <a:p>
            <a:pPr lvl="2" eaLnBrk="1" hangingPunct="1"/>
            <a:r>
              <a:rPr lang="fr-FR" sz="1600" smtClean="0"/>
              <a:t>Peut optionnellement utiliser des check-lists.</a:t>
            </a:r>
          </a:p>
          <a:p>
            <a:pPr lvl="2" eaLnBrk="1" hangingPunct="1"/>
            <a:r>
              <a:rPr lang="fr-FR" sz="1600" smtClean="0"/>
              <a:t>Préparation d’un rapport de revue.</a:t>
            </a:r>
          </a:p>
          <a:p>
            <a:pPr lvl="2" eaLnBrk="1" hangingPunct="1"/>
            <a:r>
              <a:rPr lang="fr-FR" sz="1600" u="sng" smtClean="0"/>
              <a:t>Objectifs principaux</a:t>
            </a:r>
            <a:r>
              <a:rPr lang="fr-FR" sz="1600" smtClean="0"/>
              <a:t>: discuter, décider, évaluer des alternatives, trouver des défauts, résoudre des problèmes techniques et vérifier la conformité aux spécifications, plans, réglementations et standards.</a:t>
            </a:r>
          </a:p>
        </p:txBody>
      </p:sp>
      <p:sp>
        <p:nvSpPr>
          <p:cNvPr id="4" name="Slide Number Placeholder 3"/>
          <p:cNvSpPr>
            <a:spLocks noGrp="1"/>
          </p:cNvSpPr>
          <p:nvPr>
            <p:ph type="sldNum" sz="quarter" idx="10"/>
          </p:nvPr>
        </p:nvSpPr>
        <p:spPr/>
        <p:txBody>
          <a:bodyPr/>
          <a:lstStyle/>
          <a:p>
            <a:pPr>
              <a:defRPr/>
            </a:pPr>
            <a:fld id="{930FD856-05F4-49A2-9508-0220B6DA6BBE}" type="slidenum">
              <a:rPr lang="en-US"/>
              <a:pPr>
                <a:defRPr/>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8306" name="Content Placeholder 2"/>
          <p:cNvSpPr>
            <a:spLocks noGrp="1"/>
          </p:cNvSpPr>
          <p:nvPr>
            <p:ph idx="1"/>
          </p:nvPr>
        </p:nvSpPr>
        <p:spPr/>
        <p:txBody>
          <a:bodyPr/>
          <a:lstStyle/>
          <a:p>
            <a:pPr lvl="1" eaLnBrk="1" hangingPunct="1"/>
            <a:r>
              <a:rPr lang="fr-FR" sz="1800" smtClean="0"/>
              <a:t>Inspection</a:t>
            </a:r>
          </a:p>
          <a:p>
            <a:pPr lvl="2" eaLnBrk="1" hangingPunct="1"/>
            <a:r>
              <a:rPr lang="fr-FR" sz="1600" smtClean="0"/>
              <a:t>Dirigée par un modérateur formé (pas l’auteur).</a:t>
            </a:r>
          </a:p>
          <a:p>
            <a:pPr lvl="2" eaLnBrk="1" hangingPunct="1"/>
            <a:r>
              <a:rPr lang="fr-FR" sz="1600" smtClean="0"/>
              <a:t>Rôles définis (Lecteur facultatif), critères d’entrée et de sortie spécifiés pour l’acceptation du produit logiciel.</a:t>
            </a:r>
          </a:p>
          <a:p>
            <a:pPr lvl="2" eaLnBrk="1" hangingPunct="1"/>
            <a:r>
              <a:rPr lang="fr-FR" sz="1600" smtClean="0"/>
              <a:t>Inclut des métriques.</a:t>
            </a:r>
          </a:p>
          <a:p>
            <a:pPr lvl="2" eaLnBrk="1" hangingPunct="1"/>
            <a:r>
              <a:rPr lang="fr-FR" sz="1600" smtClean="0"/>
              <a:t>Processus formel basé sur des règles et des check-lists.</a:t>
            </a:r>
          </a:p>
          <a:p>
            <a:pPr lvl="2" eaLnBrk="1" hangingPunct="1"/>
            <a:r>
              <a:rPr lang="fr-FR" sz="1600" smtClean="0"/>
              <a:t>Réunion de préparation.</a:t>
            </a:r>
          </a:p>
          <a:p>
            <a:pPr lvl="2" eaLnBrk="1" hangingPunct="1"/>
            <a:r>
              <a:rPr lang="fr-FR" sz="1600" smtClean="0"/>
              <a:t>Rapport d’inspection incluant la liste de constatations.</a:t>
            </a:r>
          </a:p>
          <a:p>
            <a:pPr lvl="2" eaLnBrk="1" hangingPunct="1"/>
            <a:r>
              <a:rPr lang="fr-FR" sz="1600" smtClean="0"/>
              <a:t>Processus formel de suivi.</a:t>
            </a:r>
          </a:p>
          <a:p>
            <a:pPr lvl="2" eaLnBrk="1" hangingPunct="1"/>
            <a:r>
              <a:rPr lang="fr-FR" sz="1600" u="sng" smtClean="0"/>
              <a:t>Objectif principal</a:t>
            </a:r>
            <a:r>
              <a:rPr lang="fr-FR" sz="1600" smtClean="0"/>
              <a:t>: trouver des défauts.</a:t>
            </a:r>
          </a:p>
        </p:txBody>
      </p:sp>
      <p:sp>
        <p:nvSpPr>
          <p:cNvPr id="4" name="Slide Number Placeholder 3"/>
          <p:cNvSpPr>
            <a:spLocks noGrp="1"/>
          </p:cNvSpPr>
          <p:nvPr>
            <p:ph type="sldNum" sz="quarter" idx="10"/>
          </p:nvPr>
        </p:nvSpPr>
        <p:spPr/>
        <p:txBody>
          <a:bodyPr/>
          <a:lstStyle/>
          <a:p>
            <a:pPr>
              <a:defRPr/>
            </a:pPr>
            <a:fld id="{94080E3B-9A33-4617-B751-CB7AA2D9700A}" type="slidenum">
              <a:rPr lang="en-US"/>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100354" name="Content Placeholder 2"/>
          <p:cNvSpPr>
            <a:spLocks noGrp="1"/>
          </p:cNvSpPr>
          <p:nvPr>
            <p:ph idx="1"/>
          </p:nvPr>
        </p:nvSpPr>
        <p:spPr/>
        <p:txBody>
          <a:bodyPr/>
          <a:lstStyle/>
          <a:p>
            <a:pPr eaLnBrk="1" hangingPunct="1"/>
            <a:r>
              <a:rPr lang="fr-FR" b="1" smtClean="0"/>
              <a:t>Facteurs de succès des revues</a:t>
            </a:r>
          </a:p>
          <a:p>
            <a:pPr lvl="1" eaLnBrk="1" hangingPunct="1"/>
            <a:r>
              <a:rPr lang="fr-FR" sz="1800" smtClean="0"/>
              <a:t>Revues avec des objectifs prédéfinis et clairs.</a:t>
            </a:r>
          </a:p>
          <a:p>
            <a:pPr lvl="1" eaLnBrk="1" hangingPunct="1"/>
            <a:r>
              <a:rPr lang="fr-FR" sz="1800" smtClean="0"/>
              <a:t>Les personnes impliquées sont adéquates pour les objectifs de la revue.</a:t>
            </a:r>
          </a:p>
          <a:p>
            <a:pPr lvl="1" eaLnBrk="1" hangingPunct="1"/>
            <a:r>
              <a:rPr lang="fr-FR" sz="1800" smtClean="0"/>
              <a:t>Les testeurs sont des réviseurs de valeur qui contribuent à la revue et ainsi prennent connaissance du produit afin de pouvoir préparer les tests plus tôt.</a:t>
            </a:r>
          </a:p>
          <a:p>
            <a:pPr lvl="1" eaLnBrk="1" hangingPunct="1"/>
            <a:r>
              <a:rPr lang="fr-FR" sz="1800" smtClean="0"/>
              <a:t>Les résultats de la revue ne sont pas utilisés pour évaluer les participants.</a:t>
            </a:r>
          </a:p>
          <a:p>
            <a:pPr lvl="1" eaLnBrk="1" hangingPunct="1"/>
            <a:r>
              <a:rPr lang="fr-FR" sz="1800" smtClean="0"/>
              <a:t>Les techniques de revue adaptées aux objectifs, livrable logiciel, et réviseurs.</a:t>
            </a:r>
          </a:p>
          <a:p>
            <a:pPr lvl="1" eaLnBrk="1" hangingPunct="1"/>
            <a:r>
              <a:rPr lang="fr-FR" sz="1800" smtClean="0"/>
              <a:t>Des check-lists ou des rôles sont utilisés lorsque cela est approprié.</a:t>
            </a:r>
          </a:p>
          <a:p>
            <a:pPr lvl="1" eaLnBrk="1" hangingPunct="1"/>
            <a:r>
              <a:rPr lang="fr-FR" sz="1800" smtClean="0"/>
              <a:t>Des formations sont données sur les techniques de revue, en particulier celles concernant les techniques plus formelles telles que les inspections.</a:t>
            </a:r>
          </a:p>
        </p:txBody>
      </p:sp>
      <p:sp>
        <p:nvSpPr>
          <p:cNvPr id="4" name="Slide Number Placeholder 3"/>
          <p:cNvSpPr>
            <a:spLocks noGrp="1"/>
          </p:cNvSpPr>
          <p:nvPr>
            <p:ph type="sldNum" sz="quarter" idx="10"/>
          </p:nvPr>
        </p:nvSpPr>
        <p:spPr/>
        <p:txBody>
          <a:bodyPr/>
          <a:lstStyle/>
          <a:p>
            <a:pPr>
              <a:defRPr/>
            </a:pPr>
            <a:fld id="{65F7CC3E-52F9-4CAF-B995-8BD68E9B2F4B}" type="slidenum">
              <a:rPr lang="en-US"/>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381000" y="2971800"/>
            <a:ext cx="8391525" cy="1800225"/>
          </a:xfrm>
        </p:spPr>
        <p:txBody>
          <a:bodyPr/>
          <a:lstStyle/>
          <a:p>
            <a:pPr algn="ctr" eaLnBrk="1" hangingPunct="1"/>
            <a:r>
              <a:rPr lang="fr-FR" smtClean="0"/>
              <a:t>Chapitre 1 : Fondamentaux</a:t>
            </a:r>
            <a:r>
              <a:rPr lang="en-GB" smtClean="0"/>
              <a:t> de Tests</a:t>
            </a:r>
            <a:endParaRPr lang="en-US" smtClean="0"/>
          </a:p>
        </p:txBody>
      </p:sp>
      <p:sp>
        <p:nvSpPr>
          <p:cNvPr id="3" name="Slide Number Placeholder 2"/>
          <p:cNvSpPr>
            <a:spLocks noGrp="1"/>
          </p:cNvSpPr>
          <p:nvPr>
            <p:ph type="sldNum" sz="quarter" idx="10"/>
          </p:nvPr>
        </p:nvSpPr>
        <p:spPr/>
        <p:txBody>
          <a:bodyPr/>
          <a:lstStyle/>
          <a:p>
            <a:pPr>
              <a:defRPr/>
            </a:pPr>
            <a:fld id="{161F3293-1F2E-476A-A45F-90385FD1F67A}" type="slidenum">
              <a:rPr lang="en-US"/>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2402" name="Content Placeholder 2"/>
          <p:cNvSpPr>
            <a:spLocks noGrp="1"/>
          </p:cNvSpPr>
          <p:nvPr>
            <p:ph idx="1"/>
          </p:nvPr>
        </p:nvSpPr>
        <p:spPr/>
        <p:txBody>
          <a:bodyPr/>
          <a:lstStyle/>
          <a:p>
            <a:pPr lvl="1" eaLnBrk="1" hangingPunct="1"/>
            <a:r>
              <a:rPr lang="fr-FR" sz="1800" smtClean="0"/>
              <a:t>L’accent est mis sur l’apprentissage et l’amélioration du processus.</a:t>
            </a:r>
          </a:p>
          <a:p>
            <a:pPr lvl="1" eaLnBrk="1" hangingPunct="1"/>
            <a:r>
              <a:rPr lang="fr-FR" sz="1800" smtClean="0"/>
              <a:t>L'objectif de l'analyse statique est de trouver des défauts dans le code source et les modèles logiciels.</a:t>
            </a:r>
          </a:p>
          <a:p>
            <a:pPr lvl="1" eaLnBrk="1" hangingPunct="1"/>
            <a:r>
              <a:rPr lang="fr-FR" sz="1800" smtClean="0"/>
              <a:t>Les outils d'analyse statique analysent le code du programme et sont typiquement utilisés par des développeurs avant et pendant les tests de composants et les tests d'intégration.</a:t>
            </a:r>
          </a:p>
          <a:p>
            <a:pPr lvl="1" eaLnBrk="1" hangingPunct="1"/>
            <a:r>
              <a:rPr lang="fr-FR" sz="1800" smtClean="0"/>
              <a:t>Les outils d'analyse statique peuvent produire un nombre important de messages d'avertissement qui doivent être gérés convenablement afin de permettre une utilisation optimale de l'outil.</a:t>
            </a:r>
          </a:p>
        </p:txBody>
      </p:sp>
      <p:sp>
        <p:nvSpPr>
          <p:cNvPr id="4" name="Slide Number Placeholder 3"/>
          <p:cNvSpPr>
            <a:spLocks noGrp="1"/>
          </p:cNvSpPr>
          <p:nvPr>
            <p:ph type="sldNum" sz="quarter" idx="10"/>
          </p:nvPr>
        </p:nvSpPr>
        <p:spPr/>
        <p:txBody>
          <a:bodyPr/>
          <a:lstStyle/>
          <a:p>
            <a:pPr>
              <a:defRPr/>
            </a:pPr>
            <a:fld id="{5A250601-65D7-46AA-BC84-443F3CBBDCAE}" type="slidenum">
              <a:rPr lang="en-US"/>
              <a:pPr>
                <a:defRPr/>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4450" name="Content Placeholder 2"/>
          <p:cNvSpPr>
            <a:spLocks noGrp="1"/>
          </p:cNvSpPr>
          <p:nvPr>
            <p:ph idx="1"/>
          </p:nvPr>
        </p:nvSpPr>
        <p:spPr/>
        <p:txBody>
          <a:bodyPr/>
          <a:lstStyle/>
          <a:p>
            <a:pPr eaLnBrk="1" hangingPunct="1"/>
            <a:r>
              <a:rPr lang="fr-FR" sz="1800" smtClean="0"/>
              <a:t>La valeur des tests statiques est :</a:t>
            </a:r>
          </a:p>
          <a:p>
            <a:pPr lvl="1" eaLnBrk="1" hangingPunct="1"/>
            <a:r>
              <a:rPr lang="fr-FR" sz="1600" smtClean="0"/>
              <a:t>La détection très tôt de défauts avant l’exécution des tests.</a:t>
            </a:r>
          </a:p>
          <a:p>
            <a:pPr lvl="1" eaLnBrk="1" hangingPunct="1"/>
            <a:r>
              <a:rPr lang="fr-FR" sz="1600" smtClean="0"/>
              <a:t>Une information très tôt sur certains aspects suspects du code ou de la conception, par le calcul de métriques, par exemple une mesure de complexité élevée.</a:t>
            </a:r>
          </a:p>
          <a:p>
            <a:pPr lvl="1" eaLnBrk="1" hangingPunct="1"/>
            <a:r>
              <a:rPr lang="fr-FR" sz="1600" smtClean="0"/>
              <a:t>L’identification de défauts difficilement détectables par des tests dynamiques.</a:t>
            </a:r>
          </a:p>
          <a:p>
            <a:pPr lvl="1" eaLnBrk="1" hangingPunct="1"/>
            <a:r>
              <a:rPr lang="fr-FR" sz="1600" smtClean="0"/>
              <a:t>La détection de dépendances et d’inconsistances dans les modèles logiciels tels que des liens dans les modèles logiciels.</a:t>
            </a:r>
          </a:p>
          <a:p>
            <a:pPr lvl="1" eaLnBrk="1" hangingPunct="1"/>
            <a:r>
              <a:rPr lang="fr-FR" sz="1600" smtClean="0"/>
              <a:t>L’amélioration de la maintenabilité du code et de la conception.</a:t>
            </a:r>
          </a:p>
          <a:p>
            <a:pPr lvl="1" eaLnBrk="1" hangingPunct="1"/>
            <a:r>
              <a:rPr lang="fr-FR" sz="1600" smtClean="0"/>
              <a:t>La prévention des défauts, si les leçons sont prises en compte lors du développement.</a:t>
            </a:r>
          </a:p>
        </p:txBody>
      </p:sp>
      <p:sp>
        <p:nvSpPr>
          <p:cNvPr id="4" name="Slide Number Placeholder 3"/>
          <p:cNvSpPr>
            <a:spLocks noGrp="1"/>
          </p:cNvSpPr>
          <p:nvPr>
            <p:ph type="sldNum" sz="quarter" idx="10"/>
          </p:nvPr>
        </p:nvSpPr>
        <p:spPr/>
        <p:txBody>
          <a:bodyPr/>
          <a:lstStyle/>
          <a:p>
            <a:pPr>
              <a:defRPr/>
            </a:pPr>
            <a:fld id="{6E821943-35E0-4EA8-9FA5-DB4B91B9E503}" type="slidenum">
              <a:rPr lang="en-US"/>
              <a:pPr>
                <a:defRPr/>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6498" name="Content Placeholder 2"/>
          <p:cNvSpPr>
            <a:spLocks noGrp="1"/>
          </p:cNvSpPr>
          <p:nvPr>
            <p:ph idx="1"/>
          </p:nvPr>
        </p:nvSpPr>
        <p:spPr/>
        <p:txBody>
          <a:bodyPr/>
          <a:lstStyle/>
          <a:p>
            <a:pPr eaLnBrk="1" hangingPunct="1"/>
            <a:r>
              <a:rPr lang="fr-FR" sz="1800" smtClean="0"/>
              <a:t>Les défauts typiques découverts par des outils d’analyse statique incluent :</a:t>
            </a:r>
          </a:p>
          <a:p>
            <a:pPr lvl="1" eaLnBrk="1" hangingPunct="1"/>
            <a:r>
              <a:rPr lang="fr-FR" sz="1600" smtClean="0"/>
              <a:t>Référencement d’une variable avec une valeur indéfinie.</a:t>
            </a:r>
          </a:p>
          <a:p>
            <a:pPr lvl="1" eaLnBrk="1" hangingPunct="1"/>
            <a:r>
              <a:rPr lang="fr-FR" sz="1600" smtClean="0"/>
              <a:t>Interface inconsistante entre modules et composants.</a:t>
            </a:r>
          </a:p>
          <a:p>
            <a:pPr lvl="1" eaLnBrk="1" hangingPunct="1"/>
            <a:r>
              <a:rPr lang="fr-FR" sz="1600" smtClean="0"/>
              <a:t>Variables qui ne sont jamais utilisées ou déclarées de façon incorrecte.</a:t>
            </a:r>
          </a:p>
          <a:p>
            <a:pPr lvl="1" eaLnBrk="1" hangingPunct="1"/>
            <a:r>
              <a:rPr lang="fr-FR" sz="1600" smtClean="0"/>
              <a:t>Code non accessible (code mort).</a:t>
            </a:r>
          </a:p>
          <a:p>
            <a:pPr lvl="1" eaLnBrk="1" hangingPunct="1"/>
            <a:r>
              <a:rPr lang="fr-FR" sz="1600" smtClean="0"/>
              <a:t>Logique absente et erronée (potentiellement des boucles infinies).</a:t>
            </a:r>
          </a:p>
          <a:p>
            <a:pPr lvl="1" eaLnBrk="1" hangingPunct="1"/>
            <a:r>
              <a:rPr lang="fr-FR" sz="1600" smtClean="0"/>
              <a:t>Constructions trop compliquées.</a:t>
            </a:r>
          </a:p>
          <a:p>
            <a:pPr lvl="1" eaLnBrk="1" hangingPunct="1"/>
            <a:r>
              <a:rPr lang="fr-FR" sz="1600" smtClean="0"/>
              <a:t>Violation des standards de programmation.</a:t>
            </a:r>
          </a:p>
          <a:p>
            <a:pPr lvl="1" eaLnBrk="1" hangingPunct="1"/>
            <a:r>
              <a:rPr lang="fr-FR" sz="1600" smtClean="0"/>
              <a:t>Vulnérabilités de sécurité.</a:t>
            </a:r>
          </a:p>
          <a:p>
            <a:pPr lvl="1" eaLnBrk="1" hangingPunct="1"/>
            <a:r>
              <a:rPr lang="fr-FR" sz="1600" smtClean="0"/>
              <a:t>Violation de syntaxe dans le code et les modèles logiciels.</a:t>
            </a:r>
          </a:p>
        </p:txBody>
      </p:sp>
      <p:sp>
        <p:nvSpPr>
          <p:cNvPr id="4" name="Slide Number Placeholder 3"/>
          <p:cNvSpPr>
            <a:spLocks noGrp="1"/>
          </p:cNvSpPr>
          <p:nvPr>
            <p:ph type="sldNum" sz="quarter" idx="10"/>
          </p:nvPr>
        </p:nvSpPr>
        <p:spPr/>
        <p:txBody>
          <a:bodyPr/>
          <a:lstStyle/>
          <a:p>
            <a:pPr>
              <a:defRPr/>
            </a:pPr>
            <a:fld id="{9DCCEF21-9D93-4EC5-8149-39C6C636D3A1}" type="slidenum">
              <a:rPr lang="en-US"/>
              <a:pPr>
                <a:defRPr/>
              </a:pPr>
              <a:t>82</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457200" y="2667000"/>
            <a:ext cx="8391525" cy="1800225"/>
          </a:xfrm>
        </p:spPr>
        <p:txBody>
          <a:bodyPr/>
          <a:lstStyle/>
          <a:p>
            <a:pPr eaLnBrk="1" hangingPunct="1"/>
            <a:r>
              <a:rPr lang="fr-FR" smtClean="0"/>
              <a:t>Chapitre 4 : Techniques de Conception de Tests Techniques de Conception de Tests</a:t>
            </a:r>
            <a:endParaRPr lang="en-US" smtClean="0"/>
          </a:p>
        </p:txBody>
      </p:sp>
      <p:sp>
        <p:nvSpPr>
          <p:cNvPr id="87042"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0417ABBD-8075-4D33-AB41-46D3750CFD3D}" type="slidenum">
              <a:rPr lang="en-US">
                <a:solidFill>
                  <a:srgbClr val="898989"/>
                </a:solidFill>
                <a:latin typeface="Arial" charset="0"/>
              </a:rPr>
              <a:pPr>
                <a:defRPr/>
              </a:pPr>
              <a:t>83</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3"/>
          <p:cNvSpPr>
            <a:spLocks noGrp="1"/>
          </p:cNvSpPr>
          <p:nvPr>
            <p:ph type="title" idx="4294967295"/>
          </p:nvPr>
        </p:nvSpPr>
        <p:spPr/>
        <p:txBody>
          <a:bodyPr/>
          <a:lstStyle/>
          <a:p>
            <a:pPr eaLnBrk="1" hangingPunct="1"/>
            <a:r>
              <a:rPr lang="fr-FR" sz="2400" smtClean="0"/>
              <a:t>Chapitre 4 : Techniques de Conception de Tests</a:t>
            </a:r>
          </a:p>
        </p:txBody>
      </p:sp>
      <p:sp>
        <p:nvSpPr>
          <p:cNvPr id="109570" name="Content Placeholder 4"/>
          <p:cNvSpPr>
            <a:spLocks noGrp="1"/>
          </p:cNvSpPr>
          <p:nvPr>
            <p:ph idx="4294967295"/>
          </p:nvPr>
        </p:nvSpPr>
        <p:spPr/>
        <p:txBody>
          <a:bodyPr anchor="ctr"/>
          <a:lstStyle/>
          <a:p>
            <a:pPr marL="358775" lvl="2" eaLnBrk="1" hangingPunct="1">
              <a:buFont typeface="Arial" charset="0"/>
              <a:buChar char="»"/>
            </a:pPr>
            <a:endParaRPr lang="en-US" dirty="0" smtClean="0"/>
          </a:p>
          <a:p>
            <a:pPr marL="358775" lvl="2" eaLnBrk="1" hangingPunct="1">
              <a:buFont typeface="Arial" charset="0"/>
              <a:buChar char="»"/>
            </a:pPr>
            <a:endParaRPr lang="en-US" dirty="0"/>
          </a:p>
          <a:p>
            <a:pPr marL="358775" lvl="2" eaLnBrk="1" hangingPunct="1">
              <a:buFont typeface="Arial" charset="0"/>
              <a:buChar char="»"/>
            </a:pPr>
            <a:endParaRPr lang="en-US" dirty="0" smtClean="0"/>
          </a:p>
          <a:p>
            <a:pPr marL="358775" lvl="2" eaLnBrk="1" hangingPunct="1">
              <a:buFont typeface="Arial" charset="0"/>
              <a:buChar char="»"/>
            </a:pPr>
            <a:endParaRPr lang="en-US" dirty="0"/>
          </a:p>
          <a:p>
            <a:pPr marL="358775" lvl="2" eaLnBrk="1" hangingPunct="1">
              <a:buFont typeface="Arial" charset="0"/>
              <a:buChar char="»"/>
            </a:pPr>
            <a:r>
              <a:rPr lang="en-US" dirty="0" smtClean="0"/>
              <a:t>Technique </a:t>
            </a:r>
            <a:r>
              <a:rPr lang="en-US" dirty="0" err="1" smtClean="0"/>
              <a:t>Boite</a:t>
            </a:r>
            <a:r>
              <a:rPr lang="en-US" dirty="0" smtClean="0"/>
              <a:t> noire</a:t>
            </a:r>
          </a:p>
          <a:p>
            <a:pPr marL="358775" lvl="2" eaLnBrk="1" hangingPunct="1">
              <a:buFont typeface="Arial" charset="0"/>
              <a:buChar char="»"/>
            </a:pPr>
            <a:endParaRPr lang="en-US" dirty="0" smtClean="0"/>
          </a:p>
          <a:p>
            <a:pPr marL="358775" lvl="2" eaLnBrk="1" hangingPunct="1">
              <a:buFont typeface="Arial" charset="0"/>
              <a:buChar char="»"/>
            </a:pPr>
            <a:r>
              <a:rPr lang="en-US" dirty="0" smtClean="0"/>
              <a:t>Technique </a:t>
            </a:r>
            <a:r>
              <a:rPr lang="en-US" dirty="0" err="1" smtClean="0"/>
              <a:t>boite</a:t>
            </a:r>
            <a:r>
              <a:rPr lang="en-US" dirty="0" smtClean="0"/>
              <a:t> blanche</a:t>
            </a:r>
          </a:p>
          <a:p>
            <a:pPr marL="358775" lvl="2" eaLnBrk="1" hangingPunct="1">
              <a:buFont typeface="Arial" charset="0"/>
              <a:buChar char="»"/>
            </a:pPr>
            <a:endParaRPr lang="en-US" dirty="0" smtClean="0"/>
          </a:p>
          <a:p>
            <a:pPr marL="358775" lvl="2" eaLnBrk="1" hangingPunct="1">
              <a:buFont typeface="Arial" charset="0"/>
              <a:buChar char="»"/>
            </a:pPr>
            <a:r>
              <a:rPr lang="en-US" dirty="0" smtClean="0"/>
              <a:t>Technique </a:t>
            </a:r>
            <a:r>
              <a:rPr lang="en-US" dirty="0" err="1" smtClean="0"/>
              <a:t>basée</a:t>
            </a:r>
            <a:r>
              <a:rPr lang="en-US" dirty="0" smtClean="0"/>
              <a:t> sur </a:t>
            </a:r>
            <a:r>
              <a:rPr lang="en-US" dirty="0" err="1" smtClean="0"/>
              <a:t>l’expéraince</a:t>
            </a: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B051C893-B079-4377-B741-544802BD202C}" type="slidenum">
              <a:rPr lang="en-US" sz="1200" b="1">
                <a:solidFill>
                  <a:schemeClr val="tx1">
                    <a:tint val="75000"/>
                  </a:schemeClr>
                </a:solidFill>
                <a:latin typeface="Arial" pitchFamily="34" charset="0"/>
                <a:cs typeface="+mn-cs"/>
              </a:rPr>
              <a:pPr algn="r" eaLnBrk="0" hangingPunct="0">
                <a:defRPr/>
              </a:pPr>
              <a:t>84</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485775" y="341313"/>
            <a:ext cx="8388350" cy="725487"/>
          </a:xfrm>
        </p:spPr>
        <p:txBody>
          <a:bodyPr/>
          <a:lstStyle/>
          <a:p>
            <a:pPr eaLnBrk="1" hangingPunct="1"/>
            <a:r>
              <a:rPr lang="fr-FR" sz="2400" smtClean="0"/>
              <a:t>4.1 Techniques de Conception de Tests</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B14B6B6A-9CE8-4AB0-9F73-9014D9EA4DD1}" type="slidenum">
              <a:rPr lang="en-US"/>
              <a:pPr>
                <a:defRPr/>
              </a:pPr>
              <a:t>85</a:t>
            </a:fld>
            <a:endParaRPr lang="en-US" dirty="0"/>
          </a:p>
        </p:txBody>
      </p:sp>
      <p:sp>
        <p:nvSpPr>
          <p:cNvPr id="3" name="Oval 2"/>
          <p:cNvSpPr/>
          <p:nvPr/>
        </p:nvSpPr>
        <p:spPr>
          <a:xfrm>
            <a:off x="4800600" y="2974975"/>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Title 1"/>
          <p:cNvSpPr>
            <a:spLocks noGrp="1"/>
          </p:cNvSpPr>
          <p:nvPr>
            <p:ph type="title"/>
          </p:nvPr>
        </p:nvSpPr>
        <p:spPr/>
        <p:txBody>
          <a:bodyPr/>
          <a:lstStyle/>
          <a:p>
            <a:pPr eaLnBrk="1" hangingPunct="1"/>
            <a:r>
              <a:rPr lang="fr-FR" smtClean="0"/>
              <a:t>4.2 Catégories de techniques de conception de tests</a:t>
            </a:r>
          </a:p>
        </p:txBody>
      </p:sp>
      <p:sp>
        <p:nvSpPr>
          <p:cNvPr id="3" name="Content Placeholder 2"/>
          <p:cNvSpPr>
            <a:spLocks noGrp="1"/>
          </p:cNvSpPr>
          <p:nvPr>
            <p:ph idx="1"/>
          </p:nvPr>
        </p:nvSpPr>
        <p:spPr>
          <a:xfrm>
            <a:off x="485775" y="1220788"/>
            <a:ext cx="8388350" cy="5006975"/>
          </a:xfrm>
        </p:spPr>
        <p:txBody>
          <a:bodyPr rtlCol="0">
            <a:noAutofit/>
          </a:bodyPr>
          <a:lstStyle/>
          <a:p>
            <a:pPr marL="360000" indent="-360000" eaLnBrk="1" fontAlgn="auto" hangingPunct="1">
              <a:spcAft>
                <a:spcPts val="0"/>
              </a:spcAft>
              <a:buFont typeface="Arial" pitchFamily="34" charset="0"/>
              <a:buChar char="»"/>
              <a:defRPr/>
            </a:pPr>
            <a:r>
              <a:rPr lang="fr-FR" dirty="0" smtClean="0"/>
              <a:t>Statique (pas d’</a:t>
            </a:r>
            <a:r>
              <a:rPr lang="fr-FR" dirty="0" err="1" smtClean="0"/>
              <a:t>éxecution</a:t>
            </a:r>
            <a:r>
              <a:rPr lang="fr-FR" dirty="0" smtClean="0"/>
              <a:t>)</a:t>
            </a:r>
          </a:p>
          <a:p>
            <a:pPr marL="720000" lvl="2" indent="-360000" eaLnBrk="1" fontAlgn="auto" hangingPunct="1">
              <a:spcAft>
                <a:spcPts val="0"/>
              </a:spcAft>
              <a:buFont typeface="Arial" pitchFamily="34" charset="0"/>
              <a:buChar char="»"/>
              <a:defRPr/>
            </a:pPr>
            <a:r>
              <a:rPr lang="fr-FR" dirty="0" err="1"/>
              <a:t>Examination</a:t>
            </a:r>
            <a:r>
              <a:rPr lang="fr-FR" dirty="0"/>
              <a:t> des </a:t>
            </a:r>
            <a:r>
              <a:rPr lang="fr-FR" dirty="0" err="1"/>
              <a:t>documents,source</a:t>
            </a:r>
            <a:r>
              <a:rPr lang="fr-FR" dirty="0"/>
              <a:t> code …</a:t>
            </a:r>
          </a:p>
          <a:p>
            <a:pPr marL="360000"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Fonctionnelle (black box</a:t>
            </a:r>
            <a:r>
              <a:rPr lang="fr-FR" dirty="0" smtClean="0"/>
              <a:t>)</a:t>
            </a:r>
          </a:p>
          <a:p>
            <a:pPr marL="720000" lvl="2" indent="-360000" eaLnBrk="1" fontAlgn="auto" hangingPunct="1">
              <a:spcAft>
                <a:spcPts val="0"/>
              </a:spcAft>
              <a:buFont typeface="Arial" pitchFamily="34" charset="0"/>
              <a:buChar char="»"/>
              <a:defRPr/>
            </a:pPr>
            <a:r>
              <a:rPr lang="fr-FR" dirty="0" smtClean="0"/>
              <a:t>Basée </a:t>
            </a:r>
            <a:r>
              <a:rPr lang="fr-FR" dirty="0"/>
              <a:t>sur le comportement</a:t>
            </a:r>
          </a:p>
          <a:p>
            <a:pPr marL="360000" lvl="1"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Structurelle (white box)</a:t>
            </a:r>
          </a:p>
          <a:p>
            <a:pPr marL="720000" lvl="2" indent="-360000" eaLnBrk="1" fontAlgn="auto" hangingPunct="1">
              <a:spcAft>
                <a:spcPts val="0"/>
              </a:spcAft>
              <a:buFont typeface="Arial" pitchFamily="34" charset="0"/>
              <a:buChar char="»"/>
              <a:defRPr/>
            </a:pPr>
            <a:r>
              <a:rPr lang="fr-FR" dirty="0"/>
              <a:t>Basée sur la structure </a:t>
            </a:r>
          </a:p>
          <a:p>
            <a:pPr marL="360000" indent="-360000" eaLnBrk="1" fontAlgn="auto" hangingPunct="1">
              <a:spcAft>
                <a:spcPts val="0"/>
              </a:spcAft>
              <a:buFont typeface="Arial" pitchFamily="34" charset="0"/>
              <a:buChar char="»"/>
              <a:defRPr/>
            </a:pPr>
            <a:endParaRPr lang="fr-FR" dirty="0" smtClean="0"/>
          </a:p>
          <a:p>
            <a:pPr marL="720000" lvl="1" indent="-360000" eaLnBrk="1" fontAlgn="auto" hangingPunct="1">
              <a:spcAft>
                <a:spcPts val="0"/>
              </a:spcAft>
              <a:buFont typeface="Arial" pitchFamily="34" charset="0"/>
              <a:buChar char="–"/>
              <a:defRPr/>
            </a:pPr>
            <a:endParaRPr lang="fr-FR" dirty="0"/>
          </a:p>
          <a:p>
            <a:pPr marL="360000" lvl="1" indent="0" eaLnBrk="1" fontAlgn="auto" hangingPunct="1">
              <a:spcAft>
                <a:spcPts val="0"/>
              </a:spcAft>
              <a:buFont typeface="Arial" pitchFamily="34" charset="0"/>
              <a:buNone/>
              <a:defRPr/>
            </a:pPr>
            <a:r>
              <a:rPr lang="fr-FR" dirty="0"/>
              <a:t>	</a:t>
            </a:r>
          </a:p>
        </p:txBody>
      </p:sp>
      <p:sp>
        <p:nvSpPr>
          <p:cNvPr id="4" name="Slide Number Placeholder 3"/>
          <p:cNvSpPr>
            <a:spLocks noGrp="1"/>
          </p:cNvSpPr>
          <p:nvPr>
            <p:ph type="sldNum" sz="quarter" idx="10"/>
          </p:nvPr>
        </p:nvSpPr>
        <p:spPr/>
        <p:txBody>
          <a:bodyPr/>
          <a:lstStyle/>
          <a:p>
            <a:pPr>
              <a:defRPr/>
            </a:pPr>
            <a:fld id="{211A8153-D13F-4FE8-89C4-5E88E3A1B8BC}" type="slidenum">
              <a:rPr lang="en-US"/>
              <a:pPr>
                <a:defRPr/>
              </a:pPr>
              <a:t>86</a:t>
            </a:fld>
            <a:endParaRPr lang="en-US" dirty="0"/>
          </a:p>
        </p:txBody>
      </p:sp>
      <p:sp>
        <p:nvSpPr>
          <p:cNvPr id="1125" name="Rectangle 4"/>
          <p:cNvSpPr>
            <a:spLocks noChangeArrowheads="1"/>
          </p:cNvSpPr>
          <p:nvPr/>
        </p:nvSpPr>
        <p:spPr bwMode="auto">
          <a:xfrm>
            <a:off x="6875463" y="4737100"/>
            <a:ext cx="1414462" cy="1157288"/>
          </a:xfrm>
          <a:prstGeom prst="rect">
            <a:avLst/>
          </a:prstGeom>
          <a:solidFill>
            <a:schemeClr val="hlink"/>
          </a:solidFill>
          <a:ln w="28575">
            <a:solidFill>
              <a:schemeClr val="tx1"/>
            </a:solidFill>
            <a:miter lim="800000"/>
            <a:headEnd/>
            <a:tailEnd/>
          </a:ln>
        </p:spPr>
        <p:txBody>
          <a:bodyPr wrap="none" anchor="ctr"/>
          <a:lstStyle/>
          <a:p>
            <a:pPr eaLnBrk="0" hangingPunct="0"/>
            <a:endParaRPr lang="fr-FR"/>
          </a:p>
        </p:txBody>
      </p:sp>
      <p:sp>
        <p:nvSpPr>
          <p:cNvPr id="1126" name="Line 5"/>
          <p:cNvSpPr>
            <a:spLocks noChangeShapeType="1"/>
          </p:cNvSpPr>
          <p:nvPr/>
        </p:nvSpPr>
        <p:spPr bwMode="auto">
          <a:xfrm>
            <a:off x="5881688" y="51816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7" name="Line 6"/>
          <p:cNvSpPr>
            <a:spLocks noChangeShapeType="1"/>
          </p:cNvSpPr>
          <p:nvPr/>
        </p:nvSpPr>
        <p:spPr bwMode="auto">
          <a:xfrm>
            <a:off x="8270875" y="5715000"/>
            <a:ext cx="893763"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8" name="Rectangle 21"/>
          <p:cNvSpPr>
            <a:spLocks noChangeArrowheads="1"/>
          </p:cNvSpPr>
          <p:nvPr/>
        </p:nvSpPr>
        <p:spPr bwMode="auto">
          <a:xfrm>
            <a:off x="6856413" y="3048000"/>
            <a:ext cx="1414462" cy="1157288"/>
          </a:xfrm>
          <a:prstGeom prst="rect">
            <a:avLst/>
          </a:prstGeom>
          <a:solidFill>
            <a:srgbClr val="000000"/>
          </a:solidFill>
          <a:ln w="28575">
            <a:solidFill>
              <a:schemeClr val="tx1"/>
            </a:solidFill>
            <a:miter lim="800000"/>
            <a:headEnd/>
            <a:tailEnd/>
          </a:ln>
        </p:spPr>
        <p:txBody>
          <a:bodyPr wrap="none" anchor="ctr"/>
          <a:lstStyle/>
          <a:p>
            <a:pPr eaLnBrk="0" hangingPunct="0"/>
            <a:endParaRPr lang="fr-FR"/>
          </a:p>
        </p:txBody>
      </p:sp>
      <p:sp>
        <p:nvSpPr>
          <p:cNvPr id="1129" name="Line 22"/>
          <p:cNvSpPr>
            <a:spLocks noChangeShapeType="1"/>
          </p:cNvSpPr>
          <p:nvPr/>
        </p:nvSpPr>
        <p:spPr bwMode="auto">
          <a:xfrm>
            <a:off x="5864225" y="35814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30" name="Line 23"/>
          <p:cNvSpPr>
            <a:spLocks noChangeShapeType="1"/>
          </p:cNvSpPr>
          <p:nvPr/>
        </p:nvSpPr>
        <p:spPr bwMode="auto">
          <a:xfrm>
            <a:off x="8250238" y="3962400"/>
            <a:ext cx="893762" cy="0"/>
          </a:xfrm>
          <a:prstGeom prst="line">
            <a:avLst/>
          </a:prstGeom>
          <a:noFill/>
          <a:ln w="28575">
            <a:solidFill>
              <a:schemeClr val="tx1"/>
            </a:solidFill>
            <a:round/>
            <a:headEnd type="none" w="sm" len="sm"/>
            <a:tailEnd type="stealth" w="med" len="lg"/>
          </a:ln>
        </p:spPr>
        <p:txBody>
          <a:bodyPr wrap="none" anchor="ctr"/>
          <a:lstStyle/>
          <a:p>
            <a:endParaRPr lang="fr-FR"/>
          </a:p>
        </p:txBody>
      </p:sp>
      <p:grpSp>
        <p:nvGrpSpPr>
          <p:cNvPr id="1131" name="Group 24"/>
          <p:cNvGrpSpPr>
            <a:grpSpLocks/>
          </p:cNvGrpSpPr>
          <p:nvPr/>
        </p:nvGrpSpPr>
        <p:grpSpPr bwMode="auto">
          <a:xfrm>
            <a:off x="6088063" y="912813"/>
            <a:ext cx="3055937" cy="1763712"/>
            <a:chOff x="4166" y="701"/>
            <a:chExt cx="1925" cy="1111"/>
          </a:xfrm>
        </p:grpSpPr>
        <p:grpSp>
          <p:nvGrpSpPr>
            <p:cNvPr id="1132" name="Group 25"/>
            <p:cNvGrpSpPr>
              <a:grpSpLocks/>
            </p:cNvGrpSpPr>
            <p:nvPr/>
          </p:nvGrpSpPr>
          <p:grpSpPr bwMode="auto">
            <a:xfrm>
              <a:off x="4204" y="701"/>
              <a:ext cx="1887" cy="1111"/>
              <a:chOff x="4204" y="701"/>
              <a:chExt cx="1887" cy="1111"/>
            </a:xfrm>
          </p:grpSpPr>
          <p:sp>
            <p:nvSpPr>
              <p:cNvPr id="1145" name="Freeform 26"/>
              <p:cNvSpPr>
                <a:spLocks/>
              </p:cNvSpPr>
              <p:nvPr/>
            </p:nvSpPr>
            <p:spPr bwMode="auto">
              <a:xfrm>
                <a:off x="4204" y="701"/>
                <a:ext cx="1887" cy="1111"/>
              </a:xfrm>
              <a:custGeom>
                <a:avLst/>
                <a:gdLst>
                  <a:gd name="T0" fmla="*/ 29 w 1887"/>
                  <a:gd name="T1" fmla="*/ 274 h 1111"/>
                  <a:gd name="T2" fmla="*/ 1079 w 1887"/>
                  <a:gd name="T3" fmla="*/ 0 h 1111"/>
                  <a:gd name="T4" fmla="*/ 1886 w 1887"/>
                  <a:gd name="T5" fmla="*/ 806 h 1111"/>
                  <a:gd name="T6" fmla="*/ 790 w 1887"/>
                  <a:gd name="T7" fmla="*/ 1110 h 1111"/>
                  <a:gd name="T8" fmla="*/ 0 w 1887"/>
                  <a:gd name="T9" fmla="*/ 278 h 1111"/>
                  <a:gd name="T10" fmla="*/ 29 w 1887"/>
                  <a:gd name="T11" fmla="*/ 274 h 1111"/>
                  <a:gd name="T12" fmla="*/ 0 60000 65536"/>
                  <a:gd name="T13" fmla="*/ 0 60000 65536"/>
                  <a:gd name="T14" fmla="*/ 0 60000 65536"/>
                  <a:gd name="T15" fmla="*/ 0 60000 65536"/>
                  <a:gd name="T16" fmla="*/ 0 60000 65536"/>
                  <a:gd name="T17" fmla="*/ 0 60000 65536"/>
                  <a:gd name="T18" fmla="*/ 0 w 1887"/>
                  <a:gd name="T19" fmla="*/ 0 h 1111"/>
                  <a:gd name="T20" fmla="*/ 1887 w 1887"/>
                  <a:gd name="T21" fmla="*/ 1111 h 1111"/>
                </a:gdLst>
                <a:ahLst/>
                <a:cxnLst>
                  <a:cxn ang="T12">
                    <a:pos x="T0" y="T1"/>
                  </a:cxn>
                  <a:cxn ang="T13">
                    <a:pos x="T2" y="T3"/>
                  </a:cxn>
                  <a:cxn ang="T14">
                    <a:pos x="T4" y="T5"/>
                  </a:cxn>
                  <a:cxn ang="T15">
                    <a:pos x="T6" y="T7"/>
                  </a:cxn>
                  <a:cxn ang="T16">
                    <a:pos x="T8" y="T9"/>
                  </a:cxn>
                  <a:cxn ang="T17">
                    <a:pos x="T10" y="T11"/>
                  </a:cxn>
                </a:cxnLst>
                <a:rect l="T18" t="T19" r="T20" b="T21"/>
                <a:pathLst>
                  <a:path w="1887" h="1111">
                    <a:moveTo>
                      <a:pt x="29" y="274"/>
                    </a:moveTo>
                    <a:lnTo>
                      <a:pt x="1079" y="0"/>
                    </a:lnTo>
                    <a:lnTo>
                      <a:pt x="1886" y="806"/>
                    </a:lnTo>
                    <a:lnTo>
                      <a:pt x="790" y="1110"/>
                    </a:lnTo>
                    <a:lnTo>
                      <a:pt x="0" y="278"/>
                    </a:lnTo>
                    <a:lnTo>
                      <a:pt x="29" y="274"/>
                    </a:lnTo>
                  </a:path>
                </a:pathLst>
              </a:custGeom>
              <a:solidFill>
                <a:srgbClr val="FFFFCC"/>
              </a:solidFill>
              <a:ln w="12700" cap="rnd" cmpd="sng">
                <a:solidFill>
                  <a:srgbClr val="FFFFCC"/>
                </a:solidFill>
                <a:prstDash val="solid"/>
                <a:round/>
                <a:headEnd type="none" w="sm" len="sm"/>
                <a:tailEnd type="none" w="sm" len="sm"/>
              </a:ln>
            </p:spPr>
            <p:txBody>
              <a:bodyPr/>
              <a:lstStyle/>
              <a:p>
                <a:endParaRPr lang="fr-FR"/>
              </a:p>
            </p:txBody>
          </p:sp>
          <p:grpSp>
            <p:nvGrpSpPr>
              <p:cNvPr id="1146" name="Group 27"/>
              <p:cNvGrpSpPr>
                <a:grpSpLocks/>
              </p:cNvGrpSpPr>
              <p:nvPr/>
            </p:nvGrpSpPr>
            <p:grpSpPr bwMode="auto">
              <a:xfrm>
                <a:off x="4320" y="769"/>
                <a:ext cx="1631" cy="959"/>
                <a:chOff x="4320" y="769"/>
                <a:chExt cx="1631" cy="959"/>
              </a:xfrm>
            </p:grpSpPr>
            <p:sp>
              <p:nvSpPr>
                <p:cNvPr id="1165" name="Line 28"/>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6" name="Line 29"/>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7" name="Line 30"/>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8" name="Line 31"/>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9" name="Line 32"/>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0" name="Line 33"/>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1" name="Line 34"/>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2" name="Line 35"/>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3" name="Line 36"/>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4" name="Line 37"/>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5" name="Line 38"/>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6" name="Line 39"/>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7" name="Line 40"/>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8" name="Line 41"/>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9" name="Line 42"/>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80" name="Line 43"/>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p:spPr>
              <p:txBody>
                <a:bodyPr wrap="none" anchor="ctr"/>
                <a:lstStyle/>
                <a:p>
                  <a:endParaRPr lang="fr-FR"/>
                </a:p>
              </p:txBody>
            </p:sp>
          </p:grpSp>
          <p:grpSp>
            <p:nvGrpSpPr>
              <p:cNvPr id="1147" name="Group 44"/>
              <p:cNvGrpSpPr>
                <a:grpSpLocks/>
              </p:cNvGrpSpPr>
              <p:nvPr/>
            </p:nvGrpSpPr>
            <p:grpSpPr bwMode="auto">
              <a:xfrm>
                <a:off x="4434" y="834"/>
                <a:ext cx="1379" cy="882"/>
                <a:chOff x="4434" y="834"/>
                <a:chExt cx="1379" cy="882"/>
              </a:xfrm>
            </p:grpSpPr>
            <p:sp>
              <p:nvSpPr>
                <p:cNvPr id="1148" name="Oval 45"/>
                <p:cNvSpPr>
                  <a:spLocks noChangeArrowheads="1"/>
                </p:cNvSpPr>
                <p:nvPr/>
              </p:nvSpPr>
              <p:spPr bwMode="auto">
                <a:xfrm rot="240000">
                  <a:off x="4630" y="93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49" name="Oval 46"/>
                <p:cNvSpPr>
                  <a:spLocks noChangeArrowheads="1"/>
                </p:cNvSpPr>
                <p:nvPr/>
              </p:nvSpPr>
              <p:spPr bwMode="auto">
                <a:xfrm>
                  <a:off x="4726" y="103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0" name="Oval 47"/>
                <p:cNvSpPr>
                  <a:spLocks noChangeArrowheads="1"/>
                </p:cNvSpPr>
                <p:nvPr/>
              </p:nvSpPr>
              <p:spPr bwMode="auto">
                <a:xfrm>
                  <a:off x="4706" y="122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1" name="Oval 48"/>
                <p:cNvSpPr>
                  <a:spLocks noChangeArrowheads="1"/>
                </p:cNvSpPr>
                <p:nvPr/>
              </p:nvSpPr>
              <p:spPr bwMode="auto">
                <a:xfrm>
                  <a:off x="5260" y="138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2" name="Oval 49"/>
                <p:cNvSpPr>
                  <a:spLocks noChangeArrowheads="1"/>
                </p:cNvSpPr>
                <p:nvPr/>
              </p:nvSpPr>
              <p:spPr bwMode="auto">
                <a:xfrm>
                  <a:off x="5064" y="157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3" name="Oval 50"/>
                <p:cNvSpPr>
                  <a:spLocks noChangeArrowheads="1"/>
                </p:cNvSpPr>
                <p:nvPr/>
              </p:nvSpPr>
              <p:spPr bwMode="auto">
                <a:xfrm>
                  <a:off x="4915" y="114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4" name="Oval 51"/>
                <p:cNvSpPr>
                  <a:spLocks noChangeArrowheads="1"/>
                </p:cNvSpPr>
                <p:nvPr/>
              </p:nvSpPr>
              <p:spPr bwMode="auto">
                <a:xfrm>
                  <a:off x="4599" y="93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5" name="Oval 52"/>
                <p:cNvSpPr>
                  <a:spLocks noChangeArrowheads="1"/>
                </p:cNvSpPr>
                <p:nvPr/>
              </p:nvSpPr>
              <p:spPr bwMode="auto">
                <a:xfrm>
                  <a:off x="5251" y="865"/>
                  <a:ext cx="68" cy="294"/>
                </a:xfrm>
                <a:prstGeom prst="ellipse">
                  <a:avLst/>
                </a:prstGeom>
                <a:solidFill>
                  <a:srgbClr val="FFFFCC"/>
                </a:solidFill>
                <a:ln w="9525">
                  <a:noFill/>
                  <a:round/>
                  <a:headEnd/>
                  <a:tailEnd/>
                </a:ln>
              </p:spPr>
              <p:txBody>
                <a:bodyPr wrap="none" anchor="ctr"/>
                <a:lstStyle/>
                <a:p>
                  <a:pPr eaLnBrk="0" hangingPunct="0"/>
                  <a:endParaRPr lang="fr-FR"/>
                </a:p>
              </p:txBody>
            </p:sp>
            <p:sp>
              <p:nvSpPr>
                <p:cNvPr id="1156" name="Oval 53"/>
                <p:cNvSpPr>
                  <a:spLocks noChangeArrowheads="1"/>
                </p:cNvSpPr>
                <p:nvPr/>
              </p:nvSpPr>
              <p:spPr bwMode="auto">
                <a:xfrm>
                  <a:off x="5432" y="978"/>
                  <a:ext cx="66" cy="327"/>
                </a:xfrm>
                <a:prstGeom prst="ellipse">
                  <a:avLst/>
                </a:prstGeom>
                <a:solidFill>
                  <a:srgbClr val="FFFFCC"/>
                </a:solidFill>
                <a:ln w="9525">
                  <a:noFill/>
                  <a:round/>
                  <a:headEnd/>
                  <a:tailEnd/>
                </a:ln>
              </p:spPr>
              <p:txBody>
                <a:bodyPr wrap="none" anchor="ctr"/>
                <a:lstStyle/>
                <a:p>
                  <a:pPr eaLnBrk="0" hangingPunct="0"/>
                  <a:endParaRPr lang="fr-FR"/>
                </a:p>
              </p:txBody>
            </p:sp>
            <p:sp>
              <p:nvSpPr>
                <p:cNvPr id="1157" name="Rectangle 54"/>
                <p:cNvSpPr>
                  <a:spLocks noChangeArrowheads="1"/>
                </p:cNvSpPr>
                <p:nvPr/>
              </p:nvSpPr>
              <p:spPr bwMode="auto">
                <a:xfrm>
                  <a:off x="5031" y="1369"/>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8" name="Rectangle 55"/>
                <p:cNvSpPr>
                  <a:spLocks noChangeArrowheads="1"/>
                </p:cNvSpPr>
                <p:nvPr/>
              </p:nvSpPr>
              <p:spPr bwMode="auto">
                <a:xfrm>
                  <a:off x="5527" y="1488"/>
                  <a:ext cx="7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9" name="Rectangle 56"/>
                <p:cNvSpPr>
                  <a:spLocks noChangeArrowheads="1"/>
                </p:cNvSpPr>
                <p:nvPr/>
              </p:nvSpPr>
              <p:spPr bwMode="auto">
                <a:xfrm>
                  <a:off x="5283" y="1247"/>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0" name="Rectangle 57"/>
                <p:cNvSpPr>
                  <a:spLocks noChangeArrowheads="1"/>
                </p:cNvSpPr>
                <p:nvPr/>
              </p:nvSpPr>
              <p:spPr bwMode="auto">
                <a:xfrm rot="-2940000">
                  <a:off x="5112" y="807"/>
                  <a:ext cx="43"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1" name="Rectangle 58"/>
                <p:cNvSpPr>
                  <a:spLocks noChangeArrowheads="1"/>
                </p:cNvSpPr>
                <p:nvPr/>
              </p:nvSpPr>
              <p:spPr bwMode="auto">
                <a:xfrm rot="-2940000">
                  <a:off x="4744" y="1094"/>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2" name="Rectangle 59"/>
                <p:cNvSpPr>
                  <a:spLocks noChangeArrowheads="1"/>
                </p:cNvSpPr>
                <p:nvPr/>
              </p:nvSpPr>
              <p:spPr bwMode="auto">
                <a:xfrm rot="-2940000">
                  <a:off x="5744" y="1423"/>
                  <a:ext cx="4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3" name="Rectangle 60"/>
                <p:cNvSpPr>
                  <a:spLocks noChangeArrowheads="1"/>
                </p:cNvSpPr>
                <p:nvPr/>
              </p:nvSpPr>
              <p:spPr bwMode="auto">
                <a:xfrm rot="-2940000">
                  <a:off x="5154" y="1646"/>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4" name="Rectangle 61"/>
                <p:cNvSpPr>
                  <a:spLocks noChangeArrowheads="1"/>
                </p:cNvSpPr>
                <p:nvPr/>
              </p:nvSpPr>
              <p:spPr bwMode="auto">
                <a:xfrm rot="-2940000">
                  <a:off x="4461" y="1034"/>
                  <a:ext cx="43" cy="97"/>
                </a:xfrm>
                <a:prstGeom prst="rect">
                  <a:avLst/>
                </a:prstGeom>
                <a:solidFill>
                  <a:srgbClr val="FFFFCC"/>
                </a:solidFill>
                <a:ln w="9525">
                  <a:noFill/>
                  <a:miter lim="800000"/>
                  <a:headEnd/>
                  <a:tailEnd/>
                </a:ln>
              </p:spPr>
              <p:txBody>
                <a:bodyPr wrap="none" anchor="ctr"/>
                <a:lstStyle/>
                <a:p>
                  <a:pPr eaLnBrk="0" hangingPunct="0"/>
                  <a:endParaRPr lang="fr-FR"/>
                </a:p>
              </p:txBody>
            </p:sp>
          </p:grpSp>
        </p:grpSp>
        <p:grpSp>
          <p:nvGrpSpPr>
            <p:cNvPr id="1133" name="Group 62"/>
            <p:cNvGrpSpPr>
              <a:grpSpLocks/>
            </p:cNvGrpSpPr>
            <p:nvPr/>
          </p:nvGrpSpPr>
          <p:grpSpPr bwMode="auto">
            <a:xfrm>
              <a:off x="4166" y="1047"/>
              <a:ext cx="1208" cy="689"/>
              <a:chOff x="4166" y="1047"/>
              <a:chExt cx="1208" cy="689"/>
            </a:xfrm>
          </p:grpSpPr>
          <p:sp>
            <p:nvSpPr>
              <p:cNvPr id="1134" name="Oval 63"/>
              <p:cNvSpPr>
                <a:spLocks noChangeArrowheads="1"/>
              </p:cNvSpPr>
              <p:nvPr/>
            </p:nvSpPr>
            <p:spPr bwMode="auto">
              <a:xfrm>
                <a:off x="4583" y="1143"/>
                <a:ext cx="759" cy="376"/>
              </a:xfrm>
              <a:prstGeom prst="ellipse">
                <a:avLst/>
              </a:prstGeom>
              <a:solidFill>
                <a:srgbClr val="919191"/>
              </a:solidFill>
              <a:ln w="12700">
                <a:solidFill>
                  <a:srgbClr val="919191"/>
                </a:solidFill>
                <a:round/>
                <a:headEnd/>
                <a:tailEnd/>
              </a:ln>
            </p:spPr>
            <p:txBody>
              <a:bodyPr wrap="none" anchor="ctr"/>
              <a:lstStyle/>
              <a:p>
                <a:pPr eaLnBrk="0" hangingPunct="0"/>
                <a:endParaRPr lang="fr-FR"/>
              </a:p>
            </p:txBody>
          </p:sp>
          <p:sp>
            <p:nvSpPr>
              <p:cNvPr id="1135" name="Rectangle 64"/>
              <p:cNvSpPr>
                <a:spLocks noChangeArrowheads="1"/>
              </p:cNvSpPr>
              <p:nvPr/>
            </p:nvSpPr>
            <p:spPr bwMode="auto">
              <a:xfrm>
                <a:off x="4579" y="1235"/>
                <a:ext cx="767" cy="96"/>
              </a:xfrm>
              <a:prstGeom prst="rect">
                <a:avLst/>
              </a:prstGeom>
              <a:solidFill>
                <a:srgbClr val="919191"/>
              </a:solidFill>
              <a:ln w="9525">
                <a:noFill/>
                <a:miter lim="800000"/>
                <a:headEnd/>
                <a:tailEnd/>
              </a:ln>
            </p:spPr>
            <p:txBody>
              <a:bodyPr wrap="none" anchor="ctr"/>
              <a:lstStyle/>
              <a:p>
                <a:pPr eaLnBrk="0" hangingPunct="0"/>
                <a:endParaRPr lang="fr-FR"/>
              </a:p>
            </p:txBody>
          </p:sp>
          <p:sp>
            <p:nvSpPr>
              <p:cNvPr id="1136" name="Oval 65"/>
              <p:cNvSpPr>
                <a:spLocks noChangeArrowheads="1"/>
              </p:cNvSpPr>
              <p:nvPr/>
            </p:nvSpPr>
            <p:spPr bwMode="auto">
              <a:xfrm>
                <a:off x="4583" y="1047"/>
                <a:ext cx="759" cy="376"/>
              </a:xfrm>
              <a:prstGeom prst="ellipse">
                <a:avLst/>
              </a:prstGeom>
              <a:solidFill>
                <a:srgbClr val="FFFFCC"/>
              </a:solidFill>
              <a:ln w="12700">
                <a:solidFill>
                  <a:srgbClr val="919191"/>
                </a:solidFill>
                <a:round/>
                <a:headEnd/>
                <a:tailEnd/>
              </a:ln>
            </p:spPr>
            <p:txBody>
              <a:bodyPr wrap="none" anchor="ctr"/>
              <a:lstStyle/>
              <a:p>
                <a:pPr eaLnBrk="0" hangingPunct="0"/>
                <a:endParaRPr lang="fr-FR"/>
              </a:p>
            </p:txBody>
          </p:sp>
          <p:sp>
            <p:nvSpPr>
              <p:cNvPr id="1137" name="Line 66"/>
              <p:cNvSpPr>
                <a:spLocks noChangeShapeType="1"/>
              </p:cNvSpPr>
              <p:nvPr/>
            </p:nvSpPr>
            <p:spPr bwMode="auto">
              <a:xfrm>
                <a:off x="4579"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sp>
            <p:nvSpPr>
              <p:cNvPr id="1138" name="Line 67"/>
              <p:cNvSpPr>
                <a:spLocks noChangeShapeType="1"/>
              </p:cNvSpPr>
              <p:nvPr/>
            </p:nvSpPr>
            <p:spPr bwMode="auto">
              <a:xfrm>
                <a:off x="5346"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graphicFrame>
            <p:nvGraphicFramePr>
              <p:cNvPr id="1121" name="Object 97"/>
              <p:cNvGraphicFramePr>
                <a:graphicFrameLocks/>
              </p:cNvGraphicFramePr>
              <p:nvPr/>
            </p:nvGraphicFramePr>
            <p:xfrm>
              <a:off x="4540" y="1070"/>
              <a:ext cx="834" cy="338"/>
            </p:xfrm>
            <a:graphic>
              <a:graphicData uri="http://schemas.openxmlformats.org/presentationml/2006/ole">
                <mc:AlternateContent xmlns:mc="http://schemas.openxmlformats.org/markup-compatibility/2006">
                  <mc:Choice xmlns:v="urn:schemas-microsoft-com:vml" Requires="v">
                    <p:oleObj spid="_x0000_s1162" name="WordArt 3.2" r:id="rId3" imgW="1374775" imgH="536575" progId="">
                      <p:embed/>
                    </p:oleObj>
                  </mc:Choice>
                  <mc:Fallback>
                    <p:oleObj name="WordArt 3.2" r:id="rId3" imgW="1374775" imgH="536575" progId="">
                      <p:embed/>
                      <p:pic>
                        <p:nvPicPr>
                          <p:cNvPr id="0" name="Picture 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 y="1070"/>
                            <a:ext cx="83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39" name="Group 69"/>
              <p:cNvGrpSpPr>
                <a:grpSpLocks/>
              </p:cNvGrpSpPr>
              <p:nvPr/>
            </p:nvGrpSpPr>
            <p:grpSpPr bwMode="auto">
              <a:xfrm>
                <a:off x="4166" y="1371"/>
                <a:ext cx="558" cy="365"/>
                <a:chOff x="4166" y="1371"/>
                <a:chExt cx="558" cy="365"/>
              </a:xfrm>
            </p:grpSpPr>
            <p:sp>
              <p:nvSpPr>
                <p:cNvPr id="1140" name="Oval 70"/>
                <p:cNvSpPr>
                  <a:spLocks noChangeArrowheads="1"/>
                </p:cNvSpPr>
                <p:nvPr/>
              </p:nvSpPr>
              <p:spPr bwMode="auto">
                <a:xfrm>
                  <a:off x="4650" y="1371"/>
                  <a:ext cx="74" cy="84"/>
                </a:xfrm>
                <a:prstGeom prst="ellipse">
                  <a:avLst/>
                </a:prstGeom>
                <a:solidFill>
                  <a:srgbClr val="919191"/>
                </a:solidFill>
                <a:ln w="12700">
                  <a:solidFill>
                    <a:schemeClr val="bg1"/>
                  </a:solidFill>
                  <a:round/>
                  <a:headEnd/>
                  <a:tailEnd/>
                </a:ln>
              </p:spPr>
              <p:txBody>
                <a:bodyPr wrap="none" anchor="ctr"/>
                <a:lstStyle/>
                <a:p>
                  <a:pPr eaLnBrk="0" hangingPunct="0"/>
                  <a:endParaRPr lang="fr-FR"/>
                </a:p>
              </p:txBody>
            </p:sp>
            <p:sp>
              <p:nvSpPr>
                <p:cNvPr id="1141" name="Freeform 71"/>
                <p:cNvSpPr>
                  <a:spLocks/>
                </p:cNvSpPr>
                <p:nvPr/>
              </p:nvSpPr>
              <p:spPr bwMode="auto">
                <a:xfrm>
                  <a:off x="4193" y="1384"/>
                  <a:ext cx="508" cy="344"/>
                </a:xfrm>
                <a:custGeom>
                  <a:avLst/>
                  <a:gdLst>
                    <a:gd name="T0" fmla="*/ 0 w 508"/>
                    <a:gd name="T1" fmla="*/ 272 h 344"/>
                    <a:gd name="T2" fmla="*/ 470 w 508"/>
                    <a:gd name="T3" fmla="*/ 0 h 344"/>
                    <a:gd name="T4" fmla="*/ 507 w 508"/>
                    <a:gd name="T5" fmla="*/ 69 h 344"/>
                    <a:gd name="T6" fmla="*/ 32 w 508"/>
                    <a:gd name="T7" fmla="*/ 343 h 344"/>
                    <a:gd name="T8" fmla="*/ 0 w 508"/>
                    <a:gd name="T9" fmla="*/ 266 h 344"/>
                    <a:gd name="T10" fmla="*/ 0 60000 65536"/>
                    <a:gd name="T11" fmla="*/ 0 60000 65536"/>
                    <a:gd name="T12" fmla="*/ 0 60000 65536"/>
                    <a:gd name="T13" fmla="*/ 0 60000 65536"/>
                    <a:gd name="T14" fmla="*/ 0 60000 65536"/>
                    <a:gd name="T15" fmla="*/ 0 w 508"/>
                    <a:gd name="T16" fmla="*/ 0 h 344"/>
                    <a:gd name="T17" fmla="*/ 508 w 508"/>
                    <a:gd name="T18" fmla="*/ 344 h 344"/>
                  </a:gdLst>
                  <a:ahLst/>
                  <a:cxnLst>
                    <a:cxn ang="T10">
                      <a:pos x="T0" y="T1"/>
                    </a:cxn>
                    <a:cxn ang="T11">
                      <a:pos x="T2" y="T3"/>
                    </a:cxn>
                    <a:cxn ang="T12">
                      <a:pos x="T4" y="T5"/>
                    </a:cxn>
                    <a:cxn ang="T13">
                      <a:pos x="T6" y="T7"/>
                    </a:cxn>
                    <a:cxn ang="T14">
                      <a:pos x="T8" y="T9"/>
                    </a:cxn>
                  </a:cxnLst>
                  <a:rect l="T15" t="T16" r="T17" b="T18"/>
                  <a:pathLst>
                    <a:path w="508" h="344">
                      <a:moveTo>
                        <a:pt x="0" y="272"/>
                      </a:moveTo>
                      <a:lnTo>
                        <a:pt x="470" y="0"/>
                      </a:lnTo>
                      <a:lnTo>
                        <a:pt x="507" y="69"/>
                      </a:lnTo>
                      <a:lnTo>
                        <a:pt x="32" y="343"/>
                      </a:lnTo>
                      <a:lnTo>
                        <a:pt x="0" y="266"/>
                      </a:lnTo>
                    </a:path>
                  </a:pathLst>
                </a:custGeom>
                <a:solidFill>
                  <a:srgbClr val="919191"/>
                </a:solidFill>
                <a:ln w="9525">
                  <a:noFill/>
                  <a:round/>
                  <a:headEnd/>
                  <a:tailEnd/>
                </a:ln>
              </p:spPr>
              <p:txBody>
                <a:bodyPr/>
                <a:lstStyle/>
                <a:p>
                  <a:endParaRPr lang="fr-FR"/>
                </a:p>
              </p:txBody>
            </p:sp>
            <p:sp>
              <p:nvSpPr>
                <p:cNvPr id="1142" name="Line 72"/>
                <p:cNvSpPr>
                  <a:spLocks noChangeShapeType="1"/>
                </p:cNvSpPr>
                <p:nvPr/>
              </p:nvSpPr>
              <p:spPr bwMode="auto">
                <a:xfrm flipH="1">
                  <a:off x="4175" y="1379"/>
                  <a:ext cx="491"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3" name="Line 73"/>
                <p:cNvSpPr>
                  <a:spLocks noChangeShapeType="1"/>
                </p:cNvSpPr>
                <p:nvPr/>
              </p:nvSpPr>
              <p:spPr bwMode="auto">
                <a:xfrm flipH="1">
                  <a:off x="4222" y="1447"/>
                  <a:ext cx="490"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4" name="Oval 74"/>
                <p:cNvSpPr>
                  <a:spLocks noChangeArrowheads="1"/>
                </p:cNvSpPr>
                <p:nvPr/>
              </p:nvSpPr>
              <p:spPr bwMode="auto">
                <a:xfrm>
                  <a:off x="4166" y="1652"/>
                  <a:ext cx="74" cy="84"/>
                </a:xfrm>
                <a:prstGeom prst="ellipse">
                  <a:avLst/>
                </a:prstGeom>
                <a:solidFill>
                  <a:srgbClr val="919191"/>
                </a:solidFill>
                <a:ln w="12700">
                  <a:solidFill>
                    <a:schemeClr val="bg2"/>
                  </a:solidFill>
                  <a:round/>
                  <a:headEnd/>
                  <a:tailEnd/>
                </a:ln>
              </p:spPr>
              <p:txBody>
                <a:bodyPr wrap="none" anchor="ctr"/>
                <a:lstStyle/>
                <a:p>
                  <a:pPr eaLnBrk="0" hangingPunct="0"/>
                  <a:endParaRPr lang="fr-FR"/>
                </a:p>
              </p:txBody>
            </p:sp>
          </p:grpSp>
        </p:gr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
        <p:nvSpPr>
          <p:cNvPr id="116738" name="Content Placeholder 2"/>
          <p:cNvSpPr>
            <a:spLocks noGrp="1"/>
          </p:cNvSpPr>
          <p:nvPr>
            <p:ph idx="1"/>
          </p:nvPr>
        </p:nvSpPr>
        <p:spPr/>
        <p:txBody>
          <a:bodyPr/>
          <a:lstStyle/>
          <a:p>
            <a:pPr eaLnBrk="1" hangingPunct="1"/>
            <a:r>
              <a:rPr lang="fr-FR" sz="1800" smtClean="0"/>
              <a:t>Les techniques de conception </a:t>
            </a:r>
            <a:r>
              <a:rPr lang="fr-FR" sz="1800" b="1" smtClean="0"/>
              <a:t>boite noire </a:t>
            </a:r>
            <a:r>
              <a:rPr lang="fr-FR" sz="1800" smtClean="0"/>
              <a:t>(techniques </a:t>
            </a:r>
            <a:r>
              <a:rPr lang="fr-FR" sz="1800" u="sng" smtClean="0"/>
              <a:t>basées sur les spécifications</a:t>
            </a:r>
            <a:r>
              <a:rPr lang="fr-FR" sz="1800" smtClean="0"/>
              <a:t>) sont une façon de dériver et de sélectionner les </a:t>
            </a:r>
            <a:r>
              <a:rPr lang="fr-FR" sz="1800" b="1" smtClean="0"/>
              <a:t>conditions de test</a:t>
            </a:r>
            <a:r>
              <a:rPr lang="fr-FR" sz="1800" smtClean="0"/>
              <a:t>, les </a:t>
            </a:r>
            <a:r>
              <a:rPr lang="fr-FR" sz="1800" b="1" smtClean="0"/>
              <a:t>cas de test </a:t>
            </a:r>
            <a:r>
              <a:rPr lang="fr-FR" sz="1800" smtClean="0"/>
              <a:t>où les </a:t>
            </a:r>
            <a:r>
              <a:rPr lang="fr-FR" sz="1800" b="1" smtClean="0"/>
              <a:t>données de test</a:t>
            </a:r>
            <a:r>
              <a:rPr lang="fr-FR" sz="1800" smtClean="0"/>
              <a:t>.</a:t>
            </a:r>
          </a:p>
          <a:p>
            <a:pPr eaLnBrk="1" hangingPunct="1"/>
            <a:r>
              <a:rPr lang="fr-FR" sz="1800" smtClean="0"/>
              <a:t>Les techniques de conception </a:t>
            </a:r>
            <a:r>
              <a:rPr lang="fr-FR" sz="1800" b="1" smtClean="0"/>
              <a:t>boite noire </a:t>
            </a:r>
            <a:r>
              <a:rPr lang="fr-FR" sz="1800" smtClean="0"/>
              <a:t>incluent les tests </a:t>
            </a:r>
            <a:r>
              <a:rPr lang="fr-FR" sz="1800" u="sng" smtClean="0"/>
              <a:t>fonctionnels</a:t>
            </a:r>
            <a:r>
              <a:rPr lang="fr-FR" sz="1800" smtClean="0"/>
              <a:t> et </a:t>
            </a:r>
            <a:r>
              <a:rPr lang="fr-FR" sz="1800" u="sng" smtClean="0"/>
              <a:t>non fonctionnels</a:t>
            </a:r>
            <a:r>
              <a:rPr lang="fr-FR" sz="1800" smtClean="0"/>
              <a:t>.</a:t>
            </a:r>
          </a:p>
          <a:p>
            <a:pPr eaLnBrk="1" hangingPunct="1"/>
            <a:r>
              <a:rPr lang="fr-FR" sz="1800" smtClean="0"/>
              <a:t>Les techniques basées sur les spécifications n’utilise aucune information concernant la structure interne d ’un composant ou système à tester.</a:t>
            </a:r>
          </a:p>
          <a:p>
            <a:pPr eaLnBrk="1" hangingPunct="1"/>
            <a:r>
              <a:rPr lang="fr-FR" sz="1800" smtClean="0"/>
              <a:t>Les techniques de conception </a:t>
            </a:r>
            <a:r>
              <a:rPr lang="fr-FR" sz="1800" b="1" smtClean="0"/>
              <a:t>boite blanche </a:t>
            </a:r>
            <a:r>
              <a:rPr lang="fr-FR" sz="1800" smtClean="0"/>
              <a:t>(techniques </a:t>
            </a:r>
            <a:r>
              <a:rPr lang="fr-FR" sz="1800" u="sng" smtClean="0"/>
              <a:t>basées sur les structures</a:t>
            </a:r>
            <a:r>
              <a:rPr lang="fr-FR" sz="1800" smtClean="0"/>
              <a:t>) sont basées sur une analyse de la structure d’un composant ou du système.</a:t>
            </a:r>
          </a:p>
          <a:p>
            <a:pPr eaLnBrk="1" hangingPunct="1"/>
            <a:r>
              <a:rPr lang="fr-FR" sz="1800" smtClean="0"/>
              <a:t>Ces deux techniques peuvent être combinées avec des techniques basées sur </a:t>
            </a:r>
            <a:r>
              <a:rPr lang="fr-FR" sz="1800" b="1" smtClean="0"/>
              <a:t>l’expérience</a:t>
            </a:r>
            <a:r>
              <a:rPr lang="fr-FR" sz="1800" smtClean="0"/>
              <a:t> pour déterminer ce qui dit être testé.</a:t>
            </a:r>
          </a:p>
          <a:p>
            <a:pPr eaLnBrk="1" hangingPunct="1"/>
            <a:endParaRPr lang="fr-FR" sz="1800" smtClean="0"/>
          </a:p>
          <a:p>
            <a:pPr eaLnBrk="1" hangingPunct="1"/>
            <a:endParaRPr lang="fr-FR" sz="1800" smtClean="0"/>
          </a:p>
          <a:p>
            <a:pPr eaLnBrk="1" hangingPunct="1"/>
            <a:endParaRPr lang="fr-FR" sz="1800" smtClean="0"/>
          </a:p>
          <a:p>
            <a:pPr eaLnBrk="1" hangingPunct="1"/>
            <a:endParaRPr lang="fr-FR" sz="1800" smtClean="0"/>
          </a:p>
        </p:txBody>
      </p:sp>
      <p:sp>
        <p:nvSpPr>
          <p:cNvPr id="4" name="Slide Number Placeholder 3"/>
          <p:cNvSpPr>
            <a:spLocks noGrp="1"/>
          </p:cNvSpPr>
          <p:nvPr>
            <p:ph type="sldNum" sz="quarter" idx="10"/>
          </p:nvPr>
        </p:nvSpPr>
        <p:spPr/>
        <p:txBody>
          <a:bodyPr/>
          <a:lstStyle/>
          <a:p>
            <a:pPr>
              <a:defRPr/>
            </a:pPr>
            <a:fld id="{B5C41C72-2818-437E-951F-D4BCA6D2D0F7}" type="slidenum">
              <a:rPr lang="en-US"/>
              <a:pPr>
                <a:defRPr/>
              </a:pPr>
              <a:t>87</a:t>
            </a:fld>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914400"/>
            <a:ext cx="8388350" cy="5867400"/>
          </a:xfrm>
        </p:spPr>
        <p:txBody>
          <a:bodyPr rtlCol="0">
            <a:noAutofit/>
          </a:bodyPr>
          <a:lstStyle/>
          <a:p>
            <a:pPr marL="360000" indent="-360000" eaLnBrk="1" fontAlgn="auto" hangingPunct="1">
              <a:spcAft>
                <a:spcPts val="0"/>
              </a:spcAft>
              <a:buFont typeface="Arial" pitchFamily="34" charset="0"/>
              <a:buChar char="»"/>
              <a:defRPr/>
            </a:pPr>
            <a:r>
              <a:rPr lang="fr-FR" sz="1800" dirty="0" smtClean="0"/>
              <a:t>Caractéristiques des techniques de conception basées sur les spécifications:</a:t>
            </a:r>
          </a:p>
          <a:p>
            <a:pPr marL="720000" lvl="1" indent="-360000" eaLnBrk="1" fontAlgn="auto" hangingPunct="1">
              <a:spcAft>
                <a:spcPts val="0"/>
              </a:spcAft>
              <a:buFont typeface="Arial" pitchFamily="34" charset="0"/>
              <a:buChar char="–"/>
              <a:defRPr/>
            </a:pPr>
            <a:r>
              <a:rPr lang="fr-FR" sz="1600" dirty="0" smtClean="0"/>
              <a:t>Les modèles, soit formels soit informels sont utilisés pour la spécification des problèmes à résoudre, des logiciels ou des composants.</a:t>
            </a:r>
          </a:p>
          <a:p>
            <a:pPr marL="720000" lvl="1" indent="-360000" eaLnBrk="1" fontAlgn="auto" hangingPunct="1">
              <a:spcAft>
                <a:spcPts val="0"/>
              </a:spcAft>
              <a:buFont typeface="Arial" pitchFamily="34" charset="0"/>
              <a:buChar char="–"/>
              <a:defRPr/>
            </a:pPr>
            <a:r>
              <a:rPr lang="fr-FR" sz="1600" dirty="0" smtClean="0"/>
              <a:t>Depuis ces modèles les cas de test sont dérivés de façon systématique.</a:t>
            </a:r>
            <a:endParaRPr lang="fr-FR" sz="1600" dirty="0"/>
          </a:p>
          <a:p>
            <a:pPr marL="360000" indent="-360000" eaLnBrk="1" fontAlgn="auto" hangingPunct="1">
              <a:spcAft>
                <a:spcPts val="0"/>
              </a:spcAft>
              <a:buFont typeface="Arial" pitchFamily="34" charset="0"/>
              <a:buChar char="»"/>
              <a:defRPr/>
            </a:pPr>
            <a:r>
              <a:rPr lang="fr-FR" sz="1800" dirty="0"/>
              <a:t>Caractéristiques des techniques de conception basées sur </a:t>
            </a:r>
            <a:r>
              <a:rPr lang="fr-FR" sz="1800" dirty="0" smtClean="0"/>
              <a:t>la structure:</a:t>
            </a:r>
          </a:p>
          <a:p>
            <a:pPr marL="720000" lvl="1" indent="-360000" eaLnBrk="1" fontAlgn="auto" hangingPunct="1">
              <a:spcAft>
                <a:spcPts val="0"/>
              </a:spcAft>
              <a:buFont typeface="Arial" pitchFamily="34" charset="0"/>
              <a:buChar char="–"/>
              <a:defRPr/>
            </a:pPr>
            <a:r>
              <a:rPr lang="fr-FR" sz="1600" dirty="0" smtClean="0"/>
              <a:t>L’information sur la manière dont le logiciel est construit est utilisée pour dériver les cas de test.</a:t>
            </a:r>
            <a:endParaRPr lang="fr-FR" sz="1600" dirty="0"/>
          </a:p>
          <a:p>
            <a:pPr marL="720000" lvl="1" indent="-360000" eaLnBrk="1" fontAlgn="auto" hangingPunct="1">
              <a:spcAft>
                <a:spcPts val="0"/>
              </a:spcAft>
              <a:buFont typeface="Arial" pitchFamily="34" charset="0"/>
              <a:buChar char="–"/>
              <a:defRPr/>
            </a:pPr>
            <a:r>
              <a:rPr lang="fr-FR" sz="1600" dirty="0" smtClean="0"/>
              <a:t>Le niveau de couverture du logiciel peut être mesuré à partir des cas de test existants.</a:t>
            </a:r>
          </a:p>
          <a:p>
            <a:pPr marL="720000" lvl="1" indent="-360000" eaLnBrk="1" fontAlgn="auto" hangingPunct="1">
              <a:spcAft>
                <a:spcPts val="0"/>
              </a:spcAft>
              <a:buFont typeface="Arial" pitchFamily="34" charset="0"/>
              <a:buChar char="–"/>
              <a:defRPr/>
            </a:pPr>
            <a:r>
              <a:rPr lang="fr-FR" sz="1600" dirty="0" smtClean="0"/>
              <a:t>Des cas de test complémentaires peuvent être dérivés systématiquement pour  augmenter la couverture.</a:t>
            </a:r>
          </a:p>
          <a:p>
            <a:pPr marL="0" indent="0" eaLnBrk="1" fontAlgn="auto" hangingPunct="1">
              <a:spcAft>
                <a:spcPts val="0"/>
              </a:spcAft>
              <a:buFont typeface="Arial" pitchFamily="34" charset="0"/>
              <a:buNone/>
              <a:defRPr/>
            </a:pPr>
            <a:endParaRPr lang="fr-FR" sz="1800" dirty="0"/>
          </a:p>
          <a:p>
            <a:pPr marL="0" indent="0" eaLnBrk="1" fontAlgn="auto" hangingPunct="1">
              <a:spcAft>
                <a:spcPts val="0"/>
              </a:spcAft>
              <a:buFont typeface="Arial" pitchFamily="34" charset="0"/>
              <a:buNone/>
              <a:defRPr/>
            </a:pPr>
            <a:r>
              <a:rPr lang="fr-FR" sz="1800" dirty="0" smtClean="0"/>
              <a:t>        </a:t>
            </a:r>
            <a:endParaRPr lang="fr-FR" sz="1800" dirty="0"/>
          </a:p>
        </p:txBody>
      </p:sp>
      <p:sp>
        <p:nvSpPr>
          <p:cNvPr id="4" name="Slide Number Placeholder 3"/>
          <p:cNvSpPr>
            <a:spLocks noGrp="1"/>
          </p:cNvSpPr>
          <p:nvPr>
            <p:ph type="sldNum" sz="quarter" idx="10"/>
          </p:nvPr>
        </p:nvSpPr>
        <p:spPr/>
        <p:txBody>
          <a:bodyPr/>
          <a:lstStyle/>
          <a:p>
            <a:pPr>
              <a:defRPr/>
            </a:pPr>
            <a:fld id="{E464F594-0896-42F4-AB72-A98538E897B2}" type="slidenum">
              <a:rPr lang="en-US"/>
              <a:pPr>
                <a:defRPr/>
              </a:pPr>
              <a:t>88</a:t>
            </a:fld>
            <a:endParaRPr lang="en-US" dirty="0"/>
          </a:p>
        </p:txBody>
      </p:sp>
      <p:sp>
        <p:nvSpPr>
          <p:cNvPr id="11878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Content Placeholder 2"/>
          <p:cNvSpPr>
            <a:spLocks noGrp="1"/>
          </p:cNvSpPr>
          <p:nvPr>
            <p:ph idx="1"/>
          </p:nvPr>
        </p:nvSpPr>
        <p:spPr>
          <a:xfrm>
            <a:off x="485775" y="935038"/>
            <a:ext cx="8388350" cy="5465762"/>
          </a:xfrm>
        </p:spPr>
        <p:txBody>
          <a:bodyPr/>
          <a:lstStyle/>
          <a:p>
            <a:pPr eaLnBrk="1" hangingPunct="1"/>
            <a:r>
              <a:rPr lang="fr-FR" sz="1800" smtClean="0"/>
              <a:t>Caractéristiques des techniques basées sur l’expérience:</a:t>
            </a:r>
          </a:p>
          <a:p>
            <a:pPr lvl="1" eaLnBrk="1" hangingPunct="1"/>
            <a:r>
              <a:rPr lang="fr-FR" sz="1600" smtClean="0"/>
              <a:t>La connaissance et l’expérience des personnes  sont utilisées pour dériver les cas de test.</a:t>
            </a:r>
          </a:p>
          <a:p>
            <a:pPr lvl="1" eaLnBrk="1" hangingPunct="1"/>
            <a:r>
              <a:rPr lang="fr-FR" sz="1600" smtClean="0"/>
              <a:t>La connaissance des testeurs, des développeurs, utilisateurs et autres parties prenantes concernant le logiciel, son utilisation et son environnement sont autant de sources d’information.</a:t>
            </a:r>
          </a:p>
          <a:p>
            <a:pPr lvl="1" eaLnBrk="1" hangingPunct="1"/>
            <a:r>
              <a:rPr lang="fr-FR" sz="1600" smtClean="0"/>
              <a:t>La connaissance des défauts possibles et de leur distribution est une autre source d’information.</a:t>
            </a:r>
          </a:p>
        </p:txBody>
      </p:sp>
      <p:sp>
        <p:nvSpPr>
          <p:cNvPr id="4" name="Slide Number Placeholder 3"/>
          <p:cNvSpPr>
            <a:spLocks noGrp="1"/>
          </p:cNvSpPr>
          <p:nvPr>
            <p:ph type="sldNum" sz="quarter" idx="10"/>
          </p:nvPr>
        </p:nvSpPr>
        <p:spPr/>
        <p:txBody>
          <a:bodyPr/>
          <a:lstStyle/>
          <a:p>
            <a:pPr>
              <a:defRPr/>
            </a:pPr>
            <a:fld id="{D3602C04-B9D4-46B4-B937-AD304F61621B}" type="slidenum">
              <a:rPr lang="en-US"/>
              <a:pPr>
                <a:defRPr/>
              </a:pPr>
              <a:t>89</a:t>
            </a:fld>
            <a:endParaRPr lang="en-US" dirty="0"/>
          </a:p>
        </p:txBody>
      </p:sp>
      <p:sp>
        <p:nvSpPr>
          <p:cNvPr id="120835"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pPr eaLnBrk="1" hangingPunct="1"/>
            <a:r>
              <a:rPr lang="fr-FR" smtClean="0"/>
              <a:t>Chapitre 1 : Fondamentaux</a:t>
            </a:r>
            <a:r>
              <a:rPr lang="en-GB" smtClean="0"/>
              <a:t> de Tests</a:t>
            </a:r>
            <a:endParaRPr lang="fr-FR" smtClean="0"/>
          </a:p>
        </p:txBody>
      </p:sp>
      <p:sp>
        <p:nvSpPr>
          <p:cNvPr id="16386" name="Content Placeholder 4"/>
          <p:cNvSpPr>
            <a:spLocks noGrp="1"/>
          </p:cNvSpPr>
          <p:nvPr>
            <p:ph idx="1"/>
          </p:nvPr>
        </p:nvSpPr>
        <p:spPr/>
        <p:txBody>
          <a:bodyPr anchor="ctr"/>
          <a:lstStyle/>
          <a:p>
            <a:pPr marL="358775" lvl="2" eaLnBrk="1" hangingPunct="1">
              <a:buFont typeface="Arial" charset="0"/>
              <a:buChar char="»"/>
            </a:pPr>
            <a:r>
              <a:rPr lang="en-US" smtClean="0"/>
              <a:t>Pourquoi les tests sont-ils nécessaires?</a:t>
            </a:r>
          </a:p>
          <a:p>
            <a:pPr marL="358775" lvl="2" eaLnBrk="1" hangingPunct="1">
              <a:buFont typeface="Arial" charset="0"/>
              <a:buChar char="»"/>
            </a:pPr>
            <a:r>
              <a:rPr lang="en-US" smtClean="0"/>
              <a:t>Que sont les tests?</a:t>
            </a:r>
          </a:p>
          <a:p>
            <a:pPr marL="358775" lvl="2" eaLnBrk="1" hangingPunct="1">
              <a:buFont typeface="Arial" charset="0"/>
              <a:buChar char="»"/>
            </a:pPr>
            <a:r>
              <a:rPr lang="en-US" smtClean="0"/>
              <a:t>Principes généraux de test fondamentaux</a:t>
            </a:r>
          </a:p>
          <a:p>
            <a:pPr marL="358775" lvl="2" eaLnBrk="1" hangingPunct="1">
              <a:buFont typeface="Arial" charset="0"/>
              <a:buChar char="»"/>
            </a:pPr>
            <a:r>
              <a:rPr lang="en-US" smtClean="0"/>
              <a:t>Processus fondamental de test </a:t>
            </a:r>
          </a:p>
          <a:p>
            <a:pPr marL="358775" lvl="2" eaLnBrk="1" hangingPunct="1">
              <a:buFont typeface="Arial" charset="0"/>
              <a:buChar char="»"/>
            </a:pPr>
            <a:r>
              <a:rPr lang="en-US" smtClean="0"/>
              <a:t>La psychologie des tests</a:t>
            </a:r>
          </a:p>
          <a:p>
            <a:pPr marL="358775" lvl="2" eaLnBrk="1" hangingPunct="1">
              <a:buFont typeface="Arial" charset="0"/>
              <a:buChar char="»"/>
            </a:pPr>
            <a:r>
              <a:rPr lang="en-US" smtClean="0"/>
              <a:t>Code d’éthique</a:t>
            </a:r>
          </a:p>
          <a:p>
            <a:pPr eaLnBrk="1" hangingPunct="1"/>
            <a:endParaRPr lang="fr-FR" smtClean="0"/>
          </a:p>
        </p:txBody>
      </p:sp>
      <p:sp>
        <p:nvSpPr>
          <p:cNvPr id="3" name="Slide Number Placeholder 2"/>
          <p:cNvSpPr>
            <a:spLocks noGrp="1"/>
          </p:cNvSpPr>
          <p:nvPr>
            <p:ph type="sldNum" sz="quarter" idx="10"/>
          </p:nvPr>
        </p:nvSpPr>
        <p:spPr/>
        <p:txBody>
          <a:bodyPr/>
          <a:lstStyle/>
          <a:p>
            <a:pPr>
              <a:defRPr/>
            </a:pPr>
            <a:fld id="{1A95E2D9-F55B-4CEF-B332-C51986144A57}" type="slidenum">
              <a:rPr lang="en-US"/>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br>
              <a:rPr lang="fr-FR" sz="2400" smtClean="0"/>
            </a:br>
            <a:r>
              <a:rPr lang="fr-FR" sz="2400" smtClean="0"/>
              <a:t/>
            </a:r>
            <a:br>
              <a:rPr lang="fr-FR" sz="2400" smtClean="0"/>
            </a:br>
            <a:r>
              <a:rPr lang="fr-FR" sz="2400" smtClean="0"/>
              <a:t/>
            </a:r>
            <a:br>
              <a:rPr lang="fr-FR" sz="2400" smtClean="0"/>
            </a:br>
            <a:endParaRPr lang="en-US" sz="2400" smtClean="0"/>
          </a:p>
        </p:txBody>
      </p:sp>
      <p:sp>
        <p:nvSpPr>
          <p:cNvPr id="122882" name="Content Placeholder 2"/>
          <p:cNvSpPr>
            <a:spLocks noGrp="1"/>
          </p:cNvSpPr>
          <p:nvPr>
            <p:ph idx="1"/>
          </p:nvPr>
        </p:nvSpPr>
        <p:spPr>
          <a:xfrm>
            <a:off x="485775" y="1090613"/>
            <a:ext cx="8388350" cy="5219700"/>
          </a:xfrm>
        </p:spPr>
        <p:txBody>
          <a:bodyPr/>
          <a:lstStyle/>
          <a:p>
            <a:pPr eaLnBrk="1" hangingPunct="1"/>
            <a:r>
              <a:rPr lang="fr-FR" b="1" smtClean="0"/>
              <a:t>Partitions d’équivalence:</a:t>
            </a:r>
          </a:p>
          <a:p>
            <a:pPr lvl="1" eaLnBrk="1" hangingPunct="1"/>
            <a:r>
              <a:rPr lang="fr-FR" sz="1800" smtClean="0"/>
              <a:t>Les entrées d’un logiciel sont divisées en groupes qui doivent monter un      </a:t>
            </a:r>
            <a:r>
              <a:rPr lang="fr-FR" sz="1800" u="sng" smtClean="0"/>
              <a:t>comportement similaire </a:t>
            </a:r>
            <a:r>
              <a:rPr lang="fr-FR" sz="1800" smtClean="0">
                <a:sym typeface="Wingdings" pitchFamily="2" charset="2"/>
              </a:rPr>
              <a:t>et un </a:t>
            </a:r>
            <a:r>
              <a:rPr lang="fr-FR" sz="1800" u="sng" smtClean="0">
                <a:sym typeface="Wingdings" pitchFamily="2" charset="2"/>
              </a:rPr>
              <a:t>traitement identique</a:t>
            </a:r>
            <a:r>
              <a:rPr lang="fr-FR" sz="1800" smtClean="0">
                <a:sym typeface="Wingdings" pitchFamily="2" charset="2"/>
              </a:rPr>
              <a:t>.</a:t>
            </a:r>
          </a:p>
          <a:p>
            <a:pPr lvl="1" eaLnBrk="1" hangingPunct="1"/>
            <a:r>
              <a:rPr lang="fr-FR" sz="1800" smtClean="0">
                <a:sym typeface="Wingdings" pitchFamily="2" charset="2"/>
              </a:rPr>
              <a:t>Les partitions peuvent être identifiées pour les sorties, les valeurs internes, les valeurs liées au temps et pour les paramètres d’interface.</a:t>
            </a:r>
          </a:p>
          <a:p>
            <a:pPr lvl="1" eaLnBrk="1" hangingPunct="1"/>
            <a:r>
              <a:rPr lang="fr-FR" sz="1800" smtClean="0">
                <a:sym typeface="Wingdings" pitchFamily="2" charset="2"/>
              </a:rPr>
              <a:t>Des tests peuvent être conçus pour couvrir toutes les partitions.</a:t>
            </a:r>
          </a:p>
          <a:p>
            <a:pPr lvl="1" eaLnBrk="1" hangingPunct="1"/>
            <a:r>
              <a:rPr lang="fr-FR" sz="1800" smtClean="0">
                <a:sym typeface="Wingdings" pitchFamily="2" charset="2"/>
              </a:rPr>
              <a:t>Les partitions sont applicables à tous les niveaux de tests.</a:t>
            </a:r>
            <a:endParaRPr lang="fr-FR" sz="1800" smtClean="0"/>
          </a:p>
        </p:txBody>
      </p:sp>
      <p:sp>
        <p:nvSpPr>
          <p:cNvPr id="4" name="Slide Number Placeholder 3"/>
          <p:cNvSpPr>
            <a:spLocks noGrp="1"/>
          </p:cNvSpPr>
          <p:nvPr>
            <p:ph type="sldNum" sz="quarter" idx="10"/>
          </p:nvPr>
        </p:nvSpPr>
        <p:spPr/>
        <p:txBody>
          <a:bodyPr/>
          <a:lstStyle/>
          <a:p>
            <a:pPr>
              <a:defRPr/>
            </a:pPr>
            <a:fld id="{8D1B7BA2-3E1D-49CE-A32E-4929B31FC596}" type="slidenum">
              <a:rPr lang="en-US"/>
              <a:pPr>
                <a:defRPr/>
              </a:pPr>
              <a:t>90</a:t>
            </a:fld>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82EE104C-7DB7-4913-A452-6355193F1FA3}" type="slidenum">
              <a:rPr lang="en-US"/>
              <a:pPr>
                <a:defRPr/>
              </a:pPr>
              <a:t>91</a:t>
            </a:fld>
            <a:endParaRPr lang="en-US" dirty="0"/>
          </a:p>
        </p:txBody>
      </p:sp>
      <p:sp>
        <p:nvSpPr>
          <p:cNvPr id="12493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4934"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937"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4938"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4939"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4940"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Excercice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92</a:t>
            </a:fld>
            <a:endParaRPr lang="en-US" dirty="0"/>
          </a:p>
        </p:txBody>
      </p:sp>
      <p:pic>
        <p:nvPicPr>
          <p:cNvPr id="5" name="Image 4"/>
          <p:cNvPicPr>
            <a:picLocks noChangeAspect="1"/>
          </p:cNvPicPr>
          <p:nvPr/>
        </p:nvPicPr>
        <p:blipFill>
          <a:blip r:embed="rId2"/>
          <a:stretch>
            <a:fillRect/>
          </a:stretch>
        </p:blipFill>
        <p:spPr>
          <a:xfrm>
            <a:off x="100012" y="1295400"/>
            <a:ext cx="8943975" cy="4495800"/>
          </a:xfrm>
          <a:prstGeom prst="rect">
            <a:avLst/>
          </a:prstGeom>
        </p:spPr>
      </p:pic>
    </p:spTree>
    <p:extLst>
      <p:ext uri="{BB962C8B-B14F-4D97-AF65-F5344CB8AC3E}">
        <p14:creationId xmlns:p14="http://schemas.microsoft.com/office/powerpoint/2010/main" val="26940009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Espace réservé du contenu 2"/>
          <p:cNvSpPr>
            <a:spLocks noGrp="1"/>
          </p:cNvSpPr>
          <p:nvPr>
            <p:ph idx="1"/>
          </p:nvPr>
        </p:nvSpPr>
        <p:spPr>
          <a:xfrm>
            <a:off x="485775" y="1087438"/>
            <a:ext cx="8388350" cy="5313362"/>
          </a:xfrm>
        </p:spPr>
        <p:txBody>
          <a:bodyPr/>
          <a:lstStyle/>
          <a:p>
            <a:pPr eaLnBrk="1" hangingPunct="1"/>
            <a:r>
              <a:rPr lang="fr-FR" b="1" smtClean="0"/>
              <a:t>Analyse des valeurs limites</a:t>
            </a:r>
          </a:p>
          <a:p>
            <a:pPr eaLnBrk="1" hangingPunct="1"/>
            <a:r>
              <a:rPr lang="fr-FR" sz="1800" smtClean="0"/>
              <a:t>Les valeurs </a:t>
            </a:r>
            <a:r>
              <a:rPr lang="fr-FR" sz="1800" b="1" smtClean="0"/>
              <a:t>min</a:t>
            </a:r>
            <a:r>
              <a:rPr lang="fr-FR" sz="1800" smtClean="0"/>
              <a:t> et </a:t>
            </a:r>
            <a:r>
              <a:rPr lang="fr-FR" sz="1800" b="1" smtClean="0"/>
              <a:t>max</a:t>
            </a:r>
            <a:r>
              <a:rPr lang="fr-FR" sz="1800" smtClean="0"/>
              <a:t> d’une partition sont ses </a:t>
            </a:r>
            <a:r>
              <a:rPr lang="fr-FR" sz="1800" b="1" smtClean="0"/>
              <a:t>valeurs limites</a:t>
            </a:r>
            <a:r>
              <a:rPr lang="fr-FR" sz="1800" smtClean="0"/>
              <a:t>.</a:t>
            </a:r>
          </a:p>
          <a:p>
            <a:pPr eaLnBrk="1" hangingPunct="1"/>
            <a:r>
              <a:rPr lang="fr-FR" sz="1800" smtClean="0"/>
              <a:t>Des tests peuvent être conçus pour couvrir les valeurs limites </a:t>
            </a:r>
            <a:r>
              <a:rPr lang="fr-FR" sz="1800" u="sng" smtClean="0"/>
              <a:t>valides</a:t>
            </a:r>
            <a:r>
              <a:rPr lang="fr-FR" sz="1800" smtClean="0"/>
              <a:t> et </a:t>
            </a:r>
            <a:r>
              <a:rPr lang="fr-FR" sz="1800" u="sng" smtClean="0"/>
              <a:t>invalides</a:t>
            </a:r>
            <a:r>
              <a:rPr lang="fr-FR" sz="1800" smtClean="0"/>
              <a:t>.</a:t>
            </a:r>
          </a:p>
          <a:p>
            <a:pPr eaLnBrk="1" hangingPunct="1"/>
            <a:r>
              <a:rPr lang="fr-FR" sz="1800" smtClean="0"/>
              <a:t>Une valeur de chaque limite est sélectionnée pour un test.</a:t>
            </a:r>
          </a:p>
          <a:p>
            <a:pPr eaLnBrk="1" hangingPunct="1"/>
            <a:r>
              <a:rPr lang="fr-FR" sz="1800" smtClean="0"/>
              <a:t>L’analyse de ces valeurs peut être appliquée à tous les niveaux de test.</a:t>
            </a:r>
          </a:p>
          <a:p>
            <a:pPr eaLnBrk="1" hangingPunct="1"/>
            <a:r>
              <a:rPr lang="fr-FR" sz="1800" smtClean="0"/>
              <a:t>C’est une technique </a:t>
            </a:r>
            <a:r>
              <a:rPr lang="fr-FR" sz="1800" u="sng" smtClean="0"/>
              <a:t>complémentaire</a:t>
            </a:r>
            <a:r>
              <a:rPr lang="fr-FR" sz="1800" smtClean="0"/>
              <a:t> à celle des partitions d’équivalence.</a:t>
            </a:r>
          </a:p>
        </p:txBody>
      </p:sp>
      <p:sp>
        <p:nvSpPr>
          <p:cNvPr id="4" name="Espace réservé du numéro de diapositive 3"/>
          <p:cNvSpPr>
            <a:spLocks noGrp="1"/>
          </p:cNvSpPr>
          <p:nvPr>
            <p:ph type="sldNum" sz="quarter" idx="10"/>
          </p:nvPr>
        </p:nvSpPr>
        <p:spPr/>
        <p:txBody>
          <a:bodyPr/>
          <a:lstStyle/>
          <a:p>
            <a:pPr>
              <a:defRPr/>
            </a:pPr>
            <a:fld id="{32E6B391-10BF-410A-96C1-8B634DA1ADB4}" type="slidenum">
              <a:rPr lang="en-US"/>
              <a:pPr>
                <a:defRPr/>
              </a:pPr>
              <a:t>93</a:t>
            </a:fld>
            <a:endParaRPr lang="en-US" dirty="0"/>
          </a:p>
        </p:txBody>
      </p:sp>
      <p:sp>
        <p:nvSpPr>
          <p:cNvPr id="12595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7443DEDA-278C-4830-9FEB-54192EEAD116}" type="slidenum">
              <a:rPr lang="en-US"/>
              <a:pPr>
                <a:defRPr/>
              </a:pPr>
              <a:t>94</a:t>
            </a:fld>
            <a:endParaRPr lang="en-US" dirty="0"/>
          </a:p>
        </p:txBody>
      </p:sp>
      <p:sp>
        <p:nvSpPr>
          <p:cNvPr id="126979"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6982"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985"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6986"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6987"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6988"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
        <p:nvSpPr>
          <p:cNvPr id="126989" name="TextBox 14"/>
          <p:cNvSpPr txBox="1">
            <a:spLocks noChangeArrowheads="1"/>
          </p:cNvSpPr>
          <p:nvPr/>
        </p:nvSpPr>
        <p:spPr bwMode="auto">
          <a:xfrm>
            <a:off x="452438" y="5486400"/>
            <a:ext cx="2138362" cy="307975"/>
          </a:xfrm>
          <a:prstGeom prst="rect">
            <a:avLst/>
          </a:prstGeom>
          <a:noFill/>
          <a:ln w="9525">
            <a:noFill/>
            <a:miter lim="800000"/>
            <a:headEnd/>
            <a:tailEnd/>
          </a:ln>
        </p:spPr>
        <p:txBody>
          <a:bodyPr>
            <a:spAutoFit/>
          </a:bodyPr>
          <a:lstStyle/>
          <a:p>
            <a:pPr eaLnBrk="0" hangingPunct="0"/>
            <a:r>
              <a:rPr lang="fr-FR" sz="1400"/>
              <a:t>BV1= 1.05*closing price</a:t>
            </a:r>
          </a:p>
        </p:txBody>
      </p:sp>
      <p:sp>
        <p:nvSpPr>
          <p:cNvPr id="126990" name="TextBox 16"/>
          <p:cNvSpPr txBox="1">
            <a:spLocks noChangeArrowheads="1"/>
          </p:cNvSpPr>
          <p:nvPr/>
        </p:nvSpPr>
        <p:spPr bwMode="auto">
          <a:xfrm>
            <a:off x="6096000" y="5487988"/>
            <a:ext cx="2514600" cy="307975"/>
          </a:xfrm>
          <a:prstGeom prst="rect">
            <a:avLst/>
          </a:prstGeom>
          <a:noFill/>
          <a:ln w="9525">
            <a:noFill/>
            <a:miter lim="800000"/>
            <a:headEnd/>
            <a:tailEnd/>
          </a:ln>
        </p:spPr>
        <p:txBody>
          <a:bodyPr>
            <a:spAutoFit/>
          </a:bodyPr>
          <a:lstStyle/>
          <a:p>
            <a:pPr eaLnBrk="0" hangingPunct="0"/>
            <a:r>
              <a:rPr lang="fr-FR" sz="1400"/>
              <a:t>BV2= 1.05*closing price -tick</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Espace réservé du contenu 2"/>
          <p:cNvSpPr>
            <a:spLocks noGrp="1"/>
          </p:cNvSpPr>
          <p:nvPr>
            <p:ph idx="4294967295"/>
          </p:nvPr>
        </p:nvSpPr>
        <p:spPr>
          <a:xfrm>
            <a:off x="485775" y="1087438"/>
            <a:ext cx="8388350" cy="5313362"/>
          </a:xfrm>
        </p:spPr>
        <p:txBody>
          <a:bodyPr/>
          <a:lstStyle/>
          <a:p>
            <a:r>
              <a:rPr lang="fr-FR" sz="1800" b="1" smtClean="0"/>
              <a:t>Exercice</a:t>
            </a:r>
          </a:p>
          <a:p>
            <a:endParaRPr lang="fr-FR" sz="1800" smtClean="0"/>
          </a:p>
        </p:txBody>
      </p:sp>
      <p:sp>
        <p:nvSpPr>
          <p:cNvPr id="128002"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E22DC98B-1E03-465B-BD6B-1CBFDA5465B7}" type="slidenum">
              <a:rPr lang="en-US" sz="1200" b="1">
                <a:solidFill>
                  <a:srgbClr val="898989"/>
                </a:solidFill>
              </a:rPr>
              <a:pPr algn="r" eaLnBrk="0" hangingPunct="0"/>
              <a:t>95</a:t>
            </a:fld>
            <a:endParaRPr lang="en-US" sz="1200" b="1">
              <a:solidFill>
                <a:srgbClr val="898989"/>
              </a:solidFill>
            </a:endParaRPr>
          </a:p>
        </p:txBody>
      </p:sp>
      <p:sp>
        <p:nvSpPr>
          <p:cNvPr id="128003" name="Title 1"/>
          <p:cNvSpPr>
            <a:spLocks noGrp="1"/>
          </p:cNvSpPr>
          <p:nvPr>
            <p:ph type="title" idx="4294967295"/>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3125" name="Picture 2"/>
          <p:cNvPicPr>
            <a:picLocks noChangeAspect="1" noChangeArrowheads="1"/>
          </p:cNvPicPr>
          <p:nvPr/>
        </p:nvPicPr>
        <p:blipFill>
          <a:blip r:embed="rId2"/>
          <a:srcRect/>
          <a:stretch>
            <a:fillRect/>
          </a:stretch>
        </p:blipFill>
        <p:spPr bwMode="auto">
          <a:xfrm>
            <a:off x="228600" y="1828800"/>
            <a:ext cx="8156575" cy="841375"/>
          </a:xfrm>
          <a:prstGeom prst="rect">
            <a:avLst/>
          </a:prstGeom>
          <a:noFill/>
          <a:ln w="9525">
            <a:noFill/>
            <a:miter lim="800000"/>
            <a:headEnd/>
            <a:tailEnd/>
          </a:ln>
        </p:spPr>
      </p:pic>
      <p:pic>
        <p:nvPicPr>
          <p:cNvPr id="133126" name="Picture 2"/>
          <p:cNvPicPr>
            <a:picLocks noChangeAspect="1" noChangeArrowheads="1"/>
          </p:cNvPicPr>
          <p:nvPr/>
        </p:nvPicPr>
        <p:blipFill>
          <a:blip r:embed="rId3"/>
          <a:srcRect/>
          <a:stretch>
            <a:fillRect/>
          </a:stretch>
        </p:blipFill>
        <p:spPr bwMode="auto">
          <a:xfrm>
            <a:off x="304800" y="2971800"/>
            <a:ext cx="8610600" cy="299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ppt_x"/>
                                          </p:val>
                                        </p:tav>
                                        <p:tav tm="100000">
                                          <p:val>
                                            <p:strVal val="#ppt_x"/>
                                          </p:val>
                                        </p:tav>
                                      </p:tavLst>
                                    </p:anim>
                                    <p:anim calcmode="lin" valueType="num">
                                      <p:cBhvr additive="base">
                                        <p:cTn id="8" dur="500" fill="hold"/>
                                        <p:tgtEl>
                                          <p:spTgt spid="133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6"/>
                                        </p:tgtEl>
                                        <p:attrNameLst>
                                          <p:attrName>style.visibility</p:attrName>
                                        </p:attrNameLst>
                                      </p:cBhvr>
                                      <p:to>
                                        <p:strVal val="visible"/>
                                      </p:to>
                                    </p:set>
                                    <p:anim calcmode="lin" valueType="num">
                                      <p:cBhvr additive="base">
                                        <p:cTn id="13" dur="500" fill="hold"/>
                                        <p:tgtEl>
                                          <p:spTgt spid="133126"/>
                                        </p:tgtEl>
                                        <p:attrNameLst>
                                          <p:attrName>ppt_x</p:attrName>
                                        </p:attrNameLst>
                                      </p:cBhvr>
                                      <p:tavLst>
                                        <p:tav tm="0">
                                          <p:val>
                                            <p:strVal val="#ppt_x"/>
                                          </p:val>
                                        </p:tav>
                                        <p:tav tm="100000">
                                          <p:val>
                                            <p:strVal val="#ppt_x"/>
                                          </p:val>
                                        </p:tav>
                                      </p:tavLst>
                                    </p:anim>
                                    <p:anim calcmode="lin" valueType="num">
                                      <p:cBhvr additive="base">
                                        <p:cTn id="14" dur="500" fill="hold"/>
                                        <p:tgtEl>
                                          <p:spTgt spid="133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0D55DA2E-FA98-4263-91D7-8A41D296CEF8}" type="slidenum">
              <a:rPr lang="en-US" smtClean="0"/>
              <a:pPr>
                <a:defRPr/>
              </a:pPr>
              <a:t>96</a:t>
            </a:fld>
            <a:endParaRPr lang="en-US" dirty="0"/>
          </a:p>
        </p:txBody>
      </p:sp>
      <p:pic>
        <p:nvPicPr>
          <p:cNvPr id="3" name="Image 2"/>
          <p:cNvPicPr>
            <a:picLocks noChangeAspect="1"/>
          </p:cNvPicPr>
          <p:nvPr/>
        </p:nvPicPr>
        <p:blipFill>
          <a:blip r:embed="rId2"/>
          <a:stretch>
            <a:fillRect/>
          </a:stretch>
        </p:blipFill>
        <p:spPr>
          <a:xfrm>
            <a:off x="140155" y="1295400"/>
            <a:ext cx="8733970" cy="3657600"/>
          </a:xfrm>
          <a:prstGeom prst="rect">
            <a:avLst/>
          </a:prstGeom>
        </p:spPr>
      </p:pic>
      <p:sp>
        <p:nvSpPr>
          <p:cNvPr id="4" name="Rectangle 3"/>
          <p:cNvSpPr/>
          <p:nvPr/>
        </p:nvSpPr>
        <p:spPr>
          <a:xfrm>
            <a:off x="380999" y="609600"/>
            <a:ext cx="8132763" cy="461665"/>
          </a:xfrm>
          <a:prstGeom prst="rect">
            <a:avLst/>
          </a:prstGeom>
        </p:spPr>
        <p:txBody>
          <a:bodyPr wrap="square">
            <a:spAutoFit/>
          </a:bodyPr>
          <a:lstStyle/>
          <a:p>
            <a:r>
              <a:rPr lang="fr-FR" dirty="0" smtClean="0"/>
              <a:t>Exercice</a:t>
            </a:r>
            <a:endParaRPr lang="fr-FR" dirty="0"/>
          </a:p>
        </p:txBody>
      </p:sp>
    </p:spTree>
    <p:extLst>
      <p:ext uri="{BB962C8B-B14F-4D97-AF65-F5344CB8AC3E}">
        <p14:creationId xmlns:p14="http://schemas.microsoft.com/office/powerpoint/2010/main" val="42184159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Espace réservé du contenu 2"/>
          <p:cNvSpPr>
            <a:spLocks noGrp="1"/>
          </p:cNvSpPr>
          <p:nvPr>
            <p:ph idx="1"/>
          </p:nvPr>
        </p:nvSpPr>
        <p:spPr>
          <a:xfrm>
            <a:off x="485775" y="1087438"/>
            <a:ext cx="8388350" cy="5465762"/>
          </a:xfrm>
        </p:spPr>
        <p:txBody>
          <a:bodyPr/>
          <a:lstStyle/>
          <a:p>
            <a:pPr eaLnBrk="1" hangingPunct="1"/>
            <a:r>
              <a:rPr lang="fr-FR" b="1" smtClean="0"/>
              <a:t>Tests par tables de décision</a:t>
            </a:r>
          </a:p>
          <a:p>
            <a:pPr lvl="1" eaLnBrk="1" hangingPunct="1"/>
            <a:r>
              <a:rPr lang="fr-FR" sz="1800" smtClean="0"/>
              <a:t>Les conditions d’entrée et les actions sont souvent décrites de façon à ce qu’elles peuvent être soit </a:t>
            </a:r>
            <a:r>
              <a:rPr lang="fr-FR" sz="1800" b="1" smtClean="0"/>
              <a:t>vraies</a:t>
            </a:r>
            <a:r>
              <a:rPr lang="fr-FR" sz="1800" smtClean="0"/>
              <a:t> soit </a:t>
            </a:r>
            <a:r>
              <a:rPr lang="fr-FR" sz="1800" b="1" smtClean="0"/>
              <a:t>fausses</a:t>
            </a:r>
            <a:r>
              <a:rPr lang="fr-FR" sz="1800" smtClean="0"/>
              <a:t> (Booléen).</a:t>
            </a:r>
          </a:p>
          <a:p>
            <a:pPr lvl="1" eaLnBrk="1" hangingPunct="1"/>
            <a:r>
              <a:rPr lang="fr-FR" sz="1800" smtClean="0"/>
              <a:t>Les tables de décision contiennent les </a:t>
            </a:r>
            <a:r>
              <a:rPr lang="fr-FR" sz="1800" b="1" smtClean="0"/>
              <a:t>conditions de déclenchement</a:t>
            </a:r>
            <a:r>
              <a:rPr lang="fr-FR" sz="1800" smtClean="0"/>
              <a:t>, souvent des combinaisons de vrais et faux pour toutes les conditions d’entrée, et sur les actions résultantes pour chaque combinaison de conditions.</a:t>
            </a:r>
          </a:p>
          <a:p>
            <a:pPr lvl="1" eaLnBrk="1" hangingPunct="1"/>
            <a:r>
              <a:rPr lang="fr-FR" sz="1800" smtClean="0"/>
              <a:t>Chaque colonne de la table correspond à une règle de gestion qui définit une combinaison unique de conditions qui résultent en l'exécution de l'action associée à cette règle.</a:t>
            </a:r>
          </a:p>
        </p:txBody>
      </p:sp>
      <p:sp>
        <p:nvSpPr>
          <p:cNvPr id="4" name="Espace réservé du numéro de diapositive 3"/>
          <p:cNvSpPr>
            <a:spLocks noGrp="1"/>
          </p:cNvSpPr>
          <p:nvPr>
            <p:ph type="sldNum" sz="quarter" idx="10"/>
          </p:nvPr>
        </p:nvSpPr>
        <p:spPr/>
        <p:txBody>
          <a:bodyPr/>
          <a:lstStyle/>
          <a:p>
            <a:pPr>
              <a:defRPr/>
            </a:pPr>
            <a:fld id="{5D42AE05-C8F8-4D83-960C-21BB40F80A0D}" type="slidenum">
              <a:rPr lang="en-US"/>
              <a:pPr>
                <a:defRPr/>
              </a:pPr>
              <a:t>97</a:t>
            </a:fld>
            <a:endParaRPr lang="en-US" dirty="0"/>
          </a:p>
        </p:txBody>
      </p:sp>
      <p:sp>
        <p:nvSpPr>
          <p:cNvPr id="129027" name="Title 1"/>
          <p:cNvSpPr>
            <a:spLocks noGrp="1"/>
          </p:cNvSpPr>
          <p:nvPr>
            <p:ph type="title"/>
          </p:nvPr>
        </p:nvSpPr>
        <p:spPr>
          <a:xfrm>
            <a:off x="485775" y="341313"/>
            <a:ext cx="8388350" cy="725487"/>
          </a:xfrm>
        </p:spPr>
        <p:txBody>
          <a:bodyPr/>
          <a:lstStyle/>
          <a:p>
            <a:pPr eaLnBrk="1" hangingPunct="1"/>
            <a:r>
              <a:rPr lang="fr-FR" sz="2400" dirty="0" smtClean="0"/>
              <a:t>4.3 Techniques basées sur les spécifications ou boîte noire</a:t>
            </a:r>
            <a:endParaRPr lang="en-US" sz="2400"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pPr eaLnBrk="1" hangingPunct="1"/>
            <a:r>
              <a:rPr lang="fr-FR" smtClean="0"/>
              <a:t>4.3 Techniques basées sur les spécifications ou boîte noire</a:t>
            </a:r>
          </a:p>
        </p:txBody>
      </p:sp>
      <p:graphicFrame>
        <p:nvGraphicFramePr>
          <p:cNvPr id="7" name="Content Placeholder 6"/>
          <p:cNvGraphicFramePr>
            <a:graphicFrameLocks noGrp="1"/>
          </p:cNvGraphicFramePr>
          <p:nvPr>
            <p:ph idx="1"/>
          </p:nvPr>
        </p:nvGraphicFramePr>
        <p:xfrm>
          <a:off x="381000" y="1600200"/>
          <a:ext cx="8388350" cy="3429000"/>
        </p:xfrm>
        <a:graphic>
          <a:graphicData uri="http://schemas.openxmlformats.org/drawingml/2006/table">
            <a:tbl>
              <a:tblPr firstRow="1" bandRow="1">
                <a:tableStyleId>{5C22544A-7EE6-4342-B048-85BDC9FD1C3A}</a:tableStyleId>
              </a:tblPr>
              <a:tblGrid>
                <a:gridCol w="1677670">
                  <a:extLst>
                    <a:ext uri="{9D8B030D-6E8A-4147-A177-3AD203B41FA5}">
                      <a16:colId xmlns:a16="http://schemas.microsoft.com/office/drawing/2014/main" val="20000"/>
                    </a:ext>
                  </a:extLst>
                </a:gridCol>
                <a:gridCol w="1677670">
                  <a:extLst>
                    <a:ext uri="{9D8B030D-6E8A-4147-A177-3AD203B41FA5}">
                      <a16:colId xmlns:a16="http://schemas.microsoft.com/office/drawing/2014/main" val="20001"/>
                    </a:ext>
                  </a:extLst>
                </a:gridCol>
                <a:gridCol w="1677670">
                  <a:extLst>
                    <a:ext uri="{9D8B030D-6E8A-4147-A177-3AD203B41FA5}">
                      <a16:colId xmlns:a16="http://schemas.microsoft.com/office/drawing/2014/main" val="20002"/>
                    </a:ext>
                  </a:extLst>
                </a:gridCol>
                <a:gridCol w="1677670">
                  <a:extLst>
                    <a:ext uri="{9D8B030D-6E8A-4147-A177-3AD203B41FA5}">
                      <a16:colId xmlns:a16="http://schemas.microsoft.com/office/drawing/2014/main" val="20003"/>
                    </a:ext>
                  </a:extLst>
                </a:gridCol>
                <a:gridCol w="1677670">
                  <a:extLst>
                    <a:ext uri="{9D8B030D-6E8A-4147-A177-3AD203B41FA5}">
                      <a16:colId xmlns:a16="http://schemas.microsoft.com/office/drawing/2014/main" val="20004"/>
                    </a:ext>
                  </a:extLst>
                </a:gridCol>
              </a:tblGrid>
              <a:tr h="685800">
                <a:tc>
                  <a:txBody>
                    <a:bodyPr/>
                    <a:lstStyle/>
                    <a:p>
                      <a:r>
                        <a:rPr lang="fr-FR" dirty="0" smtClean="0"/>
                        <a:t>Conditions</a:t>
                      </a:r>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dirty="0" smtClean="0"/>
                        <a:t> 2</a:t>
                      </a:r>
                      <a:endParaRPr lang="fr-FR" dirty="0"/>
                    </a:p>
                  </a:txBody>
                  <a:tcPr/>
                </a:tc>
                <a:tc>
                  <a:txBody>
                    <a:bodyPr/>
                    <a:lstStyle/>
                    <a:p>
                      <a:r>
                        <a:rPr lang="fr-FR" dirty="0" err="1" smtClean="0"/>
                        <a:t>Rule</a:t>
                      </a:r>
                      <a:r>
                        <a:rPr lang="fr-FR" dirty="0" smtClean="0"/>
                        <a:t> 3</a:t>
                      </a:r>
                      <a:endParaRPr lang="fr-FR" dirty="0"/>
                    </a:p>
                  </a:txBody>
                  <a:tcPr/>
                </a:tc>
                <a:tc>
                  <a:txBody>
                    <a:bodyPr/>
                    <a:lstStyle/>
                    <a:p>
                      <a:r>
                        <a:rPr lang="fr-FR" dirty="0" err="1" smtClean="0"/>
                        <a:t>Rule</a:t>
                      </a:r>
                      <a:r>
                        <a:rPr lang="fr-FR" dirty="0" smtClean="0"/>
                        <a:t> 4</a:t>
                      </a:r>
                      <a:endParaRPr lang="fr-FR" dirty="0"/>
                    </a:p>
                  </a:txBody>
                  <a:tcPr/>
                </a:tc>
                <a:extLst>
                  <a:ext uri="{0D108BD9-81ED-4DB2-BD59-A6C34878D82A}">
                    <a16:rowId xmlns:a16="http://schemas.microsoft.com/office/drawing/2014/main" val="10000"/>
                  </a:ext>
                </a:extLst>
              </a:tr>
              <a:tr h="685800">
                <a:tc>
                  <a:txBody>
                    <a:bodyPr/>
                    <a:lstStyle/>
                    <a:p>
                      <a:r>
                        <a:rPr lang="fr-FR" dirty="0" err="1" smtClean="0"/>
                        <a:t>Modality</a:t>
                      </a:r>
                      <a:endParaRPr lang="fr-FR" dirty="0"/>
                    </a:p>
                  </a:txBody>
                  <a:tcPr/>
                </a:tc>
                <a:tc>
                  <a:txBody>
                    <a:bodyPr/>
                    <a:lstStyle/>
                    <a:p>
                      <a:r>
                        <a:rPr lang="fr-FR" dirty="0" smtClean="0"/>
                        <a:t>Marker</a:t>
                      </a:r>
                      <a:endParaRPr lang="fr-FR" dirty="0"/>
                    </a:p>
                  </a:txBody>
                  <a:tcPr/>
                </a:tc>
                <a:tc>
                  <a:txBody>
                    <a:bodyPr/>
                    <a:lstStyle/>
                    <a:p>
                      <a:r>
                        <a:rPr lang="fr-FR" dirty="0" err="1" smtClean="0"/>
                        <a:t>Market</a:t>
                      </a:r>
                      <a:endParaRPr lang="fr-FR" dirty="0"/>
                    </a:p>
                  </a:txBody>
                  <a:tcPr/>
                </a:tc>
                <a:tc>
                  <a:txBody>
                    <a:bodyPr/>
                    <a:lstStyle/>
                    <a:p>
                      <a:r>
                        <a:rPr lang="fr-FR" dirty="0" err="1" smtClean="0"/>
                        <a:t>Any</a:t>
                      </a:r>
                      <a:r>
                        <a:rPr lang="fr-FR" dirty="0" smtClean="0"/>
                        <a:t> Price</a:t>
                      </a:r>
                      <a:endParaRPr lang="fr-FR" dirty="0"/>
                    </a:p>
                  </a:txBody>
                  <a:tcPr/>
                </a:tc>
                <a:tc>
                  <a:txBody>
                    <a:bodyPr/>
                    <a:lstStyle/>
                    <a:p>
                      <a:r>
                        <a:rPr lang="fr-FR" dirty="0" err="1" smtClean="0"/>
                        <a:t>Any</a:t>
                      </a:r>
                      <a:r>
                        <a:rPr lang="fr-FR" dirty="0" smtClean="0"/>
                        <a:t> Price</a:t>
                      </a:r>
                      <a:endParaRPr lang="fr-FR" dirty="0"/>
                    </a:p>
                  </a:txBody>
                  <a:tcPr/>
                </a:tc>
                <a:extLst>
                  <a:ext uri="{0D108BD9-81ED-4DB2-BD59-A6C34878D82A}">
                    <a16:rowId xmlns:a16="http://schemas.microsoft.com/office/drawing/2014/main" val="10001"/>
                  </a:ext>
                </a:extLst>
              </a:tr>
              <a:tr h="685800">
                <a:tc>
                  <a:txBody>
                    <a:bodyPr/>
                    <a:lstStyle/>
                    <a:p>
                      <a:r>
                        <a:rPr lang="fr-FR" dirty="0" err="1" smtClean="0"/>
                        <a:t>Validity</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extLst>
                  <a:ext uri="{0D108BD9-81ED-4DB2-BD59-A6C34878D82A}">
                    <a16:rowId xmlns:a16="http://schemas.microsoft.com/office/drawing/2014/main" val="10002"/>
                  </a:ext>
                </a:extLst>
              </a:tr>
              <a:tr h="685800">
                <a:tc>
                  <a:txBody>
                    <a:bodyPr/>
                    <a:lstStyle/>
                    <a:p>
                      <a:r>
                        <a:rPr lang="fr-FR" dirty="0" smtClean="0"/>
                        <a:t>Actions</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3"/>
                  </a:ext>
                </a:extLst>
              </a:tr>
              <a:tr h="685800">
                <a:tc>
                  <a:txBody>
                    <a:bodyPr/>
                    <a:lstStyle/>
                    <a:p>
                      <a:r>
                        <a:rPr lang="fr-FR" dirty="0" err="1" smtClean="0"/>
                        <a:t>Results</a:t>
                      </a:r>
                      <a:endParaRPr lang="fr-FR" dirty="0"/>
                    </a:p>
                  </a:txBody>
                  <a:tcPr/>
                </a:tc>
                <a:tc>
                  <a:txBody>
                    <a:bodyPr/>
                    <a:lstStyle/>
                    <a:p>
                      <a:r>
                        <a:rPr lang="fr-FR" dirty="0" smtClean="0"/>
                        <a:t>Y</a:t>
                      </a:r>
                      <a:endParaRPr lang="fr-FR" dirty="0"/>
                    </a:p>
                  </a:txBody>
                  <a:tcPr/>
                </a:tc>
                <a:tc>
                  <a:txBody>
                    <a:bodyPr/>
                    <a:lstStyle/>
                    <a:p>
                      <a:r>
                        <a:rPr lang="fr-FR" dirty="0" smtClean="0"/>
                        <a:t>Y</a:t>
                      </a:r>
                      <a:endParaRPr lang="fr-FR" dirty="0"/>
                    </a:p>
                  </a:txBody>
                  <a:tcPr/>
                </a:tc>
                <a:tc>
                  <a:txBody>
                    <a:bodyPr/>
                    <a:lstStyle/>
                    <a:p>
                      <a:r>
                        <a:rPr lang="fr-FR" dirty="0" smtClean="0"/>
                        <a:t>N</a:t>
                      </a:r>
                      <a:endParaRPr lang="fr-FR" dirty="0"/>
                    </a:p>
                  </a:txBody>
                  <a:tcPr/>
                </a:tc>
                <a:tc>
                  <a:txBody>
                    <a:bodyPr/>
                    <a:lstStyle/>
                    <a:p>
                      <a:r>
                        <a:rPr lang="fr-FR" dirty="0" smtClean="0"/>
                        <a:t>N</a:t>
                      </a:r>
                      <a:endParaRPr lang="fr-FR" dirty="0"/>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0"/>
          </p:nvPr>
        </p:nvSpPr>
        <p:spPr/>
        <p:txBody>
          <a:bodyPr/>
          <a:lstStyle/>
          <a:p>
            <a:pPr>
              <a:defRPr/>
            </a:pPr>
            <a:fld id="{2DD2B50E-B415-4B72-8384-851D73EB396A}" type="slidenum">
              <a:rPr lang="en-US"/>
              <a:pPr>
                <a:defRPr/>
              </a:pPr>
              <a:t>98</a:t>
            </a:fld>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Excercice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99</a:t>
            </a:fld>
            <a:endParaRPr lang="en-US" dirty="0"/>
          </a:p>
        </p:txBody>
      </p:sp>
      <p:graphicFrame>
        <p:nvGraphicFramePr>
          <p:cNvPr id="7" name="Tableau 6"/>
          <p:cNvGraphicFramePr>
            <a:graphicFrameLocks noGrp="1"/>
          </p:cNvGraphicFramePr>
          <p:nvPr>
            <p:extLst>
              <p:ext uri="{D42A27DB-BD31-4B8C-83A1-F6EECF244321}">
                <p14:modId xmlns:p14="http://schemas.microsoft.com/office/powerpoint/2010/main" val="256727034"/>
              </p:ext>
            </p:extLst>
          </p:nvPr>
        </p:nvGraphicFramePr>
        <p:xfrm>
          <a:off x="762000" y="906384"/>
          <a:ext cx="5080000" cy="3403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250594944"/>
                    </a:ext>
                  </a:extLst>
                </a:gridCol>
                <a:gridCol w="914400">
                  <a:extLst>
                    <a:ext uri="{9D8B030D-6E8A-4147-A177-3AD203B41FA5}">
                      <a16:colId xmlns:a16="http://schemas.microsoft.com/office/drawing/2014/main" val="3630779565"/>
                    </a:ext>
                  </a:extLst>
                </a:gridCol>
                <a:gridCol w="914400">
                  <a:extLst>
                    <a:ext uri="{9D8B030D-6E8A-4147-A177-3AD203B41FA5}">
                      <a16:colId xmlns:a16="http://schemas.microsoft.com/office/drawing/2014/main" val="4232145121"/>
                    </a:ext>
                  </a:extLst>
                </a:gridCol>
                <a:gridCol w="1016000">
                  <a:extLst>
                    <a:ext uri="{9D8B030D-6E8A-4147-A177-3AD203B41FA5}">
                      <a16:colId xmlns:a16="http://schemas.microsoft.com/office/drawing/2014/main" val="2772038217"/>
                    </a:ext>
                  </a:extLst>
                </a:gridCol>
                <a:gridCol w="1016000">
                  <a:extLst>
                    <a:ext uri="{9D8B030D-6E8A-4147-A177-3AD203B41FA5}">
                      <a16:colId xmlns:a16="http://schemas.microsoft.com/office/drawing/2014/main" val="3879138832"/>
                    </a:ext>
                  </a:extLst>
                </a:gridCol>
              </a:tblGrid>
              <a:tr h="370840">
                <a:tc>
                  <a:txBody>
                    <a:bodyPr/>
                    <a:lstStyle/>
                    <a:p>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baseline="0" dirty="0" smtClean="0"/>
                        <a:t> 2</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Rule</a:t>
                      </a:r>
                      <a:r>
                        <a:rPr lang="fr-FR" baseline="0" dirty="0" smtClean="0"/>
                        <a:t> 3</a:t>
                      </a:r>
                      <a:endParaRPr lang="fr-FR"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Rule</a:t>
                      </a:r>
                      <a:r>
                        <a:rPr lang="fr-FR" baseline="0" dirty="0" smtClean="0"/>
                        <a:t> 4</a:t>
                      </a:r>
                      <a:endParaRPr lang="fr-FR" dirty="0" smtClean="0"/>
                    </a:p>
                  </a:txBody>
                  <a:tcPr/>
                </a:tc>
                <a:extLst>
                  <a:ext uri="{0D108BD9-81ED-4DB2-BD59-A6C34878D82A}">
                    <a16:rowId xmlns:a16="http://schemas.microsoft.com/office/drawing/2014/main" val="3212642650"/>
                  </a:ext>
                </a:extLst>
              </a:tr>
              <a:tr h="370840">
                <a:tc>
                  <a:txBody>
                    <a:bodyPr/>
                    <a:lstStyle/>
                    <a:p>
                      <a:r>
                        <a:rPr lang="fr-FR" dirty="0" smtClean="0"/>
                        <a:t>Condition</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643278250"/>
                  </a:ext>
                </a:extLst>
              </a:tr>
              <a:tr h="370840">
                <a:tc>
                  <a:txBody>
                    <a:bodyPr/>
                    <a:lstStyle/>
                    <a:p>
                      <a:r>
                        <a:rPr lang="fr-FR" dirty="0" smtClean="0"/>
                        <a:t>Age</a:t>
                      </a:r>
                      <a:endParaRPr lang="fr-FR" dirty="0"/>
                    </a:p>
                  </a:txBody>
                  <a:tcPr/>
                </a:tc>
                <a:tc>
                  <a:txBody>
                    <a:bodyPr/>
                    <a:lstStyle/>
                    <a:p>
                      <a:r>
                        <a:rPr lang="fr-FR" sz="1800" b="0" i="0" u="none" strike="noStrike" kern="1200" baseline="0" dirty="0" smtClean="0">
                          <a:solidFill>
                            <a:schemeClr val="dk1"/>
                          </a:solidFill>
                          <a:latin typeface="+mn-lt"/>
                          <a:ea typeface="+mn-ea"/>
                          <a:cs typeface="+mn-cs"/>
                        </a:rPr>
                        <a:t>&lt;21yrs</a:t>
                      </a:r>
                      <a:endParaRPr lang="fr-FR" dirty="0"/>
                    </a:p>
                  </a:txBody>
                  <a:tcPr/>
                </a:tc>
                <a:tc>
                  <a:txBody>
                    <a:bodyPr/>
                    <a:lstStyle/>
                    <a:p>
                      <a:r>
                        <a:rPr lang="fr-FR" sz="1800" b="0" i="0" u="none" strike="noStrike" kern="1200" baseline="0" dirty="0" smtClean="0">
                          <a:solidFill>
                            <a:schemeClr val="dk1"/>
                          </a:solidFill>
                          <a:latin typeface="+mn-lt"/>
                          <a:ea typeface="+mn-ea"/>
                          <a:cs typeface="+mn-cs"/>
                        </a:rPr>
                        <a:t>21-29 </a:t>
                      </a:r>
                      <a:r>
                        <a:rPr lang="fr-FR" sz="1800" b="0" i="0" u="none" strike="noStrike" kern="1200" baseline="0" dirty="0" err="1" smtClean="0">
                          <a:solidFill>
                            <a:schemeClr val="dk1"/>
                          </a:solidFill>
                          <a:latin typeface="+mn-lt"/>
                          <a:ea typeface="+mn-ea"/>
                          <a:cs typeface="+mn-cs"/>
                        </a:rPr>
                        <a:t>yrs</a:t>
                      </a:r>
                      <a:endParaRPr lang="fr-FR" dirty="0"/>
                    </a:p>
                  </a:txBody>
                  <a:tcPr/>
                </a:tc>
                <a:tc>
                  <a:txBody>
                    <a:bodyPr/>
                    <a:lstStyle/>
                    <a:p>
                      <a:r>
                        <a:rPr lang="fr-FR" sz="1800" b="0" i="0" u="none" strike="noStrike" kern="1200" baseline="0" dirty="0" smtClean="0">
                          <a:solidFill>
                            <a:schemeClr val="dk1"/>
                          </a:solidFill>
                          <a:latin typeface="+mn-lt"/>
                          <a:ea typeface="+mn-ea"/>
                          <a:cs typeface="+mn-cs"/>
                        </a:rPr>
                        <a:t>30-50yrs</a:t>
                      </a:r>
                      <a:endParaRPr lang="fr-FR" dirty="0"/>
                    </a:p>
                  </a:txBody>
                  <a:tcPr/>
                </a:tc>
                <a:tc>
                  <a:txBody>
                    <a:bodyPr/>
                    <a:lstStyle/>
                    <a:p>
                      <a:r>
                        <a:rPr lang="fr-FR" dirty="0" smtClean="0"/>
                        <a:t>&gt;</a:t>
                      </a:r>
                      <a:r>
                        <a:rPr lang="fr-FR" sz="1800" b="0" i="0" u="none" strike="noStrike" kern="1200" baseline="0" dirty="0" smtClean="0">
                          <a:solidFill>
                            <a:schemeClr val="dk1"/>
                          </a:solidFill>
                          <a:latin typeface="+mn-lt"/>
                          <a:ea typeface="+mn-ea"/>
                          <a:cs typeface="+mn-cs"/>
                        </a:rPr>
                        <a:t>50yrs</a:t>
                      </a:r>
                      <a:endParaRPr lang="fr-FR" dirty="0"/>
                    </a:p>
                  </a:txBody>
                  <a:tcPr/>
                </a:tc>
                <a:extLst>
                  <a:ext uri="{0D108BD9-81ED-4DB2-BD59-A6C34878D82A}">
                    <a16:rowId xmlns:a16="http://schemas.microsoft.com/office/drawing/2014/main" val="1867920133"/>
                  </a:ext>
                </a:extLst>
              </a:tr>
              <a:tr h="370840">
                <a:tc>
                  <a:txBody>
                    <a:bodyPr/>
                    <a:lstStyle/>
                    <a:p>
                      <a:r>
                        <a:rPr lang="fr-FR" dirty="0" err="1" smtClean="0"/>
                        <a:t>Insurance</a:t>
                      </a:r>
                      <a:r>
                        <a:rPr lang="fr-FR" dirty="0" smtClean="0"/>
                        <a:t> class</a:t>
                      </a:r>
                      <a:endParaRPr lang="fr-FR" dirty="0"/>
                    </a:p>
                  </a:txBody>
                  <a:tcPr/>
                </a:tc>
                <a:tc>
                  <a:txBody>
                    <a:bodyPr/>
                    <a:lstStyle/>
                    <a:p>
                      <a:r>
                        <a:rPr lang="fr-FR" dirty="0" smtClean="0"/>
                        <a:t>A</a:t>
                      </a:r>
                      <a:endParaRPr lang="fr-FR" dirty="0"/>
                    </a:p>
                  </a:txBody>
                  <a:tcPr/>
                </a:tc>
                <a:tc>
                  <a:txBody>
                    <a:bodyPr/>
                    <a:lstStyle/>
                    <a:p>
                      <a:r>
                        <a:rPr lang="fr-FR" dirty="0" smtClean="0"/>
                        <a:t>A or B</a:t>
                      </a:r>
                      <a:endParaRPr lang="fr-FR" dirty="0"/>
                    </a:p>
                  </a:txBody>
                  <a:tcPr/>
                </a:tc>
                <a:tc>
                  <a:txBody>
                    <a:bodyPr/>
                    <a:lstStyle/>
                    <a:p>
                      <a:r>
                        <a:rPr lang="fr-FR" dirty="0" smtClean="0"/>
                        <a:t>B,C or D</a:t>
                      </a:r>
                      <a:endParaRPr lang="fr-FR" dirty="0"/>
                    </a:p>
                  </a:txBody>
                  <a:tcPr/>
                </a:tc>
                <a:tc>
                  <a:txBody>
                    <a:bodyPr/>
                    <a:lstStyle/>
                    <a:p>
                      <a:r>
                        <a:rPr lang="fr-FR" dirty="0" smtClean="0"/>
                        <a:t>C or D</a:t>
                      </a:r>
                      <a:endParaRPr lang="fr-FR" dirty="0"/>
                    </a:p>
                  </a:txBody>
                  <a:tcPr/>
                </a:tc>
                <a:extLst>
                  <a:ext uri="{0D108BD9-81ED-4DB2-BD59-A6C34878D82A}">
                    <a16:rowId xmlns:a16="http://schemas.microsoft.com/office/drawing/2014/main" val="3825548737"/>
                  </a:ext>
                </a:extLst>
              </a:tr>
              <a:tr h="370840">
                <a:tc>
                  <a:txBody>
                    <a:bodyPr/>
                    <a:lstStyle/>
                    <a:p>
                      <a:r>
                        <a:rPr lang="fr-FR" dirty="0" smtClean="0"/>
                        <a:t>Actions</a:t>
                      </a:r>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2262120216"/>
                  </a:ext>
                </a:extLst>
              </a:tr>
              <a:tr h="370840">
                <a:tc>
                  <a:txBody>
                    <a:bodyPr/>
                    <a:lstStyle/>
                    <a:p>
                      <a:r>
                        <a:rPr lang="fr-FR" dirty="0" err="1" smtClean="0"/>
                        <a:t>Premieum</a:t>
                      </a:r>
                      <a:endParaRPr lang="fr-FR" dirty="0"/>
                    </a:p>
                  </a:txBody>
                  <a:tcPr/>
                </a:tc>
                <a:tc>
                  <a:txBody>
                    <a:bodyPr/>
                    <a:lstStyle/>
                    <a:p>
                      <a:r>
                        <a:rPr lang="fr-FR" dirty="0" smtClean="0"/>
                        <a:t>100</a:t>
                      </a:r>
                      <a:endParaRPr lang="fr-FR" dirty="0"/>
                    </a:p>
                  </a:txBody>
                  <a:tcPr/>
                </a:tc>
                <a:tc>
                  <a:txBody>
                    <a:bodyPr/>
                    <a:lstStyle/>
                    <a:p>
                      <a:r>
                        <a:rPr lang="fr-FR" dirty="0" smtClean="0"/>
                        <a:t>90</a:t>
                      </a:r>
                      <a:endParaRPr lang="fr-FR" dirty="0"/>
                    </a:p>
                  </a:txBody>
                  <a:tcPr/>
                </a:tc>
                <a:tc>
                  <a:txBody>
                    <a:bodyPr/>
                    <a:lstStyle/>
                    <a:p>
                      <a:r>
                        <a:rPr lang="fr-FR" dirty="0" smtClean="0"/>
                        <a:t>70</a:t>
                      </a:r>
                      <a:endParaRPr lang="fr-FR" dirty="0"/>
                    </a:p>
                  </a:txBody>
                  <a:tcPr/>
                </a:tc>
                <a:tc>
                  <a:txBody>
                    <a:bodyPr/>
                    <a:lstStyle/>
                    <a:p>
                      <a:r>
                        <a:rPr lang="fr-FR" dirty="0" smtClean="0"/>
                        <a:t>70</a:t>
                      </a:r>
                      <a:endParaRPr lang="fr-FR" dirty="0"/>
                    </a:p>
                  </a:txBody>
                  <a:tcPr/>
                </a:tc>
                <a:extLst>
                  <a:ext uri="{0D108BD9-81ED-4DB2-BD59-A6C34878D82A}">
                    <a16:rowId xmlns:a16="http://schemas.microsoft.com/office/drawing/2014/main" val="1370105365"/>
                  </a:ext>
                </a:extLst>
              </a:tr>
              <a:tr h="370840">
                <a:tc>
                  <a:txBody>
                    <a:bodyPr/>
                    <a:lstStyle/>
                    <a:p>
                      <a:r>
                        <a:rPr lang="fr-FR" dirty="0" err="1" smtClean="0"/>
                        <a:t>Excess</a:t>
                      </a:r>
                      <a:endParaRPr lang="fr-FR" dirty="0"/>
                    </a:p>
                  </a:txBody>
                  <a:tcPr/>
                </a:tc>
                <a:tc>
                  <a:txBody>
                    <a:bodyPr/>
                    <a:lstStyle/>
                    <a:p>
                      <a:r>
                        <a:rPr lang="fr-FR" dirty="0" smtClean="0"/>
                        <a:t>2500</a:t>
                      </a:r>
                      <a:endParaRPr lang="fr-FR" dirty="0"/>
                    </a:p>
                  </a:txBody>
                  <a:tcPr/>
                </a:tc>
                <a:tc>
                  <a:txBody>
                    <a:bodyPr/>
                    <a:lstStyle/>
                    <a:p>
                      <a:r>
                        <a:rPr lang="fr-FR" dirty="0" smtClean="0"/>
                        <a:t>2500</a:t>
                      </a:r>
                      <a:endParaRPr lang="fr-FR" dirty="0"/>
                    </a:p>
                  </a:txBody>
                  <a:tcPr/>
                </a:tc>
                <a:tc>
                  <a:txBody>
                    <a:bodyPr/>
                    <a:lstStyle/>
                    <a:p>
                      <a:r>
                        <a:rPr lang="fr-FR" dirty="0" smtClean="0"/>
                        <a:t>500</a:t>
                      </a:r>
                      <a:endParaRPr lang="fr-FR" dirty="0"/>
                    </a:p>
                  </a:txBody>
                  <a:tcPr/>
                </a:tc>
                <a:tc>
                  <a:txBody>
                    <a:bodyPr/>
                    <a:lstStyle/>
                    <a:p>
                      <a:r>
                        <a:rPr lang="fr-FR" dirty="0" smtClean="0"/>
                        <a:t>1000</a:t>
                      </a:r>
                      <a:endParaRPr lang="fr-FR" dirty="0"/>
                    </a:p>
                  </a:txBody>
                  <a:tcPr/>
                </a:tc>
                <a:extLst>
                  <a:ext uri="{0D108BD9-81ED-4DB2-BD59-A6C34878D82A}">
                    <a16:rowId xmlns:a16="http://schemas.microsoft.com/office/drawing/2014/main" val="3228152220"/>
                  </a:ext>
                </a:extLst>
              </a:tr>
            </a:tbl>
          </a:graphicData>
        </a:graphic>
      </p:graphicFrame>
      <p:sp>
        <p:nvSpPr>
          <p:cNvPr id="10" name="ZoneTexte 9"/>
          <p:cNvSpPr txBox="1"/>
          <p:nvPr/>
        </p:nvSpPr>
        <p:spPr>
          <a:xfrm>
            <a:off x="383394" y="4495800"/>
            <a:ext cx="8593111" cy="1323439"/>
          </a:xfrm>
          <a:prstGeom prst="rect">
            <a:avLst/>
          </a:prstGeom>
          <a:noFill/>
        </p:spPr>
        <p:txBody>
          <a:bodyPr wrap="square" rtlCol="0">
            <a:spAutoFit/>
          </a:bodyPr>
          <a:lstStyle/>
          <a:p>
            <a:r>
              <a:rPr lang="en-US" sz="2000" dirty="0"/>
              <a:t>A. 23 year old in insurance class A Premium is </a:t>
            </a:r>
            <a:r>
              <a:rPr lang="en-US" sz="2000" dirty="0" smtClean="0"/>
              <a:t>100 </a:t>
            </a:r>
            <a:r>
              <a:rPr lang="en-US" sz="2000" dirty="0"/>
              <a:t>and excess is,500.</a:t>
            </a:r>
          </a:p>
          <a:p>
            <a:r>
              <a:rPr lang="en-US" sz="2000" dirty="0"/>
              <a:t>B. 51 year old in insurance class C Premium is </a:t>
            </a:r>
            <a:r>
              <a:rPr lang="en-US" sz="2000" dirty="0" smtClean="0"/>
              <a:t>70 </a:t>
            </a:r>
            <a:r>
              <a:rPr lang="en-US" sz="2000" dirty="0"/>
              <a:t>and excess is </a:t>
            </a:r>
            <a:r>
              <a:rPr lang="en-US" sz="2000" dirty="0" smtClean="0"/>
              <a:t>100</a:t>
            </a:r>
            <a:r>
              <a:rPr lang="en-US" sz="2000" dirty="0"/>
              <a:t>.</a:t>
            </a:r>
          </a:p>
          <a:p>
            <a:r>
              <a:rPr lang="en-US" sz="2000" dirty="0"/>
              <a:t>C. 31 year old in insurance class B Premium is </a:t>
            </a:r>
            <a:r>
              <a:rPr lang="en-US" sz="2000" dirty="0" smtClean="0"/>
              <a:t>70 </a:t>
            </a:r>
            <a:r>
              <a:rPr lang="en-US" sz="2000" dirty="0"/>
              <a:t>and excess is </a:t>
            </a:r>
            <a:r>
              <a:rPr lang="en-US" sz="2000" dirty="0" smtClean="0"/>
              <a:t>500</a:t>
            </a:r>
            <a:r>
              <a:rPr lang="en-US" sz="2000" dirty="0"/>
              <a:t>.</a:t>
            </a:r>
          </a:p>
          <a:p>
            <a:r>
              <a:rPr lang="en-US" sz="2000" dirty="0"/>
              <a:t>D. 43 year old in insurance class C Premium is </a:t>
            </a:r>
            <a:r>
              <a:rPr lang="en-US" sz="2000" dirty="0" smtClean="0"/>
              <a:t>70 </a:t>
            </a:r>
            <a:r>
              <a:rPr lang="en-US" sz="2000" dirty="0"/>
              <a:t>and excess is </a:t>
            </a:r>
            <a:r>
              <a:rPr lang="en-US" sz="2000" dirty="0" smtClean="0"/>
              <a:t>1000</a:t>
            </a:r>
            <a:r>
              <a:rPr lang="en-US" sz="2000" dirty="0"/>
              <a:t>.</a:t>
            </a:r>
            <a:endParaRPr lang="fr-FR" sz="2000" dirty="0"/>
          </a:p>
        </p:txBody>
      </p:sp>
    </p:spTree>
    <p:extLst>
      <p:ext uri="{BB962C8B-B14F-4D97-AF65-F5344CB8AC3E}">
        <p14:creationId xmlns:p14="http://schemas.microsoft.com/office/powerpoint/2010/main" val="182589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Generic">
  <a:themeElements>
    <a:clrScheme name="SunGard Global Services">
      <a:dk1>
        <a:srgbClr val="000000"/>
      </a:dk1>
      <a:lt1>
        <a:srgbClr val="FFFFFF"/>
      </a:lt1>
      <a:dk2>
        <a:srgbClr val="FFFFFF"/>
      </a:dk2>
      <a:lt2>
        <a:srgbClr val="221E1F"/>
      </a:lt2>
      <a:accent1>
        <a:srgbClr val="587993"/>
      </a:accent1>
      <a:accent2>
        <a:srgbClr val="9E948D"/>
      </a:accent2>
      <a:accent3>
        <a:srgbClr val="F79646"/>
      </a:accent3>
      <a:accent4>
        <a:srgbClr val="543C86"/>
      </a:accent4>
      <a:accent5>
        <a:srgbClr val="ABBCC9"/>
      </a:accent5>
      <a:accent6>
        <a:srgbClr val="CEC9C6"/>
      </a:accent6>
      <a:hlink>
        <a:srgbClr val="808080"/>
      </a:hlink>
      <a:folHlink>
        <a:srgbClr val="B0232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25698</TotalTime>
  <Words>10316</Words>
  <Application>Microsoft Office PowerPoint</Application>
  <PresentationFormat>Affichage à l'écran (4:3)</PresentationFormat>
  <Paragraphs>1365</Paragraphs>
  <Slides>157</Slides>
  <Notes>30</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2</vt:i4>
      </vt:variant>
      <vt:variant>
        <vt:lpstr>Titres des diapositives</vt:lpstr>
      </vt:variant>
      <vt:variant>
        <vt:i4>157</vt:i4>
      </vt:variant>
    </vt:vector>
  </HeadingPairs>
  <TitlesOfParts>
    <vt:vector size="165" baseType="lpstr">
      <vt:lpstr>ＭＳ Ｐゴシック</vt:lpstr>
      <vt:lpstr>ＭＳ Ｐゴシック</vt:lpstr>
      <vt:lpstr>Arial</vt:lpstr>
      <vt:lpstr>Calibri</vt:lpstr>
      <vt:lpstr>Wingdings</vt:lpstr>
      <vt:lpstr>Generic</vt:lpstr>
      <vt:lpstr>Packager Shell Object</vt:lpstr>
      <vt:lpstr>WordArt 3.2</vt:lpstr>
      <vt:lpstr>Présentation PowerPoint</vt:lpstr>
      <vt:lpstr>Présentation PowerPoint</vt:lpstr>
      <vt:lpstr>ISTQB</vt:lpstr>
      <vt:lpstr>ISTQB</vt:lpstr>
      <vt:lpstr>ISTQB</vt:lpstr>
      <vt:lpstr>ISTQB</vt:lpstr>
      <vt:lpstr>Agenda</vt:lpstr>
      <vt:lpstr>Chapitre 1 : Fondamentaux de Tests</vt:lpstr>
      <vt:lpstr>Chapitre 1 : Fondamentaux de Tests</vt:lpstr>
      <vt:lpstr>1.1 Pourquoi les Tests sont-ils Nécessaires</vt:lpstr>
      <vt:lpstr>1.1 Pourquoi les Tests sont-ils Nécessaires</vt:lpstr>
      <vt:lpstr>1.1 Pourquoi les Tests sont-ils Nécessaires</vt:lpstr>
      <vt:lpstr>1.1 Pourquoi les Tests sont-ils Nécessaires</vt:lpstr>
      <vt:lpstr>1.1 Pourquoi les tests sont ils nécessaires</vt:lpstr>
      <vt:lpstr>1.1 Pourquoi les tests sont ils nécessaires</vt:lpstr>
      <vt:lpstr>1.2 Que sont les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vt:lpstr>
      <vt:lpstr>1.4 Processus de Test Fondamental</vt:lpstr>
      <vt:lpstr>1.4 Processus de Test Fondamental</vt:lpstr>
      <vt:lpstr>1.5 La Psychologie des Tests</vt:lpstr>
      <vt:lpstr>1.5 La Psychologie des Tests</vt:lpstr>
      <vt:lpstr>1.5 La Psychologie des Tests</vt:lpstr>
      <vt:lpstr>1.6 Code d’éthique</vt:lpstr>
      <vt:lpstr>1.6 Code d’éthique</vt:lpstr>
      <vt:lpstr>Chapitre 2 : Tester Pendant le Cycle de Vie Logiciel</vt:lpstr>
      <vt:lpstr>Chapitre 2 : Tester Pendant le Cycle de Vie Logiciel</vt:lpstr>
      <vt:lpstr>Chapitre 2 : Tester Pendant le Cycle de Vie Logiciel</vt:lpstr>
      <vt:lpstr>2.1 Modèle en cascade</vt:lpstr>
      <vt:lpstr>2.1 Modèle en cascade</vt:lpstr>
      <vt:lpstr>2.1 Modèle en cascade</vt:lpstr>
      <vt:lpstr>2.1 Modèle en V</vt:lpstr>
      <vt:lpstr>2.1 Modèles de Développement Logiciel</vt:lpstr>
      <vt:lpstr>Modèle itératif</vt:lpstr>
      <vt:lpstr>2.1 Modèles de Développement Logiciel</vt:lpstr>
      <vt:lpstr>2.1 Modèles de Développement Logiciel</vt:lpstr>
      <vt:lpstr>2.2 Niveaux de Tests </vt:lpstr>
      <vt:lpstr>2.2 Niveaux de Tests </vt:lpstr>
      <vt:lpstr>2.2 Niveaux de Tests</vt:lpstr>
      <vt:lpstr>2.2 Niveaux de Tests</vt:lpstr>
      <vt:lpstr>2.2 Niveaux de Tests</vt:lpstr>
      <vt:lpstr>2.2 Niveaux de Tests</vt:lpstr>
      <vt:lpstr>2.2 Niveaux de Tests</vt:lpstr>
      <vt:lpstr>2.3 Types de Tests</vt:lpstr>
      <vt:lpstr>2.3 Types de Tests</vt:lpstr>
      <vt:lpstr>2.3 Types de Tests</vt:lpstr>
      <vt:lpstr>2.3 Types de Tests</vt:lpstr>
      <vt:lpstr>2.3 Types de Tests</vt:lpstr>
      <vt:lpstr>2.3 Types de Tests</vt:lpstr>
      <vt:lpstr>Chapitre 3 : Techniques Statiques</vt:lpstr>
      <vt:lpstr>Chapitre 3 : Techniques Statiques</vt:lpstr>
      <vt:lpstr>3.1 Techniques statiques et processus de test</vt:lpstr>
      <vt:lpstr>3.1 Techniques statiques et processus de test</vt:lpstr>
      <vt:lpstr>3.2 Processus de revue</vt:lpstr>
      <vt:lpstr>3.2 Processus de revue</vt:lpstr>
      <vt:lpstr>3.2 Processus de revue</vt:lpstr>
      <vt:lpstr>3.2 Processus de revue</vt:lpstr>
      <vt:lpstr>3.2 Types de revues </vt:lpstr>
      <vt:lpstr>3.2 Processus de revue</vt:lpstr>
      <vt:lpstr>3.2 Processus de revue</vt:lpstr>
      <vt:lpstr>3.2 Processus de revue</vt:lpstr>
      <vt:lpstr>3.2 Processus de revue</vt:lpstr>
      <vt:lpstr>3.2 Processus de revue</vt:lpstr>
      <vt:lpstr>3.3 Analyse statique outillée</vt:lpstr>
      <vt:lpstr>3.3 Analyse statique outillée</vt:lpstr>
      <vt:lpstr>3.3 Analyse statique outillée</vt:lpstr>
      <vt:lpstr>Chapitre 4 : Techniques de Conception de Tests Techniques de Conception de Tests</vt:lpstr>
      <vt:lpstr>Chapitre 4 : Techniques de Conception de Tests</vt:lpstr>
      <vt:lpstr>4.1 Techniques de Conception de Tests</vt:lpstr>
      <vt:lpstr>4.2 Catégories de techniques de conception de tests</vt:lpstr>
      <vt:lpstr>4.2 Catégories de techniques de conception de tests</vt:lpstr>
      <vt:lpstr>4.2 Catégories de techniques de conception de tests</vt:lpstr>
      <vt:lpstr>4.2 Catégories de techniques de conception de tests</vt:lpstr>
      <vt:lpstr>4.3 Techniques basées sur les spécifications ou boîte noire   </vt:lpstr>
      <vt:lpstr>4.3 Techniques basées sur les spécifications ou boîte noire</vt:lpstr>
      <vt:lpstr>Excercice</vt:lpstr>
      <vt:lpstr>4.3 Techniques basées sur les spécifications ou boîte noire</vt:lpstr>
      <vt:lpstr>4.3 Techniques basées sur les spécifications ou boîte noire</vt:lpstr>
      <vt:lpstr>4.3 Techniques basées sur les spécifications ou boîte noire</vt:lpstr>
      <vt:lpstr>Présentation PowerPoint</vt:lpstr>
      <vt:lpstr>4.3 Techniques basées sur les spécifications ou boîte noire</vt:lpstr>
      <vt:lpstr>4.3 Techniques basées sur les spécifications ou boîte noire</vt:lpstr>
      <vt:lpstr>Excercice</vt:lpstr>
      <vt:lpstr>4.3 Techniques basées sur les spécifications ou boîte noire</vt:lpstr>
      <vt:lpstr>4.3 Techniques basées sur les spécifications ou boîte noire</vt:lpstr>
      <vt:lpstr>Exercice</vt:lpstr>
      <vt:lpstr>4.3 Techniques basées sur les spécifications ou boîte noire</vt:lpstr>
      <vt:lpstr>4.3 Techniques basées sur les spécifications ou boîte noire</vt:lpstr>
      <vt:lpstr>4.4 Techniques basées sur la structure ou boîte blanche</vt:lpstr>
      <vt:lpstr>4.4 Techniques basées sur la structure ou boîte blanche</vt:lpstr>
      <vt:lpstr>4.4 Techniques basées sur la structure ou boîte blanche</vt:lpstr>
      <vt:lpstr>Couverture des chemins d’exécution</vt:lpstr>
      <vt:lpstr>Example 1 </vt:lpstr>
      <vt:lpstr>Example 2</vt:lpstr>
      <vt:lpstr>Example 3</vt:lpstr>
      <vt:lpstr>Example 4</vt:lpstr>
      <vt:lpstr>Example 5</vt:lpstr>
      <vt:lpstr>Example 6</vt:lpstr>
      <vt:lpstr>Exemple 7</vt:lpstr>
      <vt:lpstr>Exemple 7</vt:lpstr>
      <vt:lpstr>4.4 Techniques basées sur la structure ou boîte blanche</vt:lpstr>
      <vt:lpstr>4.5 Techniques basées sur l’expérience</vt:lpstr>
      <vt:lpstr>4.6 Sélectionner les techniques de test</vt:lpstr>
      <vt:lpstr>Chapitre 5 : Gestion des tests</vt:lpstr>
      <vt:lpstr>5.1.Organisation des tests    </vt:lpstr>
      <vt:lpstr>5.1.Organisation des tests</vt:lpstr>
      <vt:lpstr>5.1.Organisation des tests</vt:lpstr>
      <vt:lpstr>5.1.Organisation des tests</vt:lpstr>
      <vt:lpstr>5.1.Organisation des tests</vt:lpstr>
      <vt:lpstr>Présentation PowerPoint</vt:lpstr>
      <vt:lpstr>5.2 Estimation et planification des tests </vt:lpstr>
      <vt:lpstr>5.2 Estimation et planification des tests </vt:lpstr>
      <vt:lpstr>5.2 Estimation et planification des tests</vt:lpstr>
      <vt:lpstr>5.2 Estimation et planification des tests</vt:lpstr>
      <vt:lpstr>5.2 Estimation et planification des tests </vt:lpstr>
      <vt:lpstr>5.2 Estimation et planification des tests</vt:lpstr>
      <vt:lpstr>5.2 Estimation et planification des tests</vt:lpstr>
      <vt:lpstr>5.3 Suivi et contrôle du déroulement des tests</vt:lpstr>
      <vt:lpstr>5.3 Suivi et contrôle du déroulement des tests </vt:lpstr>
      <vt:lpstr>5.3 Suivi et contrôle du déroulement des tests</vt:lpstr>
      <vt:lpstr>5.4 Gestion de configuration</vt:lpstr>
      <vt:lpstr>5.5 Tests et risques</vt:lpstr>
      <vt:lpstr>5.5 Tests et risques</vt:lpstr>
      <vt:lpstr>5.6 Gestion des incidents </vt:lpstr>
      <vt:lpstr>5.6 Gestion des incidents </vt:lpstr>
      <vt:lpstr>Chapitre 6 : Outils de Support aux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6.2 Utilisation efficace des outils </vt:lpstr>
      <vt:lpstr>6.2 Utilisation efficace des outils </vt:lpstr>
      <vt:lpstr>6.3  Introduire un outil dans une organisation</vt:lpstr>
      <vt:lpstr>6.3 Introduire un outil dans une organisation</vt:lpstr>
      <vt:lpstr>6.3 Introduire un outil dans une organisation</vt:lpstr>
      <vt:lpstr>Test</vt:lpstr>
    </vt:vector>
  </TitlesOfParts>
  <Company>SunGard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Leela Williams</dc:creator>
  <cp:lastModifiedBy>Aymen Boughdiri</cp:lastModifiedBy>
  <cp:revision>352</cp:revision>
  <cp:lastPrinted>2013-09-20T08:21:22Z</cp:lastPrinted>
  <dcterms:created xsi:type="dcterms:W3CDTF">2008-11-10T19:53:46Z</dcterms:created>
  <dcterms:modified xsi:type="dcterms:W3CDTF">2018-08-23T13:08:39Z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axKeyword">
    <vt:lpwstr/>
  </property>
  <property fmtid="{D5CDD505-2E9C-101B-9397-08002B2CF9AE}" pid="4" name="display_urn:schemas-microsoft-com:office:office#Editor">
    <vt:lpwstr>Kelly Dragiff</vt:lpwstr>
  </property>
  <property fmtid="{D5CDD505-2E9C-101B-9397-08002B2CF9AE}" pid="5" name="display_urn:schemas-microsoft-com:office:office#Author">
    <vt:lpwstr>Suzanne DeFruscio</vt:lpwstr>
  </property>
  <property fmtid="{D5CDD505-2E9C-101B-9397-08002B2CF9AE}" pid="6" name="Order">
    <vt:lpwstr>1700.00000000000</vt:lpwstr>
  </property>
  <property fmtid="{D5CDD505-2E9C-101B-9397-08002B2CF9AE}" pid="7" name="Classification">
    <vt:lpwstr>11;#Unclassified|9321c297-150a-4fe0-9bec-5d1d646922be</vt:lpwstr>
  </property>
  <property fmtid="{D5CDD505-2E9C-101B-9397-08002B2CF9AE}" pid="8" name="Business">
    <vt:lpwstr>1;#Corporate|a48d6c70-1f62-40b2-9f02-bca40d03c38f</vt:lpwstr>
  </property>
  <property fmtid="{D5CDD505-2E9C-101B-9397-08002B2CF9AE}" pid="9" name="Segment">
    <vt:lpwstr>2;#Corporate|be07b6d3-7a0e-445c-ab78-d7ee1aaee48f</vt:lpwstr>
  </property>
  <property fmtid="{D5CDD505-2E9C-101B-9397-08002B2CF9AE}" pid="10" name="Brand">
    <vt:lpwstr>3;#Corporate|bf5873ed-2fe2-4376-a1b2-6c59eabc7988</vt:lpwstr>
  </property>
  <property fmtid="{D5CDD505-2E9C-101B-9397-08002B2CF9AE}" pid="11" name="ContentTypeId">
    <vt:lpwstr>0x010100F747F0A4A2AC4F43A96974FBC41354830047A788811A755C4FA4D88A0DC54B042C</vt:lpwstr>
  </property>
  <property fmtid="{D5CDD505-2E9C-101B-9397-08002B2CF9AE}" pid="12" name="Region">
    <vt:lpwstr/>
  </property>
  <property fmtid="{D5CDD505-2E9C-101B-9397-08002B2CF9AE}" pid="13" name="TaxCatchAll">
    <vt:lpwstr>3;#;#2;#;#1;#;#11;#</vt:lpwstr>
  </property>
  <property fmtid="{D5CDD505-2E9C-101B-9397-08002B2CF9AE}" pid="14" name="m29cc433de9a480f898d8b96769640f5">
    <vt:lpwstr>Corporatea48d6c70-1f62-40b2-9f02-bca40d03c38f</vt:lpwstr>
  </property>
  <property fmtid="{D5CDD505-2E9C-101B-9397-08002B2CF9AE}" pid="15" name="b2f46e492f9342eab60af9857f3bd56c">
    <vt:lpwstr>Corporatebe07b6d3-7a0e-445c-ab78-d7ee1aaee48f</vt:lpwstr>
  </property>
  <property fmtid="{D5CDD505-2E9C-101B-9397-08002B2CF9AE}" pid="16" name="e675866218504774a1724da2a7694ad9">
    <vt:lpwstr>Unclassified9321c297-150a-4fe0-9bec-5d1d646922be</vt:lpwstr>
  </property>
  <property fmtid="{D5CDD505-2E9C-101B-9397-08002B2CF9AE}" pid="17" name="l4c2a48f661f48eab99ca4876da92423">
    <vt:lpwstr/>
  </property>
  <property fmtid="{D5CDD505-2E9C-101B-9397-08002B2CF9AE}" pid="18" name="gea402edc44d4473b40cb4452c3e925c">
    <vt:lpwstr>Corporatebf5873ed-2fe2-4376-a1b2-6c59eabc7988</vt:lpwstr>
  </property>
  <property fmtid="{D5CDD505-2E9C-101B-9397-08002B2CF9AE}" pid="19" name="Last Reviewed Date">
    <vt:lpwstr/>
  </property>
  <property fmtid="{D5CDD505-2E9C-101B-9397-08002B2CF9AE}" pid="20" name="Last Reviewed By">
    <vt:lpwstr/>
  </property>
  <property fmtid="{D5CDD505-2E9C-101B-9397-08002B2CF9AE}" pid="21" name="TaxKeywordTaxHTField">
    <vt:lpwstr/>
  </property>
</Properties>
</file>