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55"/>
  </p:notesMasterIdLst>
  <p:handoutMasterIdLst>
    <p:handoutMasterId r:id="rId156"/>
  </p:handoutMasterIdLst>
  <p:sldIdLst>
    <p:sldId id="274" r:id="rId2"/>
    <p:sldId id="420" r:id="rId3"/>
    <p:sldId id="315" r:id="rId4"/>
    <p:sldId id="438" r:id="rId5"/>
    <p:sldId id="275" r:id="rId6"/>
    <p:sldId id="273" r:id="rId7"/>
    <p:sldId id="312" r:id="rId8"/>
    <p:sldId id="276" r:id="rId9"/>
    <p:sldId id="422" r:id="rId10"/>
    <p:sldId id="433" r:id="rId11"/>
    <p:sldId id="313" r:id="rId12"/>
    <p:sldId id="432" r:id="rId13"/>
    <p:sldId id="277" r:id="rId14"/>
    <p:sldId id="278" r:id="rId15"/>
    <p:sldId id="355" r:id="rId16"/>
    <p:sldId id="356" r:id="rId17"/>
    <p:sldId id="357" r:id="rId18"/>
    <p:sldId id="358" r:id="rId19"/>
    <p:sldId id="359" r:id="rId20"/>
    <p:sldId id="360" r:id="rId21"/>
    <p:sldId id="439" r:id="rId22"/>
    <p:sldId id="361" r:id="rId23"/>
    <p:sldId id="362" r:id="rId24"/>
    <p:sldId id="282" r:id="rId25"/>
    <p:sldId id="316" r:id="rId26"/>
    <p:sldId id="280" r:id="rId27"/>
    <p:sldId id="423"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434" r:id="rId42"/>
    <p:sldId id="440" r:id="rId43"/>
    <p:sldId id="363" r:id="rId44"/>
    <p:sldId id="364" r:id="rId45"/>
    <p:sldId id="365" r:id="rId46"/>
    <p:sldId id="319" r:id="rId47"/>
    <p:sldId id="297" r:id="rId48"/>
    <p:sldId id="366" r:id="rId49"/>
    <p:sldId id="298" r:id="rId50"/>
    <p:sldId id="437" r:id="rId51"/>
    <p:sldId id="317" r:id="rId52"/>
    <p:sldId id="300" r:id="rId53"/>
    <p:sldId id="301" r:id="rId54"/>
    <p:sldId id="302" r:id="rId55"/>
    <p:sldId id="303" r:id="rId56"/>
    <p:sldId id="304" r:id="rId57"/>
    <p:sldId id="305" r:id="rId58"/>
    <p:sldId id="424" r:id="rId59"/>
    <p:sldId id="307" r:id="rId60"/>
    <p:sldId id="308" r:id="rId61"/>
    <p:sldId id="309" r:id="rId62"/>
    <p:sldId id="310" r:id="rId63"/>
    <p:sldId id="311" r:id="rId64"/>
    <p:sldId id="320" r:id="rId65"/>
    <p:sldId id="435" r:id="rId66"/>
    <p:sldId id="427" r:id="rId67"/>
    <p:sldId id="321" r:id="rId68"/>
    <p:sldId id="322" r:id="rId69"/>
    <p:sldId id="323" r:id="rId70"/>
    <p:sldId id="324" r:id="rId71"/>
    <p:sldId id="325" r:id="rId72"/>
    <p:sldId id="426" r:id="rId73"/>
    <p:sldId id="326" r:id="rId74"/>
    <p:sldId id="327" r:id="rId75"/>
    <p:sldId id="328" r:id="rId76"/>
    <p:sldId id="329" r:id="rId77"/>
    <p:sldId id="330" r:id="rId78"/>
    <p:sldId id="331" r:id="rId79"/>
    <p:sldId id="332" r:id="rId80"/>
    <p:sldId id="333" r:id="rId81"/>
    <p:sldId id="349" r:id="rId82"/>
    <p:sldId id="436" r:id="rId83"/>
    <p:sldId id="428" r:id="rId84"/>
    <p:sldId id="353" r:id="rId85"/>
    <p:sldId id="336" r:id="rId86"/>
    <p:sldId id="337" r:id="rId87"/>
    <p:sldId id="338" r:id="rId88"/>
    <p:sldId id="339" r:id="rId89"/>
    <p:sldId id="340" r:id="rId90"/>
    <p:sldId id="444" r:id="rId91"/>
    <p:sldId id="350" r:id="rId92"/>
    <p:sldId id="351" r:id="rId93"/>
    <p:sldId id="369" r:id="rId94"/>
    <p:sldId id="443" r:id="rId95"/>
    <p:sldId id="341" r:id="rId96"/>
    <p:sldId id="352" r:id="rId97"/>
    <p:sldId id="441" r:id="rId98"/>
    <p:sldId id="342" r:id="rId99"/>
    <p:sldId id="429" r:id="rId100"/>
    <p:sldId id="442" r:id="rId101"/>
    <p:sldId id="343" r:id="rId102"/>
    <p:sldId id="430" r:id="rId103"/>
    <p:sldId id="344" r:id="rId104"/>
    <p:sldId id="367" r:id="rId105"/>
    <p:sldId id="345" r:id="rId106"/>
    <p:sldId id="370" r:id="rId107"/>
    <p:sldId id="372" r:id="rId108"/>
    <p:sldId id="373" r:id="rId109"/>
    <p:sldId id="374" r:id="rId110"/>
    <p:sldId id="375" r:id="rId111"/>
    <p:sldId id="376" r:id="rId112"/>
    <p:sldId id="377" r:id="rId113"/>
    <p:sldId id="346" r:id="rId114"/>
    <p:sldId id="347" r:id="rId115"/>
    <p:sldId id="348" r:id="rId116"/>
    <p:sldId id="378" r:id="rId117"/>
    <p:sldId id="379" r:id="rId118"/>
    <p:sldId id="380" r:id="rId119"/>
    <p:sldId id="381" r:id="rId120"/>
    <p:sldId id="382" r:id="rId121"/>
    <p:sldId id="383" r:id="rId122"/>
    <p:sldId id="385" r:id="rId123"/>
    <p:sldId id="386" r:id="rId124"/>
    <p:sldId id="387" r:id="rId125"/>
    <p:sldId id="388" r:id="rId126"/>
    <p:sldId id="389" r:id="rId127"/>
    <p:sldId id="390" r:id="rId128"/>
    <p:sldId id="391" r:id="rId129"/>
    <p:sldId id="392" r:id="rId130"/>
    <p:sldId id="394" r:id="rId131"/>
    <p:sldId id="396" r:id="rId132"/>
    <p:sldId id="397" r:id="rId133"/>
    <p:sldId id="398" r:id="rId134"/>
    <p:sldId id="399" r:id="rId135"/>
    <p:sldId id="400" r:id="rId136"/>
    <p:sldId id="401" r:id="rId137"/>
    <p:sldId id="402" r:id="rId138"/>
    <p:sldId id="403" r:id="rId139"/>
    <p:sldId id="404" r:id="rId140"/>
    <p:sldId id="405" r:id="rId141"/>
    <p:sldId id="407" r:id="rId142"/>
    <p:sldId id="408" r:id="rId143"/>
    <p:sldId id="409" r:id="rId144"/>
    <p:sldId id="410" r:id="rId145"/>
    <p:sldId id="411" r:id="rId146"/>
    <p:sldId id="412" r:id="rId147"/>
    <p:sldId id="413" r:id="rId148"/>
    <p:sldId id="414" r:id="rId149"/>
    <p:sldId id="415" r:id="rId150"/>
    <p:sldId id="417" r:id="rId151"/>
    <p:sldId id="418" r:id="rId152"/>
    <p:sldId id="419" r:id="rId153"/>
    <p:sldId id="431" r:id="rId154"/>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400" autoAdjust="0"/>
  </p:normalViewPr>
  <p:slideViewPr>
    <p:cSldViewPr>
      <p:cViewPr varScale="1">
        <p:scale>
          <a:sx n="64" d="100"/>
          <a:sy n="64" d="100"/>
        </p:scale>
        <p:origin x="900" y="72"/>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516750B8-94A2-491E-A74F-C04E9EFFE24E}" type="presOf" srcId="{5171B90D-F25C-456F-99F2-3BB0E7814D56}" destId="{7599001C-9EFF-439B-89ED-73B2D3E62E5C}"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B24C7570-CA02-4AB8-B874-652E8263180F}" type="presOf" srcId="{C99F04B1-E211-4EF5-AB40-596FC15B82A6}" destId="{310659AA-BAFE-40EA-8A65-63B471B47126}"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368A979-0D54-41FD-8D3A-F6DA845E0698}" type="presOf" srcId="{FE441195-EC19-4EC7-8066-0A429951ABE8}" destId="{44994C7C-B5BD-4A50-B141-AFD85462C91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1C7293CF-03A4-481B-91B9-04CE004DD940}" type="presOf" srcId="{9411ACB5-0E7D-4077-93CF-6857022CC97F}" destId="{7648AEAD-7775-4618-811B-9222938629D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B1339644-3410-4D9B-896D-D7D379978E79}" type="presOf" srcId="{BAE46078-35E2-44BB-A834-390C4175BDC8}" destId="{4EEC44E4-54C9-47AA-AE57-AD00EBAD850F}"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E01F05F-1D8F-4493-8CCF-AEB165E6C0B6}" type="presOf" srcId="{CF57F958-12A0-4E62-9AF6-FC616458D953}" destId="{0B3CAC52-E33F-4B99-B5CD-6140749FABEB}"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68E9044A-538F-4F25-BE03-DD9518C60009}" type="presOf" srcId="{F03ACCC7-412D-4B09-BD22-79400BE7DD8D}" destId="{2E84C242-8DB4-49BA-A57A-9E442E83FDDC}"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fonctionnels</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non fonctionnels</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structurels</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de confirmation</a:t>
          </a:r>
          <a:endParaRPr lang="fr-FR" sz="5000" kern="1200" dirty="0"/>
        </a:p>
      </dsp:txBody>
      <dsp:txXfrm rot="-5400000">
        <a:off x="988379" y="3849262"/>
        <a:ext cx="7355169" cy="828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12/18/2017</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12/18/2017</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8</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80</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83</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85</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87</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88</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103</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104</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113</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114</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115</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117</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139</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66</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140</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67</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68</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ctrTitle"/>
          </p:nvPr>
        </p:nvSpPr>
        <p:spPr>
          <a:xfrm>
            <a:off x="485775" y="1511300"/>
            <a:ext cx="8391525" cy="541338"/>
          </a:xfrm>
        </p:spPr>
        <p:txBody>
          <a:bodyPr/>
          <a:lstStyle/>
          <a:p>
            <a:pPr eaLnBrk="1" hangingPunct="1"/>
            <a:r>
              <a:rPr lang="en-GB" dirty="0" smtClean="0"/>
              <a:t>ISTQB Training</a:t>
            </a:r>
            <a:endParaRPr lang="en-US" dirty="0" smtClean="0"/>
          </a:p>
        </p:txBody>
      </p:sp>
      <p:sp>
        <p:nvSpPr>
          <p:cNvPr id="10242" name="Subtitle 2"/>
          <p:cNvSpPr>
            <a:spLocks noGrp="1"/>
          </p:cNvSpPr>
          <p:nvPr>
            <p:ph type="subTitle" idx="1"/>
          </p:nvPr>
        </p:nvSpPr>
        <p:spPr>
          <a:xfrm>
            <a:off x="485775" y="1981200"/>
            <a:ext cx="8391525" cy="539750"/>
          </a:xfrm>
        </p:spPr>
        <p:txBody>
          <a:bodyPr/>
          <a:lstStyle/>
          <a:p>
            <a:pPr eaLnBrk="1" hangingPunct="1">
              <a:spcBef>
                <a:spcPct val="0"/>
              </a:spcBef>
            </a:pPr>
            <a:r>
              <a:rPr lang="en-US" dirty="0" smtClean="0">
                <a:solidFill>
                  <a:srgbClr val="898989"/>
                </a:solidFill>
              </a:rPr>
              <a:t>18/19/20 2017 Boughdiri Aymen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0850"/>
            <a:ext cx="9144000" cy="23243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10</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100</a:t>
            </a:fld>
            <a:endParaRPr lang="en-US" dirty="0"/>
          </a:p>
        </p:txBody>
      </p:sp>
      <p:pic>
        <p:nvPicPr>
          <p:cNvPr id="5" name="Image 4"/>
          <p:cNvPicPr>
            <a:picLocks noChangeAspect="1"/>
          </p:cNvPicPr>
          <p:nvPr/>
        </p:nvPicPr>
        <p:blipFill>
          <a:blip r:embed="rId2"/>
          <a:stretch>
            <a:fillRect/>
          </a:stretch>
        </p:blipFill>
        <p:spPr>
          <a:xfrm>
            <a:off x="390525" y="1390650"/>
            <a:ext cx="8362950" cy="4552950"/>
          </a:xfrm>
          <a:prstGeom prst="rect">
            <a:avLst/>
          </a:prstGeom>
        </p:spPr>
      </p:pic>
    </p:spTree>
    <p:extLst>
      <p:ext uri="{BB962C8B-B14F-4D97-AF65-F5344CB8AC3E}">
        <p14:creationId xmlns:p14="http://schemas.microsoft.com/office/powerpoint/2010/main" val="39660088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101</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102</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103</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104</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a:t>As all 5 statements are ‘covered’ by</a:t>
              </a:r>
            </a:p>
            <a:p>
              <a:pPr algn="ctr" eaLnBrk="0" hangingPunct="0"/>
              <a:r>
                <a:rPr lang="en-US" sz="2800"/>
                <a:t>this test case, we have achieved</a:t>
              </a:r>
            </a:p>
            <a:p>
              <a:pPr algn="ctr" eaLnBrk="0" hangingPunct="0"/>
              <a:r>
                <a:rPr lang="en-US" sz="280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533400" y="1600200"/>
            <a:ext cx="1806575" cy="4679950"/>
            <a:chOff x="336" y="1008"/>
            <a:chExt cx="1138" cy="2948"/>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sp>
          <p:nvSpPr>
            <p:cNvPr id="137232" name="Text Box 25"/>
            <p:cNvSpPr txBox="1">
              <a:spLocks noChangeArrowheads="1"/>
            </p:cNvSpPr>
            <p:nvPr/>
          </p:nvSpPr>
          <p:spPr bwMode="auto">
            <a:xfrm>
              <a:off x="336" y="3360"/>
              <a:ext cx="1138" cy="596"/>
            </a:xfrm>
            <a:prstGeom prst="rect">
              <a:avLst/>
            </a:prstGeom>
            <a:noFill/>
            <a:ln w="12700">
              <a:noFill/>
              <a:miter lim="800000"/>
              <a:headEnd type="none" w="sm" len="sm"/>
              <a:tailEnd type="none" w="sm" len="sm"/>
            </a:ln>
          </p:spPr>
          <p:txBody>
            <a:bodyPr wrap="none" lIns="91412" tIns="45705" rIns="91412" bIns="45705" anchor="ctr"/>
            <a:lstStyle/>
            <a:p>
              <a:pPr eaLnBrk="0" hangingPunct="0"/>
              <a:r>
                <a:rPr lang="en-US" sz="2800"/>
                <a:t>Statement</a:t>
              </a:r>
            </a:p>
            <a:p>
              <a:pPr eaLnBrk="0" hangingPunct="0"/>
              <a:r>
                <a:rPr lang="en-US" sz="2800"/>
                <a:t>numbers</a:t>
              </a:r>
            </a:p>
          </p:txBody>
        </p:sp>
        <p:sp>
          <p:nvSpPr>
            <p:cNvPr id="137233" name="Line 26"/>
            <p:cNvSpPr>
              <a:spLocks noChangeShapeType="1"/>
            </p:cNvSpPr>
            <p:nvPr/>
          </p:nvSpPr>
          <p:spPr bwMode="auto">
            <a:xfrm flipH="1" flipV="1">
              <a:off x="624" y="2448"/>
              <a:ext cx="48" cy="912"/>
            </a:xfrm>
            <a:prstGeom prst="line">
              <a:avLst/>
            </a:prstGeom>
            <a:noFill/>
            <a:ln w="38100">
              <a:solidFill>
                <a:schemeClr val="tx1"/>
              </a:solidFill>
              <a:round/>
              <a:headEnd type="none" w="sm" len="sm"/>
              <a:tailEnd type="triangle" w="med" len="med"/>
            </a:ln>
          </p:spPr>
          <p:txBody>
            <a:bodyPr wrap="none" lIns="91412" tIns="45705" rIns="91412" bIns="45705" anchor="ctr"/>
            <a:lstStyle/>
            <a:p>
              <a:endParaRPr lang="fr-FR"/>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105</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&gt; 0 THEN</a:t>
            </a:r>
          </a:p>
          <a:p>
            <a:pPr eaLnBrk="0" hangingPunct="0"/>
            <a:r>
              <a:rPr lang="en-GB"/>
              <a:t>     IF B  = 0 THEN</a:t>
            </a:r>
          </a:p>
          <a:p>
            <a:pPr eaLnBrk="0" hangingPunct="0"/>
            <a:r>
              <a:rPr lang="en-GB"/>
              <a:t>	Print “No values”</a:t>
            </a:r>
          </a:p>
          <a:p>
            <a:pPr eaLnBrk="0" hangingPunct="0"/>
            <a:r>
              <a:rPr lang="en-GB"/>
              <a:t>     ELSE</a:t>
            </a:r>
          </a:p>
          <a:p>
            <a:pPr eaLnBrk="0" hangingPunct="0"/>
            <a:r>
              <a:rPr lang="en-GB"/>
              <a:t>	Print B</a:t>
            </a:r>
          </a:p>
          <a:p>
            <a:pPr eaLnBrk="0" hangingPunct="0"/>
            <a:r>
              <a:rPr lang="en-GB"/>
              <a:t>	IF A &gt; 21 THEN</a:t>
            </a:r>
          </a:p>
          <a:p>
            <a:pPr eaLnBrk="0" hangingPunct="0"/>
            <a:r>
              <a:rPr lang="en-GB"/>
              <a:t>	    Print A</a:t>
            </a:r>
          </a:p>
          <a:p>
            <a:pPr eaLnBrk="0" hangingPunct="0"/>
            <a:r>
              <a:rPr lang="en-GB"/>
              <a:t>	ENDIF</a:t>
            </a:r>
          </a:p>
          <a:p>
            <a:pPr eaLnBrk="0" hangingPunct="0"/>
            <a:r>
              <a:rPr lang="en-GB"/>
              <a:t>     ENDIF</a:t>
            </a:r>
          </a:p>
          <a:p>
            <a:pPr eaLnBrk="0" hangingPunct="0"/>
            <a:r>
              <a:rPr lang="en-GB"/>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84200"/>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11</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113</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114</a:t>
            </a:fld>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115</a:t>
            </a:fld>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116</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117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118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119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12</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120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121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122</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127</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13</a:t>
            </a:fld>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132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137</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14</a:t>
            </a:fld>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142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148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149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150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151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152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153</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450000 testeurs certifiés à travers le monde </a:t>
            </a:r>
          </a:p>
          <a:p>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104"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21</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25</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008063"/>
            <a:ext cx="7599363" cy="52197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40</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a:t>Chapitre 2 : Tester Pendant le Cycle de Vie Logiciel</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41</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2 : Tester Pendant le Cycle de Vie Logiciel</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4" y="1361931"/>
            <a:ext cx="8077199" cy="5286546"/>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42</a:t>
            </a:fld>
            <a:endParaRPr lang="en-US" dirty="0"/>
          </a:p>
        </p:txBody>
      </p:sp>
    </p:spTree>
    <p:extLst>
      <p:ext uri="{BB962C8B-B14F-4D97-AF65-F5344CB8AC3E}">
        <p14:creationId xmlns:p14="http://schemas.microsoft.com/office/powerpoint/2010/main" val="4269506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46</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47</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smtClean="0"/>
              <a:t>Agenda</a:t>
            </a:r>
          </a:p>
        </p:txBody>
      </p:sp>
      <p:sp>
        <p:nvSpPr>
          <p:cNvPr id="14338" name="Content Placeholder 2"/>
          <p:cNvSpPr>
            <a:spLocks noGrp="1"/>
          </p:cNvSpPr>
          <p:nvPr>
            <p:ph idx="1"/>
          </p:nvPr>
        </p:nvSpPr>
        <p:spPr/>
        <p:txBody>
          <a:bodyPr/>
          <a:lstStyle/>
          <a:p>
            <a:pPr eaLnBrk="1" hangingPunct="1"/>
            <a:r>
              <a:rPr lang="pt-BR" smtClean="0"/>
              <a:t>Chapitre 1 : Fondamentaux de tests</a:t>
            </a:r>
          </a:p>
          <a:p>
            <a:pPr eaLnBrk="1" hangingPunct="1"/>
            <a:r>
              <a:rPr lang="pt-BR" smtClean="0"/>
              <a:t>Chapitre 2 : </a:t>
            </a:r>
            <a:r>
              <a:rPr lang="fr-FR" smtClean="0"/>
              <a:t>Tester Pendant le Cycle de Vie Logiciel</a:t>
            </a:r>
          </a:p>
          <a:p>
            <a:pPr eaLnBrk="1" hangingPunct="1"/>
            <a:r>
              <a:rPr lang="fr-FR" smtClean="0"/>
              <a:t>Chapitre 3 : Techniques Statiques</a:t>
            </a:r>
          </a:p>
          <a:p>
            <a:pPr eaLnBrk="1" hangingPunct="1"/>
            <a:r>
              <a:rPr lang="fr-FR" smtClean="0"/>
              <a:t>Chapitre 4 : Techniques de Conception de tests</a:t>
            </a:r>
          </a:p>
          <a:p>
            <a:pPr eaLnBrk="1" hangingPunct="1"/>
            <a:r>
              <a:rPr lang="fr-FR" smtClean="0"/>
              <a:t>Chapitre 5 : Gestion des tests</a:t>
            </a:r>
          </a:p>
          <a:p>
            <a:pPr eaLnBrk="1" hangingPunct="1"/>
            <a:r>
              <a:rPr lang="fr-FR" smtClean="0"/>
              <a:t>Chapitre 6: Outil de support de tests</a:t>
            </a:r>
          </a:p>
          <a:p>
            <a:pPr eaLnBrk="1" hangingPunct="1"/>
            <a:r>
              <a:rPr lang="fr-FR" smtClean="0"/>
              <a:t>Test </a:t>
            </a:r>
          </a:p>
          <a:p>
            <a:pPr eaLnBrk="1" hangingPunct="1"/>
            <a:endParaRPr lang="fr-FR" smtClean="0"/>
          </a:p>
          <a:p>
            <a:pPr eaLnBrk="1" hangingPunct="1"/>
            <a:endParaRPr lang="pt-BR"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50</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233989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64</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65</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66</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72</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81</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82</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83</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84</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46"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86</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87</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89</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90</a:t>
            </a:fld>
            <a:endParaRPr lang="en-US" dirty="0"/>
          </a:p>
        </p:txBody>
      </p:sp>
      <p:pic>
        <p:nvPicPr>
          <p:cNvPr id="5" name="Image 4"/>
          <p:cNvPicPr>
            <a:picLocks noChangeAspect="1"/>
          </p:cNvPicPr>
          <p:nvPr/>
        </p:nvPicPr>
        <p:blipFill>
          <a:blip r:embed="rId2"/>
          <a:stretch>
            <a:fillRect/>
          </a:stretch>
        </p:blipFill>
        <p:spPr>
          <a:xfrm>
            <a:off x="100012" y="1295400"/>
            <a:ext cx="8943975" cy="4495800"/>
          </a:xfrm>
          <a:prstGeom prst="rect">
            <a:avLst/>
          </a:prstGeom>
        </p:spPr>
      </p:pic>
    </p:spTree>
    <p:extLst>
      <p:ext uri="{BB962C8B-B14F-4D97-AF65-F5344CB8AC3E}">
        <p14:creationId xmlns:p14="http://schemas.microsoft.com/office/powerpoint/2010/main" val="26940009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91</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92</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93</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0D55DA2E-FA98-4263-91D7-8A41D296CEF8}" type="slidenum">
              <a:rPr lang="en-US" smtClean="0"/>
              <a:pPr>
                <a:defRPr/>
              </a:pPr>
              <a:t>94</a:t>
            </a:fld>
            <a:endParaRPr lang="en-US" dirty="0"/>
          </a:p>
        </p:txBody>
      </p:sp>
      <p:pic>
        <p:nvPicPr>
          <p:cNvPr id="3" name="Image 2"/>
          <p:cNvPicPr>
            <a:picLocks noChangeAspect="1"/>
          </p:cNvPicPr>
          <p:nvPr/>
        </p:nvPicPr>
        <p:blipFill>
          <a:blip r:embed="rId2"/>
          <a:stretch>
            <a:fillRect/>
          </a:stretch>
        </p:blipFill>
        <p:spPr>
          <a:xfrm>
            <a:off x="140155" y="1295400"/>
            <a:ext cx="8733970" cy="3657600"/>
          </a:xfrm>
          <a:prstGeom prst="rect">
            <a:avLst/>
          </a:prstGeom>
        </p:spPr>
      </p:pic>
      <p:sp>
        <p:nvSpPr>
          <p:cNvPr id="4" name="Rectangle 3"/>
          <p:cNvSpPr/>
          <p:nvPr/>
        </p:nvSpPr>
        <p:spPr>
          <a:xfrm>
            <a:off x="380999" y="609600"/>
            <a:ext cx="8132763" cy="461665"/>
          </a:xfrm>
          <a:prstGeom prst="rect">
            <a:avLst/>
          </a:prstGeom>
        </p:spPr>
        <p:txBody>
          <a:bodyPr wrap="square">
            <a:spAutoFit/>
          </a:bodyPr>
          <a:lstStyle/>
          <a:p>
            <a:r>
              <a:rPr lang="fr-FR" dirty="0" smtClean="0"/>
              <a:t>Exercice</a:t>
            </a:r>
            <a:endParaRPr lang="fr-FR" dirty="0"/>
          </a:p>
        </p:txBody>
      </p:sp>
    </p:spTree>
    <p:extLst>
      <p:ext uri="{BB962C8B-B14F-4D97-AF65-F5344CB8AC3E}">
        <p14:creationId xmlns:p14="http://schemas.microsoft.com/office/powerpoint/2010/main" val="42184159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95</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Techniques basées sur les spécifications ou boîte noire</a:t>
            </a:r>
            <a:endParaRPr lang="en-US" sz="2400"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97</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56727034"/>
              </p:ext>
            </p:extLst>
          </p:nvPr>
        </p:nvGraphicFramePr>
        <p:xfrm>
          <a:off x="762000" y="906384"/>
          <a:ext cx="5080000" cy="3403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50594944"/>
                    </a:ext>
                  </a:extLst>
                </a:gridCol>
                <a:gridCol w="914400">
                  <a:extLst>
                    <a:ext uri="{9D8B030D-6E8A-4147-A177-3AD203B41FA5}">
                      <a16:colId xmlns:a16="http://schemas.microsoft.com/office/drawing/2014/main" val="3630779565"/>
                    </a:ext>
                  </a:extLst>
                </a:gridCol>
                <a:gridCol w="914400">
                  <a:extLst>
                    <a:ext uri="{9D8B030D-6E8A-4147-A177-3AD203B41FA5}">
                      <a16:colId xmlns:a16="http://schemas.microsoft.com/office/drawing/2014/main" val="4232145121"/>
                    </a:ext>
                  </a:extLst>
                </a:gridCol>
                <a:gridCol w="1016000">
                  <a:extLst>
                    <a:ext uri="{9D8B030D-6E8A-4147-A177-3AD203B41FA5}">
                      <a16:colId xmlns:a16="http://schemas.microsoft.com/office/drawing/2014/main" val="2772038217"/>
                    </a:ext>
                  </a:extLst>
                </a:gridCol>
                <a:gridCol w="1016000">
                  <a:extLst>
                    <a:ext uri="{9D8B030D-6E8A-4147-A177-3AD203B41FA5}">
                      <a16:colId xmlns:a16="http://schemas.microsoft.com/office/drawing/2014/main" val="3879138832"/>
                    </a:ext>
                  </a:extLst>
                </a:gridCol>
              </a:tblGrid>
              <a:tr h="370840">
                <a:tc>
                  <a:txBody>
                    <a:bodyPr/>
                    <a:lstStyle/>
                    <a:p>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baseline="0" dirty="0" smtClean="0"/>
                        <a:t> 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3</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4</a:t>
                      </a:r>
                      <a:endParaRPr lang="fr-FR" dirty="0" smtClean="0"/>
                    </a:p>
                  </a:txBody>
                  <a:tcPr/>
                </a:tc>
                <a:extLst>
                  <a:ext uri="{0D108BD9-81ED-4DB2-BD59-A6C34878D82A}">
                    <a16:rowId xmlns:a16="http://schemas.microsoft.com/office/drawing/2014/main" val="3212642650"/>
                  </a:ext>
                </a:extLst>
              </a:tr>
              <a:tr h="370840">
                <a:tc>
                  <a:txBody>
                    <a:bodyPr/>
                    <a:lstStyle/>
                    <a:p>
                      <a:r>
                        <a:rPr lang="fr-FR" dirty="0" smtClean="0"/>
                        <a:t>Condition</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43278250"/>
                  </a:ext>
                </a:extLst>
              </a:tr>
              <a:tr h="370840">
                <a:tc>
                  <a:txBody>
                    <a:bodyPr/>
                    <a:lstStyle/>
                    <a:p>
                      <a:r>
                        <a:rPr lang="fr-FR" dirty="0" smtClean="0"/>
                        <a:t>Age</a:t>
                      </a:r>
                      <a:endParaRPr lang="fr-FR" dirty="0"/>
                    </a:p>
                  </a:txBody>
                  <a:tcPr/>
                </a:tc>
                <a:tc>
                  <a:txBody>
                    <a:bodyPr/>
                    <a:lstStyle/>
                    <a:p>
                      <a:r>
                        <a:rPr lang="fr-FR" sz="1800" b="0" i="0" u="none" strike="noStrike" kern="1200" baseline="0" dirty="0" smtClean="0">
                          <a:solidFill>
                            <a:schemeClr val="dk1"/>
                          </a:solidFill>
                          <a:latin typeface="+mn-lt"/>
                          <a:ea typeface="+mn-ea"/>
                          <a:cs typeface="+mn-cs"/>
                        </a:rPr>
                        <a:t>&lt;21yrs</a:t>
                      </a:r>
                      <a:endParaRPr lang="fr-FR" dirty="0"/>
                    </a:p>
                  </a:txBody>
                  <a:tcPr/>
                </a:tc>
                <a:tc>
                  <a:txBody>
                    <a:bodyPr/>
                    <a:lstStyle/>
                    <a:p>
                      <a:r>
                        <a:rPr lang="fr-FR" sz="1800" b="0" i="0" u="none" strike="noStrike" kern="1200" baseline="0" dirty="0" smtClean="0">
                          <a:solidFill>
                            <a:schemeClr val="dk1"/>
                          </a:solidFill>
                          <a:latin typeface="+mn-lt"/>
                          <a:ea typeface="+mn-ea"/>
                          <a:cs typeface="+mn-cs"/>
                        </a:rPr>
                        <a:t>21-29 </a:t>
                      </a:r>
                      <a:r>
                        <a:rPr lang="fr-FR" sz="1800" b="0" i="0" u="none" strike="noStrike" kern="1200" baseline="0" dirty="0" err="1" smtClean="0">
                          <a:solidFill>
                            <a:schemeClr val="dk1"/>
                          </a:solidFill>
                          <a:latin typeface="+mn-lt"/>
                          <a:ea typeface="+mn-ea"/>
                          <a:cs typeface="+mn-cs"/>
                        </a:rPr>
                        <a:t>yrs</a:t>
                      </a:r>
                      <a:endParaRPr lang="fr-FR" dirty="0"/>
                    </a:p>
                  </a:txBody>
                  <a:tcPr/>
                </a:tc>
                <a:tc>
                  <a:txBody>
                    <a:bodyPr/>
                    <a:lstStyle/>
                    <a:p>
                      <a:r>
                        <a:rPr lang="fr-FR" sz="1800" b="0" i="0" u="none" strike="noStrike" kern="1200" baseline="0" dirty="0" smtClean="0">
                          <a:solidFill>
                            <a:schemeClr val="dk1"/>
                          </a:solidFill>
                          <a:latin typeface="+mn-lt"/>
                          <a:ea typeface="+mn-ea"/>
                          <a:cs typeface="+mn-cs"/>
                        </a:rPr>
                        <a:t>30-50yrs</a:t>
                      </a:r>
                      <a:endParaRPr lang="fr-FR" dirty="0"/>
                    </a:p>
                  </a:txBody>
                  <a:tcPr/>
                </a:tc>
                <a:tc>
                  <a:txBody>
                    <a:bodyPr/>
                    <a:lstStyle/>
                    <a:p>
                      <a:r>
                        <a:rPr lang="fr-FR" dirty="0" smtClean="0"/>
                        <a:t>&gt;</a:t>
                      </a:r>
                      <a:r>
                        <a:rPr lang="fr-FR" sz="1800" b="0" i="0" u="none" strike="noStrike" kern="1200" baseline="0" dirty="0" smtClean="0">
                          <a:solidFill>
                            <a:schemeClr val="dk1"/>
                          </a:solidFill>
                          <a:latin typeface="+mn-lt"/>
                          <a:ea typeface="+mn-ea"/>
                          <a:cs typeface="+mn-cs"/>
                        </a:rPr>
                        <a:t>50yrs</a:t>
                      </a:r>
                      <a:endParaRPr lang="fr-FR" dirty="0"/>
                    </a:p>
                  </a:txBody>
                  <a:tcPr/>
                </a:tc>
                <a:extLst>
                  <a:ext uri="{0D108BD9-81ED-4DB2-BD59-A6C34878D82A}">
                    <a16:rowId xmlns:a16="http://schemas.microsoft.com/office/drawing/2014/main" val="1867920133"/>
                  </a:ext>
                </a:extLst>
              </a:tr>
              <a:tr h="370840">
                <a:tc>
                  <a:txBody>
                    <a:bodyPr/>
                    <a:lstStyle/>
                    <a:p>
                      <a:r>
                        <a:rPr lang="fr-FR" dirty="0" err="1" smtClean="0"/>
                        <a:t>Insurance</a:t>
                      </a:r>
                      <a:r>
                        <a:rPr lang="fr-FR" dirty="0" smtClean="0"/>
                        <a:t> class</a:t>
                      </a:r>
                      <a:endParaRPr lang="fr-FR" dirty="0"/>
                    </a:p>
                  </a:txBody>
                  <a:tcPr/>
                </a:tc>
                <a:tc>
                  <a:txBody>
                    <a:bodyPr/>
                    <a:lstStyle/>
                    <a:p>
                      <a:r>
                        <a:rPr lang="fr-FR" dirty="0" smtClean="0"/>
                        <a:t>A</a:t>
                      </a:r>
                      <a:endParaRPr lang="fr-FR" dirty="0"/>
                    </a:p>
                  </a:txBody>
                  <a:tcPr/>
                </a:tc>
                <a:tc>
                  <a:txBody>
                    <a:bodyPr/>
                    <a:lstStyle/>
                    <a:p>
                      <a:r>
                        <a:rPr lang="fr-FR" dirty="0" smtClean="0"/>
                        <a:t>A or B</a:t>
                      </a:r>
                      <a:endParaRPr lang="fr-FR" dirty="0"/>
                    </a:p>
                  </a:txBody>
                  <a:tcPr/>
                </a:tc>
                <a:tc>
                  <a:txBody>
                    <a:bodyPr/>
                    <a:lstStyle/>
                    <a:p>
                      <a:r>
                        <a:rPr lang="fr-FR" dirty="0" smtClean="0"/>
                        <a:t>B,C or D</a:t>
                      </a:r>
                      <a:endParaRPr lang="fr-FR" dirty="0"/>
                    </a:p>
                  </a:txBody>
                  <a:tcPr/>
                </a:tc>
                <a:tc>
                  <a:txBody>
                    <a:bodyPr/>
                    <a:lstStyle/>
                    <a:p>
                      <a:r>
                        <a:rPr lang="fr-FR" dirty="0" smtClean="0"/>
                        <a:t>C or D</a:t>
                      </a:r>
                      <a:endParaRPr lang="fr-FR" dirty="0"/>
                    </a:p>
                  </a:txBody>
                  <a:tcPr/>
                </a:tc>
                <a:extLst>
                  <a:ext uri="{0D108BD9-81ED-4DB2-BD59-A6C34878D82A}">
                    <a16:rowId xmlns:a16="http://schemas.microsoft.com/office/drawing/2014/main" val="3825548737"/>
                  </a:ext>
                </a:extLst>
              </a:tr>
              <a:tr h="370840">
                <a:tc>
                  <a:txBody>
                    <a:bodyPr/>
                    <a:lstStyle/>
                    <a:p>
                      <a:r>
                        <a:rPr lang="fr-FR" dirty="0" smtClean="0"/>
                        <a:t>Actions</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262120216"/>
                  </a:ext>
                </a:extLst>
              </a:tr>
              <a:tr h="370840">
                <a:tc>
                  <a:txBody>
                    <a:bodyPr/>
                    <a:lstStyle/>
                    <a:p>
                      <a:r>
                        <a:rPr lang="fr-FR" dirty="0" err="1" smtClean="0"/>
                        <a:t>Premieum</a:t>
                      </a:r>
                      <a:endParaRPr lang="fr-FR" dirty="0"/>
                    </a:p>
                  </a:txBody>
                  <a:tcPr/>
                </a:tc>
                <a:tc>
                  <a:txBody>
                    <a:bodyPr/>
                    <a:lstStyle/>
                    <a:p>
                      <a:r>
                        <a:rPr lang="fr-FR" dirty="0" smtClean="0"/>
                        <a:t>100</a:t>
                      </a:r>
                      <a:endParaRPr lang="fr-FR" dirty="0"/>
                    </a:p>
                  </a:txBody>
                  <a:tcPr/>
                </a:tc>
                <a:tc>
                  <a:txBody>
                    <a:bodyPr/>
                    <a:lstStyle/>
                    <a:p>
                      <a:r>
                        <a:rPr lang="fr-FR" dirty="0" smtClean="0"/>
                        <a:t>90</a:t>
                      </a:r>
                      <a:endParaRPr lang="fr-FR" dirty="0"/>
                    </a:p>
                  </a:txBody>
                  <a:tcPr/>
                </a:tc>
                <a:tc>
                  <a:txBody>
                    <a:bodyPr/>
                    <a:lstStyle/>
                    <a:p>
                      <a:r>
                        <a:rPr lang="fr-FR" dirty="0" smtClean="0"/>
                        <a:t>70</a:t>
                      </a:r>
                      <a:endParaRPr lang="fr-FR" dirty="0"/>
                    </a:p>
                  </a:txBody>
                  <a:tcPr/>
                </a:tc>
                <a:tc>
                  <a:txBody>
                    <a:bodyPr/>
                    <a:lstStyle/>
                    <a:p>
                      <a:r>
                        <a:rPr lang="fr-FR" dirty="0" smtClean="0"/>
                        <a:t>70</a:t>
                      </a:r>
                      <a:endParaRPr lang="fr-FR" dirty="0"/>
                    </a:p>
                  </a:txBody>
                  <a:tcPr/>
                </a:tc>
                <a:extLst>
                  <a:ext uri="{0D108BD9-81ED-4DB2-BD59-A6C34878D82A}">
                    <a16:rowId xmlns:a16="http://schemas.microsoft.com/office/drawing/2014/main" val="1370105365"/>
                  </a:ext>
                </a:extLst>
              </a:tr>
              <a:tr h="370840">
                <a:tc>
                  <a:txBody>
                    <a:bodyPr/>
                    <a:lstStyle/>
                    <a:p>
                      <a:r>
                        <a:rPr lang="fr-FR" dirty="0" err="1" smtClean="0"/>
                        <a:t>Excess</a:t>
                      </a:r>
                      <a:endParaRPr lang="fr-FR" dirty="0"/>
                    </a:p>
                  </a:txBody>
                  <a:tcPr/>
                </a:tc>
                <a:tc>
                  <a:txBody>
                    <a:bodyPr/>
                    <a:lstStyle/>
                    <a:p>
                      <a:r>
                        <a:rPr lang="fr-FR" dirty="0" smtClean="0"/>
                        <a:t>2500</a:t>
                      </a:r>
                      <a:endParaRPr lang="fr-FR" dirty="0"/>
                    </a:p>
                  </a:txBody>
                  <a:tcPr/>
                </a:tc>
                <a:tc>
                  <a:txBody>
                    <a:bodyPr/>
                    <a:lstStyle/>
                    <a:p>
                      <a:r>
                        <a:rPr lang="fr-FR" dirty="0" smtClean="0"/>
                        <a:t>2500</a:t>
                      </a:r>
                      <a:endParaRPr lang="fr-FR" dirty="0"/>
                    </a:p>
                  </a:txBody>
                  <a:tcPr/>
                </a:tc>
                <a:tc>
                  <a:txBody>
                    <a:bodyPr/>
                    <a:lstStyle/>
                    <a:p>
                      <a:r>
                        <a:rPr lang="fr-FR" dirty="0" smtClean="0"/>
                        <a:t>500</a:t>
                      </a:r>
                      <a:endParaRPr lang="fr-FR" dirty="0"/>
                    </a:p>
                  </a:txBody>
                  <a:tcPr/>
                </a:tc>
                <a:tc>
                  <a:txBody>
                    <a:bodyPr/>
                    <a:lstStyle/>
                    <a:p>
                      <a:r>
                        <a:rPr lang="fr-FR" dirty="0" smtClean="0"/>
                        <a:t>1000</a:t>
                      </a:r>
                      <a:endParaRPr lang="fr-FR" dirty="0"/>
                    </a:p>
                  </a:txBody>
                  <a:tcPr/>
                </a:tc>
                <a:extLst>
                  <a:ext uri="{0D108BD9-81ED-4DB2-BD59-A6C34878D82A}">
                    <a16:rowId xmlns:a16="http://schemas.microsoft.com/office/drawing/2014/main" val="3228152220"/>
                  </a:ext>
                </a:extLst>
              </a:tr>
            </a:tbl>
          </a:graphicData>
        </a:graphic>
      </p:graphicFrame>
      <p:sp>
        <p:nvSpPr>
          <p:cNvPr id="10" name="ZoneTexte 9"/>
          <p:cNvSpPr txBox="1"/>
          <p:nvPr/>
        </p:nvSpPr>
        <p:spPr>
          <a:xfrm>
            <a:off x="383394" y="4495800"/>
            <a:ext cx="8593111" cy="1323439"/>
          </a:xfrm>
          <a:prstGeom prst="rect">
            <a:avLst/>
          </a:prstGeom>
          <a:noFill/>
        </p:spPr>
        <p:txBody>
          <a:bodyPr wrap="square" rtlCol="0">
            <a:spAutoFit/>
          </a:bodyPr>
          <a:lstStyle/>
          <a:p>
            <a:r>
              <a:rPr lang="en-US" sz="2000" dirty="0"/>
              <a:t>A. 23 year old in insurance class A Premium is </a:t>
            </a:r>
            <a:r>
              <a:rPr lang="en-US" sz="2000" dirty="0" smtClean="0"/>
              <a:t>100 </a:t>
            </a:r>
            <a:r>
              <a:rPr lang="en-US" sz="2000" dirty="0"/>
              <a:t>and excess is,500.</a:t>
            </a:r>
          </a:p>
          <a:p>
            <a:r>
              <a:rPr lang="en-US" sz="2000" dirty="0"/>
              <a:t>B. 51 year old in insurance class C Premium is </a:t>
            </a:r>
            <a:r>
              <a:rPr lang="en-US" sz="2000" dirty="0" smtClean="0"/>
              <a:t>70 </a:t>
            </a:r>
            <a:r>
              <a:rPr lang="en-US" sz="2000" dirty="0"/>
              <a:t>and excess is </a:t>
            </a:r>
            <a:r>
              <a:rPr lang="en-US" sz="2000" dirty="0" smtClean="0"/>
              <a:t>100</a:t>
            </a:r>
            <a:r>
              <a:rPr lang="en-US" sz="2000" dirty="0"/>
              <a:t>.</a:t>
            </a:r>
          </a:p>
          <a:p>
            <a:r>
              <a:rPr lang="en-US" sz="2000" dirty="0"/>
              <a:t>C. 31 year old in insurance class B Premium is </a:t>
            </a:r>
            <a:r>
              <a:rPr lang="en-US" sz="2000" dirty="0" smtClean="0"/>
              <a:t>70 </a:t>
            </a:r>
            <a:r>
              <a:rPr lang="en-US" sz="2000" dirty="0"/>
              <a:t>and excess is </a:t>
            </a:r>
            <a:r>
              <a:rPr lang="en-US" sz="2000" dirty="0" smtClean="0"/>
              <a:t>500</a:t>
            </a:r>
            <a:r>
              <a:rPr lang="en-US" sz="2000" dirty="0"/>
              <a:t>.</a:t>
            </a:r>
          </a:p>
          <a:p>
            <a:r>
              <a:rPr lang="en-US" sz="2000" dirty="0"/>
              <a:t>D. 43 year old in insurance class C Premium is </a:t>
            </a:r>
            <a:r>
              <a:rPr lang="en-US" sz="2000" dirty="0" smtClean="0"/>
              <a:t>70 </a:t>
            </a:r>
            <a:r>
              <a:rPr lang="en-US" sz="2000" dirty="0"/>
              <a:t>and excess is </a:t>
            </a:r>
            <a:r>
              <a:rPr lang="en-US" sz="2000" dirty="0" smtClean="0"/>
              <a:t>1000</a:t>
            </a:r>
            <a:r>
              <a:rPr lang="en-US" sz="2000" dirty="0"/>
              <a:t>.</a:t>
            </a:r>
            <a:endParaRPr lang="fr-FR" sz="2000" dirty="0"/>
          </a:p>
        </p:txBody>
      </p:sp>
    </p:spTree>
    <p:extLst>
      <p:ext uri="{BB962C8B-B14F-4D97-AF65-F5344CB8AC3E}">
        <p14:creationId xmlns:p14="http://schemas.microsoft.com/office/powerpoint/2010/main" val="1825898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98</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99</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18285</TotalTime>
  <Words>10104</Words>
  <Application>Microsoft Office PowerPoint</Application>
  <PresentationFormat>Affichage à l'écran (4:3)</PresentationFormat>
  <Paragraphs>1327</Paragraphs>
  <Slides>153</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153</vt:i4>
      </vt:variant>
    </vt:vector>
  </HeadingPairs>
  <TitlesOfParts>
    <vt:vector size="161" baseType="lpstr">
      <vt:lpstr>ＭＳ Ｐゴシック</vt:lpstr>
      <vt:lpstr>ＭＳ Ｐゴシック</vt:lpstr>
      <vt:lpstr>Arial</vt:lpstr>
      <vt:lpstr>Calibri</vt:lpstr>
      <vt:lpstr>Wingdings</vt:lpstr>
      <vt:lpstr>Generic</vt:lpstr>
      <vt:lpstr>Packager Shell Object</vt:lpstr>
      <vt:lpstr>WordArt 3.2</vt:lpstr>
      <vt:lpstr>ISTQB Training</vt:lpstr>
      <vt:lpstr>ISTQB</vt:lpstr>
      <vt:lpstr>ISTQB</vt:lpstr>
      <vt:lpstr>ISTQB</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Excercice</vt:lpstr>
      <vt:lpstr>4.3 Techniques basées sur les spécifications ou boîte noire</vt:lpstr>
      <vt:lpstr>4.3 Techniques basées sur les spécifications ou boîte noire</vt:lpstr>
      <vt:lpstr>4.3 Techniques basées sur les spécifications ou boîte noire</vt:lpstr>
      <vt:lpstr>Présentation PowerPoint</vt:lpstr>
      <vt:lpstr>4.3 Techniques basées sur les spécifications ou boîte noire</vt:lpstr>
      <vt:lpstr>4.3 Techniques basées sur les spécifications ou boîte noire</vt:lpstr>
      <vt:lpstr>Excercice</vt:lpstr>
      <vt:lpstr>4.3 Techniques basées sur les spécifications ou boîte noire</vt:lpstr>
      <vt:lpstr>4.3 Techniques basées sur les spécifications ou boîte noire</vt:lpstr>
      <vt:lpstr>Exercice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335</cp:revision>
  <cp:lastPrinted>2013-09-20T08:21:22Z</cp:lastPrinted>
  <dcterms:created xsi:type="dcterms:W3CDTF">2008-11-10T19:53:46Z</dcterms:created>
  <dcterms:modified xsi:type="dcterms:W3CDTF">2017-12-21T15:15:27Z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