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1" r:id="rId2"/>
    <p:sldId id="373" r:id="rId3"/>
    <p:sldId id="376" r:id="rId4"/>
    <p:sldId id="377" r:id="rId5"/>
    <p:sldId id="352" r:id="rId6"/>
    <p:sldId id="353" r:id="rId7"/>
    <p:sldId id="374" r:id="rId8"/>
    <p:sldId id="375" r:id="rId9"/>
    <p:sldId id="354" r:id="rId10"/>
    <p:sldId id="378"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5986" autoAdjust="0"/>
  </p:normalViewPr>
  <p:slideViewPr>
    <p:cSldViewPr snapToGrid="0">
      <p:cViewPr varScale="1">
        <p:scale>
          <a:sx n="56" d="100"/>
          <a:sy n="56" d="100"/>
        </p:scale>
        <p:origin x="1272"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F3507-A614-4710-BD69-6620331AAEB3}" type="datetimeFigureOut">
              <a:rPr lang="fr-FR" smtClean="0"/>
              <a:t>22/03/2017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449B1-3670-400C-846F-81EE1DACFE0D}" type="slidenum">
              <a:rPr lang="fr-FR" smtClean="0"/>
              <a:t>‹N°›</a:t>
            </a:fld>
            <a:endParaRPr lang="fr-FR"/>
          </a:p>
        </p:txBody>
      </p:sp>
    </p:spTree>
    <p:extLst>
      <p:ext uri="{BB962C8B-B14F-4D97-AF65-F5344CB8AC3E}">
        <p14:creationId xmlns:p14="http://schemas.microsoft.com/office/powerpoint/2010/main" val="20211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4792899E-8596-458A-9720-BDEEF9E07F12}" type="slidenum">
              <a:rPr lang="sv-SE" smtClean="0"/>
              <a:pPr/>
              <a:t>3</a:t>
            </a:fld>
            <a:endParaRPr lang="sv-SE" smtClean="0"/>
          </a:p>
        </p:txBody>
      </p:sp>
      <p:sp>
        <p:nvSpPr>
          <p:cNvPr id="154627" name="Rectangle 7"/>
          <p:cNvSpPr txBox="1">
            <a:spLocks noGrp="1" noChangeArrowheads="1"/>
          </p:cNvSpPr>
          <p:nvPr/>
        </p:nvSpPr>
        <p:spPr bwMode="auto">
          <a:xfrm>
            <a:off x="3857694" y="9443774"/>
            <a:ext cx="2951054" cy="497126"/>
          </a:xfrm>
          <a:prstGeom prst="rect">
            <a:avLst/>
          </a:prstGeom>
          <a:noFill/>
          <a:ln w="9525">
            <a:noFill/>
            <a:miter lim="800000"/>
            <a:headEnd/>
            <a:tailEnd/>
          </a:ln>
        </p:spPr>
        <p:txBody>
          <a:bodyPr lIns="90459" tIns="45229" rIns="90459" bIns="45229" anchor="b"/>
          <a:lstStyle/>
          <a:p>
            <a:pPr algn="r" eaLnBrk="1" hangingPunct="1"/>
            <a:fld id="{8C7A27C7-47F8-4D80-AFCF-DBCBD526F07D}" type="slidenum">
              <a:rPr lang="en-US" sz="1200" b="0"/>
              <a:pPr algn="r" eaLnBrk="1" hangingPunct="1"/>
              <a:t>3</a:t>
            </a:fld>
            <a:endParaRPr lang="en-US" sz="1200" b="0"/>
          </a:p>
        </p:txBody>
      </p:sp>
      <p:sp>
        <p:nvSpPr>
          <p:cNvPr id="154628" name="Rectangle 2"/>
          <p:cNvSpPr>
            <a:spLocks noGrp="1" noRot="1" noChangeAspect="1" noChangeArrowheads="1" noTextEdit="1"/>
          </p:cNvSpPr>
          <p:nvPr>
            <p:ph type="sldImg"/>
          </p:nvPr>
        </p:nvSpPr>
        <p:spPr>
          <a:xfrm>
            <a:off x="95250" y="746125"/>
            <a:ext cx="6626225" cy="3727450"/>
          </a:xfrm>
          <a:ln/>
        </p:spPr>
      </p:sp>
      <p:sp>
        <p:nvSpPr>
          <p:cNvPr id="154629" name="Rectangle 3"/>
          <p:cNvSpPr>
            <a:spLocks noGrp="1" noChangeArrowheads="1"/>
          </p:cNvSpPr>
          <p:nvPr>
            <p:ph type="body" idx="1"/>
          </p:nvPr>
        </p:nvSpPr>
        <p:spPr>
          <a:xfrm>
            <a:off x="680387" y="4724309"/>
            <a:ext cx="5449602" cy="4472516"/>
          </a:xfrm>
          <a:noFill/>
          <a:ln/>
        </p:spPr>
        <p:txBody>
          <a:bodyPr lIns="90459" tIns="45229" rIns="90459" bIns="45229">
            <a:normAutofit/>
          </a:bodyPr>
          <a:lstStyle/>
          <a:p>
            <a:pPr eaLnBrk="1" hangingPunct="1"/>
            <a:r>
              <a:rPr lang="sv-SE" dirty="0" smtClean="0"/>
              <a:t>Stefan</a:t>
            </a:r>
          </a:p>
          <a:p>
            <a:pPr eaLnBrk="1" hangingPunct="1"/>
            <a:endParaRPr lang="sv-SE" dirty="0" smtClean="0"/>
          </a:p>
          <a:p>
            <a:pPr eaLnBrk="1" hangingPunct="1"/>
            <a:r>
              <a:rPr lang="sv-SE" dirty="0" smtClean="0"/>
              <a:t>Predictive approach.</a:t>
            </a:r>
            <a:r>
              <a:rPr lang="sv-SE" baseline="0" dirty="0" smtClean="0"/>
              <a:t> Specifications upfront. </a:t>
            </a:r>
            <a:endParaRPr lang="sv-SE" dirty="0" smtClean="0"/>
          </a:p>
          <a:p>
            <a:pPr eaLnBrk="1" hangingPunct="1"/>
            <a:endParaRPr lang="sv-SE" dirty="0" smtClean="0"/>
          </a:p>
          <a:p>
            <a:pPr marL="228600" indent="-228600" eaLnBrk="1" hangingPunct="1">
              <a:buAutoNum type="arabicParenR"/>
            </a:pPr>
            <a:r>
              <a:rPr lang="sv-SE" dirty="0" smtClean="0"/>
              <a:t>The </a:t>
            </a:r>
            <a:r>
              <a:rPr lang="sv-SE" b="1" dirty="0" smtClean="0"/>
              <a:t>Customer</a:t>
            </a:r>
            <a:r>
              <a:rPr lang="sv-SE" dirty="0" smtClean="0"/>
              <a:t> have some idea of something</a:t>
            </a:r>
            <a:r>
              <a:rPr lang="sv-SE" baseline="0" dirty="0" smtClean="0"/>
              <a:t> he or she wants.</a:t>
            </a:r>
          </a:p>
          <a:p>
            <a:pPr marL="228600" indent="-228600" eaLnBrk="1" hangingPunct="1">
              <a:buAutoNum type="arabicParenR"/>
            </a:pPr>
            <a:r>
              <a:rPr lang="sv-SE" baseline="0" dirty="0" smtClean="0"/>
              <a:t>The </a:t>
            </a:r>
            <a:r>
              <a:rPr lang="sv-SE" b="1" dirty="0" smtClean="0"/>
              <a:t>Requirement specialist </a:t>
            </a:r>
            <a:r>
              <a:rPr lang="sv-SE" dirty="0" smtClean="0"/>
              <a:t>tried to nail down these ideas into a requirements specification document. He/she</a:t>
            </a:r>
            <a:r>
              <a:rPr lang="sv-SE" baseline="0" dirty="0" smtClean="0"/>
              <a:t> has to aim quite far and missed the target little bit.</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sv-SE" baseline="0" dirty="0" smtClean="0"/>
              <a:t>The </a:t>
            </a:r>
            <a:r>
              <a:rPr lang="sv-SE" b="1" dirty="0" smtClean="0"/>
              <a:t>Design specialist </a:t>
            </a:r>
            <a:r>
              <a:rPr lang="sv-SE" dirty="0" smtClean="0"/>
              <a:t>then takes the requirements specification and produces</a:t>
            </a:r>
            <a:r>
              <a:rPr lang="sv-SE" baseline="0" dirty="0" smtClean="0"/>
              <a:t> a design specification. He/she has to aim quite far. It will be little bit off again.</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sv-SE" baseline="0" dirty="0" smtClean="0"/>
              <a:t>The development team (</a:t>
            </a:r>
            <a:r>
              <a:rPr lang="sv-SE" b="1" baseline="0" dirty="0" smtClean="0"/>
              <a:t>Programmers</a:t>
            </a:r>
            <a:r>
              <a:rPr lang="sv-SE" baseline="0" dirty="0" smtClean="0"/>
              <a:t>) will take the design specification and produce a product release. Again the have to make a long shot to get to the requirements and miss the target somewhat.</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sv-SE" dirty="0" smtClean="0"/>
              <a:t>During the time</a:t>
            </a:r>
            <a:r>
              <a:rPr lang="sv-SE" baseline="0" dirty="0" smtClean="0"/>
              <a:t> when the requirement specialist, the design specialist and the development team has been working not the release, the customer change his mind little bit. And after the release we can see that the software did not meet the actual needs that the customer had.</a:t>
            </a:r>
            <a:endParaRPr lang="sv-SE" dirty="0" smtClean="0"/>
          </a:p>
          <a:p>
            <a:pPr marL="228600" indent="-228600" eaLnBrk="1" hangingPunct="1">
              <a:buAutoNum type="arabicParenR"/>
            </a:pPr>
            <a:endParaRPr lang="sv-SE" dirty="0" smtClean="0"/>
          </a:p>
          <a:p>
            <a:pPr eaLnBrk="1" hangingPunct="1"/>
            <a:r>
              <a:rPr lang="sv-SE" dirty="0" smtClean="0"/>
              <a:t>C = Customer</a:t>
            </a:r>
          </a:p>
          <a:p>
            <a:pPr eaLnBrk="1" hangingPunct="1"/>
            <a:r>
              <a:rPr lang="sv-SE" dirty="0" smtClean="0"/>
              <a:t>R = Requirement specialist</a:t>
            </a:r>
          </a:p>
          <a:p>
            <a:pPr eaLnBrk="1" hangingPunct="1"/>
            <a:r>
              <a:rPr lang="sv-SE" dirty="0" smtClean="0"/>
              <a:t>D = Design specialist</a:t>
            </a:r>
          </a:p>
          <a:p>
            <a:pPr eaLnBrk="1" hangingPunct="1"/>
            <a:r>
              <a:rPr lang="sv-SE" dirty="0" smtClean="0"/>
              <a:t>P = Programmer</a:t>
            </a:r>
          </a:p>
        </p:txBody>
      </p:sp>
    </p:spTree>
    <p:extLst>
      <p:ext uri="{BB962C8B-B14F-4D97-AF65-F5344CB8AC3E}">
        <p14:creationId xmlns:p14="http://schemas.microsoft.com/office/powerpoint/2010/main" val="164721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97AD682-81A2-49BB-A726-AB3D2CB604F1}" type="slidenum">
              <a:rPr lang="sv-SE" smtClean="0"/>
              <a:pPr/>
              <a:t>4</a:t>
            </a:fld>
            <a:endParaRPr lang="sv-SE" smtClean="0"/>
          </a:p>
        </p:txBody>
      </p:sp>
      <p:sp>
        <p:nvSpPr>
          <p:cNvPr id="155651" name="Rectangle 7"/>
          <p:cNvSpPr txBox="1">
            <a:spLocks noGrp="1" noChangeArrowheads="1"/>
          </p:cNvSpPr>
          <p:nvPr/>
        </p:nvSpPr>
        <p:spPr bwMode="auto">
          <a:xfrm>
            <a:off x="3857694" y="9443774"/>
            <a:ext cx="2951054" cy="497126"/>
          </a:xfrm>
          <a:prstGeom prst="rect">
            <a:avLst/>
          </a:prstGeom>
          <a:noFill/>
          <a:ln w="9525">
            <a:noFill/>
            <a:miter lim="800000"/>
            <a:headEnd/>
            <a:tailEnd/>
          </a:ln>
        </p:spPr>
        <p:txBody>
          <a:bodyPr lIns="90459" tIns="45229" rIns="90459" bIns="45229" anchor="b"/>
          <a:lstStyle/>
          <a:p>
            <a:pPr algn="r" eaLnBrk="1" hangingPunct="1"/>
            <a:fld id="{B9284C7C-6603-40CD-A8BC-30814E75C931}" type="slidenum">
              <a:rPr lang="en-US" sz="1200" b="0"/>
              <a:pPr algn="r" eaLnBrk="1" hangingPunct="1"/>
              <a:t>4</a:t>
            </a:fld>
            <a:endParaRPr lang="en-US" sz="1200" b="0"/>
          </a:p>
        </p:txBody>
      </p:sp>
      <p:sp>
        <p:nvSpPr>
          <p:cNvPr id="155652" name="Rectangle 2"/>
          <p:cNvSpPr>
            <a:spLocks noGrp="1" noRot="1" noChangeAspect="1" noChangeArrowheads="1" noTextEdit="1"/>
          </p:cNvSpPr>
          <p:nvPr>
            <p:ph type="sldImg"/>
          </p:nvPr>
        </p:nvSpPr>
        <p:spPr>
          <a:xfrm>
            <a:off x="95250" y="746125"/>
            <a:ext cx="6626225" cy="3727450"/>
          </a:xfrm>
          <a:ln/>
        </p:spPr>
      </p:sp>
      <p:sp>
        <p:nvSpPr>
          <p:cNvPr id="155653" name="Rectangle 3"/>
          <p:cNvSpPr>
            <a:spLocks noGrp="1" noChangeArrowheads="1"/>
          </p:cNvSpPr>
          <p:nvPr>
            <p:ph type="body" idx="1"/>
          </p:nvPr>
        </p:nvSpPr>
        <p:spPr>
          <a:xfrm>
            <a:off x="680387" y="4724309"/>
            <a:ext cx="5449602" cy="4472516"/>
          </a:xfrm>
          <a:noFill/>
          <a:ln/>
        </p:spPr>
        <p:txBody>
          <a:bodyPr lIns="90459" tIns="45229" rIns="90459" bIns="45229"/>
          <a:lstStyle/>
          <a:p>
            <a:pPr eaLnBrk="1" hangingPunct="1"/>
            <a:r>
              <a:rPr lang="sv-SE" dirty="0" smtClean="0"/>
              <a:t>Stefan</a:t>
            </a:r>
          </a:p>
          <a:p>
            <a:pPr eaLnBrk="1" hangingPunct="1"/>
            <a:endParaRPr lang="sv-SE" dirty="0" smtClean="0"/>
          </a:p>
          <a:p>
            <a:pPr eaLnBrk="1" hangingPunct="1"/>
            <a:r>
              <a:rPr lang="sv-SE" dirty="0" smtClean="0"/>
              <a:t>Adaptive approad. Defer</a:t>
            </a:r>
            <a:r>
              <a:rPr lang="sv-SE" baseline="0" dirty="0" smtClean="0"/>
              <a:t> decisions</a:t>
            </a:r>
          </a:p>
          <a:p>
            <a:pPr eaLnBrk="1" hangingPunct="1"/>
            <a:endParaRPr lang="sv-SE" baseline="0" dirty="0" smtClean="0"/>
          </a:p>
          <a:p>
            <a:pPr marL="228600" indent="-228600" eaLnBrk="1" hangingPunct="1">
              <a:buAutoNum type="arabicParenR"/>
            </a:pPr>
            <a:r>
              <a:rPr lang="sv-SE" baseline="0" dirty="0" smtClean="0"/>
              <a:t>The customer has a vision. Now there is a team with requirements specialist, designers and programmers. The TEAM takes a part of that vision to be working on during the first iteraction. Aiming is easier now with a shorter distance. </a:t>
            </a:r>
          </a:p>
          <a:p>
            <a:pPr marL="228600" indent="-228600" eaLnBrk="1" hangingPunct="1">
              <a:buAutoNum type="arabicParenR"/>
            </a:pPr>
            <a:r>
              <a:rPr lang="sv-SE" baseline="0" dirty="0" smtClean="0"/>
              <a:t>They release a part of the vision, which the customer can have a look at and give feedback on.</a:t>
            </a:r>
          </a:p>
          <a:p>
            <a:pPr marL="228600" indent="-228600" eaLnBrk="1" hangingPunct="1">
              <a:buAutoNum type="arabicParenR"/>
            </a:pPr>
            <a:r>
              <a:rPr lang="sv-SE" baseline="0" dirty="0" smtClean="0"/>
              <a:t>The customer can now adjust his vision and give the team another piece of it</a:t>
            </a:r>
          </a:p>
          <a:p>
            <a:pPr marL="228600" indent="-228600" eaLnBrk="1" hangingPunct="1">
              <a:buAutoNum type="arabicParenR"/>
            </a:pPr>
            <a:r>
              <a:rPr lang="sv-SE" baseline="0" dirty="0" smtClean="0"/>
              <a:t>The team has learnt some from the first iteration and the next shot is also shorter than in the previous example.</a:t>
            </a:r>
          </a:p>
          <a:p>
            <a:pPr marL="228600" indent="-228600" eaLnBrk="1" hangingPunct="1">
              <a:buAutoNum type="arabicParenR"/>
            </a:pPr>
            <a:endParaRPr lang="sv-SE" dirty="0" smtClean="0"/>
          </a:p>
        </p:txBody>
      </p:sp>
    </p:spTree>
    <p:extLst>
      <p:ext uri="{BB962C8B-B14F-4D97-AF65-F5344CB8AC3E}">
        <p14:creationId xmlns:p14="http://schemas.microsoft.com/office/powerpoint/2010/main" val="210055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7449B1-3670-400C-846F-81EE1DACFE0D}" type="slidenum">
              <a:rPr lang="fr-FR" smtClean="0"/>
              <a:t>6</a:t>
            </a:fld>
            <a:endParaRPr lang="fr-FR"/>
          </a:p>
        </p:txBody>
      </p:sp>
    </p:spTree>
    <p:extLst>
      <p:ext uri="{BB962C8B-B14F-4D97-AF65-F5344CB8AC3E}">
        <p14:creationId xmlns:p14="http://schemas.microsoft.com/office/powerpoint/2010/main" val="413919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le même contexte, en 1979, USA </a:t>
            </a:r>
            <a:r>
              <a:rPr lang="fr-FR" dirty="0" err="1" smtClean="0"/>
              <a:t>Government</a:t>
            </a:r>
            <a:endParaRPr lang="fr-FR" dirty="0" smtClean="0"/>
          </a:p>
          <a:p>
            <a:endParaRPr lang="fr-FR" dirty="0" smtClean="0"/>
          </a:p>
          <a:p>
            <a:r>
              <a:rPr lang="fr-FR" dirty="0" err="1" smtClean="0"/>
              <a:t>Accounting</a:t>
            </a:r>
            <a:r>
              <a:rPr lang="fr-FR" dirty="0" smtClean="0"/>
              <a:t> Office avait enquêté sur un certain nombre Office avait enquêté sur un certain nombre</a:t>
            </a:r>
          </a:p>
          <a:p>
            <a:endParaRPr lang="fr-FR" dirty="0" smtClean="0"/>
          </a:p>
          <a:p>
            <a:r>
              <a:rPr lang="fr-FR" dirty="0" smtClean="0"/>
              <a:t>de projets</a:t>
            </a:r>
          </a:p>
          <a:p>
            <a:endParaRPr lang="fr-FR" dirty="0" smtClean="0"/>
          </a:p>
          <a:p>
            <a:r>
              <a:rPr lang="fr-FR" dirty="0" smtClean="0"/>
              <a:t>• [47%] délivré, jamais utilisé</a:t>
            </a:r>
          </a:p>
          <a:p>
            <a:endParaRPr lang="fr-FR" dirty="0" smtClean="0"/>
          </a:p>
          <a:p>
            <a:r>
              <a:rPr lang="fr-FR" dirty="0" smtClean="0"/>
              <a:t>• [29%] payé, non fourni</a:t>
            </a:r>
          </a:p>
          <a:p>
            <a:endParaRPr lang="fr-FR" dirty="0" smtClean="0"/>
          </a:p>
          <a:p>
            <a:r>
              <a:rPr lang="fr-FR" dirty="0" smtClean="0"/>
              <a:t>• [19%] utilisé puis modifié ou abandonné</a:t>
            </a:r>
          </a:p>
          <a:p>
            <a:endParaRPr lang="fr-FR" dirty="0" smtClean="0"/>
          </a:p>
          <a:p>
            <a:r>
              <a:rPr lang="fr-FR" dirty="0" smtClean="0"/>
              <a:t>• [3%] utilisé après quelques retouches</a:t>
            </a:r>
          </a:p>
          <a:p>
            <a:endParaRPr lang="fr-FR" dirty="0" smtClean="0"/>
          </a:p>
          <a:p>
            <a:r>
              <a:rPr lang="fr-FR" dirty="0" smtClean="0"/>
              <a:t>• [2%] utilisé tel quel</a:t>
            </a:r>
            <a:endParaRPr lang="fr-FR" dirty="0"/>
          </a:p>
        </p:txBody>
      </p:sp>
      <p:sp>
        <p:nvSpPr>
          <p:cNvPr id="4" name="Espace réservé du numéro de diapositive 3"/>
          <p:cNvSpPr>
            <a:spLocks noGrp="1"/>
          </p:cNvSpPr>
          <p:nvPr>
            <p:ph type="sldNum" sz="quarter" idx="10"/>
          </p:nvPr>
        </p:nvSpPr>
        <p:spPr/>
        <p:txBody>
          <a:bodyPr/>
          <a:lstStyle/>
          <a:p>
            <a:fld id="{0A7449B1-3670-400C-846F-81EE1DACFE0D}" type="slidenum">
              <a:rPr lang="fr-FR" smtClean="0"/>
              <a:t>8</a:t>
            </a:fld>
            <a:endParaRPr lang="fr-FR"/>
          </a:p>
        </p:txBody>
      </p:sp>
    </p:spTree>
    <p:extLst>
      <p:ext uri="{BB962C8B-B14F-4D97-AF65-F5344CB8AC3E}">
        <p14:creationId xmlns:p14="http://schemas.microsoft.com/office/powerpoint/2010/main" val="232787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7449B1-3670-400C-846F-81EE1DACFE0D}" type="slidenum">
              <a:rPr lang="fr-FR" smtClean="0"/>
              <a:t>9</a:t>
            </a:fld>
            <a:endParaRPr lang="fr-FR"/>
          </a:p>
        </p:txBody>
      </p:sp>
    </p:spTree>
    <p:extLst>
      <p:ext uri="{BB962C8B-B14F-4D97-AF65-F5344CB8AC3E}">
        <p14:creationId xmlns:p14="http://schemas.microsoft.com/office/powerpoint/2010/main" val="253694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Prescriptive means “more rules to</a:t>
            </a:r>
          </a:p>
          <a:p>
            <a:r>
              <a:rPr lang="en-US" sz="1200" kern="1200" baseline="0" dirty="0" smtClean="0">
                <a:solidFill>
                  <a:schemeClr val="tx1"/>
                </a:solidFill>
                <a:latin typeface="+mn-lt"/>
                <a:ea typeface="+mn-ea"/>
                <a:cs typeface="+mn-cs"/>
              </a:rPr>
              <a:t>follow” and </a:t>
            </a:r>
            <a:r>
              <a:rPr lang="en-US" sz="1200" i="1" kern="1200" baseline="0" dirty="0" smtClean="0">
                <a:solidFill>
                  <a:schemeClr val="tx1"/>
                </a:solidFill>
                <a:latin typeface="+mn-lt"/>
                <a:ea typeface="+mn-ea"/>
                <a:cs typeface="+mn-cs"/>
              </a:rPr>
              <a:t>adaptive means “fewer rules to follow”.</a:t>
            </a:r>
            <a:endParaRPr lang="en-US" dirty="0"/>
          </a:p>
        </p:txBody>
      </p:sp>
      <p:sp>
        <p:nvSpPr>
          <p:cNvPr id="4" name="Slide Number Placeholder 3"/>
          <p:cNvSpPr>
            <a:spLocks noGrp="1"/>
          </p:cNvSpPr>
          <p:nvPr>
            <p:ph type="sldNum" sz="quarter" idx="10"/>
          </p:nvPr>
        </p:nvSpPr>
        <p:spPr/>
        <p:txBody>
          <a:bodyPr/>
          <a:lstStyle/>
          <a:p>
            <a:fld id="{1283CCD7-76A8-4702-A587-B7B4AC5BAFE5}" type="slidenum">
              <a:rPr lang="en-US" smtClean="0"/>
              <a:pPr/>
              <a:t>10</a:t>
            </a:fld>
            <a:endParaRPr lang="en-US"/>
          </a:p>
        </p:txBody>
      </p:sp>
    </p:spTree>
    <p:extLst>
      <p:ext uri="{BB962C8B-B14F-4D97-AF65-F5344CB8AC3E}">
        <p14:creationId xmlns:p14="http://schemas.microsoft.com/office/powerpoint/2010/main" val="293592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7449B1-3670-400C-846F-81EE1DACFE0D}" type="slidenum">
              <a:rPr lang="fr-FR" smtClean="0"/>
              <a:t>11</a:t>
            </a:fld>
            <a:endParaRPr lang="fr-FR"/>
          </a:p>
        </p:txBody>
      </p:sp>
    </p:spTree>
    <p:extLst>
      <p:ext uri="{BB962C8B-B14F-4D97-AF65-F5344CB8AC3E}">
        <p14:creationId xmlns:p14="http://schemas.microsoft.com/office/powerpoint/2010/main" val="674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25670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198211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19776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8534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218790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8948CB-88C1-4B2C-A7DD-D75D447E0760}" type="datetimeFigureOut">
              <a:rPr lang="fr-FR" smtClean="0"/>
              <a:t>22/03/2017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417334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38948CB-88C1-4B2C-A7DD-D75D447E0760}" type="datetimeFigureOut">
              <a:rPr lang="fr-FR" smtClean="0"/>
              <a:t>22/03/2017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386136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38948CB-88C1-4B2C-A7DD-D75D447E0760}" type="datetimeFigureOut">
              <a:rPr lang="fr-FR" smtClean="0"/>
              <a:t>22/03/2017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55763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8948CB-88C1-4B2C-A7DD-D75D447E0760}" type="datetimeFigureOut">
              <a:rPr lang="fr-FR" smtClean="0"/>
              <a:t>22/03/2017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386710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38948CB-88C1-4B2C-A7DD-D75D447E0760}" type="datetimeFigureOut">
              <a:rPr lang="fr-FR" smtClean="0"/>
              <a:t>22/03/2017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112768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38948CB-88C1-4B2C-A7DD-D75D447E0760}" type="datetimeFigureOut">
              <a:rPr lang="fr-FR" smtClean="0"/>
              <a:t>22/03/2017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7C11D3F-9818-4979-A655-D9FA98E9DB26}" type="slidenum">
              <a:rPr lang="fr-FR" smtClean="0"/>
              <a:t>‹N°›</a:t>
            </a:fld>
            <a:endParaRPr lang="fr-FR"/>
          </a:p>
        </p:txBody>
      </p:sp>
    </p:spTree>
    <p:extLst>
      <p:ext uri="{BB962C8B-B14F-4D97-AF65-F5344CB8AC3E}">
        <p14:creationId xmlns:p14="http://schemas.microsoft.com/office/powerpoint/2010/main" val="349325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948CB-88C1-4B2C-A7DD-D75D447E0760}" type="datetimeFigureOut">
              <a:rPr lang="fr-FR" smtClean="0"/>
              <a:t>22/03/2017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11D3F-9818-4979-A655-D9FA98E9DB26}" type="slidenum">
              <a:rPr lang="fr-FR" smtClean="0"/>
              <a:t>‹N°›</a:t>
            </a:fld>
            <a:endParaRPr lang="fr-FR"/>
          </a:p>
        </p:txBody>
      </p:sp>
    </p:spTree>
    <p:extLst>
      <p:ext uri="{BB962C8B-B14F-4D97-AF65-F5344CB8AC3E}">
        <p14:creationId xmlns:p14="http://schemas.microsoft.com/office/powerpoint/2010/main" val="572340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image" Target="../media/image3.e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xml"/><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12.bin"/><Relationship Id="rId5" Type="http://schemas.openxmlformats.org/officeDocument/2006/relationships/image" Target="../media/image3.emf"/><Relationship Id="rId10" Type="http://schemas.openxmlformats.org/officeDocument/2006/relationships/oleObject" Target="../embeddings/oleObject11.bin"/><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852653" y="900112"/>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algn="ctr" eaLnBrk="1" hangingPunct="1"/>
            <a:r>
              <a:rPr lang="en-GB" dirty="0"/>
              <a:t>Agile </a:t>
            </a:r>
            <a:r>
              <a:rPr lang="en-GB" dirty="0" smtClean="0"/>
              <a:t>Project management</a:t>
            </a:r>
            <a:endParaRPr lang="en-US" dirty="0"/>
          </a:p>
        </p:txBody>
      </p:sp>
      <p:sp>
        <p:nvSpPr>
          <p:cNvPr id="6" name="Subtitle 2"/>
          <p:cNvSpPr txBox="1">
            <a:spLocks/>
          </p:cNvSpPr>
          <p:nvPr/>
        </p:nvSpPr>
        <p:spPr bwMode="auto">
          <a:xfrm>
            <a:off x="2009776" y="1981200"/>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pPr>
            <a:r>
              <a:rPr lang="en-US" dirty="0" smtClean="0">
                <a:solidFill>
                  <a:srgbClr val="898989"/>
                </a:solidFill>
              </a:rPr>
              <a:t>22-23-24 April-2017. </a:t>
            </a:r>
            <a:r>
              <a:rPr lang="en-US" dirty="0">
                <a:solidFill>
                  <a:srgbClr val="898989"/>
                </a:solidFill>
              </a:rPr>
              <a:t>Boughdiri Aymen</a:t>
            </a:r>
          </a:p>
        </p:txBody>
      </p:sp>
      <p:pic>
        <p:nvPicPr>
          <p:cNvPr id="4" name="Picture 28" descr="scrum"/>
          <p:cNvPicPr>
            <a:picLocks noChangeAspect="1" noChangeArrowheads="1"/>
          </p:cNvPicPr>
          <p:nvPr/>
        </p:nvPicPr>
        <p:blipFill rotWithShape="1">
          <a:blip r:embed="rId2">
            <a:lum contrast="36000"/>
            <a:grayscl/>
            <a:extLst>
              <a:ext uri="{28A0092B-C50C-407E-A947-70E740481C1C}">
                <a14:useLocalDpi xmlns:a14="http://schemas.microsoft.com/office/drawing/2010/main" val="0"/>
              </a:ext>
            </a:extLst>
          </a:blip>
          <a:srcRect r="2675"/>
          <a:stretch/>
        </p:blipFill>
        <p:spPr bwMode="auto">
          <a:xfrm>
            <a:off x="1909274" y="2743201"/>
            <a:ext cx="8278281" cy="338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36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56" y="142892"/>
            <a:ext cx="10515600" cy="1325563"/>
          </a:xfrm>
        </p:spPr>
        <p:txBody>
          <a:bodyPr/>
          <a:lstStyle/>
          <a:p>
            <a:r>
              <a:rPr lang="en-US" dirty="0" smtClean="0"/>
              <a:t>Agile Umbrella</a:t>
            </a:r>
            <a:endParaRPr lang="en-US" dirty="0"/>
          </a:p>
        </p:txBody>
      </p:sp>
      <p:pic>
        <p:nvPicPr>
          <p:cNvPr id="5121" name="Picture 1"/>
          <p:cNvPicPr>
            <a:picLocks noChangeAspect="1" noChangeArrowheads="1"/>
          </p:cNvPicPr>
          <p:nvPr/>
        </p:nvPicPr>
        <p:blipFill>
          <a:blip r:embed="rId3"/>
          <a:srcRect l="20000" t="14844" r="20000" b="13281"/>
          <a:stretch>
            <a:fillRect/>
          </a:stretch>
        </p:blipFill>
        <p:spPr bwMode="auto">
          <a:xfrm rot="18724983">
            <a:off x="2271156" y="1814353"/>
            <a:ext cx="3917374" cy="3754150"/>
          </a:xfrm>
          <a:prstGeom prst="rect">
            <a:avLst/>
          </a:prstGeom>
          <a:noFill/>
        </p:spPr>
      </p:pic>
      <p:sp>
        <p:nvSpPr>
          <p:cNvPr id="6" name="TextBox 5"/>
          <p:cNvSpPr txBox="1"/>
          <p:nvPr/>
        </p:nvSpPr>
        <p:spPr>
          <a:xfrm>
            <a:off x="3505201" y="2782670"/>
            <a:ext cx="1144865" cy="646331"/>
          </a:xfrm>
          <a:prstGeom prst="rect">
            <a:avLst/>
          </a:prstGeom>
          <a:noFill/>
        </p:spPr>
        <p:txBody>
          <a:bodyPr wrap="none" rtlCol="0">
            <a:spAutoFit/>
          </a:bodyPr>
          <a:lstStyle/>
          <a:p>
            <a:r>
              <a:rPr lang="en-US" sz="3600" b="1" dirty="0">
                <a:solidFill>
                  <a:schemeClr val="bg1"/>
                </a:solidFill>
              </a:rPr>
              <a:t>Agile</a:t>
            </a:r>
          </a:p>
        </p:txBody>
      </p:sp>
      <p:sp>
        <p:nvSpPr>
          <p:cNvPr id="7" name="TextBox 6"/>
          <p:cNvSpPr txBox="1"/>
          <p:nvPr/>
        </p:nvSpPr>
        <p:spPr>
          <a:xfrm>
            <a:off x="3142536" y="4629090"/>
            <a:ext cx="1066800" cy="400110"/>
          </a:xfrm>
          <a:prstGeom prst="rect">
            <a:avLst/>
          </a:prstGeom>
          <a:noFill/>
        </p:spPr>
        <p:txBody>
          <a:bodyPr wrap="square" rtlCol="0">
            <a:spAutoFit/>
          </a:bodyPr>
          <a:lstStyle/>
          <a:p>
            <a:r>
              <a:rPr lang="en-US" sz="2000" b="1" dirty="0"/>
              <a:t>Crystal</a:t>
            </a:r>
          </a:p>
        </p:txBody>
      </p:sp>
      <p:sp>
        <p:nvSpPr>
          <p:cNvPr id="8" name="TextBox 7"/>
          <p:cNvSpPr txBox="1"/>
          <p:nvPr/>
        </p:nvSpPr>
        <p:spPr>
          <a:xfrm>
            <a:off x="4818936" y="4191000"/>
            <a:ext cx="1066800" cy="400110"/>
          </a:xfrm>
          <a:prstGeom prst="rect">
            <a:avLst/>
          </a:prstGeom>
          <a:noFill/>
        </p:spPr>
        <p:txBody>
          <a:bodyPr wrap="square" rtlCol="0">
            <a:spAutoFit/>
          </a:bodyPr>
          <a:lstStyle/>
          <a:p>
            <a:r>
              <a:rPr lang="en-US" sz="2000" b="1" dirty="0"/>
              <a:t>XP</a:t>
            </a:r>
          </a:p>
        </p:txBody>
      </p:sp>
      <p:sp>
        <p:nvSpPr>
          <p:cNvPr id="9" name="TextBox 8"/>
          <p:cNvSpPr txBox="1"/>
          <p:nvPr/>
        </p:nvSpPr>
        <p:spPr>
          <a:xfrm>
            <a:off x="2304336" y="4114800"/>
            <a:ext cx="1524000" cy="523220"/>
          </a:xfrm>
          <a:prstGeom prst="rect">
            <a:avLst/>
          </a:prstGeom>
          <a:noFill/>
        </p:spPr>
        <p:txBody>
          <a:bodyPr wrap="square" rtlCol="0">
            <a:spAutoFit/>
          </a:bodyPr>
          <a:lstStyle/>
          <a:p>
            <a:r>
              <a:rPr lang="en-US" sz="2800" b="1" dirty="0">
                <a:solidFill>
                  <a:srgbClr val="F6B000"/>
                </a:solidFill>
              </a:rPr>
              <a:t>Scrum</a:t>
            </a:r>
          </a:p>
        </p:txBody>
      </p:sp>
      <p:sp>
        <p:nvSpPr>
          <p:cNvPr id="10" name="TextBox 9"/>
          <p:cNvSpPr txBox="1"/>
          <p:nvPr/>
        </p:nvSpPr>
        <p:spPr>
          <a:xfrm>
            <a:off x="5352336" y="4419600"/>
            <a:ext cx="1066800" cy="400110"/>
          </a:xfrm>
          <a:prstGeom prst="rect">
            <a:avLst/>
          </a:prstGeom>
          <a:noFill/>
        </p:spPr>
        <p:txBody>
          <a:bodyPr wrap="square" rtlCol="0">
            <a:spAutoFit/>
          </a:bodyPr>
          <a:lstStyle/>
          <a:p>
            <a:r>
              <a:rPr lang="en-US" sz="2000" b="1" dirty="0"/>
              <a:t>DSDM</a:t>
            </a:r>
          </a:p>
        </p:txBody>
      </p:sp>
      <p:sp>
        <p:nvSpPr>
          <p:cNvPr id="11" name="TextBox 10"/>
          <p:cNvSpPr txBox="1"/>
          <p:nvPr/>
        </p:nvSpPr>
        <p:spPr>
          <a:xfrm>
            <a:off x="4666536" y="4724400"/>
            <a:ext cx="1066800" cy="400110"/>
          </a:xfrm>
          <a:prstGeom prst="rect">
            <a:avLst/>
          </a:prstGeom>
          <a:noFill/>
        </p:spPr>
        <p:txBody>
          <a:bodyPr wrap="square" rtlCol="0">
            <a:spAutoFit/>
          </a:bodyPr>
          <a:lstStyle/>
          <a:p>
            <a:r>
              <a:rPr lang="en-US" sz="2000" b="1" dirty="0"/>
              <a:t>FDD</a:t>
            </a:r>
          </a:p>
        </p:txBody>
      </p:sp>
      <p:sp>
        <p:nvSpPr>
          <p:cNvPr id="12" name="TextBox 11"/>
          <p:cNvSpPr txBox="1"/>
          <p:nvPr/>
        </p:nvSpPr>
        <p:spPr>
          <a:xfrm>
            <a:off x="2609136" y="4963180"/>
            <a:ext cx="1429464" cy="523220"/>
          </a:xfrm>
          <a:prstGeom prst="rect">
            <a:avLst/>
          </a:prstGeom>
          <a:noFill/>
        </p:spPr>
        <p:txBody>
          <a:bodyPr wrap="square" rtlCol="0">
            <a:spAutoFit/>
          </a:bodyPr>
          <a:lstStyle/>
          <a:p>
            <a:r>
              <a:rPr lang="en-US" sz="2800" b="1" dirty="0">
                <a:solidFill>
                  <a:srgbClr val="F6B000"/>
                </a:solidFill>
              </a:rPr>
              <a:t>Kanban</a:t>
            </a:r>
          </a:p>
        </p:txBody>
      </p:sp>
      <p:sp>
        <p:nvSpPr>
          <p:cNvPr id="13" name="TextBox 12"/>
          <p:cNvSpPr txBox="1"/>
          <p:nvPr/>
        </p:nvSpPr>
        <p:spPr>
          <a:xfrm>
            <a:off x="5123736" y="5162490"/>
            <a:ext cx="1066800" cy="400110"/>
          </a:xfrm>
          <a:prstGeom prst="rect">
            <a:avLst/>
          </a:prstGeom>
          <a:noFill/>
        </p:spPr>
        <p:txBody>
          <a:bodyPr wrap="square" rtlCol="0">
            <a:spAutoFit/>
          </a:bodyPr>
          <a:lstStyle/>
          <a:p>
            <a:r>
              <a:rPr lang="en-US" sz="2000" b="1" dirty="0"/>
              <a:t>RUP</a:t>
            </a:r>
          </a:p>
        </p:txBody>
      </p:sp>
      <p:grpSp>
        <p:nvGrpSpPr>
          <p:cNvPr id="18" name="Group 17"/>
          <p:cNvGrpSpPr/>
          <p:nvPr/>
        </p:nvGrpSpPr>
        <p:grpSpPr>
          <a:xfrm>
            <a:off x="7467600" y="1219200"/>
            <a:ext cx="304800" cy="5257800"/>
            <a:chOff x="6248400" y="1447800"/>
            <a:chExt cx="304800" cy="5257800"/>
          </a:xfrm>
        </p:grpSpPr>
        <p:sp>
          <p:nvSpPr>
            <p:cNvPr id="16" name="Notched Right Arrow 15"/>
            <p:cNvSpPr/>
            <p:nvPr/>
          </p:nvSpPr>
          <p:spPr>
            <a:xfrm rot="16200000">
              <a:off x="3848100" y="3848100"/>
              <a:ext cx="5105400" cy="304800"/>
            </a:xfrm>
            <a:prstGeom prst="notched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17" name="Notched Right Arrow 16"/>
            <p:cNvSpPr/>
            <p:nvPr/>
          </p:nvSpPr>
          <p:spPr>
            <a:xfrm rot="5400000">
              <a:off x="3848100" y="4000500"/>
              <a:ext cx="5105400" cy="304800"/>
            </a:xfrm>
            <a:prstGeom prst="notched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grpSp>
      <p:sp>
        <p:nvSpPr>
          <p:cNvPr id="20" name="Oval 19"/>
          <p:cNvSpPr/>
          <p:nvPr/>
        </p:nvSpPr>
        <p:spPr>
          <a:xfrm>
            <a:off x="7467600" y="2188026"/>
            <a:ext cx="275772" cy="27577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22"/>
          <p:cNvSpPr/>
          <p:nvPr/>
        </p:nvSpPr>
        <p:spPr>
          <a:xfrm>
            <a:off x="7482114" y="2950026"/>
            <a:ext cx="275772" cy="27577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23"/>
          <p:cNvSpPr/>
          <p:nvPr/>
        </p:nvSpPr>
        <p:spPr>
          <a:xfrm>
            <a:off x="7485744" y="3712026"/>
            <a:ext cx="275772" cy="27577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24"/>
          <p:cNvSpPr/>
          <p:nvPr/>
        </p:nvSpPr>
        <p:spPr>
          <a:xfrm>
            <a:off x="7482114" y="4474026"/>
            <a:ext cx="275772" cy="27577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25"/>
          <p:cNvSpPr/>
          <p:nvPr/>
        </p:nvSpPr>
        <p:spPr>
          <a:xfrm>
            <a:off x="7482114" y="5312226"/>
            <a:ext cx="275772" cy="27577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TextBox 26"/>
          <p:cNvSpPr txBox="1"/>
          <p:nvPr/>
        </p:nvSpPr>
        <p:spPr>
          <a:xfrm>
            <a:off x="7848600" y="2133600"/>
            <a:ext cx="1524000" cy="400110"/>
          </a:xfrm>
          <a:prstGeom prst="rect">
            <a:avLst/>
          </a:prstGeom>
          <a:noFill/>
        </p:spPr>
        <p:txBody>
          <a:bodyPr wrap="square" rtlCol="0">
            <a:spAutoFit/>
          </a:bodyPr>
          <a:lstStyle/>
          <a:p>
            <a:r>
              <a:rPr lang="en-US" sz="2000" b="1" dirty="0">
                <a:solidFill>
                  <a:schemeClr val="accent1">
                    <a:lumMod val="60000"/>
                    <a:lumOff val="40000"/>
                  </a:schemeClr>
                </a:solidFill>
              </a:rPr>
              <a:t>RUP (120+)</a:t>
            </a:r>
          </a:p>
        </p:txBody>
      </p:sp>
      <p:sp>
        <p:nvSpPr>
          <p:cNvPr id="28" name="TextBox 27"/>
          <p:cNvSpPr txBox="1"/>
          <p:nvPr/>
        </p:nvSpPr>
        <p:spPr>
          <a:xfrm>
            <a:off x="7848600" y="2876490"/>
            <a:ext cx="1066800" cy="400110"/>
          </a:xfrm>
          <a:prstGeom prst="rect">
            <a:avLst/>
          </a:prstGeom>
          <a:noFill/>
        </p:spPr>
        <p:txBody>
          <a:bodyPr wrap="square" rtlCol="0">
            <a:spAutoFit/>
          </a:bodyPr>
          <a:lstStyle/>
          <a:p>
            <a:r>
              <a:rPr lang="en-US" sz="2000" b="1" dirty="0">
                <a:solidFill>
                  <a:schemeClr val="accent1">
                    <a:lumMod val="60000"/>
                    <a:lumOff val="40000"/>
                  </a:schemeClr>
                </a:solidFill>
              </a:rPr>
              <a:t>XP (13)</a:t>
            </a:r>
          </a:p>
        </p:txBody>
      </p:sp>
      <p:sp>
        <p:nvSpPr>
          <p:cNvPr id="29" name="TextBox 28"/>
          <p:cNvSpPr txBox="1"/>
          <p:nvPr/>
        </p:nvSpPr>
        <p:spPr>
          <a:xfrm>
            <a:off x="7848600" y="3638490"/>
            <a:ext cx="1447800" cy="400110"/>
          </a:xfrm>
          <a:prstGeom prst="rect">
            <a:avLst/>
          </a:prstGeom>
          <a:noFill/>
        </p:spPr>
        <p:txBody>
          <a:bodyPr wrap="square" rtlCol="0">
            <a:spAutoFit/>
          </a:bodyPr>
          <a:lstStyle/>
          <a:p>
            <a:r>
              <a:rPr lang="en-US" sz="2000" b="1" dirty="0">
                <a:solidFill>
                  <a:schemeClr val="accent1">
                    <a:lumMod val="60000"/>
                    <a:lumOff val="40000"/>
                  </a:schemeClr>
                </a:solidFill>
              </a:rPr>
              <a:t>Scrum (9)</a:t>
            </a:r>
          </a:p>
        </p:txBody>
      </p:sp>
      <p:sp>
        <p:nvSpPr>
          <p:cNvPr id="30" name="TextBox 29"/>
          <p:cNvSpPr txBox="1"/>
          <p:nvPr/>
        </p:nvSpPr>
        <p:spPr>
          <a:xfrm>
            <a:off x="7848600" y="4400490"/>
            <a:ext cx="1447800" cy="400110"/>
          </a:xfrm>
          <a:prstGeom prst="rect">
            <a:avLst/>
          </a:prstGeom>
          <a:noFill/>
        </p:spPr>
        <p:txBody>
          <a:bodyPr wrap="square" rtlCol="0">
            <a:spAutoFit/>
          </a:bodyPr>
          <a:lstStyle/>
          <a:p>
            <a:r>
              <a:rPr lang="en-US" sz="2000" b="1" dirty="0">
                <a:solidFill>
                  <a:schemeClr val="accent1">
                    <a:lumMod val="60000"/>
                    <a:lumOff val="40000"/>
                  </a:schemeClr>
                </a:solidFill>
              </a:rPr>
              <a:t>Kanban (3)</a:t>
            </a:r>
          </a:p>
        </p:txBody>
      </p:sp>
      <p:sp>
        <p:nvSpPr>
          <p:cNvPr id="31" name="TextBox 30"/>
          <p:cNvSpPr txBox="1"/>
          <p:nvPr/>
        </p:nvSpPr>
        <p:spPr>
          <a:xfrm>
            <a:off x="7848600" y="5238690"/>
            <a:ext cx="2362200" cy="400110"/>
          </a:xfrm>
          <a:prstGeom prst="rect">
            <a:avLst/>
          </a:prstGeom>
          <a:noFill/>
        </p:spPr>
        <p:txBody>
          <a:bodyPr wrap="square" rtlCol="0">
            <a:spAutoFit/>
          </a:bodyPr>
          <a:lstStyle/>
          <a:p>
            <a:r>
              <a:rPr lang="en-US" sz="2000" b="1" dirty="0">
                <a:solidFill>
                  <a:schemeClr val="accent1">
                    <a:lumMod val="60000"/>
                    <a:lumOff val="40000"/>
                  </a:schemeClr>
                </a:solidFill>
              </a:rPr>
              <a:t>Do Whatever!! (0)</a:t>
            </a:r>
          </a:p>
        </p:txBody>
      </p:sp>
      <p:sp>
        <p:nvSpPr>
          <p:cNvPr id="32" name="TextBox 31"/>
          <p:cNvSpPr txBox="1"/>
          <p:nvPr/>
        </p:nvSpPr>
        <p:spPr>
          <a:xfrm>
            <a:off x="7772400" y="1295401"/>
            <a:ext cx="2438400" cy="461665"/>
          </a:xfrm>
          <a:prstGeom prst="rect">
            <a:avLst/>
          </a:prstGeom>
          <a:noFill/>
        </p:spPr>
        <p:txBody>
          <a:bodyPr wrap="square" rtlCol="0">
            <a:spAutoFit/>
          </a:bodyPr>
          <a:lstStyle/>
          <a:p>
            <a:r>
              <a:rPr lang="en-US" sz="2400" b="1" dirty="0">
                <a:solidFill>
                  <a:schemeClr val="bg1">
                    <a:lumMod val="65000"/>
                  </a:schemeClr>
                </a:solidFill>
              </a:rPr>
              <a:t>More Prescriptive</a:t>
            </a:r>
          </a:p>
        </p:txBody>
      </p:sp>
      <p:sp>
        <p:nvSpPr>
          <p:cNvPr id="33" name="TextBox 32"/>
          <p:cNvSpPr txBox="1"/>
          <p:nvPr/>
        </p:nvSpPr>
        <p:spPr>
          <a:xfrm>
            <a:off x="7848600" y="5943601"/>
            <a:ext cx="2438400" cy="461665"/>
          </a:xfrm>
          <a:prstGeom prst="rect">
            <a:avLst/>
          </a:prstGeom>
          <a:noFill/>
        </p:spPr>
        <p:txBody>
          <a:bodyPr wrap="square" rtlCol="0">
            <a:spAutoFit/>
          </a:bodyPr>
          <a:lstStyle/>
          <a:p>
            <a:r>
              <a:rPr lang="en-US" sz="2400" b="1" dirty="0">
                <a:solidFill>
                  <a:schemeClr val="bg1">
                    <a:lumMod val="65000"/>
                  </a:schemeClr>
                </a:solidFill>
              </a:rPr>
              <a:t>More Adaptive</a:t>
            </a:r>
          </a:p>
        </p:txBody>
      </p:sp>
      <p:sp>
        <p:nvSpPr>
          <p:cNvPr id="34" name="TextBox 33"/>
          <p:cNvSpPr txBox="1"/>
          <p:nvPr/>
        </p:nvSpPr>
        <p:spPr>
          <a:xfrm>
            <a:off x="4876800" y="5635824"/>
            <a:ext cx="1981200" cy="307777"/>
          </a:xfrm>
          <a:prstGeom prst="rect">
            <a:avLst/>
          </a:prstGeom>
          <a:noFill/>
        </p:spPr>
        <p:txBody>
          <a:bodyPr wrap="square" rtlCol="0">
            <a:spAutoFit/>
          </a:bodyPr>
          <a:lstStyle/>
          <a:p>
            <a:r>
              <a:rPr lang="en-US" sz="1400" dirty="0"/>
              <a:t>and few more…</a:t>
            </a:r>
          </a:p>
        </p:txBody>
      </p:sp>
      <p:sp>
        <p:nvSpPr>
          <p:cNvPr id="36" name="TextBox 35"/>
          <p:cNvSpPr txBox="1"/>
          <p:nvPr/>
        </p:nvSpPr>
        <p:spPr>
          <a:xfrm>
            <a:off x="7910286" y="2467429"/>
            <a:ext cx="2667000" cy="461665"/>
          </a:xfrm>
          <a:prstGeom prst="rect">
            <a:avLst/>
          </a:prstGeom>
          <a:solidFill>
            <a:schemeClr val="accent1">
              <a:lumMod val="20000"/>
              <a:lumOff val="80000"/>
            </a:schemeClr>
          </a:solidFill>
        </p:spPr>
        <p:txBody>
          <a:bodyPr wrap="square" rtlCol="0">
            <a:spAutoFit/>
          </a:bodyPr>
          <a:lstStyle/>
          <a:p>
            <a:r>
              <a:rPr lang="en-US" sz="1200" dirty="0"/>
              <a:t>RUP has over 30 roles, over 20 activities, and over 70 artifacts</a:t>
            </a:r>
          </a:p>
        </p:txBody>
      </p:sp>
      <p:sp>
        <p:nvSpPr>
          <p:cNvPr id="37" name="TextBox 36"/>
          <p:cNvSpPr txBox="1"/>
          <p:nvPr/>
        </p:nvSpPr>
        <p:spPr>
          <a:xfrm>
            <a:off x="8534400" y="1611868"/>
            <a:ext cx="2438400" cy="369332"/>
          </a:xfrm>
          <a:prstGeom prst="rect">
            <a:avLst/>
          </a:prstGeom>
          <a:noFill/>
        </p:spPr>
        <p:txBody>
          <a:bodyPr wrap="square" rtlCol="0">
            <a:spAutoFit/>
          </a:bodyPr>
          <a:lstStyle/>
          <a:p>
            <a:r>
              <a:rPr lang="en-US" b="1" dirty="0">
                <a:solidFill>
                  <a:schemeClr val="tx1">
                    <a:lumMod val="50000"/>
                    <a:lumOff val="50000"/>
                  </a:schemeClr>
                </a:solidFill>
              </a:rPr>
              <a:t>more rules </a:t>
            </a:r>
            <a:r>
              <a:rPr lang="en-US" dirty="0">
                <a:solidFill>
                  <a:schemeClr val="bg1">
                    <a:lumMod val="65000"/>
                  </a:schemeClr>
                </a:solidFill>
              </a:rPr>
              <a:t>to follow</a:t>
            </a:r>
          </a:p>
        </p:txBody>
      </p:sp>
      <p:sp>
        <p:nvSpPr>
          <p:cNvPr id="38" name="TextBox 37"/>
          <p:cNvSpPr txBox="1"/>
          <p:nvPr/>
        </p:nvSpPr>
        <p:spPr>
          <a:xfrm>
            <a:off x="8534400" y="6262914"/>
            <a:ext cx="2438400" cy="369332"/>
          </a:xfrm>
          <a:prstGeom prst="rect">
            <a:avLst/>
          </a:prstGeom>
          <a:noFill/>
        </p:spPr>
        <p:txBody>
          <a:bodyPr wrap="square" rtlCol="0">
            <a:spAutoFit/>
          </a:bodyPr>
          <a:lstStyle/>
          <a:p>
            <a:r>
              <a:rPr lang="en-US" b="1" dirty="0">
                <a:solidFill>
                  <a:schemeClr val="tx1">
                    <a:lumMod val="50000"/>
                    <a:lumOff val="50000"/>
                  </a:schemeClr>
                </a:solidFill>
              </a:rPr>
              <a:t>fewer rules </a:t>
            </a:r>
            <a:r>
              <a:rPr lang="en-US" dirty="0">
                <a:solidFill>
                  <a:schemeClr val="bg1">
                    <a:lumMod val="65000"/>
                  </a:schemeClr>
                </a:solidFill>
              </a:rPr>
              <a:t>to follow</a:t>
            </a:r>
          </a:p>
        </p:txBody>
      </p:sp>
    </p:spTree>
    <p:extLst>
      <p:ext uri="{BB962C8B-B14F-4D97-AF65-F5344CB8AC3E}">
        <p14:creationId xmlns:p14="http://schemas.microsoft.com/office/powerpoint/2010/main" val="38336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619574" y="335594"/>
            <a:ext cx="10577513" cy="6279674"/>
          </a:xfrm>
          <a:prstGeom prst="rect">
            <a:avLst/>
          </a:prstGeom>
        </p:spPr>
      </p:pic>
    </p:spTree>
    <p:extLst>
      <p:ext uri="{BB962C8B-B14F-4D97-AF65-F5344CB8AC3E}">
        <p14:creationId xmlns:p14="http://schemas.microsoft.com/office/powerpoint/2010/main" val="65781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690114" y="213772"/>
            <a:ext cx="10455214" cy="6100763"/>
          </a:xfrm>
          <a:prstGeom prst="rect">
            <a:avLst/>
          </a:prstGeom>
        </p:spPr>
      </p:pic>
    </p:spTree>
    <p:extLst>
      <p:ext uri="{BB962C8B-B14F-4D97-AF65-F5344CB8AC3E}">
        <p14:creationId xmlns:p14="http://schemas.microsoft.com/office/powerpoint/2010/main" val="8152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50438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6506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2061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401345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98699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322640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19036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219200" y="237237"/>
            <a:ext cx="9696450" cy="6449313"/>
          </a:xfrm>
          <a:prstGeom prst="rect">
            <a:avLst/>
          </a:prstGeom>
        </p:spPr>
      </p:pic>
    </p:spTree>
    <p:extLst>
      <p:ext uri="{BB962C8B-B14F-4D97-AF65-F5344CB8AC3E}">
        <p14:creationId xmlns:p14="http://schemas.microsoft.com/office/powerpoint/2010/main" val="283494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72163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28074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44594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8476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67950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2728242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2015602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34386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48012" y="1204912"/>
            <a:ext cx="5895975" cy="4448175"/>
          </a:xfrm>
          <a:prstGeom prst="rect">
            <a:avLst/>
          </a:prstGeom>
        </p:spPr>
      </p:pic>
    </p:spTree>
    <p:extLst>
      <p:ext uri="{BB962C8B-B14F-4D97-AF65-F5344CB8AC3E}">
        <p14:creationId xmlns:p14="http://schemas.microsoft.com/office/powerpoint/2010/main" val="15070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4"/>
          <p:cNvSpPr>
            <a:spLocks noGrp="1" noChangeArrowheads="1"/>
          </p:cNvSpPr>
          <p:nvPr>
            <p:ph type="title" idx="4294967295"/>
          </p:nvPr>
        </p:nvSpPr>
        <p:spPr>
          <a:xfrm>
            <a:off x="2244684" y="33117"/>
            <a:ext cx="7451868" cy="1143240"/>
          </a:xfrm>
          <a:prstGeom prst="rect">
            <a:avLst/>
          </a:prstGeom>
        </p:spPr>
        <p:txBody>
          <a:bodyPr vert="horz" wrap="square" lIns="80142" tIns="40072" rIns="80142" bIns="40072" numCol="1" rtlCol="0" anchor="t" anchorCtr="0" compatLnSpc="1">
            <a:prstTxWarp prst="textNoShape">
              <a:avLst/>
            </a:prstTxWarp>
            <a:normAutofit/>
          </a:bodyPr>
          <a:lstStyle/>
          <a:p>
            <a:pPr eaLnBrk="1" hangingPunct="1"/>
            <a:r>
              <a:rPr lang="en-US" dirty="0" smtClean="0">
                <a:solidFill>
                  <a:srgbClr val="C00000"/>
                </a:solidFill>
              </a:rPr>
              <a:t>Predictive approach</a:t>
            </a:r>
          </a:p>
        </p:txBody>
      </p:sp>
      <p:sp>
        <p:nvSpPr>
          <p:cNvPr id="2057" name="Oval 5"/>
          <p:cNvSpPr>
            <a:spLocks noChangeArrowheads="1"/>
          </p:cNvSpPr>
          <p:nvPr/>
        </p:nvSpPr>
        <p:spPr bwMode="auto">
          <a:xfrm>
            <a:off x="2444578" y="5229227"/>
            <a:ext cx="195509" cy="215900"/>
          </a:xfrm>
          <a:prstGeom prst="ellipse">
            <a:avLst/>
          </a:prstGeom>
          <a:solidFill>
            <a:srgbClr val="000000"/>
          </a:solidFill>
          <a:ln w="9525" algn="ctr">
            <a:solidFill>
              <a:schemeClr val="tx1"/>
            </a:solidFill>
            <a:round/>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sp>
        <p:nvSpPr>
          <p:cNvPr id="277537" name="Line 33"/>
          <p:cNvSpPr>
            <a:spLocks noChangeShapeType="1"/>
          </p:cNvSpPr>
          <p:nvPr/>
        </p:nvSpPr>
        <p:spPr bwMode="auto">
          <a:xfrm flipV="1">
            <a:off x="2640083" y="1773244"/>
            <a:ext cx="3520608" cy="3527425"/>
          </a:xfrm>
          <a:prstGeom prst="line">
            <a:avLst/>
          </a:prstGeom>
          <a:noFill/>
          <a:ln w="28575" cap="rnd">
            <a:solidFill>
              <a:schemeClr val="tx1"/>
            </a:solidFill>
            <a:prstDash val="sysDot"/>
            <a:round/>
            <a:headEnd/>
            <a:tailEnd/>
          </a:ln>
        </p:spPr>
        <p:txBody>
          <a:bodyPr wrap="none" lIns="91419" tIns="45709" rIns="91419" bIns="45709" anchor="ctr"/>
          <a:lstStyle/>
          <a:p>
            <a:endParaRPr lang="sv-SE"/>
          </a:p>
        </p:txBody>
      </p:sp>
      <p:sp>
        <p:nvSpPr>
          <p:cNvPr id="277511" name="AutoShape 7"/>
          <p:cNvSpPr>
            <a:spLocks noChangeArrowheads="1"/>
          </p:cNvSpPr>
          <p:nvPr/>
        </p:nvSpPr>
        <p:spPr bwMode="auto">
          <a:xfrm>
            <a:off x="7466006" y="2492375"/>
            <a:ext cx="326328" cy="431800"/>
          </a:xfrm>
          <a:prstGeom prst="verticalScroll">
            <a:avLst>
              <a:gd name="adj" fmla="val 12500"/>
            </a:avLst>
          </a:prstGeom>
          <a:solidFill>
            <a:srgbClr val="FFAFAF"/>
          </a:solidFill>
          <a:ln w="9525">
            <a:solidFill>
              <a:srgbClr val="000000"/>
            </a:solidFill>
            <a:round/>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sp>
        <p:nvSpPr>
          <p:cNvPr id="277540" name="Text Box 36"/>
          <p:cNvSpPr txBox="1">
            <a:spLocks noChangeArrowheads="1"/>
          </p:cNvSpPr>
          <p:nvPr/>
        </p:nvSpPr>
        <p:spPr bwMode="auto">
          <a:xfrm>
            <a:off x="7652199" y="2565406"/>
            <a:ext cx="1476324" cy="276977"/>
          </a:xfrm>
          <a:prstGeom prst="rect">
            <a:avLst/>
          </a:prstGeom>
          <a:noFill/>
          <a:ln w="9525" algn="ctr">
            <a:noFill/>
            <a:miter lim="800000"/>
            <a:headEnd/>
            <a:tailEnd/>
          </a:ln>
        </p:spPr>
        <p:txBody>
          <a:bodyPr wrap="none" lIns="91419" tIns="45709" rIns="91419" bIns="45709">
            <a:spAutoFit/>
          </a:bodyPr>
          <a:lstStyle/>
          <a:p>
            <a:pPr algn="ctr" eaLnBrk="1" hangingPunct="1"/>
            <a:r>
              <a:rPr lang="sv-SE" sz="1200" dirty="0">
                <a:solidFill>
                  <a:srgbClr val="215773"/>
                </a:solidFill>
                <a:latin typeface="Tahoma" pitchFamily="34" charset="0"/>
              </a:rPr>
              <a:t>Requirements spec</a:t>
            </a:r>
          </a:p>
        </p:txBody>
      </p:sp>
      <p:sp>
        <p:nvSpPr>
          <p:cNvPr id="277517" name="AutoShape 13"/>
          <p:cNvSpPr>
            <a:spLocks noChangeArrowheads="1"/>
          </p:cNvSpPr>
          <p:nvPr/>
        </p:nvSpPr>
        <p:spPr bwMode="auto">
          <a:xfrm>
            <a:off x="6944172" y="1844675"/>
            <a:ext cx="326329" cy="431800"/>
          </a:xfrm>
          <a:prstGeom prst="verticalScroll">
            <a:avLst>
              <a:gd name="adj" fmla="val 12500"/>
            </a:avLst>
          </a:prstGeom>
          <a:solidFill>
            <a:srgbClr val="FFAFAF"/>
          </a:solidFill>
          <a:ln w="9525">
            <a:solidFill>
              <a:srgbClr val="000000"/>
            </a:solidFill>
            <a:round/>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sp>
        <p:nvSpPr>
          <p:cNvPr id="277541" name="Text Box 37"/>
          <p:cNvSpPr txBox="1">
            <a:spLocks noChangeArrowheads="1"/>
          </p:cNvSpPr>
          <p:nvPr/>
        </p:nvSpPr>
        <p:spPr bwMode="auto">
          <a:xfrm>
            <a:off x="7128894" y="1916118"/>
            <a:ext cx="1000553" cy="276977"/>
          </a:xfrm>
          <a:prstGeom prst="rect">
            <a:avLst/>
          </a:prstGeom>
          <a:noFill/>
          <a:ln w="9525" algn="ctr">
            <a:noFill/>
            <a:miter lim="800000"/>
            <a:headEnd/>
            <a:tailEnd/>
          </a:ln>
        </p:spPr>
        <p:txBody>
          <a:bodyPr wrap="none" lIns="91419" tIns="45709" rIns="91419" bIns="45709">
            <a:spAutoFit/>
          </a:bodyPr>
          <a:lstStyle/>
          <a:p>
            <a:pPr algn="ctr" eaLnBrk="1" hangingPunct="1"/>
            <a:r>
              <a:rPr lang="sv-SE" sz="1200" dirty="0">
                <a:solidFill>
                  <a:srgbClr val="215773"/>
                </a:solidFill>
                <a:latin typeface="Tahoma" pitchFamily="34" charset="0"/>
              </a:rPr>
              <a:t>Design spec</a:t>
            </a:r>
          </a:p>
        </p:txBody>
      </p:sp>
      <p:sp>
        <p:nvSpPr>
          <p:cNvPr id="277520" name="AutoShape 16"/>
          <p:cNvSpPr>
            <a:spLocks noChangeArrowheads="1"/>
          </p:cNvSpPr>
          <p:nvPr/>
        </p:nvSpPr>
        <p:spPr bwMode="auto">
          <a:xfrm>
            <a:off x="6160697" y="1268413"/>
            <a:ext cx="457147" cy="431800"/>
          </a:xfrm>
          <a:prstGeom prst="cube">
            <a:avLst>
              <a:gd name="adj" fmla="val 25000"/>
            </a:avLst>
          </a:prstGeom>
          <a:solidFill>
            <a:srgbClr val="99FF99"/>
          </a:solidFill>
          <a:ln w="9525">
            <a:solidFill>
              <a:srgbClr val="000000"/>
            </a:solidFill>
            <a:miter lim="800000"/>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sp>
        <p:nvSpPr>
          <p:cNvPr id="277542" name="Text Box 38"/>
          <p:cNvSpPr txBox="1">
            <a:spLocks noChangeArrowheads="1"/>
          </p:cNvSpPr>
          <p:nvPr/>
        </p:nvSpPr>
        <p:spPr bwMode="auto">
          <a:xfrm>
            <a:off x="6518462" y="1341444"/>
            <a:ext cx="707652" cy="276977"/>
          </a:xfrm>
          <a:prstGeom prst="rect">
            <a:avLst/>
          </a:prstGeom>
          <a:noFill/>
          <a:ln w="9525" algn="ctr">
            <a:noFill/>
            <a:miter lim="800000"/>
            <a:headEnd/>
            <a:tailEnd/>
          </a:ln>
        </p:spPr>
        <p:txBody>
          <a:bodyPr wrap="none" lIns="91419" tIns="45709" rIns="91419" bIns="45709">
            <a:spAutoFit/>
          </a:bodyPr>
          <a:lstStyle/>
          <a:p>
            <a:pPr algn="ctr" eaLnBrk="1" hangingPunct="1"/>
            <a:r>
              <a:rPr lang="sv-SE" sz="1200" dirty="0">
                <a:solidFill>
                  <a:srgbClr val="215773"/>
                </a:solidFill>
                <a:latin typeface="Tahoma" pitchFamily="34" charset="0"/>
              </a:rPr>
              <a:t>Release</a:t>
            </a:r>
          </a:p>
        </p:txBody>
      </p:sp>
      <p:grpSp>
        <p:nvGrpSpPr>
          <p:cNvPr id="2" name="Group 86"/>
          <p:cNvGrpSpPr>
            <a:grpSpLocks/>
          </p:cNvGrpSpPr>
          <p:nvPr/>
        </p:nvGrpSpPr>
        <p:grpSpPr bwMode="auto">
          <a:xfrm>
            <a:off x="7767898" y="3332168"/>
            <a:ext cx="724535" cy="719137"/>
            <a:chOff x="4059" y="2099"/>
            <a:chExt cx="415" cy="453"/>
          </a:xfrm>
        </p:grpSpPr>
        <p:sp>
          <p:nvSpPr>
            <p:cNvPr id="2101" name="AutoShape 46"/>
            <p:cNvSpPr>
              <a:spLocks noChangeArrowheads="1"/>
            </p:cNvSpPr>
            <p:nvPr/>
          </p:nvSpPr>
          <p:spPr bwMode="auto">
            <a:xfrm>
              <a:off x="4059" y="2099"/>
              <a:ext cx="409" cy="453"/>
            </a:xfrm>
            <a:prstGeom prst="cloudCallout">
              <a:avLst>
                <a:gd name="adj1" fmla="val 85940"/>
                <a:gd name="adj2" fmla="val 39403"/>
              </a:avLst>
            </a:prstGeom>
            <a:solidFill>
              <a:schemeClr val="folHlink"/>
            </a:solidFill>
            <a:ln w="9525">
              <a:solidFill>
                <a:schemeClr val="tx1"/>
              </a:solidFill>
              <a:round/>
              <a:headEnd/>
              <a:tailEnd/>
            </a:ln>
          </p:spPr>
          <p:txBody>
            <a:bodyPr anchor="ctr"/>
            <a:lstStyle/>
            <a:p>
              <a:pPr algn="ctr" eaLnBrk="1" hangingPunct="1"/>
              <a:endParaRPr lang="sv-SE" sz="1200" dirty="0">
                <a:solidFill>
                  <a:srgbClr val="215773"/>
                </a:solidFill>
                <a:latin typeface="Tahoma" pitchFamily="34" charset="0"/>
              </a:endParaRPr>
            </a:p>
          </p:txBody>
        </p:sp>
        <p:sp>
          <p:nvSpPr>
            <p:cNvPr id="2102" name="Text Box 35"/>
            <p:cNvSpPr txBox="1">
              <a:spLocks noChangeArrowheads="1"/>
            </p:cNvSpPr>
            <p:nvPr/>
          </p:nvSpPr>
          <p:spPr bwMode="auto">
            <a:xfrm>
              <a:off x="4073" y="2205"/>
              <a:ext cx="401" cy="173"/>
            </a:xfrm>
            <a:prstGeom prst="rect">
              <a:avLst/>
            </a:prstGeom>
            <a:noFill/>
            <a:ln w="9525" algn="ctr">
              <a:noFill/>
              <a:miter lim="800000"/>
              <a:headEnd/>
              <a:tailEnd/>
            </a:ln>
          </p:spPr>
          <p:txBody>
            <a:bodyPr anchor="ctr"/>
            <a:lstStyle/>
            <a:p>
              <a:pPr algn="ctr" eaLnBrk="1" hangingPunct="1"/>
              <a:r>
                <a:rPr lang="sv-SE" sz="1200" dirty="0">
                  <a:solidFill>
                    <a:schemeClr val="bg1"/>
                  </a:solidFill>
                  <a:latin typeface="Tahoma" pitchFamily="34" charset="0"/>
                </a:rPr>
                <a:t>Order</a:t>
              </a:r>
            </a:p>
          </p:txBody>
        </p:sp>
      </p:grpSp>
      <p:grpSp>
        <p:nvGrpSpPr>
          <p:cNvPr id="3" name="Group 50"/>
          <p:cNvGrpSpPr>
            <a:grpSpLocks/>
          </p:cNvGrpSpPr>
          <p:nvPr/>
        </p:nvGrpSpPr>
        <p:grpSpPr bwMode="auto">
          <a:xfrm>
            <a:off x="8703753" y="3548068"/>
            <a:ext cx="593717" cy="889001"/>
            <a:chOff x="4694" y="2251"/>
            <a:chExt cx="413" cy="560"/>
          </a:xfrm>
        </p:grpSpPr>
        <p:grpSp>
          <p:nvGrpSpPr>
            <p:cNvPr id="4" name="Group 30"/>
            <p:cNvGrpSpPr>
              <a:grpSpLocks/>
            </p:cNvGrpSpPr>
            <p:nvPr/>
          </p:nvGrpSpPr>
          <p:grpSpPr bwMode="auto">
            <a:xfrm>
              <a:off x="4694" y="2341"/>
              <a:ext cx="339" cy="470"/>
              <a:chOff x="3515" y="1071"/>
              <a:chExt cx="339" cy="470"/>
            </a:xfrm>
          </p:grpSpPr>
          <p:graphicFrame>
            <p:nvGraphicFramePr>
              <p:cNvPr id="2055" name="Object 31"/>
              <p:cNvGraphicFramePr>
                <a:graphicFrameLocks noChangeAspect="1"/>
              </p:cNvGraphicFramePr>
              <p:nvPr/>
            </p:nvGraphicFramePr>
            <p:xfrm>
              <a:off x="3515" y="1071"/>
              <a:ext cx="339" cy="470"/>
            </p:xfrm>
            <a:graphic>
              <a:graphicData uri="http://schemas.openxmlformats.org/presentationml/2006/ole">
                <mc:AlternateContent xmlns:mc="http://schemas.openxmlformats.org/markup-compatibility/2006">
                  <mc:Choice xmlns:v="urn:schemas-microsoft-com:vml" Requires="v">
                    <p:oleObj spid="_x0000_s9218" name="Visio" r:id="rId4" imgW="538441" imgH="746291" progId="">
                      <p:embed/>
                    </p:oleObj>
                  </mc:Choice>
                  <mc:Fallback>
                    <p:oleObj name="Visio" r:id="rId4" imgW="538441" imgH="746291" progId="">
                      <p:embed/>
                      <p:pic>
                        <p:nvPicPr>
                          <p:cNvPr id="2055"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1071"/>
                            <a:ext cx="339"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0" name="Text Box 32"/>
              <p:cNvSpPr txBox="1">
                <a:spLocks noChangeArrowheads="1"/>
              </p:cNvSpPr>
              <p:nvPr/>
            </p:nvSpPr>
            <p:spPr bwMode="auto">
              <a:xfrm>
                <a:off x="3564" y="1243"/>
                <a:ext cx="224" cy="233"/>
              </a:xfrm>
              <a:prstGeom prst="rect">
                <a:avLst/>
              </a:prstGeom>
              <a:noFill/>
              <a:ln w="9525" algn="ctr">
                <a:noFill/>
                <a:miter lim="800000"/>
                <a:headEnd/>
                <a:tailEnd/>
              </a:ln>
            </p:spPr>
            <p:txBody>
              <a:bodyPr wrap="none">
                <a:spAutoFit/>
              </a:bodyPr>
              <a:lstStyle/>
              <a:p>
                <a:pPr algn="ctr" eaLnBrk="1" hangingPunct="1"/>
                <a:r>
                  <a:rPr lang="sv-SE">
                    <a:solidFill>
                      <a:srgbClr val="215773"/>
                    </a:solidFill>
                    <a:latin typeface="Tahoma" pitchFamily="34" charset="0"/>
                  </a:rPr>
                  <a:t>C</a:t>
                </a:r>
              </a:p>
            </p:txBody>
          </p:sp>
        </p:grpSp>
        <p:pic>
          <p:nvPicPr>
            <p:cNvPr id="2099" name="Picture 48" descr="MCj0292594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1" y="2251"/>
              <a:ext cx="186" cy="232"/>
            </a:xfrm>
            <a:prstGeom prst="rect">
              <a:avLst/>
            </a:prstGeom>
            <a:noFill/>
            <a:ln w="9525">
              <a:noFill/>
              <a:miter lim="800000"/>
              <a:headEnd/>
              <a:tailEnd/>
            </a:ln>
          </p:spPr>
        </p:pic>
      </p:grpSp>
      <p:grpSp>
        <p:nvGrpSpPr>
          <p:cNvPr id="5" name="Group 83"/>
          <p:cNvGrpSpPr>
            <a:grpSpLocks/>
          </p:cNvGrpSpPr>
          <p:nvPr/>
        </p:nvGrpSpPr>
        <p:grpSpPr bwMode="auto">
          <a:xfrm>
            <a:off x="2035788" y="3721606"/>
            <a:ext cx="1108366" cy="1035051"/>
            <a:chOff x="113" y="2568"/>
            <a:chExt cx="771" cy="652"/>
          </a:xfrm>
        </p:grpSpPr>
        <p:grpSp>
          <p:nvGrpSpPr>
            <p:cNvPr id="6" name="Group 34"/>
            <p:cNvGrpSpPr>
              <a:grpSpLocks/>
            </p:cNvGrpSpPr>
            <p:nvPr/>
          </p:nvGrpSpPr>
          <p:grpSpPr bwMode="auto">
            <a:xfrm rot="-360690">
              <a:off x="385" y="2568"/>
              <a:ext cx="499" cy="544"/>
              <a:chOff x="884" y="2341"/>
              <a:chExt cx="499" cy="544"/>
            </a:xfrm>
          </p:grpSpPr>
          <p:sp>
            <p:nvSpPr>
              <p:cNvPr id="2094" name="Freeform 22"/>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2095" name="Line 24"/>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2096" name="Line 25"/>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2097" name="Line 26"/>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grpSp>
          <p:nvGrpSpPr>
            <p:cNvPr id="7" name="Group 66"/>
            <p:cNvGrpSpPr>
              <a:grpSpLocks/>
            </p:cNvGrpSpPr>
            <p:nvPr/>
          </p:nvGrpSpPr>
          <p:grpSpPr bwMode="auto">
            <a:xfrm>
              <a:off x="113" y="2750"/>
              <a:ext cx="339" cy="470"/>
              <a:chOff x="3515" y="1071"/>
              <a:chExt cx="339" cy="470"/>
            </a:xfrm>
          </p:grpSpPr>
          <p:graphicFrame>
            <p:nvGraphicFramePr>
              <p:cNvPr id="2054" name="Object 67"/>
              <p:cNvGraphicFramePr>
                <a:graphicFrameLocks noChangeAspect="1"/>
              </p:cNvGraphicFramePr>
              <p:nvPr/>
            </p:nvGraphicFramePr>
            <p:xfrm>
              <a:off x="3515" y="1071"/>
              <a:ext cx="339" cy="470"/>
            </p:xfrm>
            <a:graphic>
              <a:graphicData uri="http://schemas.openxmlformats.org/presentationml/2006/ole">
                <mc:AlternateContent xmlns:mc="http://schemas.openxmlformats.org/markup-compatibility/2006">
                  <mc:Choice xmlns:v="urn:schemas-microsoft-com:vml" Requires="v">
                    <p:oleObj spid="_x0000_s9219" name="Visio" r:id="rId7" imgW="538441" imgH="746291" progId="">
                      <p:embed/>
                    </p:oleObj>
                  </mc:Choice>
                  <mc:Fallback>
                    <p:oleObj name="Visio" r:id="rId7" imgW="538441" imgH="746291" progId="">
                      <p:embed/>
                      <p:pic>
                        <p:nvPicPr>
                          <p:cNvPr id="2054"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1071"/>
                            <a:ext cx="339"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3" name="Text Box 68"/>
              <p:cNvSpPr txBox="1">
                <a:spLocks noChangeArrowheads="1"/>
              </p:cNvSpPr>
              <p:nvPr/>
            </p:nvSpPr>
            <p:spPr bwMode="auto">
              <a:xfrm>
                <a:off x="3560" y="1243"/>
                <a:ext cx="238" cy="233"/>
              </a:xfrm>
              <a:prstGeom prst="rect">
                <a:avLst/>
              </a:prstGeom>
              <a:noFill/>
              <a:ln w="9525" algn="ctr">
                <a:noFill/>
                <a:miter lim="800000"/>
                <a:headEnd/>
                <a:tailEnd/>
              </a:ln>
            </p:spPr>
            <p:txBody>
              <a:bodyPr wrap="none">
                <a:spAutoFit/>
              </a:bodyPr>
              <a:lstStyle/>
              <a:p>
                <a:pPr algn="ctr" eaLnBrk="1" hangingPunct="1"/>
                <a:r>
                  <a:rPr lang="sv-SE">
                    <a:solidFill>
                      <a:srgbClr val="215773"/>
                    </a:solidFill>
                    <a:latin typeface="Tahoma" pitchFamily="34" charset="0"/>
                  </a:rPr>
                  <a:t>D</a:t>
                </a:r>
              </a:p>
            </p:txBody>
          </p:sp>
        </p:grpSp>
      </p:grpSp>
      <p:grpSp>
        <p:nvGrpSpPr>
          <p:cNvPr id="8" name="Group 84"/>
          <p:cNvGrpSpPr>
            <a:grpSpLocks/>
          </p:cNvGrpSpPr>
          <p:nvPr/>
        </p:nvGrpSpPr>
        <p:grpSpPr bwMode="auto">
          <a:xfrm>
            <a:off x="2770902" y="4941894"/>
            <a:ext cx="1108366" cy="962026"/>
            <a:chOff x="567" y="3113"/>
            <a:chExt cx="771" cy="606"/>
          </a:xfrm>
        </p:grpSpPr>
        <p:grpSp>
          <p:nvGrpSpPr>
            <p:cNvPr id="9" name="Group 56"/>
            <p:cNvGrpSpPr>
              <a:grpSpLocks/>
            </p:cNvGrpSpPr>
            <p:nvPr/>
          </p:nvGrpSpPr>
          <p:grpSpPr bwMode="auto">
            <a:xfrm>
              <a:off x="567" y="3249"/>
              <a:ext cx="339" cy="470"/>
              <a:chOff x="3515" y="1071"/>
              <a:chExt cx="339" cy="470"/>
            </a:xfrm>
          </p:grpSpPr>
          <p:graphicFrame>
            <p:nvGraphicFramePr>
              <p:cNvPr id="2053" name="Object 57"/>
              <p:cNvGraphicFramePr>
                <a:graphicFrameLocks noChangeAspect="1"/>
              </p:cNvGraphicFramePr>
              <p:nvPr/>
            </p:nvGraphicFramePr>
            <p:xfrm>
              <a:off x="3515" y="1071"/>
              <a:ext cx="339" cy="470"/>
            </p:xfrm>
            <a:graphic>
              <a:graphicData uri="http://schemas.openxmlformats.org/presentationml/2006/ole">
                <mc:AlternateContent xmlns:mc="http://schemas.openxmlformats.org/markup-compatibility/2006">
                  <mc:Choice xmlns:v="urn:schemas-microsoft-com:vml" Requires="v">
                    <p:oleObj spid="_x0000_s9220" name="Visio" r:id="rId8" imgW="538441" imgH="746291" progId="">
                      <p:embed/>
                    </p:oleObj>
                  </mc:Choice>
                  <mc:Fallback>
                    <p:oleObj name="Visio" r:id="rId8" imgW="538441" imgH="746291" progId="">
                      <p:embed/>
                      <p:pic>
                        <p:nvPicPr>
                          <p:cNvPr id="2053"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1071"/>
                            <a:ext cx="339"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0" name="Text Box 58"/>
              <p:cNvSpPr txBox="1">
                <a:spLocks noChangeArrowheads="1"/>
              </p:cNvSpPr>
              <p:nvPr/>
            </p:nvSpPr>
            <p:spPr bwMode="auto">
              <a:xfrm>
                <a:off x="3563" y="1243"/>
                <a:ext cx="228" cy="233"/>
              </a:xfrm>
              <a:prstGeom prst="rect">
                <a:avLst/>
              </a:prstGeom>
              <a:noFill/>
              <a:ln w="9525" algn="ctr">
                <a:noFill/>
                <a:miter lim="800000"/>
                <a:headEnd/>
                <a:tailEnd/>
              </a:ln>
            </p:spPr>
            <p:txBody>
              <a:bodyPr wrap="none">
                <a:spAutoFit/>
              </a:bodyPr>
              <a:lstStyle/>
              <a:p>
                <a:pPr algn="ctr" eaLnBrk="1" hangingPunct="1"/>
                <a:r>
                  <a:rPr lang="sv-SE">
                    <a:solidFill>
                      <a:srgbClr val="215773"/>
                    </a:solidFill>
                    <a:latin typeface="Tahoma" pitchFamily="34" charset="0"/>
                  </a:rPr>
                  <a:t>R</a:t>
                </a:r>
              </a:p>
            </p:txBody>
          </p:sp>
        </p:grpSp>
        <p:grpSp>
          <p:nvGrpSpPr>
            <p:cNvPr id="10" name="Group 72"/>
            <p:cNvGrpSpPr>
              <a:grpSpLocks/>
            </p:cNvGrpSpPr>
            <p:nvPr/>
          </p:nvGrpSpPr>
          <p:grpSpPr bwMode="auto">
            <a:xfrm>
              <a:off x="839" y="3113"/>
              <a:ext cx="499" cy="544"/>
              <a:chOff x="884" y="2341"/>
              <a:chExt cx="499" cy="544"/>
            </a:xfrm>
          </p:grpSpPr>
          <p:sp>
            <p:nvSpPr>
              <p:cNvPr id="2086" name="Freeform 73"/>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2087" name="Line 74"/>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2088" name="Line 75"/>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2089" name="Line 76"/>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grpSp>
      <p:grpSp>
        <p:nvGrpSpPr>
          <p:cNvPr id="11" name="Group 82"/>
          <p:cNvGrpSpPr>
            <a:grpSpLocks/>
          </p:cNvGrpSpPr>
          <p:nvPr/>
        </p:nvGrpSpPr>
        <p:grpSpPr bwMode="auto">
          <a:xfrm>
            <a:off x="1955803" y="4365634"/>
            <a:ext cx="1141430" cy="1046163"/>
            <a:chOff x="0" y="2069"/>
            <a:chExt cx="794" cy="659"/>
          </a:xfrm>
        </p:grpSpPr>
        <p:grpSp>
          <p:nvGrpSpPr>
            <p:cNvPr id="12" name="Group 71"/>
            <p:cNvGrpSpPr>
              <a:grpSpLocks/>
            </p:cNvGrpSpPr>
            <p:nvPr/>
          </p:nvGrpSpPr>
          <p:grpSpPr bwMode="auto">
            <a:xfrm>
              <a:off x="0" y="2387"/>
              <a:ext cx="369" cy="341"/>
              <a:chOff x="884" y="3294"/>
              <a:chExt cx="369" cy="341"/>
            </a:xfrm>
          </p:grpSpPr>
          <p:graphicFrame>
            <p:nvGraphicFramePr>
              <p:cNvPr id="2050" name="Object 63"/>
              <p:cNvGraphicFramePr>
                <a:graphicFrameLocks noChangeAspect="1"/>
              </p:cNvGraphicFramePr>
              <p:nvPr/>
            </p:nvGraphicFramePr>
            <p:xfrm>
              <a:off x="975" y="3294"/>
              <a:ext cx="182" cy="244"/>
            </p:xfrm>
            <a:graphic>
              <a:graphicData uri="http://schemas.openxmlformats.org/presentationml/2006/ole">
                <mc:AlternateContent xmlns:mc="http://schemas.openxmlformats.org/markup-compatibility/2006">
                  <mc:Choice xmlns:v="urn:schemas-microsoft-com:vml" Requires="v">
                    <p:oleObj spid="_x0000_s9221" name="Visio" r:id="rId9" imgW="538441" imgH="746291" progId="">
                      <p:embed/>
                    </p:oleObj>
                  </mc:Choice>
                  <mc:Fallback>
                    <p:oleObj name="Visio" r:id="rId9" imgW="538441" imgH="746291" progId="">
                      <p:embed/>
                      <p:pic>
                        <p:nvPicPr>
                          <p:cNvPr id="205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3294"/>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4"/>
              <p:cNvGraphicFramePr>
                <a:graphicFrameLocks noChangeAspect="1"/>
              </p:cNvGraphicFramePr>
              <p:nvPr/>
            </p:nvGraphicFramePr>
            <p:xfrm>
              <a:off x="1065" y="3385"/>
              <a:ext cx="182" cy="244"/>
            </p:xfrm>
            <a:graphic>
              <a:graphicData uri="http://schemas.openxmlformats.org/presentationml/2006/ole">
                <mc:AlternateContent xmlns:mc="http://schemas.openxmlformats.org/markup-compatibility/2006">
                  <mc:Choice xmlns:v="urn:schemas-microsoft-com:vml" Requires="v">
                    <p:oleObj spid="_x0000_s9222" name="Visio" r:id="rId10" imgW="538441" imgH="746291" progId="">
                      <p:embed/>
                    </p:oleObj>
                  </mc:Choice>
                  <mc:Fallback>
                    <p:oleObj name="Visio" r:id="rId10" imgW="538441" imgH="746291" progId="">
                      <p:embed/>
                      <p:pic>
                        <p:nvPicPr>
                          <p:cNvPr id="2051"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 y="3385"/>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5"/>
              <p:cNvGraphicFramePr>
                <a:graphicFrameLocks noChangeAspect="1"/>
              </p:cNvGraphicFramePr>
              <p:nvPr/>
            </p:nvGraphicFramePr>
            <p:xfrm>
              <a:off x="884" y="3339"/>
              <a:ext cx="182" cy="244"/>
            </p:xfrm>
            <a:graphic>
              <a:graphicData uri="http://schemas.openxmlformats.org/presentationml/2006/ole">
                <mc:AlternateContent xmlns:mc="http://schemas.openxmlformats.org/markup-compatibility/2006">
                  <mc:Choice xmlns:v="urn:schemas-microsoft-com:vml" Requires="v">
                    <p:oleObj spid="_x0000_s9223" name="Visio" r:id="rId11" imgW="538441" imgH="746291" progId="">
                      <p:embed/>
                    </p:oleObj>
                  </mc:Choice>
                  <mc:Fallback>
                    <p:oleObj name="Visio" r:id="rId11" imgW="538441" imgH="746291" progId="">
                      <p:embed/>
                      <p:pic>
                        <p:nvPicPr>
                          <p:cNvPr id="2052"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3339"/>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2" name="Text Box 69"/>
              <p:cNvSpPr txBox="1">
                <a:spLocks noChangeArrowheads="1"/>
              </p:cNvSpPr>
              <p:nvPr/>
            </p:nvSpPr>
            <p:spPr bwMode="auto">
              <a:xfrm>
                <a:off x="884" y="3410"/>
                <a:ext cx="188" cy="174"/>
              </a:xfrm>
              <a:prstGeom prst="rect">
                <a:avLst/>
              </a:prstGeom>
              <a:noFill/>
              <a:ln w="9525" algn="ctr">
                <a:noFill/>
                <a:miter lim="800000"/>
                <a:headEnd/>
                <a:tailEnd/>
              </a:ln>
            </p:spPr>
            <p:txBody>
              <a:bodyPr wrap="none">
                <a:spAutoFit/>
              </a:bodyPr>
              <a:lstStyle/>
              <a:p>
                <a:pPr algn="ctr" eaLnBrk="1" hangingPunct="1"/>
                <a:r>
                  <a:rPr lang="sv-SE" sz="1200" dirty="0">
                    <a:solidFill>
                      <a:srgbClr val="215773"/>
                    </a:solidFill>
                    <a:latin typeface="Tahoma" pitchFamily="34" charset="0"/>
                  </a:rPr>
                  <a:t>P</a:t>
                </a:r>
              </a:p>
            </p:txBody>
          </p:sp>
          <p:sp>
            <p:nvSpPr>
              <p:cNvPr id="2083" name="Text Box 70"/>
              <p:cNvSpPr txBox="1">
                <a:spLocks noChangeArrowheads="1"/>
              </p:cNvSpPr>
              <p:nvPr/>
            </p:nvSpPr>
            <p:spPr bwMode="auto">
              <a:xfrm>
                <a:off x="1065" y="3461"/>
                <a:ext cx="188" cy="174"/>
              </a:xfrm>
              <a:prstGeom prst="rect">
                <a:avLst/>
              </a:prstGeom>
              <a:noFill/>
              <a:ln w="9525" algn="ctr">
                <a:noFill/>
                <a:miter lim="800000"/>
                <a:headEnd/>
                <a:tailEnd/>
              </a:ln>
            </p:spPr>
            <p:txBody>
              <a:bodyPr wrap="none">
                <a:spAutoFit/>
              </a:bodyPr>
              <a:lstStyle/>
              <a:p>
                <a:pPr algn="ctr" eaLnBrk="1" hangingPunct="1"/>
                <a:r>
                  <a:rPr lang="sv-SE" sz="1200" dirty="0">
                    <a:solidFill>
                      <a:srgbClr val="215773"/>
                    </a:solidFill>
                    <a:latin typeface="Tahoma" pitchFamily="34" charset="0"/>
                  </a:rPr>
                  <a:t>P</a:t>
                </a:r>
              </a:p>
            </p:txBody>
          </p:sp>
        </p:grpSp>
        <p:grpSp>
          <p:nvGrpSpPr>
            <p:cNvPr id="13" name="Group 77"/>
            <p:cNvGrpSpPr>
              <a:grpSpLocks/>
            </p:cNvGrpSpPr>
            <p:nvPr/>
          </p:nvGrpSpPr>
          <p:grpSpPr bwMode="auto">
            <a:xfrm rot="-828725">
              <a:off x="295" y="2069"/>
              <a:ext cx="499" cy="544"/>
              <a:chOff x="884" y="2341"/>
              <a:chExt cx="499" cy="544"/>
            </a:xfrm>
          </p:grpSpPr>
          <p:sp>
            <p:nvSpPr>
              <p:cNvPr id="2078" name="Freeform 78"/>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2079" name="Line 79"/>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2080" name="Line 80"/>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2081" name="Line 81"/>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grpSp>
      <p:grpSp>
        <p:nvGrpSpPr>
          <p:cNvPr id="14" name="Group 44"/>
          <p:cNvGrpSpPr>
            <a:grpSpLocks/>
          </p:cNvGrpSpPr>
          <p:nvPr/>
        </p:nvGrpSpPr>
        <p:grpSpPr bwMode="auto">
          <a:xfrm>
            <a:off x="7857028" y="3429003"/>
            <a:ext cx="583653" cy="644525"/>
            <a:chOff x="3060" y="2284"/>
            <a:chExt cx="406" cy="406"/>
          </a:xfrm>
        </p:grpSpPr>
        <p:sp>
          <p:nvSpPr>
            <p:cNvPr id="2074" name="Freeform 42"/>
            <p:cNvSpPr>
              <a:spLocks/>
            </p:cNvSpPr>
            <p:nvPr/>
          </p:nvSpPr>
          <p:spPr bwMode="auto">
            <a:xfrm>
              <a:off x="3080" y="2284"/>
              <a:ext cx="386" cy="406"/>
            </a:xfrm>
            <a:custGeom>
              <a:avLst/>
              <a:gdLst>
                <a:gd name="T0" fmla="*/ 0 w 386"/>
                <a:gd name="T1" fmla="*/ 0 h 406"/>
                <a:gd name="T2" fmla="*/ 106 w 386"/>
                <a:gd name="T3" fmla="*/ 115 h 406"/>
                <a:gd name="T4" fmla="*/ 286 w 386"/>
                <a:gd name="T5" fmla="*/ 300 h 406"/>
                <a:gd name="T6" fmla="*/ 361 w 386"/>
                <a:gd name="T7" fmla="*/ 376 h 406"/>
                <a:gd name="T8" fmla="*/ 371 w 386"/>
                <a:gd name="T9" fmla="*/ 391 h 406"/>
                <a:gd name="T10" fmla="*/ 386 w 386"/>
                <a:gd name="T11" fmla="*/ 406 h 406"/>
                <a:gd name="T12" fmla="*/ 0 60000 65536"/>
                <a:gd name="T13" fmla="*/ 0 60000 65536"/>
                <a:gd name="T14" fmla="*/ 0 60000 65536"/>
                <a:gd name="T15" fmla="*/ 0 60000 65536"/>
                <a:gd name="T16" fmla="*/ 0 60000 65536"/>
                <a:gd name="T17" fmla="*/ 0 60000 65536"/>
                <a:gd name="T18" fmla="*/ 0 w 386"/>
                <a:gd name="T19" fmla="*/ 0 h 406"/>
                <a:gd name="T20" fmla="*/ 386 w 386"/>
                <a:gd name="T21" fmla="*/ 406 h 406"/>
              </a:gdLst>
              <a:ahLst/>
              <a:cxnLst>
                <a:cxn ang="T12">
                  <a:pos x="T0" y="T1"/>
                </a:cxn>
                <a:cxn ang="T13">
                  <a:pos x="T2" y="T3"/>
                </a:cxn>
                <a:cxn ang="T14">
                  <a:pos x="T4" y="T5"/>
                </a:cxn>
                <a:cxn ang="T15">
                  <a:pos x="T6" y="T7"/>
                </a:cxn>
                <a:cxn ang="T16">
                  <a:pos x="T8" y="T9"/>
                </a:cxn>
                <a:cxn ang="T17">
                  <a:pos x="T10" y="T11"/>
                </a:cxn>
              </a:cxnLst>
              <a:rect l="T18" t="T19" r="T20" b="T21"/>
              <a:pathLst>
                <a:path w="386" h="406">
                  <a:moveTo>
                    <a:pt x="0" y="0"/>
                  </a:moveTo>
                  <a:cubicBezTo>
                    <a:pt x="14" y="43"/>
                    <a:pt x="76" y="85"/>
                    <a:pt x="106" y="115"/>
                  </a:cubicBezTo>
                  <a:cubicBezTo>
                    <a:pt x="166" y="175"/>
                    <a:pt x="226" y="238"/>
                    <a:pt x="286" y="300"/>
                  </a:cubicBezTo>
                  <a:cubicBezTo>
                    <a:pt x="310" y="325"/>
                    <a:pt x="332" y="357"/>
                    <a:pt x="361" y="376"/>
                  </a:cubicBezTo>
                  <a:cubicBezTo>
                    <a:pt x="364" y="381"/>
                    <a:pt x="367" y="386"/>
                    <a:pt x="371" y="391"/>
                  </a:cubicBezTo>
                  <a:cubicBezTo>
                    <a:pt x="376" y="396"/>
                    <a:pt x="386" y="406"/>
                    <a:pt x="386" y="406"/>
                  </a:cubicBezTo>
                </a:path>
              </a:pathLst>
            </a:custGeom>
            <a:noFill/>
            <a:ln w="57150">
              <a:solidFill>
                <a:srgbClr val="FF3300"/>
              </a:solidFill>
              <a:round/>
              <a:headEnd/>
              <a:tailEnd/>
            </a:ln>
          </p:spPr>
          <p:txBody>
            <a:bodyPr wrap="none" anchor="ctr"/>
            <a:lstStyle/>
            <a:p>
              <a:endParaRPr lang="sv-SE"/>
            </a:p>
          </p:txBody>
        </p:sp>
        <p:sp>
          <p:nvSpPr>
            <p:cNvPr id="2075" name="Freeform 43"/>
            <p:cNvSpPr>
              <a:spLocks/>
            </p:cNvSpPr>
            <p:nvPr/>
          </p:nvSpPr>
          <p:spPr bwMode="auto">
            <a:xfrm>
              <a:off x="3060" y="2304"/>
              <a:ext cx="376" cy="376"/>
            </a:xfrm>
            <a:custGeom>
              <a:avLst/>
              <a:gdLst>
                <a:gd name="T0" fmla="*/ 376 w 376"/>
                <a:gd name="T1" fmla="*/ 0 h 376"/>
                <a:gd name="T2" fmla="*/ 241 w 376"/>
                <a:gd name="T3" fmla="*/ 105 h 376"/>
                <a:gd name="T4" fmla="*/ 0 w 376"/>
                <a:gd name="T5" fmla="*/ 376 h 376"/>
                <a:gd name="T6" fmla="*/ 0 60000 65536"/>
                <a:gd name="T7" fmla="*/ 0 60000 65536"/>
                <a:gd name="T8" fmla="*/ 0 60000 65536"/>
                <a:gd name="T9" fmla="*/ 0 w 376"/>
                <a:gd name="T10" fmla="*/ 0 h 376"/>
                <a:gd name="T11" fmla="*/ 376 w 376"/>
                <a:gd name="T12" fmla="*/ 376 h 376"/>
              </a:gdLst>
              <a:ahLst/>
              <a:cxnLst>
                <a:cxn ang="T6">
                  <a:pos x="T0" y="T1"/>
                </a:cxn>
                <a:cxn ang="T7">
                  <a:pos x="T2" y="T3"/>
                </a:cxn>
                <a:cxn ang="T8">
                  <a:pos x="T4" y="T5"/>
                </a:cxn>
              </a:cxnLst>
              <a:rect l="T9" t="T10" r="T11" b="T12"/>
              <a:pathLst>
                <a:path w="376" h="376">
                  <a:moveTo>
                    <a:pt x="376" y="0"/>
                  </a:moveTo>
                  <a:cubicBezTo>
                    <a:pt x="334" y="42"/>
                    <a:pt x="286" y="68"/>
                    <a:pt x="241" y="105"/>
                  </a:cubicBezTo>
                  <a:cubicBezTo>
                    <a:pt x="149" y="181"/>
                    <a:pt x="54" y="267"/>
                    <a:pt x="0" y="376"/>
                  </a:cubicBezTo>
                </a:path>
              </a:pathLst>
            </a:custGeom>
            <a:noFill/>
            <a:ln w="57150">
              <a:solidFill>
                <a:srgbClr val="FF3300"/>
              </a:solidFill>
              <a:round/>
              <a:headEnd/>
              <a:tailEnd/>
            </a:ln>
          </p:spPr>
          <p:txBody>
            <a:bodyPr wrap="none" anchor="ctr"/>
            <a:lstStyle/>
            <a:p>
              <a:endParaRPr lang="sv-SE"/>
            </a:p>
          </p:txBody>
        </p:sp>
      </p:grpSp>
      <p:grpSp>
        <p:nvGrpSpPr>
          <p:cNvPr id="15" name="Group 85"/>
          <p:cNvGrpSpPr>
            <a:grpSpLocks/>
          </p:cNvGrpSpPr>
          <p:nvPr/>
        </p:nvGrpSpPr>
        <p:grpSpPr bwMode="auto">
          <a:xfrm>
            <a:off x="6499965" y="4725985"/>
            <a:ext cx="602342" cy="719137"/>
            <a:chOff x="3161" y="2977"/>
            <a:chExt cx="419" cy="453"/>
          </a:xfrm>
        </p:grpSpPr>
        <p:sp>
          <p:nvSpPr>
            <p:cNvPr id="2072" name="AutoShape 47"/>
            <p:cNvSpPr>
              <a:spLocks noChangeArrowheads="1"/>
            </p:cNvSpPr>
            <p:nvPr/>
          </p:nvSpPr>
          <p:spPr bwMode="auto">
            <a:xfrm>
              <a:off x="3161" y="2977"/>
              <a:ext cx="409" cy="453"/>
            </a:xfrm>
            <a:prstGeom prst="cloudCallout">
              <a:avLst>
                <a:gd name="adj1" fmla="val 191319"/>
                <a:gd name="adj2" fmla="val -44704"/>
              </a:avLst>
            </a:prstGeom>
            <a:solidFill>
              <a:schemeClr val="folHlink"/>
            </a:solidFill>
            <a:ln w="9525">
              <a:solidFill>
                <a:schemeClr val="tx1"/>
              </a:solidFill>
              <a:round/>
              <a:headEnd/>
              <a:tailEnd/>
            </a:ln>
          </p:spPr>
          <p:txBody>
            <a:bodyPr anchor="ctr"/>
            <a:lstStyle/>
            <a:p>
              <a:pPr algn="ctr" eaLnBrk="1" hangingPunct="1"/>
              <a:endParaRPr lang="sv-SE" sz="1200" dirty="0">
                <a:solidFill>
                  <a:srgbClr val="215773"/>
                </a:solidFill>
                <a:latin typeface="Tahoma" pitchFamily="34" charset="0"/>
              </a:endParaRPr>
            </a:p>
          </p:txBody>
        </p:sp>
        <p:sp>
          <p:nvSpPr>
            <p:cNvPr id="2073" name="Text Box 40"/>
            <p:cNvSpPr txBox="1">
              <a:spLocks noChangeArrowheads="1"/>
            </p:cNvSpPr>
            <p:nvPr/>
          </p:nvSpPr>
          <p:spPr bwMode="auto">
            <a:xfrm>
              <a:off x="3162" y="3052"/>
              <a:ext cx="418" cy="291"/>
            </a:xfrm>
            <a:prstGeom prst="rect">
              <a:avLst/>
            </a:prstGeom>
            <a:noFill/>
            <a:ln w="9525" algn="ctr">
              <a:noFill/>
              <a:miter lim="800000"/>
              <a:headEnd/>
              <a:tailEnd/>
            </a:ln>
          </p:spPr>
          <p:txBody>
            <a:bodyPr wrap="none">
              <a:spAutoFit/>
            </a:bodyPr>
            <a:lstStyle/>
            <a:p>
              <a:pPr algn="ctr" eaLnBrk="1" hangingPunct="1"/>
              <a:r>
                <a:rPr lang="sv-SE" sz="1200" dirty="0">
                  <a:solidFill>
                    <a:schemeClr val="bg1"/>
                  </a:solidFill>
                  <a:latin typeface="Tahoma" pitchFamily="34" charset="0"/>
                </a:rPr>
                <a:t>Actual</a:t>
              </a:r>
            </a:p>
            <a:p>
              <a:pPr algn="ctr" eaLnBrk="1" hangingPunct="1"/>
              <a:r>
                <a:rPr lang="sv-SE" sz="1200" dirty="0">
                  <a:solidFill>
                    <a:schemeClr val="bg1"/>
                  </a:solidFill>
                  <a:latin typeface="Tahoma" pitchFamily="34" charset="0"/>
                </a:rPr>
                <a:t>need</a:t>
              </a:r>
            </a:p>
          </p:txBody>
        </p:sp>
      </p:grpSp>
    </p:spTree>
    <p:extLst>
      <p:ext uri="{BB962C8B-B14F-4D97-AF65-F5344CB8AC3E}">
        <p14:creationId xmlns:p14="http://schemas.microsoft.com/office/powerpoint/2010/main" val="331022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75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5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75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7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75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5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75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37" grpId="0" animBg="1"/>
      <p:bldP spid="277511" grpId="0" animBg="1"/>
      <p:bldP spid="277540" grpId="0"/>
      <p:bldP spid="277517" grpId="0" animBg="1"/>
      <p:bldP spid="277541" grpId="0"/>
      <p:bldP spid="277520" grpId="0" animBg="1"/>
      <p:bldP spid="2775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58" name="AutoShape 82"/>
          <p:cNvSpPr>
            <a:spLocks noChangeArrowheads="1"/>
          </p:cNvSpPr>
          <p:nvPr/>
        </p:nvSpPr>
        <p:spPr bwMode="auto">
          <a:xfrm>
            <a:off x="7008862" y="4581530"/>
            <a:ext cx="652657" cy="792163"/>
          </a:xfrm>
          <a:prstGeom prst="cloudCallout">
            <a:avLst>
              <a:gd name="adj1" fmla="val 162116"/>
              <a:gd name="adj2" fmla="val -60421"/>
            </a:avLst>
          </a:prstGeom>
          <a:solidFill>
            <a:schemeClr val="folHlink"/>
          </a:solidFill>
          <a:ln w="9525">
            <a:solidFill>
              <a:schemeClr val="tx1"/>
            </a:solidFill>
            <a:round/>
            <a:headEnd/>
            <a:tailEnd/>
          </a:ln>
        </p:spPr>
        <p:txBody>
          <a:bodyPr lIns="91419" tIns="45709" rIns="91419" bIns="45709" anchor="ctr"/>
          <a:lstStyle/>
          <a:p>
            <a:pPr algn="ctr" eaLnBrk="1" hangingPunct="1"/>
            <a:endParaRPr lang="sv-SE" sz="1200" dirty="0">
              <a:solidFill>
                <a:srgbClr val="215773"/>
              </a:solidFill>
              <a:latin typeface="Tahoma" pitchFamily="34" charset="0"/>
            </a:endParaRPr>
          </a:p>
        </p:txBody>
      </p:sp>
      <p:sp>
        <p:nvSpPr>
          <p:cNvPr id="280646" name="AutoShape 70"/>
          <p:cNvSpPr>
            <a:spLocks noChangeArrowheads="1"/>
          </p:cNvSpPr>
          <p:nvPr/>
        </p:nvSpPr>
        <p:spPr bwMode="auto">
          <a:xfrm>
            <a:off x="3683760" y="4221169"/>
            <a:ext cx="455710" cy="504825"/>
          </a:xfrm>
          <a:prstGeom prst="cloudCallout">
            <a:avLst>
              <a:gd name="adj1" fmla="val 128866"/>
              <a:gd name="adj2" fmla="val -37736"/>
            </a:avLst>
          </a:prstGeom>
          <a:solidFill>
            <a:schemeClr val="folHlink"/>
          </a:solidFill>
          <a:ln w="9525">
            <a:solidFill>
              <a:schemeClr val="tx1"/>
            </a:solidFill>
            <a:round/>
            <a:headEnd/>
            <a:tailEnd/>
          </a:ln>
        </p:spPr>
        <p:txBody>
          <a:bodyPr lIns="91419" tIns="45709" rIns="91419" bIns="45709" anchor="ctr"/>
          <a:lstStyle/>
          <a:p>
            <a:pPr algn="ctr" eaLnBrk="1" hangingPunct="1"/>
            <a:endParaRPr lang="sv-SE" sz="1200" dirty="0">
              <a:solidFill>
                <a:srgbClr val="215773"/>
              </a:solidFill>
              <a:latin typeface="Tahoma" pitchFamily="34" charset="0"/>
            </a:endParaRPr>
          </a:p>
        </p:txBody>
      </p:sp>
      <p:sp>
        <p:nvSpPr>
          <p:cNvPr id="3083" name="Rectangle 4"/>
          <p:cNvSpPr>
            <a:spLocks noGrp="1" noChangeArrowheads="1"/>
          </p:cNvSpPr>
          <p:nvPr>
            <p:ph type="title" idx="4294967295"/>
          </p:nvPr>
        </p:nvSpPr>
        <p:spPr>
          <a:xfrm>
            <a:off x="2244684" y="33117"/>
            <a:ext cx="7451868" cy="1143240"/>
          </a:xfrm>
          <a:prstGeom prst="rect">
            <a:avLst/>
          </a:prstGeom>
        </p:spPr>
        <p:txBody>
          <a:bodyPr vert="horz" wrap="square" lIns="80142" tIns="40072" rIns="80142" bIns="40072" numCol="1" rtlCol="0" anchor="t" anchorCtr="0" compatLnSpc="1">
            <a:prstTxWarp prst="textNoShape">
              <a:avLst/>
            </a:prstTxWarp>
            <a:normAutofit/>
          </a:bodyPr>
          <a:lstStyle/>
          <a:p>
            <a:pPr eaLnBrk="1" hangingPunct="1"/>
            <a:r>
              <a:rPr lang="en-US" dirty="0" smtClean="0">
                <a:solidFill>
                  <a:srgbClr val="C00000"/>
                </a:solidFill>
              </a:rPr>
              <a:t>Adaptive approach</a:t>
            </a:r>
          </a:p>
        </p:txBody>
      </p:sp>
      <p:sp>
        <p:nvSpPr>
          <p:cNvPr id="3084" name="Oval 5"/>
          <p:cNvSpPr>
            <a:spLocks noChangeArrowheads="1"/>
          </p:cNvSpPr>
          <p:nvPr/>
        </p:nvSpPr>
        <p:spPr bwMode="auto">
          <a:xfrm>
            <a:off x="2444578" y="5229227"/>
            <a:ext cx="195509" cy="215900"/>
          </a:xfrm>
          <a:prstGeom prst="ellipse">
            <a:avLst/>
          </a:prstGeom>
          <a:solidFill>
            <a:srgbClr val="000000"/>
          </a:solidFill>
          <a:ln w="9525" algn="ctr">
            <a:solidFill>
              <a:schemeClr val="tx1"/>
            </a:solidFill>
            <a:round/>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grpSp>
        <p:nvGrpSpPr>
          <p:cNvPr id="2" name="Group 10"/>
          <p:cNvGrpSpPr>
            <a:grpSpLocks/>
          </p:cNvGrpSpPr>
          <p:nvPr/>
        </p:nvGrpSpPr>
        <p:grpSpPr bwMode="auto">
          <a:xfrm rot="20745997">
            <a:off x="2637209" y="4652968"/>
            <a:ext cx="329204" cy="320675"/>
            <a:chOff x="884" y="2341"/>
            <a:chExt cx="499" cy="544"/>
          </a:xfrm>
        </p:grpSpPr>
        <p:sp>
          <p:nvSpPr>
            <p:cNvPr id="3119" name="Freeform 11"/>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3120" name="Line 12"/>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3121" name="Line 13"/>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3122" name="Line 14"/>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sp>
        <p:nvSpPr>
          <p:cNvPr id="280597" name="Line 21"/>
          <p:cNvSpPr>
            <a:spLocks noChangeShapeType="1"/>
          </p:cNvSpPr>
          <p:nvPr/>
        </p:nvSpPr>
        <p:spPr bwMode="auto">
          <a:xfrm flipV="1">
            <a:off x="2704780" y="4652966"/>
            <a:ext cx="1043675" cy="576263"/>
          </a:xfrm>
          <a:prstGeom prst="line">
            <a:avLst/>
          </a:prstGeom>
          <a:noFill/>
          <a:ln w="28575" cap="rnd">
            <a:solidFill>
              <a:schemeClr val="tx1"/>
            </a:solidFill>
            <a:prstDash val="sysDot"/>
            <a:round/>
            <a:headEnd/>
            <a:tailEnd/>
          </a:ln>
        </p:spPr>
        <p:txBody>
          <a:bodyPr wrap="none" lIns="91419" tIns="45709" rIns="91419" bIns="45709" anchor="ctr"/>
          <a:lstStyle/>
          <a:p>
            <a:endParaRPr lang="sv-SE"/>
          </a:p>
        </p:txBody>
      </p:sp>
      <p:sp>
        <p:nvSpPr>
          <p:cNvPr id="280613" name="Line 37"/>
          <p:cNvSpPr>
            <a:spLocks noChangeShapeType="1"/>
          </p:cNvSpPr>
          <p:nvPr/>
        </p:nvSpPr>
        <p:spPr bwMode="auto">
          <a:xfrm flipV="1">
            <a:off x="4270290" y="4292602"/>
            <a:ext cx="1303876" cy="215900"/>
          </a:xfrm>
          <a:prstGeom prst="line">
            <a:avLst/>
          </a:prstGeom>
          <a:noFill/>
          <a:ln w="28575" cap="rnd">
            <a:solidFill>
              <a:schemeClr val="tx1"/>
            </a:solidFill>
            <a:prstDash val="sysDot"/>
            <a:round/>
            <a:headEnd/>
            <a:tailEnd/>
          </a:ln>
        </p:spPr>
        <p:txBody>
          <a:bodyPr wrap="none" lIns="91419" tIns="45709" rIns="91419" bIns="45709" anchor="ctr"/>
          <a:lstStyle/>
          <a:p>
            <a:endParaRPr lang="sv-SE"/>
          </a:p>
        </p:txBody>
      </p:sp>
      <p:sp>
        <p:nvSpPr>
          <p:cNvPr id="280614" name="Line 38"/>
          <p:cNvSpPr>
            <a:spLocks noChangeShapeType="1"/>
          </p:cNvSpPr>
          <p:nvPr/>
        </p:nvSpPr>
        <p:spPr bwMode="auto">
          <a:xfrm>
            <a:off x="5965182" y="4292607"/>
            <a:ext cx="1108366" cy="504825"/>
          </a:xfrm>
          <a:prstGeom prst="line">
            <a:avLst/>
          </a:prstGeom>
          <a:noFill/>
          <a:ln w="28575" cap="rnd">
            <a:solidFill>
              <a:schemeClr val="tx1"/>
            </a:solidFill>
            <a:prstDash val="sysDot"/>
            <a:round/>
            <a:headEnd/>
            <a:tailEnd/>
          </a:ln>
        </p:spPr>
        <p:txBody>
          <a:bodyPr wrap="none" lIns="91419" tIns="45709" rIns="91419" bIns="45709" anchor="ctr"/>
          <a:lstStyle/>
          <a:p>
            <a:endParaRPr lang="sv-SE"/>
          </a:p>
        </p:txBody>
      </p:sp>
      <p:grpSp>
        <p:nvGrpSpPr>
          <p:cNvPr id="3" name="Group 46"/>
          <p:cNvGrpSpPr>
            <a:grpSpLocks/>
          </p:cNvGrpSpPr>
          <p:nvPr/>
        </p:nvGrpSpPr>
        <p:grpSpPr bwMode="auto">
          <a:xfrm rot="259303">
            <a:off x="3879269" y="4652968"/>
            <a:ext cx="329204" cy="320675"/>
            <a:chOff x="884" y="2341"/>
            <a:chExt cx="499" cy="544"/>
          </a:xfrm>
        </p:grpSpPr>
        <p:sp>
          <p:nvSpPr>
            <p:cNvPr id="3115" name="Freeform 47"/>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3116" name="Line 48"/>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3117" name="Line 49"/>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3118" name="Line 50"/>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grpSp>
        <p:nvGrpSpPr>
          <p:cNvPr id="4" name="Group 55"/>
          <p:cNvGrpSpPr>
            <a:grpSpLocks/>
          </p:cNvGrpSpPr>
          <p:nvPr/>
        </p:nvGrpSpPr>
        <p:grpSpPr bwMode="auto">
          <a:xfrm rot="1731340">
            <a:off x="5638853" y="4365630"/>
            <a:ext cx="329204" cy="320675"/>
            <a:chOff x="884" y="2341"/>
            <a:chExt cx="499" cy="544"/>
          </a:xfrm>
        </p:grpSpPr>
        <p:sp>
          <p:nvSpPr>
            <p:cNvPr id="3111" name="Freeform 56"/>
            <p:cNvSpPr>
              <a:spLocks/>
            </p:cNvSpPr>
            <p:nvPr/>
          </p:nvSpPr>
          <p:spPr bwMode="auto">
            <a:xfrm rot="-802381">
              <a:off x="1156" y="2341"/>
              <a:ext cx="137" cy="544"/>
            </a:xfrm>
            <a:custGeom>
              <a:avLst/>
              <a:gdLst>
                <a:gd name="T0" fmla="*/ 0 w 242"/>
                <a:gd name="T1" fmla="*/ 0 h 544"/>
                <a:gd name="T2" fmla="*/ 1 w 242"/>
                <a:gd name="T3" fmla="*/ 227 h 544"/>
                <a:gd name="T4" fmla="*/ 1 w 242"/>
                <a:gd name="T5" fmla="*/ 544 h 544"/>
                <a:gd name="T6" fmla="*/ 0 60000 65536"/>
                <a:gd name="T7" fmla="*/ 0 60000 65536"/>
                <a:gd name="T8" fmla="*/ 0 60000 65536"/>
                <a:gd name="T9" fmla="*/ 0 w 242"/>
                <a:gd name="T10" fmla="*/ 0 h 544"/>
                <a:gd name="T11" fmla="*/ 242 w 242"/>
                <a:gd name="T12" fmla="*/ 544 h 544"/>
              </a:gdLst>
              <a:ahLst/>
              <a:cxnLst>
                <a:cxn ang="T6">
                  <a:pos x="T0" y="T1"/>
                </a:cxn>
                <a:cxn ang="T7">
                  <a:pos x="T2" y="T3"/>
                </a:cxn>
                <a:cxn ang="T8">
                  <a:pos x="T4" y="T5"/>
                </a:cxn>
              </a:cxnLst>
              <a:rect l="T9" t="T10" r="T11" b="T12"/>
              <a:pathLst>
                <a:path w="242" h="544">
                  <a:moveTo>
                    <a:pt x="0" y="0"/>
                  </a:moveTo>
                  <a:cubicBezTo>
                    <a:pt x="106" y="68"/>
                    <a:pt x="212" y="136"/>
                    <a:pt x="227" y="227"/>
                  </a:cubicBezTo>
                  <a:cubicBezTo>
                    <a:pt x="242" y="318"/>
                    <a:pt x="166" y="431"/>
                    <a:pt x="91" y="544"/>
                  </a:cubicBezTo>
                </a:path>
              </a:pathLst>
            </a:custGeom>
            <a:noFill/>
            <a:ln w="28575">
              <a:solidFill>
                <a:schemeClr val="tx1"/>
              </a:solidFill>
              <a:round/>
              <a:headEnd/>
              <a:tailEnd/>
            </a:ln>
          </p:spPr>
          <p:txBody>
            <a:bodyPr wrap="none" anchor="ctr"/>
            <a:lstStyle/>
            <a:p>
              <a:endParaRPr lang="sv-SE"/>
            </a:p>
          </p:txBody>
        </p:sp>
        <p:sp>
          <p:nvSpPr>
            <p:cNvPr id="3112" name="Line 57"/>
            <p:cNvSpPr>
              <a:spLocks noChangeShapeType="1"/>
            </p:cNvSpPr>
            <p:nvPr/>
          </p:nvSpPr>
          <p:spPr bwMode="auto">
            <a:xfrm flipH="1">
              <a:off x="884" y="2382"/>
              <a:ext cx="214" cy="322"/>
            </a:xfrm>
            <a:prstGeom prst="line">
              <a:avLst/>
            </a:prstGeom>
            <a:noFill/>
            <a:ln w="9525" cap="rnd">
              <a:solidFill>
                <a:schemeClr val="tx1"/>
              </a:solidFill>
              <a:prstDash val="sysDot"/>
              <a:round/>
              <a:headEnd/>
              <a:tailEnd/>
            </a:ln>
          </p:spPr>
          <p:txBody>
            <a:bodyPr wrap="none" anchor="ctr"/>
            <a:lstStyle/>
            <a:p>
              <a:endParaRPr lang="sv-SE"/>
            </a:p>
          </p:txBody>
        </p:sp>
        <p:sp>
          <p:nvSpPr>
            <p:cNvPr id="3113" name="Line 58"/>
            <p:cNvSpPr>
              <a:spLocks noChangeShapeType="1"/>
            </p:cNvSpPr>
            <p:nvPr/>
          </p:nvSpPr>
          <p:spPr bwMode="auto">
            <a:xfrm>
              <a:off x="884" y="2704"/>
              <a:ext cx="380" cy="162"/>
            </a:xfrm>
            <a:prstGeom prst="line">
              <a:avLst/>
            </a:prstGeom>
            <a:noFill/>
            <a:ln w="9525" cap="rnd">
              <a:solidFill>
                <a:schemeClr val="tx1"/>
              </a:solidFill>
              <a:prstDash val="sysDot"/>
              <a:round/>
              <a:headEnd/>
              <a:tailEnd/>
            </a:ln>
          </p:spPr>
          <p:txBody>
            <a:bodyPr wrap="none" anchor="ctr"/>
            <a:lstStyle/>
            <a:p>
              <a:endParaRPr lang="sv-SE"/>
            </a:p>
          </p:txBody>
        </p:sp>
        <p:sp>
          <p:nvSpPr>
            <p:cNvPr id="3114" name="Line 59"/>
            <p:cNvSpPr>
              <a:spLocks noChangeShapeType="1"/>
            </p:cNvSpPr>
            <p:nvPr/>
          </p:nvSpPr>
          <p:spPr bwMode="auto">
            <a:xfrm flipV="1">
              <a:off x="884" y="2523"/>
              <a:ext cx="499" cy="181"/>
            </a:xfrm>
            <a:prstGeom prst="line">
              <a:avLst/>
            </a:prstGeom>
            <a:noFill/>
            <a:ln w="12700">
              <a:solidFill>
                <a:schemeClr val="tx1"/>
              </a:solidFill>
              <a:round/>
              <a:headEnd/>
              <a:tailEnd type="triangle" w="med" len="med"/>
            </a:ln>
          </p:spPr>
          <p:txBody>
            <a:bodyPr wrap="none" anchor="ctr"/>
            <a:lstStyle/>
            <a:p>
              <a:endParaRPr lang="sv-SE"/>
            </a:p>
          </p:txBody>
        </p:sp>
      </p:grpSp>
      <p:grpSp>
        <p:nvGrpSpPr>
          <p:cNvPr id="5" name="Group 91"/>
          <p:cNvGrpSpPr>
            <a:grpSpLocks/>
          </p:cNvGrpSpPr>
          <p:nvPr/>
        </p:nvGrpSpPr>
        <p:grpSpPr bwMode="auto">
          <a:xfrm>
            <a:off x="8673568" y="3573470"/>
            <a:ext cx="618155" cy="863601"/>
            <a:chOff x="4673" y="2251"/>
            <a:chExt cx="430" cy="544"/>
          </a:xfrm>
        </p:grpSpPr>
        <p:grpSp>
          <p:nvGrpSpPr>
            <p:cNvPr id="6" name="Group 18"/>
            <p:cNvGrpSpPr>
              <a:grpSpLocks/>
            </p:cNvGrpSpPr>
            <p:nvPr/>
          </p:nvGrpSpPr>
          <p:grpSpPr bwMode="auto">
            <a:xfrm>
              <a:off x="4673" y="2325"/>
              <a:ext cx="339" cy="470"/>
              <a:chOff x="3515" y="1071"/>
              <a:chExt cx="339" cy="470"/>
            </a:xfrm>
          </p:grpSpPr>
          <p:graphicFrame>
            <p:nvGraphicFramePr>
              <p:cNvPr id="3080" name="Object 19"/>
              <p:cNvGraphicFramePr>
                <a:graphicFrameLocks noChangeAspect="1"/>
              </p:cNvGraphicFramePr>
              <p:nvPr/>
            </p:nvGraphicFramePr>
            <p:xfrm>
              <a:off x="3515" y="1071"/>
              <a:ext cx="339" cy="470"/>
            </p:xfrm>
            <a:graphic>
              <a:graphicData uri="http://schemas.openxmlformats.org/presentationml/2006/ole">
                <mc:AlternateContent xmlns:mc="http://schemas.openxmlformats.org/markup-compatibility/2006">
                  <mc:Choice xmlns:v="urn:schemas-microsoft-com:vml" Requires="v">
                    <p:oleObj spid="_x0000_s10242" name="Visio" r:id="rId4" imgW="538441" imgH="746291" progId="">
                      <p:embed/>
                    </p:oleObj>
                  </mc:Choice>
                  <mc:Fallback>
                    <p:oleObj name="Visio" r:id="rId4" imgW="538441" imgH="746291" progId="">
                      <p:embed/>
                      <p:pic>
                        <p:nvPicPr>
                          <p:cNvPr id="308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1071"/>
                            <a:ext cx="339"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0" name="Text Box 20"/>
              <p:cNvSpPr txBox="1">
                <a:spLocks noChangeArrowheads="1"/>
              </p:cNvSpPr>
              <p:nvPr/>
            </p:nvSpPr>
            <p:spPr bwMode="auto">
              <a:xfrm>
                <a:off x="3562" y="1243"/>
                <a:ext cx="224" cy="233"/>
              </a:xfrm>
              <a:prstGeom prst="rect">
                <a:avLst/>
              </a:prstGeom>
              <a:noFill/>
              <a:ln w="9525" algn="ctr">
                <a:noFill/>
                <a:miter lim="800000"/>
                <a:headEnd/>
                <a:tailEnd/>
              </a:ln>
            </p:spPr>
            <p:txBody>
              <a:bodyPr wrap="none">
                <a:spAutoFit/>
              </a:bodyPr>
              <a:lstStyle/>
              <a:p>
                <a:pPr algn="ctr" eaLnBrk="1" hangingPunct="1"/>
                <a:r>
                  <a:rPr lang="sv-SE">
                    <a:solidFill>
                      <a:srgbClr val="215773"/>
                    </a:solidFill>
                    <a:latin typeface="Tahoma" pitchFamily="34" charset="0"/>
                  </a:rPr>
                  <a:t>C</a:t>
                </a:r>
              </a:p>
            </p:txBody>
          </p:sp>
        </p:grpSp>
        <p:pic>
          <p:nvPicPr>
            <p:cNvPr id="3109" name="Picture 68" descr="MCj0292594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17" y="2251"/>
              <a:ext cx="186" cy="232"/>
            </a:xfrm>
            <a:prstGeom prst="rect">
              <a:avLst/>
            </a:prstGeom>
            <a:noFill/>
            <a:ln w="9525">
              <a:noFill/>
              <a:miter lim="800000"/>
              <a:headEnd/>
              <a:tailEnd/>
            </a:ln>
          </p:spPr>
        </p:pic>
      </p:grpSp>
      <p:sp>
        <p:nvSpPr>
          <p:cNvPr id="280647" name="AutoShape 71"/>
          <p:cNvSpPr>
            <a:spLocks noChangeArrowheads="1"/>
          </p:cNvSpPr>
          <p:nvPr/>
        </p:nvSpPr>
        <p:spPr bwMode="auto">
          <a:xfrm>
            <a:off x="5509472" y="3716344"/>
            <a:ext cx="586528" cy="649287"/>
          </a:xfrm>
          <a:prstGeom prst="cloudCallout">
            <a:avLst>
              <a:gd name="adj1" fmla="val 103676"/>
              <a:gd name="adj2" fmla="val 18458"/>
            </a:avLst>
          </a:prstGeom>
          <a:solidFill>
            <a:schemeClr val="folHlink"/>
          </a:solidFill>
          <a:ln w="9525">
            <a:solidFill>
              <a:schemeClr val="tx1"/>
            </a:solidFill>
            <a:round/>
            <a:headEnd/>
            <a:tailEnd/>
          </a:ln>
        </p:spPr>
        <p:txBody>
          <a:bodyPr lIns="91419" tIns="45709" rIns="91419" bIns="45709" anchor="ctr"/>
          <a:lstStyle/>
          <a:p>
            <a:pPr algn="ctr" eaLnBrk="1" hangingPunct="1"/>
            <a:endParaRPr lang="sv-SE" sz="1200" dirty="0">
              <a:solidFill>
                <a:srgbClr val="215773"/>
              </a:solidFill>
              <a:latin typeface="Tahoma" pitchFamily="34" charset="0"/>
            </a:endParaRPr>
          </a:p>
        </p:txBody>
      </p:sp>
      <p:sp>
        <p:nvSpPr>
          <p:cNvPr id="280649" name="AutoShape 73"/>
          <p:cNvSpPr>
            <a:spLocks noChangeArrowheads="1"/>
          </p:cNvSpPr>
          <p:nvPr/>
        </p:nvSpPr>
        <p:spPr bwMode="auto">
          <a:xfrm>
            <a:off x="3748451" y="4221163"/>
            <a:ext cx="130818" cy="431800"/>
          </a:xfrm>
          <a:prstGeom prst="cube">
            <a:avLst>
              <a:gd name="adj" fmla="val 25000"/>
            </a:avLst>
          </a:prstGeom>
          <a:solidFill>
            <a:srgbClr val="99FF99"/>
          </a:solidFill>
          <a:ln w="9525">
            <a:solidFill>
              <a:srgbClr val="000000"/>
            </a:solidFill>
            <a:miter lim="800000"/>
            <a:headEnd/>
            <a:tailEnd/>
          </a:ln>
        </p:spPr>
        <p:txBody>
          <a:bodyPr wrap="none" lIns="91419" tIns="45709" rIns="91419" bIns="45709" anchor="ctr"/>
          <a:lstStyle/>
          <a:p>
            <a:pPr algn="ctr" eaLnBrk="1" hangingPunct="1"/>
            <a:endParaRPr lang="sv-SE" sz="1200" dirty="0">
              <a:solidFill>
                <a:srgbClr val="215773"/>
              </a:solidFill>
              <a:latin typeface="Tahoma" pitchFamily="34" charset="0"/>
            </a:endParaRPr>
          </a:p>
        </p:txBody>
      </p:sp>
      <p:grpSp>
        <p:nvGrpSpPr>
          <p:cNvPr id="7" name="Group 93"/>
          <p:cNvGrpSpPr>
            <a:grpSpLocks/>
          </p:cNvGrpSpPr>
          <p:nvPr/>
        </p:nvGrpSpPr>
        <p:grpSpPr bwMode="auto">
          <a:xfrm>
            <a:off x="5638855" y="3860800"/>
            <a:ext cx="231449" cy="431800"/>
            <a:chOff x="2562" y="2432"/>
            <a:chExt cx="161" cy="272"/>
          </a:xfrm>
        </p:grpSpPr>
        <p:sp>
          <p:nvSpPr>
            <p:cNvPr id="3106" name="AutoShape 75"/>
            <p:cNvSpPr>
              <a:spLocks noChangeArrowheads="1"/>
            </p:cNvSpPr>
            <p:nvPr/>
          </p:nvSpPr>
          <p:spPr bwMode="auto">
            <a:xfrm>
              <a:off x="2562" y="2432"/>
              <a:ext cx="91" cy="272"/>
            </a:xfrm>
            <a:prstGeom prst="cube">
              <a:avLst>
                <a:gd name="adj" fmla="val 25000"/>
              </a:avLst>
            </a:prstGeom>
            <a:solidFill>
              <a:srgbClr val="99FF99"/>
            </a:solidFill>
            <a:ln w="9525">
              <a:solidFill>
                <a:srgbClr val="000000"/>
              </a:solidFill>
              <a:miter lim="800000"/>
              <a:headEnd/>
              <a:tailEnd/>
            </a:ln>
          </p:spPr>
          <p:txBody>
            <a:bodyPr wrap="none" anchor="ctr"/>
            <a:lstStyle/>
            <a:p>
              <a:pPr algn="ctr" eaLnBrk="1" hangingPunct="1"/>
              <a:endParaRPr lang="sv-SE" sz="1200" dirty="0">
                <a:solidFill>
                  <a:srgbClr val="215773"/>
                </a:solidFill>
                <a:latin typeface="Tahoma" pitchFamily="34" charset="0"/>
              </a:endParaRPr>
            </a:p>
          </p:txBody>
        </p:sp>
        <p:sp>
          <p:nvSpPr>
            <p:cNvPr id="3107" name="AutoShape 74"/>
            <p:cNvSpPr>
              <a:spLocks noChangeArrowheads="1"/>
            </p:cNvSpPr>
            <p:nvPr/>
          </p:nvSpPr>
          <p:spPr bwMode="auto">
            <a:xfrm>
              <a:off x="2632" y="2432"/>
              <a:ext cx="91" cy="272"/>
            </a:xfrm>
            <a:prstGeom prst="cube">
              <a:avLst>
                <a:gd name="adj" fmla="val 25000"/>
              </a:avLst>
            </a:prstGeom>
            <a:solidFill>
              <a:srgbClr val="99FF99"/>
            </a:solidFill>
            <a:ln w="9525">
              <a:solidFill>
                <a:srgbClr val="000000"/>
              </a:solidFill>
              <a:miter lim="800000"/>
              <a:headEnd/>
              <a:tailEnd/>
            </a:ln>
          </p:spPr>
          <p:txBody>
            <a:bodyPr wrap="none" anchor="ctr"/>
            <a:lstStyle/>
            <a:p>
              <a:pPr algn="ctr" eaLnBrk="1" hangingPunct="1"/>
              <a:endParaRPr lang="sv-SE" sz="1200" dirty="0">
                <a:solidFill>
                  <a:srgbClr val="215773"/>
                </a:solidFill>
                <a:latin typeface="Tahoma" pitchFamily="34" charset="0"/>
              </a:endParaRPr>
            </a:p>
          </p:txBody>
        </p:sp>
      </p:grpSp>
      <p:grpSp>
        <p:nvGrpSpPr>
          <p:cNvPr id="8" name="Group 92"/>
          <p:cNvGrpSpPr>
            <a:grpSpLocks/>
          </p:cNvGrpSpPr>
          <p:nvPr/>
        </p:nvGrpSpPr>
        <p:grpSpPr bwMode="auto">
          <a:xfrm>
            <a:off x="7053424" y="4652963"/>
            <a:ext cx="317703" cy="431800"/>
            <a:chOff x="3546" y="2931"/>
            <a:chExt cx="221" cy="272"/>
          </a:xfrm>
        </p:grpSpPr>
        <p:sp>
          <p:nvSpPr>
            <p:cNvPr id="3103" name="AutoShape 79"/>
            <p:cNvSpPr>
              <a:spLocks noChangeArrowheads="1"/>
            </p:cNvSpPr>
            <p:nvPr/>
          </p:nvSpPr>
          <p:spPr bwMode="auto">
            <a:xfrm>
              <a:off x="3546" y="2931"/>
              <a:ext cx="91" cy="272"/>
            </a:xfrm>
            <a:prstGeom prst="cube">
              <a:avLst>
                <a:gd name="adj" fmla="val 25000"/>
              </a:avLst>
            </a:prstGeom>
            <a:solidFill>
              <a:srgbClr val="99FF99"/>
            </a:solidFill>
            <a:ln w="9525">
              <a:solidFill>
                <a:srgbClr val="000000"/>
              </a:solidFill>
              <a:miter lim="800000"/>
              <a:headEnd/>
              <a:tailEnd/>
            </a:ln>
          </p:spPr>
          <p:txBody>
            <a:bodyPr wrap="none" anchor="ctr"/>
            <a:lstStyle/>
            <a:p>
              <a:pPr algn="ctr" eaLnBrk="1" hangingPunct="1"/>
              <a:endParaRPr lang="sv-SE" sz="1200" dirty="0">
                <a:solidFill>
                  <a:srgbClr val="215773"/>
                </a:solidFill>
                <a:latin typeface="Tahoma" pitchFamily="34" charset="0"/>
              </a:endParaRPr>
            </a:p>
          </p:txBody>
        </p:sp>
        <p:sp>
          <p:nvSpPr>
            <p:cNvPr id="3104" name="AutoShape 80"/>
            <p:cNvSpPr>
              <a:spLocks noChangeArrowheads="1"/>
            </p:cNvSpPr>
            <p:nvPr/>
          </p:nvSpPr>
          <p:spPr bwMode="auto">
            <a:xfrm>
              <a:off x="3611" y="2931"/>
              <a:ext cx="91" cy="272"/>
            </a:xfrm>
            <a:prstGeom prst="cube">
              <a:avLst>
                <a:gd name="adj" fmla="val 25000"/>
              </a:avLst>
            </a:prstGeom>
            <a:solidFill>
              <a:srgbClr val="99FF99"/>
            </a:solidFill>
            <a:ln w="9525">
              <a:solidFill>
                <a:srgbClr val="000000"/>
              </a:solidFill>
              <a:miter lim="800000"/>
              <a:headEnd/>
              <a:tailEnd/>
            </a:ln>
          </p:spPr>
          <p:txBody>
            <a:bodyPr wrap="none" anchor="ctr"/>
            <a:lstStyle/>
            <a:p>
              <a:pPr algn="ctr" eaLnBrk="1" hangingPunct="1"/>
              <a:endParaRPr lang="sv-SE" sz="1200" dirty="0">
                <a:solidFill>
                  <a:srgbClr val="215773"/>
                </a:solidFill>
                <a:latin typeface="Tahoma" pitchFamily="34" charset="0"/>
              </a:endParaRPr>
            </a:p>
          </p:txBody>
        </p:sp>
        <p:sp>
          <p:nvSpPr>
            <p:cNvPr id="3105" name="AutoShape 81"/>
            <p:cNvSpPr>
              <a:spLocks noChangeArrowheads="1"/>
            </p:cNvSpPr>
            <p:nvPr/>
          </p:nvSpPr>
          <p:spPr bwMode="auto">
            <a:xfrm>
              <a:off x="3676" y="2931"/>
              <a:ext cx="91" cy="272"/>
            </a:xfrm>
            <a:prstGeom prst="cube">
              <a:avLst>
                <a:gd name="adj" fmla="val 25000"/>
              </a:avLst>
            </a:prstGeom>
            <a:solidFill>
              <a:srgbClr val="99FF99"/>
            </a:solidFill>
            <a:ln w="9525">
              <a:solidFill>
                <a:srgbClr val="000000"/>
              </a:solidFill>
              <a:miter lim="800000"/>
              <a:headEnd/>
              <a:tailEnd/>
            </a:ln>
          </p:spPr>
          <p:txBody>
            <a:bodyPr wrap="none" anchor="ctr"/>
            <a:lstStyle/>
            <a:p>
              <a:pPr algn="ctr" eaLnBrk="1" hangingPunct="1"/>
              <a:endParaRPr lang="sv-SE" sz="1200" dirty="0">
                <a:solidFill>
                  <a:srgbClr val="215773"/>
                </a:solidFill>
                <a:latin typeface="Tahoma" pitchFamily="34" charset="0"/>
              </a:endParaRPr>
            </a:p>
          </p:txBody>
        </p:sp>
      </p:grpSp>
      <p:grpSp>
        <p:nvGrpSpPr>
          <p:cNvPr id="9" name="Group 90"/>
          <p:cNvGrpSpPr>
            <a:grpSpLocks/>
          </p:cNvGrpSpPr>
          <p:nvPr/>
        </p:nvGrpSpPr>
        <p:grpSpPr bwMode="auto">
          <a:xfrm>
            <a:off x="6748662" y="2203454"/>
            <a:ext cx="1694895" cy="1873251"/>
            <a:chOff x="3334" y="1388"/>
            <a:chExt cx="1179" cy="1180"/>
          </a:xfrm>
        </p:grpSpPr>
        <p:sp>
          <p:nvSpPr>
            <p:cNvPr id="3101" name="AutoShape 31"/>
            <p:cNvSpPr>
              <a:spLocks noChangeArrowheads="1"/>
            </p:cNvSpPr>
            <p:nvPr/>
          </p:nvSpPr>
          <p:spPr bwMode="auto">
            <a:xfrm>
              <a:off x="3334" y="1388"/>
              <a:ext cx="1179" cy="1180"/>
            </a:xfrm>
            <a:prstGeom prst="cloudCallout">
              <a:avLst>
                <a:gd name="adj1" fmla="val 61875"/>
                <a:gd name="adj2" fmla="val 32287"/>
              </a:avLst>
            </a:prstGeom>
            <a:solidFill>
              <a:schemeClr val="folHlink"/>
            </a:solidFill>
            <a:ln w="9525">
              <a:solidFill>
                <a:schemeClr val="tx1"/>
              </a:solidFill>
              <a:round/>
              <a:headEnd/>
              <a:tailEnd/>
            </a:ln>
          </p:spPr>
          <p:txBody>
            <a:bodyPr anchor="ctr"/>
            <a:lstStyle/>
            <a:p>
              <a:pPr algn="ctr" eaLnBrk="1" hangingPunct="1"/>
              <a:endParaRPr lang="sv-SE" sz="1200" dirty="0">
                <a:solidFill>
                  <a:srgbClr val="215773"/>
                </a:solidFill>
                <a:latin typeface="Tahoma" pitchFamily="34" charset="0"/>
              </a:endParaRPr>
            </a:p>
          </p:txBody>
        </p:sp>
        <p:sp>
          <p:nvSpPr>
            <p:cNvPr id="3102" name="Text Box 83"/>
            <p:cNvSpPr txBox="1">
              <a:spLocks noChangeArrowheads="1"/>
            </p:cNvSpPr>
            <p:nvPr/>
          </p:nvSpPr>
          <p:spPr bwMode="auto">
            <a:xfrm>
              <a:off x="3665" y="1842"/>
              <a:ext cx="592" cy="252"/>
            </a:xfrm>
            <a:prstGeom prst="rect">
              <a:avLst/>
            </a:prstGeom>
            <a:solidFill>
              <a:schemeClr val="folHlink"/>
            </a:solidFill>
            <a:ln w="9525" algn="ctr">
              <a:noFill/>
              <a:miter lim="800000"/>
              <a:headEnd/>
              <a:tailEnd/>
            </a:ln>
          </p:spPr>
          <p:txBody>
            <a:bodyPr wrap="none">
              <a:spAutoFit/>
            </a:bodyPr>
            <a:lstStyle/>
            <a:p>
              <a:pPr algn="ctr" eaLnBrk="1" hangingPunct="1"/>
              <a:r>
                <a:rPr lang="sv-SE" sz="2000" dirty="0">
                  <a:solidFill>
                    <a:schemeClr val="bg1"/>
                  </a:solidFill>
                  <a:latin typeface="Tahoma" pitchFamily="34" charset="0"/>
                </a:rPr>
                <a:t>Vision</a:t>
              </a:r>
            </a:p>
          </p:txBody>
        </p:sp>
      </p:grpSp>
      <p:sp>
        <p:nvSpPr>
          <p:cNvPr id="280660" name="Text Box 84"/>
          <p:cNvSpPr txBox="1">
            <a:spLocks noChangeArrowheads="1"/>
          </p:cNvSpPr>
          <p:nvPr/>
        </p:nvSpPr>
        <p:spPr bwMode="auto">
          <a:xfrm>
            <a:off x="6847415" y="5300663"/>
            <a:ext cx="1245812" cy="338532"/>
          </a:xfrm>
          <a:prstGeom prst="rect">
            <a:avLst/>
          </a:prstGeom>
          <a:noFill/>
          <a:ln w="9525" algn="ctr">
            <a:noFill/>
            <a:miter lim="800000"/>
            <a:headEnd/>
            <a:tailEnd/>
          </a:ln>
        </p:spPr>
        <p:txBody>
          <a:bodyPr wrap="none" lIns="91419" tIns="45709" rIns="91419" bIns="45709">
            <a:spAutoFit/>
          </a:bodyPr>
          <a:lstStyle/>
          <a:p>
            <a:pPr algn="ctr" eaLnBrk="1" hangingPunct="1"/>
            <a:r>
              <a:rPr lang="sv-SE" sz="1600" dirty="0">
                <a:solidFill>
                  <a:srgbClr val="215773"/>
                </a:solidFill>
                <a:latin typeface="Tahoma" pitchFamily="34" charset="0"/>
              </a:rPr>
              <a:t>Actual need</a:t>
            </a:r>
          </a:p>
        </p:txBody>
      </p:sp>
      <p:grpSp>
        <p:nvGrpSpPr>
          <p:cNvPr id="10" name="Group 89"/>
          <p:cNvGrpSpPr>
            <a:grpSpLocks/>
          </p:cNvGrpSpPr>
          <p:nvPr/>
        </p:nvGrpSpPr>
        <p:grpSpPr bwMode="auto">
          <a:xfrm>
            <a:off x="2053556" y="4508507"/>
            <a:ext cx="587966" cy="747713"/>
            <a:chOff x="249" y="2251"/>
            <a:chExt cx="409" cy="471"/>
          </a:xfrm>
        </p:grpSpPr>
        <p:grpSp>
          <p:nvGrpSpPr>
            <p:cNvPr id="11" name="Group 40"/>
            <p:cNvGrpSpPr>
              <a:grpSpLocks/>
            </p:cNvGrpSpPr>
            <p:nvPr/>
          </p:nvGrpSpPr>
          <p:grpSpPr bwMode="auto">
            <a:xfrm>
              <a:off x="295" y="2251"/>
              <a:ext cx="363" cy="335"/>
              <a:chOff x="476" y="2704"/>
              <a:chExt cx="363" cy="335"/>
            </a:xfrm>
          </p:grpSpPr>
          <p:graphicFrame>
            <p:nvGraphicFramePr>
              <p:cNvPr id="3077" name="Object 16"/>
              <p:cNvGraphicFramePr>
                <a:graphicFrameLocks noChangeAspect="1"/>
              </p:cNvGraphicFramePr>
              <p:nvPr/>
            </p:nvGraphicFramePr>
            <p:xfrm>
              <a:off x="567" y="2704"/>
              <a:ext cx="182" cy="244"/>
            </p:xfrm>
            <a:graphic>
              <a:graphicData uri="http://schemas.openxmlformats.org/presentationml/2006/ole">
                <mc:AlternateContent xmlns:mc="http://schemas.openxmlformats.org/markup-compatibility/2006">
                  <mc:Choice xmlns:v="urn:schemas-microsoft-com:vml" Requires="v">
                    <p:oleObj spid="_x0000_s10243" name="Visio" r:id="rId7" imgW="538441" imgH="746291" progId="">
                      <p:embed/>
                    </p:oleObj>
                  </mc:Choice>
                  <mc:Fallback>
                    <p:oleObj name="Visio" r:id="rId7" imgW="538441" imgH="746291" progId="">
                      <p:embed/>
                      <p:pic>
                        <p:nvPicPr>
                          <p:cNvPr id="3077"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2704"/>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33"/>
              <p:cNvGraphicFramePr>
                <a:graphicFrameLocks noChangeAspect="1"/>
              </p:cNvGraphicFramePr>
              <p:nvPr/>
            </p:nvGraphicFramePr>
            <p:xfrm>
              <a:off x="657" y="2795"/>
              <a:ext cx="182" cy="244"/>
            </p:xfrm>
            <a:graphic>
              <a:graphicData uri="http://schemas.openxmlformats.org/presentationml/2006/ole">
                <mc:AlternateContent xmlns:mc="http://schemas.openxmlformats.org/markup-compatibility/2006">
                  <mc:Choice xmlns:v="urn:schemas-microsoft-com:vml" Requires="v">
                    <p:oleObj spid="_x0000_s10244" name="Visio" r:id="rId8" imgW="538441" imgH="746291" progId="">
                      <p:embed/>
                    </p:oleObj>
                  </mc:Choice>
                  <mc:Fallback>
                    <p:oleObj name="Visio" r:id="rId8" imgW="538441" imgH="746291" progId="">
                      <p:embed/>
                      <p:pic>
                        <p:nvPicPr>
                          <p:cNvPr id="3078"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2795"/>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36"/>
              <p:cNvGraphicFramePr>
                <a:graphicFrameLocks noChangeAspect="1"/>
              </p:cNvGraphicFramePr>
              <p:nvPr/>
            </p:nvGraphicFramePr>
            <p:xfrm>
              <a:off x="476" y="2749"/>
              <a:ext cx="182" cy="244"/>
            </p:xfrm>
            <a:graphic>
              <a:graphicData uri="http://schemas.openxmlformats.org/presentationml/2006/ole">
                <mc:AlternateContent xmlns:mc="http://schemas.openxmlformats.org/markup-compatibility/2006">
                  <mc:Choice xmlns:v="urn:schemas-microsoft-com:vml" Requires="v">
                    <p:oleObj spid="_x0000_s10245" name="Visio" r:id="rId9" imgW="538441" imgH="746291" progId="">
                      <p:embed/>
                    </p:oleObj>
                  </mc:Choice>
                  <mc:Fallback>
                    <p:oleObj name="Visio" r:id="rId9" imgW="538441" imgH="746291" progId="">
                      <p:embed/>
                      <p:pic>
                        <p:nvPicPr>
                          <p:cNvPr id="3079"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2749"/>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 name="Group 85"/>
            <p:cNvGrpSpPr>
              <a:grpSpLocks/>
            </p:cNvGrpSpPr>
            <p:nvPr/>
          </p:nvGrpSpPr>
          <p:grpSpPr bwMode="auto">
            <a:xfrm>
              <a:off x="249" y="2387"/>
              <a:ext cx="363" cy="335"/>
              <a:chOff x="476" y="2704"/>
              <a:chExt cx="363" cy="335"/>
            </a:xfrm>
          </p:grpSpPr>
          <p:graphicFrame>
            <p:nvGraphicFramePr>
              <p:cNvPr id="3074" name="Object 86"/>
              <p:cNvGraphicFramePr>
                <a:graphicFrameLocks noChangeAspect="1"/>
              </p:cNvGraphicFramePr>
              <p:nvPr/>
            </p:nvGraphicFramePr>
            <p:xfrm>
              <a:off x="567" y="2704"/>
              <a:ext cx="182" cy="244"/>
            </p:xfrm>
            <a:graphic>
              <a:graphicData uri="http://schemas.openxmlformats.org/presentationml/2006/ole">
                <mc:AlternateContent xmlns:mc="http://schemas.openxmlformats.org/markup-compatibility/2006">
                  <mc:Choice xmlns:v="urn:schemas-microsoft-com:vml" Requires="v">
                    <p:oleObj spid="_x0000_s10246" name="Visio" r:id="rId10" imgW="538441" imgH="746291" progId="">
                      <p:embed/>
                    </p:oleObj>
                  </mc:Choice>
                  <mc:Fallback>
                    <p:oleObj name="Visio" r:id="rId10" imgW="538441" imgH="746291" progId="">
                      <p:embed/>
                      <p:pic>
                        <p:nvPicPr>
                          <p:cNvPr id="3074"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2704"/>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87"/>
              <p:cNvGraphicFramePr>
                <a:graphicFrameLocks noChangeAspect="1"/>
              </p:cNvGraphicFramePr>
              <p:nvPr/>
            </p:nvGraphicFramePr>
            <p:xfrm>
              <a:off x="657" y="2795"/>
              <a:ext cx="182" cy="244"/>
            </p:xfrm>
            <a:graphic>
              <a:graphicData uri="http://schemas.openxmlformats.org/presentationml/2006/ole">
                <mc:AlternateContent xmlns:mc="http://schemas.openxmlformats.org/markup-compatibility/2006">
                  <mc:Choice xmlns:v="urn:schemas-microsoft-com:vml" Requires="v">
                    <p:oleObj spid="_x0000_s10247" name="Visio" r:id="rId11" imgW="538441" imgH="746291" progId="">
                      <p:embed/>
                    </p:oleObj>
                  </mc:Choice>
                  <mc:Fallback>
                    <p:oleObj name="Visio" r:id="rId11" imgW="538441" imgH="746291" progId="">
                      <p:embed/>
                      <p:pic>
                        <p:nvPicPr>
                          <p:cNvPr id="3075"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2795"/>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88"/>
              <p:cNvGraphicFramePr>
                <a:graphicFrameLocks noChangeAspect="1"/>
              </p:cNvGraphicFramePr>
              <p:nvPr/>
            </p:nvGraphicFramePr>
            <p:xfrm>
              <a:off x="476" y="2749"/>
              <a:ext cx="182" cy="244"/>
            </p:xfrm>
            <a:graphic>
              <a:graphicData uri="http://schemas.openxmlformats.org/presentationml/2006/ole">
                <mc:AlternateContent xmlns:mc="http://schemas.openxmlformats.org/markup-compatibility/2006">
                  <mc:Choice xmlns:v="urn:schemas-microsoft-com:vml" Requires="v">
                    <p:oleObj spid="_x0000_s10248" name="Visio" r:id="rId12" imgW="538441" imgH="746291" progId="">
                      <p:embed/>
                    </p:oleObj>
                  </mc:Choice>
                  <mc:Fallback>
                    <p:oleObj name="Visio" r:id="rId12" imgW="538441" imgH="746291" progId="">
                      <p:embed/>
                      <p:pic>
                        <p:nvPicPr>
                          <p:cNvPr id="3076"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2749"/>
                            <a:ext cx="18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38825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05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06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06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06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06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06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58" grpId="0" animBg="1"/>
      <p:bldP spid="280646" grpId="0" animBg="1"/>
      <p:bldP spid="280597" grpId="0" animBg="1"/>
      <p:bldP spid="280613" grpId="0" animBg="1"/>
      <p:bldP spid="280614" grpId="0" animBg="1"/>
      <p:bldP spid="280647" grpId="0" animBg="1"/>
      <p:bldP spid="280649" grpId="0" animBg="1"/>
      <p:bldP spid="2806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766025" y="-66676"/>
            <a:ext cx="10668000" cy="6924676"/>
          </a:xfrm>
          <a:prstGeom prst="rect">
            <a:avLst/>
          </a:prstGeom>
        </p:spPr>
      </p:pic>
    </p:spTree>
    <p:extLst>
      <p:ext uri="{BB962C8B-B14F-4D97-AF65-F5344CB8AC3E}">
        <p14:creationId xmlns:p14="http://schemas.microsoft.com/office/powerpoint/2010/main" val="2053010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707367" y="214940"/>
            <a:ext cx="10610490" cy="6306630"/>
          </a:xfrm>
          <a:prstGeom prst="rect">
            <a:avLst/>
          </a:prstGeom>
        </p:spPr>
      </p:pic>
    </p:spTree>
    <p:extLst>
      <p:ext uri="{BB962C8B-B14F-4D97-AF65-F5344CB8AC3E}">
        <p14:creationId xmlns:p14="http://schemas.microsoft.com/office/powerpoint/2010/main" val="898376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533400" y="171450"/>
            <a:ext cx="11049000" cy="6686550"/>
          </a:xfrm>
          <a:prstGeom prst="rect">
            <a:avLst/>
          </a:prstGeom>
        </p:spPr>
      </p:pic>
    </p:spTree>
    <p:extLst>
      <p:ext uri="{BB962C8B-B14F-4D97-AF65-F5344CB8AC3E}">
        <p14:creationId xmlns:p14="http://schemas.microsoft.com/office/powerpoint/2010/main" val="2993540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264920" y="133350"/>
            <a:ext cx="11899306" cy="6286500"/>
          </a:xfrm>
          <a:prstGeom prst="rect">
            <a:avLst/>
          </a:prstGeom>
        </p:spPr>
      </p:pic>
    </p:spTree>
    <p:extLst>
      <p:ext uri="{BB962C8B-B14F-4D97-AF65-F5344CB8AC3E}">
        <p14:creationId xmlns:p14="http://schemas.microsoft.com/office/powerpoint/2010/main" val="160889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431320" y="332745"/>
            <a:ext cx="10921042" cy="6023559"/>
          </a:xfrm>
          <a:prstGeom prst="rect">
            <a:avLst/>
          </a:prstGeom>
        </p:spPr>
      </p:pic>
    </p:spTree>
    <p:extLst>
      <p:ext uri="{BB962C8B-B14F-4D97-AF65-F5344CB8AC3E}">
        <p14:creationId xmlns:p14="http://schemas.microsoft.com/office/powerpoint/2010/main" val="30790451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470</Words>
  <Application>Microsoft Office PowerPoint</Application>
  <PresentationFormat>Grand écran</PresentationFormat>
  <Paragraphs>86</Paragraphs>
  <Slides>28</Slides>
  <Notes>7</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28</vt:i4>
      </vt:variant>
    </vt:vector>
  </HeadingPairs>
  <TitlesOfParts>
    <vt:vector size="34" baseType="lpstr">
      <vt:lpstr>Arial</vt:lpstr>
      <vt:lpstr>Calibri</vt:lpstr>
      <vt:lpstr>Calibri Light</vt:lpstr>
      <vt:lpstr>Tahoma</vt:lpstr>
      <vt:lpstr>Thème Office</vt:lpstr>
      <vt:lpstr>Visio</vt:lpstr>
      <vt:lpstr>Présentation PowerPoint</vt:lpstr>
      <vt:lpstr>Présentation PowerPoint</vt:lpstr>
      <vt:lpstr>Predictive approach</vt:lpstr>
      <vt:lpstr>Adaptive approach</vt:lpstr>
      <vt:lpstr>Présentation PowerPoint</vt:lpstr>
      <vt:lpstr>Présentation PowerPoint</vt:lpstr>
      <vt:lpstr>Présentation PowerPoint</vt:lpstr>
      <vt:lpstr>Présentation PowerPoint</vt:lpstr>
      <vt:lpstr>Présentation PowerPoint</vt:lpstr>
      <vt:lpstr>Agile Umbrella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Aymen Boughdiri</dc:creator>
  <cp:lastModifiedBy>Aymen Boughdiri</cp:lastModifiedBy>
  <cp:revision>40</cp:revision>
  <dcterms:created xsi:type="dcterms:W3CDTF">2017-02-22T14:34:31Z</dcterms:created>
  <dcterms:modified xsi:type="dcterms:W3CDTF">2017-03-22T19:04:36Z</dcterms:modified>
</cp:coreProperties>
</file>