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26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‹N°›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‹N°›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‹N°›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‹N°›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‹N°›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237" y="2255011"/>
            <a:ext cx="2541524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96126" y="8913090"/>
            <a:ext cx="19494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‹N°›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jp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g"/><Relationship Id="rId5" Type="http://schemas.openxmlformats.org/officeDocument/2006/relationships/image" Target="../media/image4.png"/><Relationship Id="rId4" Type="http://schemas.openxmlformats.org/officeDocument/2006/relationships/image" Target="../media/image3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jpg"/><Relationship Id="rId5" Type="http://schemas.openxmlformats.org/officeDocument/2006/relationships/image" Target="../media/image4.png"/><Relationship Id="rId4" Type="http://schemas.openxmlformats.org/officeDocument/2006/relationships/image" Target="../media/image3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g"/><Relationship Id="rId5" Type="http://schemas.openxmlformats.org/officeDocument/2006/relationships/image" Target="../media/image4.png"/><Relationship Id="rId4" Type="http://schemas.openxmlformats.org/officeDocument/2006/relationships/image" Target="../media/image3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40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jp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jpg"/><Relationship Id="rId5" Type="http://schemas.openxmlformats.org/officeDocument/2006/relationships/image" Target="../media/image4.png"/><Relationship Id="rId4" Type="http://schemas.openxmlformats.org/officeDocument/2006/relationships/image" Target="../media/image4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jpg"/><Relationship Id="rId5" Type="http://schemas.openxmlformats.org/officeDocument/2006/relationships/image" Target="../media/image4.png"/><Relationship Id="rId4" Type="http://schemas.openxmlformats.org/officeDocument/2006/relationships/image" Target="../media/image45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47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jpg"/><Relationship Id="rId5" Type="http://schemas.openxmlformats.org/officeDocument/2006/relationships/image" Target="../media/image4.png"/><Relationship Id="rId4" Type="http://schemas.openxmlformats.org/officeDocument/2006/relationships/image" Target="../media/image48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1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2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3.jp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.jp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1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8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jpg"/><Relationship Id="rId5" Type="http://schemas.openxmlformats.org/officeDocument/2006/relationships/image" Target="../media/image4.png"/><Relationship Id="rId4" Type="http://schemas.openxmlformats.org/officeDocument/2006/relationships/image" Target="../media/image8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jp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8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jpg"/><Relationship Id="rId5" Type="http://schemas.openxmlformats.org/officeDocument/2006/relationships/image" Target="../media/image4.png"/><Relationship Id="rId4" Type="http://schemas.openxmlformats.org/officeDocument/2006/relationships/image" Target="../media/image85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87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0372" y="4000627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08988" y="1610867"/>
            <a:ext cx="3398520" cy="2226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783" y="903732"/>
            <a:ext cx="3744595" cy="672465"/>
          </a:xfrm>
          <a:custGeom>
            <a:avLst/>
            <a:gdLst/>
            <a:ahLst/>
            <a:cxnLst/>
            <a:rect l="l" t="t" r="r" b="b"/>
            <a:pathLst>
              <a:path w="3744595" h="672465">
                <a:moveTo>
                  <a:pt x="0" y="672083"/>
                </a:moveTo>
                <a:lnTo>
                  <a:pt x="3744468" y="672083"/>
                </a:lnTo>
                <a:lnTo>
                  <a:pt x="3744468" y="0"/>
                </a:lnTo>
                <a:lnTo>
                  <a:pt x="0" y="0"/>
                </a:lnTo>
                <a:lnTo>
                  <a:pt x="0" y="672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06701" y="1608582"/>
            <a:ext cx="3403600" cy="2231390"/>
          </a:xfrm>
          <a:prstGeom prst="rect">
            <a:avLst/>
          </a:prstGeom>
          <a:ln w="4572">
            <a:solidFill>
              <a:srgbClr val="4E96B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R="77470" algn="ctr">
              <a:lnSpc>
                <a:spcPct val="100000"/>
              </a:lnSpc>
              <a:spcBef>
                <a:spcPts val="5"/>
              </a:spcBef>
            </a:pPr>
            <a:r>
              <a:rPr sz="1650" b="1" dirty="0">
                <a:solidFill>
                  <a:srgbClr val="000099"/>
                </a:solidFill>
                <a:latin typeface="Arial"/>
                <a:cs typeface="Arial"/>
              </a:rPr>
              <a:t>La Méthode </a:t>
            </a:r>
            <a:r>
              <a:rPr sz="1650" b="1" spc="-10" dirty="0">
                <a:solidFill>
                  <a:srgbClr val="000099"/>
                </a:solidFill>
                <a:latin typeface="Arial"/>
                <a:cs typeface="Arial"/>
              </a:rPr>
              <a:t>Agile:</a:t>
            </a:r>
            <a:r>
              <a:rPr sz="1650" b="1" spc="-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50" b="1" spc="5" dirty="0">
                <a:solidFill>
                  <a:srgbClr val="000099"/>
                </a:solidFill>
                <a:latin typeface="Arial"/>
                <a:cs typeface="Arial"/>
              </a:rPr>
              <a:t>SCRUM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13335" algn="ctr">
              <a:lnSpc>
                <a:spcPct val="100000"/>
              </a:lnSpc>
            </a:pPr>
            <a:r>
              <a:rPr sz="1400" b="1" spc="-25" dirty="0">
                <a:solidFill>
                  <a:srgbClr val="000053"/>
                </a:solidFill>
                <a:latin typeface="Arial"/>
                <a:cs typeface="Arial"/>
              </a:rPr>
              <a:t>Dr. </a:t>
            </a:r>
            <a:r>
              <a:rPr sz="1400" b="1" spc="-5" dirty="0">
                <a:solidFill>
                  <a:srgbClr val="000053"/>
                </a:solidFill>
                <a:latin typeface="Arial"/>
                <a:cs typeface="Arial"/>
              </a:rPr>
              <a:t>Rim </a:t>
            </a:r>
            <a:r>
              <a:rPr sz="1400" b="1" dirty="0">
                <a:solidFill>
                  <a:srgbClr val="000053"/>
                </a:solidFill>
                <a:latin typeface="Arial"/>
                <a:cs typeface="Arial"/>
              </a:rPr>
              <a:t>Samia</a:t>
            </a:r>
            <a:r>
              <a:rPr sz="1400" b="1" spc="-25" dirty="0">
                <a:solidFill>
                  <a:srgbClr val="00005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53"/>
                </a:solidFill>
                <a:latin typeface="Arial"/>
                <a:cs typeface="Arial"/>
              </a:rPr>
              <a:t>Kaabi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114300" algn="ctr">
              <a:lnSpc>
                <a:spcPct val="100000"/>
              </a:lnSpc>
              <a:spcBef>
                <a:spcPts val="1250"/>
              </a:spcBef>
            </a:pPr>
            <a:r>
              <a:rPr sz="1000" b="1" spc="-5" dirty="0">
                <a:solidFill>
                  <a:srgbClr val="000053"/>
                </a:solidFill>
                <a:latin typeface="Arial"/>
                <a:cs typeface="Arial"/>
              </a:rPr>
              <a:t>22 octobre 2016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09317" y="6168974"/>
            <a:ext cx="30403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r>
              <a:rPr sz="1600" b="1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Produire au plus </a:t>
            </a:r>
            <a:r>
              <a:rPr sz="1600" b="1" spc="-15" dirty="0">
                <a:solidFill>
                  <a:srgbClr val="3366CC"/>
                </a:solidFill>
                <a:latin typeface="Arial"/>
                <a:cs typeface="Arial"/>
              </a:rPr>
              <a:t>vite</a:t>
            </a:r>
            <a:r>
              <a:rPr sz="1600" b="1" spc="3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et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au plus près de </a:t>
            </a:r>
            <a:r>
              <a:rPr sz="1600" b="1" spc="-20" dirty="0">
                <a:solidFill>
                  <a:srgbClr val="3366CC"/>
                </a:solidFill>
                <a:latin typeface="Arial"/>
                <a:cs typeface="Arial"/>
              </a:rPr>
              <a:t>vos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priorités</a:t>
            </a:r>
            <a:r>
              <a:rPr sz="1600" b="1" spc="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3366CC"/>
                </a:solidFill>
                <a:latin typeface="Arial"/>
                <a:cs typeface="Arial"/>
              </a:rPr>
              <a:t>!!!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1</a:t>
            </a:fld>
            <a:endParaRPr spc="-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méthode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5556" y="1556161"/>
            <a:ext cx="4234559" cy="23849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méthode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10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176324" y="5614161"/>
            <a:ext cx="4402455" cy="164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460" indent="-124460">
              <a:lnSpc>
                <a:spcPct val="100000"/>
              </a:lnSpc>
              <a:spcBef>
                <a:spcPts val="105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Le terme </a:t>
            </a:r>
            <a:r>
              <a:rPr sz="1400" b="1" i="1" dirty="0">
                <a:latin typeface="Arial"/>
                <a:cs typeface="Arial"/>
              </a:rPr>
              <a:t>Scrum </a:t>
            </a:r>
            <a:r>
              <a:rPr sz="1400" dirty="0">
                <a:latin typeface="Arial"/>
                <a:cs typeface="Arial"/>
              </a:rPr>
              <a:t>est emprunté au rugby et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signifie</a:t>
            </a:r>
          </a:p>
          <a:p>
            <a:pPr marL="184785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mêlée.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400" dirty="0">
                <a:latin typeface="Wingdings"/>
                <a:cs typeface="Wingdings"/>
              </a:rPr>
              <a:t>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une équipe </a:t>
            </a:r>
            <a:r>
              <a:rPr sz="1200" dirty="0">
                <a:latin typeface="Arial"/>
                <a:cs typeface="Arial"/>
              </a:rPr>
              <a:t>soudée, </a:t>
            </a:r>
            <a:r>
              <a:rPr sz="1200" spc="-5" dirty="0">
                <a:latin typeface="Arial"/>
                <a:cs typeface="Arial"/>
              </a:rPr>
              <a:t>qui cherche à </a:t>
            </a:r>
            <a:r>
              <a:rPr sz="1200" dirty="0">
                <a:latin typeface="Arial"/>
                <a:cs typeface="Arial"/>
              </a:rPr>
              <a:t>atteindre </a:t>
            </a:r>
            <a:r>
              <a:rPr sz="1200" spc="-5" dirty="0">
                <a:latin typeface="Arial"/>
                <a:cs typeface="Arial"/>
              </a:rPr>
              <a:t>un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4460" marR="5080" indent="-124460">
              <a:lnSpc>
                <a:spcPct val="100000"/>
              </a:lnSpc>
              <a:buChar char="•"/>
              <a:tabLst>
                <a:tab pos="124460" algn="l"/>
              </a:tabLst>
            </a:pPr>
            <a:r>
              <a:rPr sz="1400" dirty="0">
                <a:latin typeface="Arial"/>
                <a:cs typeface="Arial"/>
              </a:rPr>
              <a:t>Scrum a été conçu </a:t>
            </a:r>
            <a:r>
              <a:rPr sz="1400" spc="-5" dirty="0">
                <a:latin typeface="Arial"/>
                <a:cs typeface="Arial"/>
              </a:rPr>
              <a:t>pour améliorer la productivité dans  </a:t>
            </a:r>
            <a:r>
              <a:rPr sz="1400" dirty="0">
                <a:latin typeface="Arial"/>
                <a:cs typeface="Arial"/>
              </a:rPr>
              <a:t>les équipes </a:t>
            </a:r>
            <a:r>
              <a:rPr sz="1400" spc="-5" dirty="0">
                <a:latin typeface="Arial"/>
                <a:cs typeface="Arial"/>
              </a:rPr>
              <a:t>auparavant paralysées </a:t>
            </a:r>
            <a:r>
              <a:rPr sz="1400" dirty="0">
                <a:latin typeface="Arial"/>
                <a:cs typeface="Arial"/>
              </a:rPr>
              <a:t>par des  méthodologies classiques - plus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lourdes.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20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95985" marR="750570" indent="-387350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Principes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6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base  de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517395"/>
            <a:ext cx="450215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108585">
              <a:lnSpc>
                <a:spcPct val="100000"/>
              </a:lnSpc>
              <a:spcBef>
                <a:spcPts val="100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Le </a:t>
            </a:r>
            <a:r>
              <a:rPr sz="1200" spc="-5" dirty="0">
                <a:latin typeface="Arial"/>
                <a:cs typeface="Arial"/>
              </a:rPr>
              <a:t>principe </a:t>
            </a:r>
            <a:r>
              <a:rPr sz="1200" dirty="0">
                <a:latin typeface="Arial"/>
                <a:cs typeface="Arial"/>
              </a:rPr>
              <a:t>de base de Scrum est de focaliser </a:t>
            </a:r>
            <a:r>
              <a:rPr sz="1200" spc="-5" dirty="0">
                <a:latin typeface="Arial"/>
                <a:cs typeface="Arial"/>
              </a:rPr>
              <a:t>l'équipe </a:t>
            </a:r>
            <a:r>
              <a:rPr sz="1200" dirty="0">
                <a:latin typeface="Arial"/>
                <a:cs typeface="Arial"/>
              </a:rPr>
              <a:t>de façon  </a:t>
            </a:r>
            <a:r>
              <a:rPr sz="1200" spc="-5" dirty="0">
                <a:latin typeface="Arial"/>
                <a:cs typeface="Arial"/>
              </a:rPr>
              <a:t>itérative </a:t>
            </a:r>
            <a:r>
              <a:rPr sz="1200" dirty="0">
                <a:latin typeface="Arial"/>
                <a:cs typeface="Arial"/>
              </a:rPr>
              <a:t>sur </a:t>
            </a:r>
            <a:r>
              <a:rPr sz="1200" spc="-5" dirty="0">
                <a:latin typeface="Arial"/>
                <a:cs typeface="Arial"/>
              </a:rPr>
              <a:t>un </a:t>
            </a:r>
            <a:r>
              <a:rPr sz="1200" dirty="0">
                <a:latin typeface="Arial"/>
                <a:cs typeface="Arial"/>
              </a:rPr>
              <a:t>ensemble </a:t>
            </a:r>
            <a:r>
              <a:rPr sz="1200" spc="-5" dirty="0">
                <a:latin typeface="Arial"/>
                <a:cs typeface="Arial"/>
              </a:rPr>
              <a:t>de </a:t>
            </a:r>
            <a:r>
              <a:rPr sz="1200" dirty="0">
                <a:latin typeface="Arial"/>
                <a:cs typeface="Arial"/>
              </a:rPr>
              <a:t>fonctionnalités </a:t>
            </a:r>
            <a:r>
              <a:rPr sz="1200" spc="-5" dirty="0">
                <a:latin typeface="Arial"/>
                <a:cs typeface="Arial"/>
              </a:rPr>
              <a:t>à réaliser, dans des  itérations de 30 </a:t>
            </a:r>
            <a:r>
              <a:rPr sz="1200" dirty="0">
                <a:latin typeface="Arial"/>
                <a:cs typeface="Arial"/>
              </a:rPr>
              <a:t>jours </a:t>
            </a:r>
            <a:r>
              <a:rPr sz="1200" spc="-5" dirty="0">
                <a:latin typeface="Arial"/>
                <a:cs typeface="Arial"/>
              </a:rPr>
              <a:t>au maximum, </a:t>
            </a:r>
            <a:r>
              <a:rPr sz="1200" dirty="0">
                <a:latin typeface="Arial"/>
                <a:cs typeface="Arial"/>
              </a:rPr>
              <a:t>appelées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Sprints</a:t>
            </a:r>
            <a:r>
              <a:rPr sz="1200" b="1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08585" marR="34290" indent="-108585" algn="just">
              <a:lnSpc>
                <a:spcPct val="100000"/>
              </a:lnSpc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Chaque Sprint </a:t>
            </a:r>
            <a:r>
              <a:rPr sz="1200" dirty="0">
                <a:latin typeface="Arial"/>
                <a:cs typeface="Arial"/>
              </a:rPr>
              <a:t>possède un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but </a:t>
            </a:r>
            <a:r>
              <a:rPr sz="1200" spc="-5" dirty="0">
                <a:latin typeface="Arial"/>
                <a:cs typeface="Arial"/>
              </a:rPr>
              <a:t>à </a:t>
            </a:r>
            <a:r>
              <a:rPr sz="1200" dirty="0">
                <a:latin typeface="Arial"/>
                <a:cs typeface="Arial"/>
              </a:rPr>
              <a:t>atteindre, défini </a:t>
            </a:r>
            <a:r>
              <a:rPr sz="1200" spc="-5" dirty="0">
                <a:latin typeface="Arial"/>
                <a:cs typeface="Arial"/>
              </a:rPr>
              <a:t>par le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Product 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Owner /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Directeur de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produit</a:t>
            </a:r>
            <a:r>
              <a:rPr sz="1200" b="1" dirty="0">
                <a:latin typeface="Arial"/>
                <a:cs typeface="Arial"/>
              </a:rPr>
              <a:t>, </a:t>
            </a:r>
            <a:r>
              <a:rPr sz="1200" spc="-5" dirty="0">
                <a:latin typeface="Arial"/>
                <a:cs typeface="Arial"/>
              </a:rPr>
              <a:t>à partir duquel </a:t>
            </a:r>
            <a:r>
              <a:rPr sz="120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choisies les  </a:t>
            </a:r>
            <a:r>
              <a:rPr sz="1200" dirty="0">
                <a:latin typeface="Arial"/>
                <a:cs typeface="Arial"/>
              </a:rPr>
              <a:t>fonctionnalités </a:t>
            </a:r>
            <a:r>
              <a:rPr sz="1200" spc="-5" dirty="0">
                <a:latin typeface="Arial"/>
                <a:cs typeface="Arial"/>
              </a:rPr>
              <a:t>à </a:t>
            </a:r>
            <a:r>
              <a:rPr sz="1200" dirty="0">
                <a:latin typeface="Arial"/>
                <a:cs typeface="Arial"/>
              </a:rPr>
              <a:t>implémenter </a:t>
            </a:r>
            <a:r>
              <a:rPr sz="1200" spc="-5" dirty="0">
                <a:latin typeface="Arial"/>
                <a:cs typeface="Arial"/>
              </a:rPr>
              <a:t>dans ce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08585" marR="382905" indent="-108585">
              <a:lnSpc>
                <a:spcPct val="100000"/>
              </a:lnSpc>
              <a:spcBef>
                <a:spcPts val="5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Un sprint </a:t>
            </a:r>
            <a:r>
              <a:rPr sz="1200" dirty="0">
                <a:latin typeface="Arial"/>
                <a:cs typeface="Arial"/>
              </a:rPr>
              <a:t>aboutit toujours sur </a:t>
            </a:r>
            <a:r>
              <a:rPr sz="1200" spc="-5" dirty="0">
                <a:latin typeface="Arial"/>
                <a:cs typeface="Arial"/>
              </a:rPr>
              <a:t>la livraison </a:t>
            </a:r>
            <a:r>
              <a:rPr sz="1200" dirty="0">
                <a:latin typeface="Arial"/>
                <a:cs typeface="Arial"/>
              </a:rPr>
              <a:t>d'un </a:t>
            </a:r>
            <a:r>
              <a:rPr sz="1200" spc="-5" dirty="0">
                <a:latin typeface="Arial"/>
                <a:cs typeface="Arial"/>
              </a:rPr>
              <a:t>produit partiel  </a:t>
            </a:r>
            <a:r>
              <a:rPr sz="1200" dirty="0">
                <a:latin typeface="Arial"/>
                <a:cs typeface="Arial"/>
              </a:rPr>
              <a:t>fonctionnel.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21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76324" y="4900421"/>
            <a:ext cx="4508500" cy="113220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30580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Principes de base de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endParaRPr sz="1800" dirty="0">
              <a:latin typeface="Arial"/>
              <a:cs typeface="Arial"/>
            </a:endParaRPr>
          </a:p>
          <a:p>
            <a:pPr marL="116839" marR="5080" indent="-116839" algn="just">
              <a:lnSpc>
                <a:spcPct val="100000"/>
              </a:lnSpc>
              <a:spcBef>
                <a:spcPts val="1080"/>
              </a:spcBef>
              <a:buChar char="•"/>
              <a:tabLst>
                <a:tab pos="116839" algn="l"/>
              </a:tabLst>
            </a:pPr>
            <a:r>
              <a:rPr sz="1200" spc="-5" dirty="0">
                <a:latin typeface="Arial"/>
                <a:cs typeface="Arial"/>
              </a:rPr>
              <a:t>Pendant les </a:t>
            </a:r>
            <a:r>
              <a:rPr sz="1200" dirty="0">
                <a:latin typeface="Arial"/>
                <a:cs typeface="Arial"/>
              </a:rPr>
              <a:t>sprints, </a:t>
            </a:r>
            <a:r>
              <a:rPr sz="1200" spc="-10" dirty="0">
                <a:latin typeface="Arial"/>
                <a:cs typeface="Arial"/>
              </a:rPr>
              <a:t>le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Scrum Master </a:t>
            </a:r>
            <a:r>
              <a:rPr sz="1200" spc="-5" dirty="0">
                <a:latin typeface="Arial"/>
                <a:cs typeface="Arial"/>
              </a:rPr>
              <a:t>a la charge de réduire au  maximum les </a:t>
            </a:r>
            <a:r>
              <a:rPr sz="1200" i="1" spc="-5" dirty="0">
                <a:solidFill>
                  <a:srgbClr val="3366CC"/>
                </a:solidFill>
                <a:latin typeface="Arial"/>
                <a:cs typeface="Arial"/>
              </a:rPr>
              <a:t>perturbations extérieures </a:t>
            </a:r>
            <a:r>
              <a:rPr sz="1200" spc="-5" dirty="0">
                <a:latin typeface="Arial"/>
                <a:cs typeface="Arial"/>
              </a:rPr>
              <a:t>et de résoudre les </a:t>
            </a:r>
            <a:r>
              <a:rPr sz="1200" spc="-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3366CC"/>
                </a:solidFill>
                <a:latin typeface="Arial"/>
                <a:cs typeface="Arial"/>
              </a:rPr>
              <a:t>problèmes </a:t>
            </a:r>
            <a:r>
              <a:rPr sz="1200" i="1" dirty="0">
                <a:solidFill>
                  <a:srgbClr val="3366CC"/>
                </a:solidFill>
                <a:latin typeface="Arial"/>
                <a:cs typeface="Arial"/>
              </a:rPr>
              <a:t>non techniques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l'équipe.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11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176324" y="6263385"/>
            <a:ext cx="450850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1117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11760" algn="l"/>
              </a:tabLst>
            </a:pPr>
            <a:r>
              <a:rPr sz="1200" spc="-5" dirty="0">
                <a:latin typeface="Arial"/>
                <a:cs typeface="Arial"/>
              </a:rPr>
              <a:t>Scrum repose </a:t>
            </a:r>
            <a:r>
              <a:rPr sz="1200" spc="-10" dirty="0">
                <a:latin typeface="Arial"/>
                <a:cs typeface="Arial"/>
              </a:rPr>
              <a:t>sur </a:t>
            </a:r>
            <a:r>
              <a:rPr sz="1200" spc="-5" dirty="0">
                <a:latin typeface="Arial"/>
                <a:cs typeface="Arial"/>
              </a:rPr>
              <a:t>la participation active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client </a:t>
            </a:r>
            <a:r>
              <a:rPr sz="1200" spc="-5" dirty="0">
                <a:latin typeface="Arial"/>
                <a:cs typeface="Arial"/>
              </a:rPr>
              <a:t>qui </a:t>
            </a:r>
            <a:r>
              <a:rPr sz="1200" dirty="0">
                <a:latin typeface="Arial"/>
                <a:cs typeface="Arial"/>
              </a:rPr>
              <a:t>joue </a:t>
            </a:r>
            <a:r>
              <a:rPr sz="1200" spc="-5" dirty="0">
                <a:latin typeface="Arial"/>
                <a:cs typeface="Arial"/>
              </a:rPr>
              <a:t>le rôle  de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Product owner </a:t>
            </a:r>
            <a:r>
              <a:rPr sz="1200" spc="-5" dirty="0">
                <a:latin typeface="Arial"/>
                <a:cs typeface="Arial"/>
              </a:rPr>
              <a:t>pour définir les priorités dans les  fonctionnalités du logiciel,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choisit lesquelles seront réalisées  dans chaque sprint (itération).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16839" marR="5080" indent="-116839" algn="just">
              <a:lnSpc>
                <a:spcPct val="100000"/>
              </a:lnSpc>
              <a:buChar char="•"/>
              <a:tabLst>
                <a:tab pos="116839" algn="l"/>
              </a:tabLst>
            </a:pPr>
            <a:r>
              <a:rPr sz="1200" spc="-5" dirty="0">
                <a:latin typeface="Arial"/>
                <a:cs typeface="Arial"/>
              </a:rPr>
              <a:t>Le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Product owner </a:t>
            </a:r>
            <a:r>
              <a:rPr sz="1200" spc="-5" dirty="0">
                <a:latin typeface="Arial"/>
                <a:cs typeface="Arial"/>
              </a:rPr>
              <a:t>peut à tout moment compléter ou modifier </a:t>
            </a:r>
            <a:r>
              <a:rPr sz="1200" spc="-10" dirty="0">
                <a:latin typeface="Arial"/>
                <a:cs typeface="Arial"/>
              </a:rPr>
              <a:t>la  </a:t>
            </a:r>
            <a:r>
              <a:rPr sz="1200" spc="-5" dirty="0">
                <a:latin typeface="Arial"/>
                <a:cs typeface="Arial"/>
              </a:rPr>
              <a:t>liste des fonctionnalités à réaliser, </a:t>
            </a:r>
            <a:r>
              <a:rPr sz="1200" dirty="0">
                <a:latin typeface="Arial"/>
                <a:cs typeface="Arial"/>
              </a:rPr>
              <a:t>mais </a:t>
            </a:r>
            <a:r>
              <a:rPr sz="1200" spc="-5" dirty="0">
                <a:latin typeface="Arial"/>
                <a:cs typeface="Arial"/>
              </a:rPr>
              <a:t>jamais ce qui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en  </a:t>
            </a:r>
            <a:r>
              <a:rPr sz="1200" dirty="0">
                <a:latin typeface="Arial"/>
                <a:cs typeface="Arial"/>
              </a:rPr>
              <a:t>cours de réalisation pendant un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sprint.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22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SCRUM : Vue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d’ensemble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23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5003" y="1638300"/>
            <a:ext cx="4539996" cy="2302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 processus 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8877" y="7999652"/>
            <a:ext cx="8890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10889" y="5630364"/>
            <a:ext cx="4156007" cy="2576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12</a:t>
            </a:fld>
            <a:endParaRPr spc="-4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2076" y="998219"/>
            <a:ext cx="17284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4455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6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r>
              <a:rPr sz="1800" b="1" spc="-6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948814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5292" y="1904006"/>
            <a:ext cx="1479550" cy="9036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Transparence</a:t>
            </a:r>
            <a:r>
              <a:rPr sz="1600" b="1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Inspection</a:t>
            </a:r>
            <a:r>
              <a:rPr sz="1600" b="1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Adaptation</a:t>
            </a:r>
            <a:r>
              <a:rPr sz="1600" b="1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25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32076" y="4974335"/>
            <a:ext cx="17284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09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r>
              <a:rPr sz="1800" b="1" spc="-6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13</a:t>
            </a:fld>
            <a:endParaRPr spc="-40" dirty="0"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948814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324" y="5635497"/>
            <a:ext cx="4509770" cy="2473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730" marR="5080" indent="-12573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•"/>
              <a:tabLst>
                <a:tab pos="125730" algn="l"/>
              </a:tabLst>
            </a:pPr>
            <a:r>
              <a:rPr sz="1400" b="1" spc="-5" dirty="0">
                <a:solidFill>
                  <a:srgbClr val="3366CC"/>
                </a:solidFill>
                <a:latin typeface="Arial"/>
                <a:cs typeface="Arial"/>
              </a:rPr>
              <a:t>Transparence</a:t>
            </a:r>
            <a:r>
              <a:rPr sz="1400" b="1" spc="-5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garantit </a:t>
            </a:r>
            <a:r>
              <a:rPr sz="1400" spc="-5" dirty="0">
                <a:latin typeface="Arial"/>
                <a:cs typeface="Arial"/>
              </a:rPr>
              <a:t>que tous les </a:t>
            </a:r>
            <a:r>
              <a:rPr sz="1400" dirty="0">
                <a:latin typeface="Arial"/>
                <a:cs typeface="Arial"/>
              </a:rPr>
              <a:t>indicateurs </a:t>
            </a:r>
            <a:r>
              <a:rPr sz="1400" spc="-5" dirty="0">
                <a:latin typeface="Arial"/>
                <a:cs typeface="Arial"/>
              </a:rPr>
              <a:t>relatifs  </a:t>
            </a:r>
            <a:r>
              <a:rPr sz="1400" dirty="0">
                <a:latin typeface="Arial"/>
                <a:cs typeface="Arial"/>
              </a:rPr>
              <a:t>à </a:t>
            </a:r>
            <a:r>
              <a:rPr sz="1400" spc="-5" dirty="0">
                <a:latin typeface="Arial"/>
                <a:cs typeface="Arial"/>
              </a:rPr>
              <a:t>l’état </a:t>
            </a:r>
            <a:r>
              <a:rPr sz="1400" dirty="0">
                <a:latin typeface="Arial"/>
                <a:cs typeface="Arial"/>
              </a:rPr>
              <a:t>du développement sont </a:t>
            </a:r>
            <a:r>
              <a:rPr sz="1400" spc="-5" dirty="0">
                <a:latin typeface="Arial"/>
                <a:cs typeface="Arial"/>
              </a:rPr>
              <a:t>visibles par tous </a:t>
            </a:r>
            <a:r>
              <a:rPr sz="1400" dirty="0">
                <a:latin typeface="Arial"/>
                <a:cs typeface="Arial"/>
              </a:rPr>
              <a:t>ceux  </a:t>
            </a:r>
            <a:r>
              <a:rPr sz="1400" spc="-5" dirty="0">
                <a:latin typeface="Arial"/>
                <a:cs typeface="Arial"/>
              </a:rPr>
              <a:t>qui </a:t>
            </a:r>
            <a:r>
              <a:rPr sz="1400" dirty="0">
                <a:latin typeface="Arial"/>
                <a:cs typeface="Arial"/>
              </a:rPr>
              <a:t>sont intéressés </a:t>
            </a:r>
            <a:r>
              <a:rPr sz="1400" spc="-5" dirty="0">
                <a:latin typeface="Arial"/>
                <a:cs typeface="Arial"/>
              </a:rPr>
              <a:t>par </a:t>
            </a:r>
            <a:r>
              <a:rPr sz="1400" dirty="0">
                <a:latin typeface="Arial"/>
                <a:cs typeface="Arial"/>
              </a:rPr>
              <a:t>le résultat </a:t>
            </a:r>
            <a:r>
              <a:rPr sz="1400" spc="-5" dirty="0">
                <a:latin typeface="Arial"/>
                <a:cs typeface="Arial"/>
              </a:rPr>
              <a:t>du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produit.</a:t>
            </a:r>
          </a:p>
          <a:p>
            <a:pPr marL="184785" marR="825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Non </a:t>
            </a:r>
            <a:r>
              <a:rPr sz="1400" dirty="0">
                <a:latin typeface="Arial"/>
                <a:cs typeface="Arial"/>
              </a:rPr>
              <a:t>seulement la transparence </a:t>
            </a:r>
            <a:r>
              <a:rPr sz="1400" spc="-5" dirty="0">
                <a:latin typeface="Arial"/>
                <a:cs typeface="Arial"/>
              </a:rPr>
              <a:t>pousse </a:t>
            </a:r>
            <a:r>
              <a:rPr sz="1400" dirty="0">
                <a:latin typeface="Arial"/>
                <a:cs typeface="Arial"/>
              </a:rPr>
              <a:t>à la </a:t>
            </a:r>
            <a:r>
              <a:rPr sz="1400" spc="-5" dirty="0">
                <a:latin typeface="Arial"/>
                <a:cs typeface="Arial"/>
              </a:rPr>
              <a:t>visibilité  mais </a:t>
            </a:r>
            <a:r>
              <a:rPr sz="1400" dirty="0">
                <a:latin typeface="Arial"/>
                <a:cs typeface="Arial"/>
              </a:rPr>
              <a:t>ce </a:t>
            </a:r>
            <a:r>
              <a:rPr sz="1400" spc="-5" dirty="0">
                <a:latin typeface="Arial"/>
                <a:cs typeface="Arial"/>
              </a:rPr>
              <a:t>qui </a:t>
            </a:r>
            <a:r>
              <a:rPr sz="1400" dirty="0">
                <a:latin typeface="Arial"/>
                <a:cs typeface="Arial"/>
              </a:rPr>
              <a:t>est rendu </a:t>
            </a:r>
            <a:r>
              <a:rPr sz="1400" spc="-5" dirty="0">
                <a:latin typeface="Arial"/>
                <a:cs typeface="Arial"/>
              </a:rPr>
              <a:t>visible doit </a:t>
            </a:r>
            <a:r>
              <a:rPr sz="1400" dirty="0">
                <a:latin typeface="Arial"/>
                <a:cs typeface="Arial"/>
              </a:rPr>
              <a:t>être </a:t>
            </a:r>
            <a:r>
              <a:rPr sz="1400" spc="-5" dirty="0">
                <a:latin typeface="Arial"/>
                <a:cs typeface="Arial"/>
              </a:rPr>
              <a:t>bien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compris.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84785" marR="6985" indent="-172720" algn="just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Par exemple, </a:t>
            </a:r>
            <a:r>
              <a:rPr sz="1400" dirty="0">
                <a:latin typeface="Arial"/>
                <a:cs typeface="Arial"/>
              </a:rPr>
              <a:t>si </a:t>
            </a:r>
            <a:r>
              <a:rPr sz="1400" spc="-10" dirty="0">
                <a:latin typeface="Arial"/>
                <a:cs typeface="Arial"/>
              </a:rPr>
              <a:t>un </a:t>
            </a:r>
            <a:r>
              <a:rPr sz="1400" dirty="0">
                <a:latin typeface="Arial"/>
                <a:cs typeface="Arial"/>
              </a:rPr>
              <a:t>indicateur annonce </a:t>
            </a:r>
            <a:r>
              <a:rPr sz="1400" spc="-5" dirty="0">
                <a:latin typeface="Arial"/>
                <a:cs typeface="Arial"/>
              </a:rPr>
              <a:t>que </a:t>
            </a:r>
            <a:r>
              <a:rPr sz="1400" dirty="0">
                <a:latin typeface="Arial"/>
                <a:cs typeface="Arial"/>
              </a:rPr>
              <a:t>le </a:t>
            </a:r>
            <a:r>
              <a:rPr sz="1400" spc="-5" dirty="0">
                <a:latin typeface="Arial"/>
                <a:cs typeface="Arial"/>
              </a:rPr>
              <a:t>produit  </a:t>
            </a:r>
            <a:r>
              <a:rPr sz="1400" dirty="0">
                <a:latin typeface="Arial"/>
                <a:cs typeface="Arial"/>
              </a:rPr>
              <a:t>est fini (ou </a:t>
            </a:r>
            <a:r>
              <a:rPr sz="1400" spc="-5" dirty="0">
                <a:latin typeface="Arial"/>
                <a:cs typeface="Arial"/>
              </a:rPr>
              <a:t>une partie </a:t>
            </a:r>
            <a:r>
              <a:rPr sz="1400" dirty="0">
                <a:latin typeface="Arial"/>
                <a:cs typeface="Arial"/>
              </a:rPr>
              <a:t>seulement </a:t>
            </a:r>
            <a:r>
              <a:rPr sz="1400" spc="-5" dirty="0">
                <a:latin typeface="Arial"/>
                <a:cs typeface="Arial"/>
              </a:rPr>
              <a:t>du produit), </a:t>
            </a:r>
            <a:r>
              <a:rPr sz="1400" dirty="0">
                <a:latin typeface="Arial"/>
                <a:cs typeface="Arial"/>
              </a:rPr>
              <a:t>cela </a:t>
            </a:r>
            <a:r>
              <a:rPr sz="1400" spc="-5" dirty="0">
                <a:latin typeface="Arial"/>
                <a:cs typeface="Arial"/>
              </a:rPr>
              <a:t>doit  </a:t>
            </a:r>
            <a:r>
              <a:rPr sz="1400" dirty="0">
                <a:latin typeface="Arial"/>
                <a:cs typeface="Arial"/>
              </a:rPr>
              <a:t>être </a:t>
            </a:r>
            <a:r>
              <a:rPr sz="1400" spc="-5" dirty="0">
                <a:latin typeface="Arial"/>
                <a:cs typeface="Arial"/>
              </a:rPr>
              <a:t>strictement équivalent </a:t>
            </a:r>
            <a:r>
              <a:rPr sz="1400" dirty="0">
                <a:latin typeface="Arial"/>
                <a:cs typeface="Arial"/>
              </a:rPr>
              <a:t>à la </a:t>
            </a:r>
            <a:r>
              <a:rPr sz="1400" spc="-5" dirty="0">
                <a:latin typeface="Arial"/>
                <a:cs typeface="Arial"/>
              </a:rPr>
              <a:t>signification de </a:t>
            </a:r>
            <a:r>
              <a:rPr sz="1400" dirty="0">
                <a:latin typeface="Arial"/>
                <a:cs typeface="Arial"/>
              </a:rPr>
              <a:t>fini  définie </a:t>
            </a:r>
            <a:r>
              <a:rPr sz="1400" spc="-5" dirty="0">
                <a:latin typeface="Arial"/>
                <a:cs typeface="Arial"/>
              </a:rPr>
              <a:t>par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l’équipe.</a:t>
            </a:r>
            <a:endParaRPr sz="1400" dirty="0">
              <a:latin typeface="Arial"/>
              <a:cs typeface="Arial"/>
            </a:endParaRPr>
          </a:p>
          <a:p>
            <a:pPr marR="350520" algn="r">
              <a:lnSpc>
                <a:spcPct val="100000"/>
              </a:lnSpc>
              <a:spcBef>
                <a:spcPts val="620"/>
              </a:spcBef>
            </a:pPr>
            <a:r>
              <a:rPr sz="700" spc="-5" dirty="0">
                <a:latin typeface="Times New Roman"/>
                <a:cs typeface="Times New Roman"/>
              </a:rPr>
              <a:t>26</a:t>
            </a:r>
            <a:endParaRPr sz="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2076" y="998219"/>
            <a:ext cx="17284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4455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6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r>
              <a:rPr sz="1800" b="1" spc="-6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948814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60397"/>
            <a:ext cx="45078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27000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127000" algn="l"/>
              </a:tabLst>
            </a:pPr>
            <a:r>
              <a:rPr sz="1200" b="1" spc="-5" dirty="0">
                <a:solidFill>
                  <a:srgbClr val="3366CC"/>
                </a:solidFill>
                <a:latin typeface="Arial"/>
                <a:cs typeface="Arial"/>
              </a:rPr>
              <a:t>Inspection</a:t>
            </a:r>
            <a:r>
              <a:rPr sz="1200" b="1" spc="-5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Les différentes </a:t>
            </a:r>
            <a:r>
              <a:rPr sz="1200" dirty="0">
                <a:latin typeface="Arial"/>
                <a:cs typeface="Arial"/>
              </a:rPr>
              <a:t>facettes </a:t>
            </a:r>
            <a:r>
              <a:rPr sz="1200" spc="-5" dirty="0">
                <a:latin typeface="Arial"/>
                <a:cs typeface="Arial"/>
              </a:rPr>
              <a:t>du développement doivent  </a:t>
            </a:r>
            <a:r>
              <a:rPr sz="1200" dirty="0">
                <a:latin typeface="Arial"/>
                <a:cs typeface="Arial"/>
              </a:rPr>
              <a:t>être </a:t>
            </a:r>
            <a:r>
              <a:rPr sz="1200" spc="-5" dirty="0">
                <a:latin typeface="Arial"/>
                <a:cs typeface="Arial"/>
              </a:rPr>
              <a:t>inspectées suffisamment souvent pour que des variations  excessives </a:t>
            </a:r>
            <a:r>
              <a:rPr sz="1200" dirty="0">
                <a:latin typeface="Arial"/>
                <a:cs typeface="Arial"/>
              </a:rPr>
              <a:t>dans </a:t>
            </a:r>
            <a:r>
              <a:rPr sz="1200" spc="-5" dirty="0">
                <a:latin typeface="Arial"/>
                <a:cs typeface="Arial"/>
              </a:rPr>
              <a:t>les </a:t>
            </a:r>
            <a:r>
              <a:rPr sz="1200" dirty="0">
                <a:latin typeface="Arial"/>
                <a:cs typeface="Arial"/>
              </a:rPr>
              <a:t>indicateurs </a:t>
            </a:r>
            <a:r>
              <a:rPr sz="1200" spc="-5" dirty="0">
                <a:latin typeface="Arial"/>
                <a:cs typeface="Arial"/>
              </a:rPr>
              <a:t>puissent </a:t>
            </a:r>
            <a:r>
              <a:rPr sz="1200" dirty="0">
                <a:latin typeface="Arial"/>
                <a:cs typeface="Arial"/>
              </a:rPr>
              <a:t>être </a:t>
            </a:r>
            <a:r>
              <a:rPr sz="1200" spc="-5" dirty="0">
                <a:latin typeface="Arial"/>
                <a:cs typeface="Arial"/>
              </a:rPr>
              <a:t>détectées à  </a:t>
            </a:r>
            <a:r>
              <a:rPr sz="1200" dirty="0">
                <a:latin typeface="Arial"/>
                <a:cs typeface="Arial"/>
              </a:rPr>
              <a:t>temps.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6324" y="2648203"/>
            <a:ext cx="2529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0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175895" algn="l"/>
              </a:tabLst>
            </a:pPr>
            <a:r>
              <a:rPr sz="1200" b="1" spc="-5" dirty="0">
                <a:solidFill>
                  <a:srgbClr val="3366CC"/>
                </a:solidFill>
                <a:latin typeface="Arial"/>
                <a:cs typeface="Arial"/>
              </a:rPr>
              <a:t>Adaptation: </a:t>
            </a:r>
            <a:r>
              <a:rPr sz="1200" spc="-5" dirty="0">
                <a:latin typeface="Arial"/>
                <a:cs typeface="Arial"/>
              </a:rPr>
              <a:t>Si l’inspection </a:t>
            </a:r>
            <a:r>
              <a:rPr sz="1200" dirty="0">
                <a:latin typeface="Arial"/>
                <a:cs typeface="Arial"/>
              </a:rPr>
              <a:t>met  indicateurs sont </a:t>
            </a:r>
            <a:r>
              <a:rPr sz="1200" spc="-5" dirty="0">
                <a:latin typeface="Arial"/>
                <a:cs typeface="Arial"/>
              </a:rPr>
              <a:t>en dehors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2883" y="2648203"/>
            <a:ext cx="192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en </a:t>
            </a:r>
            <a:r>
              <a:rPr sz="1200" spc="-5" dirty="0">
                <a:latin typeface="Arial"/>
                <a:cs typeface="Arial"/>
              </a:rPr>
              <a:t>évidence que certains  limites acceptables, il</a:t>
            </a:r>
            <a:r>
              <a:rPr sz="1200" spc="1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8486" y="3013964"/>
            <a:ext cx="4335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probable que le produit résultant </a:t>
            </a:r>
            <a:r>
              <a:rPr sz="1200" dirty="0">
                <a:latin typeface="Arial"/>
                <a:cs typeface="Arial"/>
              </a:rPr>
              <a:t>sera </a:t>
            </a:r>
            <a:r>
              <a:rPr sz="1200" spc="-5" dirty="0">
                <a:latin typeface="Arial"/>
                <a:cs typeface="Arial"/>
              </a:rPr>
              <a:t>également inacceptable  si on ne réagit pas </a:t>
            </a:r>
            <a:r>
              <a:rPr sz="1200" dirty="0">
                <a:latin typeface="Arial"/>
                <a:cs typeface="Arial"/>
              </a:rPr>
              <a:t>; </a:t>
            </a:r>
            <a:r>
              <a:rPr sz="1200" spc="-5" dirty="0">
                <a:latin typeface="Arial"/>
                <a:cs typeface="Arial"/>
              </a:rPr>
              <a:t>le processus doit donc </a:t>
            </a:r>
            <a:r>
              <a:rPr sz="1200" dirty="0">
                <a:latin typeface="Arial"/>
                <a:cs typeface="Arial"/>
              </a:rPr>
              <a:t>être </a:t>
            </a:r>
            <a:r>
              <a:rPr sz="1200" spc="-5" dirty="0">
                <a:latin typeface="Arial"/>
                <a:cs typeface="Arial"/>
              </a:rPr>
              <a:t>ajusté  </a:t>
            </a:r>
            <a:r>
              <a:rPr sz="1200" dirty="0">
                <a:latin typeface="Arial"/>
                <a:cs typeface="Arial"/>
              </a:rPr>
              <a:t>rapidement pour minimiser </a:t>
            </a:r>
            <a:r>
              <a:rPr sz="1200" spc="-5" dirty="0">
                <a:latin typeface="Arial"/>
                <a:cs typeface="Arial"/>
              </a:rPr>
              <a:t>les </a:t>
            </a:r>
            <a:r>
              <a:rPr sz="1200" dirty="0">
                <a:latin typeface="Arial"/>
                <a:cs typeface="Arial"/>
              </a:rPr>
              <a:t>futures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déviations.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27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32076" y="4974335"/>
            <a:ext cx="17284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09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r>
              <a:rPr sz="1800" b="1" spc="-6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14</a:t>
            </a:fld>
            <a:endParaRPr spc="-40" dirty="0"/>
          </a:p>
        </p:txBody>
      </p:sp>
      <p:sp>
        <p:nvSpPr>
          <p:cNvPr id="15" name="object 15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948814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6324" y="5600822"/>
            <a:ext cx="4509770" cy="2183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Arial"/>
                <a:cs typeface="Arial"/>
              </a:rPr>
              <a:t>Il y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trois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points d’inspection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et d’adaptation </a:t>
            </a:r>
            <a:r>
              <a:rPr sz="1200" spc="-5" dirty="0">
                <a:latin typeface="Arial"/>
                <a:cs typeface="Arial"/>
              </a:rPr>
              <a:t>dans </a:t>
            </a:r>
            <a:r>
              <a:rPr sz="1200" dirty="0">
                <a:latin typeface="Arial"/>
                <a:cs typeface="Arial"/>
              </a:rPr>
              <a:t>Scrum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</a:p>
          <a:p>
            <a:pPr marL="184785" marR="6985" indent="-172085" algn="just">
              <a:lnSpc>
                <a:spcPct val="100000"/>
              </a:lnSpc>
              <a:spcBef>
                <a:spcPts val="285"/>
              </a:spcBef>
              <a:buChar char="–"/>
              <a:tabLst>
                <a:tab pos="191135" algn="l"/>
              </a:tabLst>
            </a:pPr>
            <a:r>
              <a:rPr sz="1200" spc="-5" dirty="0">
                <a:latin typeface="Arial"/>
                <a:cs typeface="Arial"/>
              </a:rPr>
              <a:t>Le </a:t>
            </a:r>
            <a:r>
              <a:rPr sz="1200" b="1" dirty="0">
                <a:solidFill>
                  <a:srgbClr val="3366CC"/>
                </a:solidFill>
                <a:latin typeface="Arial"/>
                <a:cs typeface="Arial"/>
              </a:rPr>
              <a:t>scrum </a:t>
            </a:r>
            <a:r>
              <a:rPr sz="1200" b="1" spc="-5" dirty="0">
                <a:solidFill>
                  <a:srgbClr val="3366CC"/>
                </a:solidFill>
                <a:latin typeface="Arial"/>
                <a:cs typeface="Arial"/>
              </a:rPr>
              <a:t>quotidien </a:t>
            </a:r>
            <a:r>
              <a:rPr sz="1200" spc="-5" dirty="0">
                <a:latin typeface="Arial"/>
                <a:cs typeface="Arial"/>
              </a:rPr>
              <a:t>permet d’inspecter la </a:t>
            </a:r>
            <a:r>
              <a:rPr sz="1200" dirty="0">
                <a:latin typeface="Arial"/>
                <a:cs typeface="Arial"/>
              </a:rPr>
              <a:t>progression par  </a:t>
            </a:r>
            <a:r>
              <a:rPr sz="1200" spc="-5" dirty="0">
                <a:latin typeface="Arial"/>
                <a:cs typeface="Arial"/>
              </a:rPr>
              <a:t>rapport au but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sprint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de faire des adaptations qui  </a:t>
            </a:r>
            <a:r>
              <a:rPr sz="1200" dirty="0">
                <a:latin typeface="Arial"/>
                <a:cs typeface="Arial"/>
              </a:rPr>
              <a:t>optimisent </a:t>
            </a:r>
            <a:r>
              <a:rPr sz="1200" spc="-5" dirty="0">
                <a:latin typeface="Arial"/>
                <a:cs typeface="Arial"/>
              </a:rPr>
              <a:t>la valeur du travail du </a:t>
            </a:r>
            <a:r>
              <a:rPr sz="1200" dirty="0">
                <a:latin typeface="Arial"/>
                <a:cs typeface="Arial"/>
              </a:rPr>
              <a:t>jour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suivant.</a:t>
            </a:r>
            <a:endParaRPr sz="1200" dirty="0">
              <a:latin typeface="Arial"/>
              <a:cs typeface="Arial"/>
            </a:endParaRPr>
          </a:p>
          <a:p>
            <a:pPr marL="184785" marR="5080" indent="-172085" algn="just">
              <a:lnSpc>
                <a:spcPct val="100000"/>
              </a:lnSpc>
              <a:spcBef>
                <a:spcPts val="295"/>
              </a:spcBef>
              <a:buChar char="–"/>
              <a:tabLst>
                <a:tab pos="189865" algn="l"/>
              </a:tabLst>
            </a:pPr>
            <a:r>
              <a:rPr sz="1200" spc="-5" dirty="0">
                <a:latin typeface="Arial"/>
                <a:cs typeface="Arial"/>
              </a:rPr>
              <a:t>La </a:t>
            </a:r>
            <a:r>
              <a:rPr sz="1200" b="1" spc="-5" dirty="0">
                <a:solidFill>
                  <a:srgbClr val="3366CC"/>
                </a:solidFill>
                <a:latin typeface="Arial"/>
                <a:cs typeface="Arial"/>
              </a:rPr>
              <a:t>planification </a:t>
            </a:r>
            <a:r>
              <a:rPr sz="1200" b="1" spc="-10" dirty="0">
                <a:solidFill>
                  <a:srgbClr val="3366CC"/>
                </a:solidFill>
                <a:latin typeface="Arial"/>
                <a:cs typeface="Arial"/>
              </a:rPr>
              <a:t>et </a:t>
            </a:r>
            <a:r>
              <a:rPr sz="1200" b="1" spc="-5" dirty="0">
                <a:solidFill>
                  <a:srgbClr val="3366CC"/>
                </a:solidFill>
                <a:latin typeface="Arial"/>
                <a:cs typeface="Arial"/>
              </a:rPr>
              <a:t>la revue de sprint </a:t>
            </a:r>
            <a:r>
              <a:rPr sz="120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utilisées pour  </a:t>
            </a:r>
            <a:r>
              <a:rPr sz="1200" dirty="0">
                <a:latin typeface="Arial"/>
                <a:cs typeface="Arial"/>
              </a:rPr>
              <a:t>inspecter </a:t>
            </a:r>
            <a:r>
              <a:rPr sz="1200" spc="-5" dirty="0">
                <a:latin typeface="Arial"/>
                <a:cs typeface="Arial"/>
              </a:rPr>
              <a:t>l’avancement du développement par rapport </a:t>
            </a:r>
            <a:r>
              <a:rPr sz="1200" dirty="0">
                <a:latin typeface="Arial"/>
                <a:cs typeface="Arial"/>
              </a:rPr>
              <a:t>au </a:t>
            </a:r>
            <a:r>
              <a:rPr sz="1200" spc="-5" dirty="0">
                <a:latin typeface="Arial"/>
                <a:cs typeface="Arial"/>
              </a:rPr>
              <a:t>but  de la release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faire des adaptations sur le contenu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produit  pour le prochain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sprint.</a:t>
            </a:r>
            <a:endParaRPr sz="1200" dirty="0">
              <a:latin typeface="Arial"/>
              <a:cs typeface="Arial"/>
            </a:endParaRPr>
          </a:p>
          <a:p>
            <a:pPr marL="162560" marR="6985" indent="-162560" algn="just">
              <a:lnSpc>
                <a:spcPct val="100000"/>
              </a:lnSpc>
              <a:spcBef>
                <a:spcPts val="285"/>
              </a:spcBef>
              <a:buChar char="–"/>
              <a:tabLst>
                <a:tab pos="162560" algn="l"/>
              </a:tabLst>
            </a:pPr>
            <a:r>
              <a:rPr sz="1200" spc="-5" dirty="0">
                <a:latin typeface="Arial"/>
                <a:cs typeface="Arial"/>
              </a:rPr>
              <a:t>La </a:t>
            </a:r>
            <a:r>
              <a:rPr sz="1200" b="1" spc="-5" dirty="0">
                <a:solidFill>
                  <a:srgbClr val="3366CC"/>
                </a:solidFill>
                <a:latin typeface="Arial"/>
                <a:cs typeface="Arial"/>
              </a:rPr>
              <a:t>rétrospective </a:t>
            </a:r>
            <a:r>
              <a:rPr sz="1200" dirty="0">
                <a:latin typeface="Arial"/>
                <a:cs typeface="Arial"/>
              </a:rPr>
              <a:t>inspecte </a:t>
            </a:r>
            <a:r>
              <a:rPr sz="1200" spc="-5" dirty="0">
                <a:latin typeface="Arial"/>
                <a:cs typeface="Arial"/>
              </a:rPr>
              <a:t>la façon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travailler dans le </a:t>
            </a:r>
            <a:r>
              <a:rPr sz="1200" dirty="0">
                <a:latin typeface="Arial"/>
                <a:cs typeface="Arial"/>
              </a:rPr>
              <a:t>sprint  </a:t>
            </a:r>
            <a:r>
              <a:rPr sz="1200" spc="-5" dirty="0">
                <a:latin typeface="Arial"/>
                <a:cs typeface="Arial"/>
              </a:rPr>
              <a:t>pour déterminer quelles améliorations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processus peuvent  </a:t>
            </a:r>
            <a:r>
              <a:rPr sz="1200" dirty="0">
                <a:latin typeface="Arial"/>
                <a:cs typeface="Arial"/>
              </a:rPr>
              <a:t>être faites </a:t>
            </a:r>
            <a:r>
              <a:rPr sz="1200" spc="-5" dirty="0">
                <a:latin typeface="Arial"/>
                <a:cs typeface="Arial"/>
              </a:rPr>
              <a:t>dans le prochain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28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4045" y="2250440"/>
            <a:ext cx="316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Des sprints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pour une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29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Définitions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15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176324" y="5637021"/>
            <a:ext cx="4509135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5080" indent="-113664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3664" algn="l"/>
              </a:tabLst>
            </a:pPr>
            <a:r>
              <a:rPr sz="1200" b="1" dirty="0">
                <a:latin typeface="Arial"/>
                <a:cs typeface="Arial"/>
              </a:rPr>
              <a:t>Sprint </a:t>
            </a:r>
            <a:r>
              <a:rPr sz="1200" b="1" spc="-5" dirty="0">
                <a:latin typeface="Arial"/>
                <a:cs typeface="Arial"/>
              </a:rPr>
              <a:t>(ou itération) </a:t>
            </a:r>
            <a:r>
              <a:rPr sz="1200" b="1" dirty="0">
                <a:latin typeface="Arial"/>
                <a:cs typeface="Arial"/>
              </a:rPr>
              <a:t>: </a:t>
            </a:r>
            <a:r>
              <a:rPr sz="1200" spc="-10" dirty="0">
                <a:latin typeface="Arial"/>
                <a:cs typeface="Arial"/>
              </a:rPr>
              <a:t>un </a:t>
            </a:r>
            <a:r>
              <a:rPr sz="1200" spc="-5" dirty="0">
                <a:latin typeface="Arial"/>
                <a:cs typeface="Arial"/>
              </a:rPr>
              <a:t>bloc de temps fixé aboutissant à créer  un </a:t>
            </a:r>
            <a:r>
              <a:rPr sz="1200" dirty="0">
                <a:latin typeface="Arial"/>
                <a:cs typeface="Arial"/>
              </a:rPr>
              <a:t>incrément </a:t>
            </a:r>
            <a:r>
              <a:rPr sz="1200" spc="-5" dirty="0">
                <a:latin typeface="Arial"/>
                <a:cs typeface="Arial"/>
              </a:rPr>
              <a:t>du produit </a:t>
            </a:r>
            <a:r>
              <a:rPr sz="1200" dirty="0">
                <a:latin typeface="Arial"/>
                <a:cs typeface="Arial"/>
              </a:rPr>
              <a:t>potentiellement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livrable.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Release </a:t>
            </a:r>
            <a:r>
              <a:rPr sz="1200" b="1" dirty="0">
                <a:latin typeface="Arial"/>
                <a:cs typeface="Arial"/>
              </a:rPr>
              <a:t>peut </a:t>
            </a:r>
            <a:r>
              <a:rPr sz="1200" b="1" spc="-5" dirty="0">
                <a:latin typeface="Arial"/>
                <a:cs typeface="Arial"/>
              </a:rPr>
              <a:t>avoir </a:t>
            </a:r>
            <a:r>
              <a:rPr sz="1200" b="1" dirty="0">
                <a:latin typeface="Arial"/>
                <a:cs typeface="Arial"/>
              </a:rPr>
              <a:t>plusieurs </a:t>
            </a:r>
            <a:r>
              <a:rPr sz="1200" b="1" spc="-5" dirty="0">
                <a:latin typeface="Arial"/>
                <a:cs typeface="Arial"/>
              </a:rPr>
              <a:t>sens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184785" marR="7620" indent="-172085" algn="just">
              <a:lnSpc>
                <a:spcPct val="100000"/>
              </a:lnSpc>
              <a:spcBef>
                <a:spcPts val="290"/>
              </a:spcBef>
              <a:buChar char="–"/>
              <a:tabLst>
                <a:tab pos="250825" algn="l"/>
              </a:tabLst>
            </a:pPr>
            <a:r>
              <a:rPr sz="1200" spc="-5" dirty="0">
                <a:latin typeface="Arial"/>
                <a:cs typeface="Arial"/>
              </a:rPr>
              <a:t>Release comme version </a:t>
            </a:r>
            <a:r>
              <a:rPr sz="1200" dirty="0">
                <a:latin typeface="Arial"/>
                <a:cs typeface="Arial"/>
              </a:rPr>
              <a:t>– </a:t>
            </a:r>
            <a:r>
              <a:rPr sz="1200" spc="-10" dirty="0">
                <a:latin typeface="Arial"/>
                <a:cs typeface="Arial"/>
              </a:rPr>
              <a:t>Le </a:t>
            </a:r>
            <a:r>
              <a:rPr sz="1200" spc="-5" dirty="0">
                <a:latin typeface="Arial"/>
                <a:cs typeface="Arial"/>
              </a:rPr>
              <a:t>dictionnaire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jargon  informatique </a:t>
            </a:r>
            <a:r>
              <a:rPr sz="1200" dirty="0">
                <a:latin typeface="Arial"/>
                <a:cs typeface="Arial"/>
              </a:rPr>
              <a:t>français </a:t>
            </a:r>
            <a:r>
              <a:rPr sz="1200" spc="-5" dirty="0">
                <a:latin typeface="Arial"/>
                <a:cs typeface="Arial"/>
              </a:rPr>
              <a:t>définit une release comme </a:t>
            </a:r>
            <a:r>
              <a:rPr sz="1200" dirty="0">
                <a:latin typeface="Arial"/>
                <a:cs typeface="Arial"/>
              </a:rPr>
              <a:t>suit : </a:t>
            </a:r>
            <a:r>
              <a:rPr sz="1200" spc="-5" dirty="0">
                <a:latin typeface="Arial"/>
                <a:cs typeface="Arial"/>
              </a:rPr>
              <a:t>« version  d’un logiciel effectivement diffusée, donc « Mise </a:t>
            </a:r>
            <a:r>
              <a:rPr sz="1200" dirty="0">
                <a:latin typeface="Arial"/>
                <a:cs typeface="Arial"/>
              </a:rPr>
              <a:t>sur </a:t>
            </a:r>
            <a:r>
              <a:rPr sz="1200" spc="-10" dirty="0">
                <a:latin typeface="Arial"/>
                <a:cs typeface="Arial"/>
              </a:rPr>
              <a:t>le  </a:t>
            </a:r>
            <a:r>
              <a:rPr sz="1200" dirty="0">
                <a:latin typeface="Arial"/>
                <a:cs typeface="Arial"/>
              </a:rPr>
              <a:t>marché».</a:t>
            </a:r>
          </a:p>
          <a:p>
            <a:pPr marL="154940" marR="7620" indent="-154940" algn="just">
              <a:lnSpc>
                <a:spcPct val="100000"/>
              </a:lnSpc>
              <a:spcBef>
                <a:spcPts val="285"/>
              </a:spcBef>
              <a:buChar char="–"/>
              <a:tabLst>
                <a:tab pos="154940" algn="l"/>
              </a:tabLst>
            </a:pPr>
            <a:r>
              <a:rPr sz="1200" spc="-5" dirty="0">
                <a:latin typeface="Arial"/>
                <a:cs typeface="Arial"/>
              </a:rPr>
              <a:t>Release comme période de </a:t>
            </a:r>
            <a:r>
              <a:rPr sz="1200" dirty="0">
                <a:latin typeface="Arial"/>
                <a:cs typeface="Arial"/>
              </a:rPr>
              <a:t>temps – </a:t>
            </a:r>
            <a:r>
              <a:rPr sz="1200" spc="-5" dirty="0">
                <a:latin typeface="Arial"/>
                <a:cs typeface="Arial"/>
              </a:rPr>
              <a:t>Par extension, </a:t>
            </a:r>
            <a:r>
              <a:rPr sz="1200" spc="-10" dirty="0">
                <a:latin typeface="Arial"/>
                <a:cs typeface="Arial"/>
              </a:rPr>
              <a:t>on </a:t>
            </a:r>
            <a:r>
              <a:rPr sz="1200" spc="-5" dirty="0">
                <a:latin typeface="Arial"/>
                <a:cs typeface="Arial"/>
              </a:rPr>
              <a:t>appelle  également </a:t>
            </a:r>
            <a:r>
              <a:rPr sz="1200" dirty="0">
                <a:latin typeface="Arial"/>
                <a:cs typeface="Arial"/>
              </a:rPr>
              <a:t>release </a:t>
            </a:r>
            <a:r>
              <a:rPr sz="1200" spc="-5" dirty="0">
                <a:latin typeface="Arial"/>
                <a:cs typeface="Arial"/>
              </a:rPr>
              <a:t>la </a:t>
            </a:r>
            <a:r>
              <a:rPr sz="1200" spc="-5" dirty="0">
                <a:solidFill>
                  <a:srgbClr val="3366CC"/>
                </a:solidFill>
                <a:latin typeface="Arial"/>
                <a:cs typeface="Arial"/>
              </a:rPr>
              <a:t>période de </a:t>
            </a:r>
            <a:r>
              <a:rPr sz="1200" dirty="0">
                <a:solidFill>
                  <a:srgbClr val="3366CC"/>
                </a:solidFill>
                <a:latin typeface="Arial"/>
                <a:cs typeface="Arial"/>
              </a:rPr>
              <a:t>temps </a:t>
            </a:r>
            <a:r>
              <a:rPr sz="1200" spc="-5" dirty="0">
                <a:latin typeface="Arial"/>
                <a:cs typeface="Arial"/>
              </a:rPr>
              <a:t>qui permet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20" dirty="0">
                <a:latin typeface="Arial"/>
                <a:cs typeface="Arial"/>
              </a:rPr>
              <a:t>la  </a:t>
            </a:r>
            <a:r>
              <a:rPr sz="1200" spc="-5" dirty="0">
                <a:latin typeface="Arial"/>
                <a:cs typeface="Arial"/>
              </a:rPr>
              <a:t>produire.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30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SCRUM : Vue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d’ensemble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31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1626107"/>
            <a:ext cx="4556207" cy="217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Des sprints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pour une</a:t>
            </a:r>
            <a:r>
              <a:rPr sz="1800" b="1" spc="-5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6210" y="5530088"/>
            <a:ext cx="3378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Différence </a:t>
            </a:r>
            <a:r>
              <a:rPr sz="1600" spc="-10" dirty="0">
                <a:latin typeface="Arial"/>
                <a:cs typeface="Arial"/>
              </a:rPr>
              <a:t>entre </a:t>
            </a:r>
            <a:r>
              <a:rPr sz="1600" spc="-5" dirty="0">
                <a:latin typeface="Arial"/>
                <a:cs typeface="Arial"/>
              </a:rPr>
              <a:t>incrémental &amp;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agile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6210" y="7285990"/>
            <a:ext cx="3398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10" dirty="0">
                <a:latin typeface="Arial"/>
                <a:cs typeface="Arial"/>
              </a:rPr>
              <a:t>Une </a:t>
            </a:r>
            <a:r>
              <a:rPr sz="1600" spc="-5" dirty="0">
                <a:latin typeface="Arial"/>
                <a:cs typeface="Arial"/>
              </a:rPr>
              <a:t>release est </a:t>
            </a:r>
            <a:r>
              <a:rPr sz="1600" spc="-10" dirty="0">
                <a:latin typeface="Arial"/>
                <a:cs typeface="Arial"/>
              </a:rPr>
              <a:t>une </a:t>
            </a:r>
            <a:r>
              <a:rPr sz="1600" spc="-5" dirty="0">
                <a:latin typeface="Arial"/>
                <a:cs typeface="Arial"/>
              </a:rPr>
              <a:t>série de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sprints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32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3223" y="5881115"/>
            <a:ext cx="2511552" cy="1356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1116" y="7559040"/>
            <a:ext cx="2761487" cy="6431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16</a:t>
            </a:fld>
            <a:endParaRPr spc="-4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Durée des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sprints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8877" y="4022951"/>
            <a:ext cx="8890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33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8636" y="1490472"/>
            <a:ext cx="4293108" cy="2700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060450" marR="381000" indent="-919480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Cycle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développement  SCRUM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17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176324" y="5493842"/>
            <a:ext cx="450913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270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Une </a:t>
            </a:r>
            <a:r>
              <a:rPr sz="1200" b="1" spc="-5" dirty="0">
                <a:latin typeface="Arial"/>
                <a:cs typeface="Arial"/>
              </a:rPr>
              <a:t>release </a:t>
            </a:r>
            <a:r>
              <a:rPr sz="1200" spc="-5" dirty="0">
                <a:latin typeface="Arial"/>
                <a:cs typeface="Arial"/>
              </a:rPr>
              <a:t>est </a:t>
            </a:r>
            <a:r>
              <a:rPr sz="1200" dirty="0">
                <a:latin typeface="Arial"/>
                <a:cs typeface="Arial"/>
              </a:rPr>
              <a:t>une </a:t>
            </a:r>
            <a:r>
              <a:rPr sz="1200" spc="-5" dirty="0">
                <a:latin typeface="Arial"/>
                <a:cs typeface="Arial"/>
              </a:rPr>
              <a:t>série </a:t>
            </a:r>
            <a:r>
              <a:rPr sz="1200" dirty="0">
                <a:latin typeface="Arial"/>
                <a:cs typeface="Arial"/>
              </a:rPr>
              <a:t>de sprints </a:t>
            </a:r>
            <a:r>
              <a:rPr sz="1200" spc="-5" dirty="0">
                <a:latin typeface="Arial"/>
                <a:cs typeface="Arial"/>
              </a:rPr>
              <a:t>qui </a:t>
            </a:r>
            <a:r>
              <a:rPr sz="1200" spc="-10" dirty="0">
                <a:latin typeface="Arial"/>
                <a:cs typeface="Arial"/>
              </a:rPr>
              <a:t>se </a:t>
            </a:r>
            <a:r>
              <a:rPr sz="1200" spc="-5" dirty="0">
                <a:latin typeface="Arial"/>
                <a:cs typeface="Arial"/>
              </a:rPr>
              <a:t>termine </a:t>
            </a:r>
            <a:r>
              <a:rPr sz="1200" dirty="0">
                <a:latin typeface="Arial"/>
                <a:cs typeface="Arial"/>
              </a:rPr>
              <a:t>quand les  incréments </a:t>
            </a:r>
            <a:r>
              <a:rPr sz="1200" spc="-5" dirty="0">
                <a:latin typeface="Arial"/>
                <a:cs typeface="Arial"/>
              </a:rPr>
              <a:t>successifs constituent un produit qui présente  </a:t>
            </a:r>
            <a:r>
              <a:rPr sz="1200" dirty="0">
                <a:latin typeface="Arial"/>
                <a:cs typeface="Arial"/>
              </a:rPr>
              <a:t>suffisamment </a:t>
            </a:r>
            <a:r>
              <a:rPr sz="1200" spc="-5" dirty="0">
                <a:latin typeface="Arial"/>
                <a:cs typeface="Arial"/>
              </a:rPr>
              <a:t>de valeur à ses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utilisateurs.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45415" marR="5715" indent="-145415" algn="just">
              <a:lnSpc>
                <a:spcPct val="100000"/>
              </a:lnSpc>
              <a:buChar char="•"/>
              <a:tabLst>
                <a:tab pos="145415" algn="l"/>
              </a:tabLst>
            </a:pPr>
            <a:r>
              <a:rPr sz="1200" spc="-5" dirty="0">
                <a:latin typeface="Arial"/>
                <a:cs typeface="Arial"/>
              </a:rPr>
              <a:t>La durée des releases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définie par l’équipe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le Product  Owner.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45415" marR="5080" indent="-145415" algn="just">
              <a:lnSpc>
                <a:spcPct val="100000"/>
              </a:lnSpc>
              <a:buChar char="•"/>
              <a:tabLst>
                <a:tab pos="145415" algn="l"/>
              </a:tabLst>
            </a:pPr>
            <a:r>
              <a:rPr sz="1200" spc="-5" dirty="0">
                <a:latin typeface="Arial"/>
                <a:cs typeface="Arial"/>
              </a:rPr>
              <a:t>La tendance est à raccourcir ces durées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une release dure  environ </a:t>
            </a:r>
            <a:r>
              <a:rPr sz="1200" dirty="0">
                <a:latin typeface="Arial"/>
                <a:cs typeface="Arial"/>
              </a:rPr>
              <a:t>trois mois, </a:t>
            </a:r>
            <a:r>
              <a:rPr sz="1200" spc="-5" dirty="0">
                <a:latin typeface="Arial"/>
                <a:cs typeface="Arial"/>
              </a:rPr>
              <a:t>avec des sprints de 2 ou 3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semaines.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idéalement, dérouler de 4 à 6 sprints dans une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release.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34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060450" marR="381000" indent="-919480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Cycle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développement  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58873"/>
            <a:ext cx="43294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200660" algn="l"/>
              </a:tabLst>
            </a:pPr>
            <a:r>
              <a:rPr sz="1400" spc="-5" dirty="0">
                <a:latin typeface="Arial"/>
                <a:cs typeface="Arial"/>
              </a:rPr>
              <a:t>Les </a:t>
            </a:r>
            <a:r>
              <a:rPr sz="1400" dirty="0">
                <a:latin typeface="Arial"/>
                <a:cs typeface="Arial"/>
              </a:rPr>
              <a:t>sprints </a:t>
            </a:r>
            <a:r>
              <a:rPr sz="1400" spc="-5" dirty="0">
                <a:latin typeface="Arial"/>
                <a:cs typeface="Arial"/>
              </a:rPr>
              <a:t>sont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séquentiels </a:t>
            </a:r>
            <a:r>
              <a:rPr sz="1400" dirty="0">
                <a:latin typeface="Arial"/>
                <a:cs typeface="Arial"/>
              </a:rPr>
              <a:t>: Il </a:t>
            </a:r>
            <a:r>
              <a:rPr sz="1400" spc="-5" dirty="0">
                <a:latin typeface="Arial"/>
                <a:cs typeface="Arial"/>
              </a:rPr>
              <a:t>n’y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pas </a:t>
            </a:r>
            <a:r>
              <a:rPr sz="1400" dirty="0">
                <a:latin typeface="Arial"/>
                <a:cs typeface="Arial"/>
              </a:rPr>
              <a:t>de  </a:t>
            </a:r>
            <a:r>
              <a:rPr sz="1400" spc="-5" dirty="0">
                <a:latin typeface="Arial"/>
                <a:cs typeface="Arial"/>
              </a:rPr>
              <a:t>chevauchements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2896616"/>
            <a:ext cx="43256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085">
              <a:lnSpc>
                <a:spcPct val="100000"/>
              </a:lnSpc>
              <a:spcBef>
                <a:spcPts val="105"/>
              </a:spcBef>
              <a:buChar char="•"/>
              <a:tabLst>
                <a:tab pos="175895" algn="l"/>
              </a:tabLst>
            </a:pPr>
            <a:r>
              <a:rPr sz="1400" spc="-5" dirty="0">
                <a:latin typeface="Arial"/>
                <a:cs typeface="Arial"/>
              </a:rPr>
              <a:t>Les </a:t>
            </a:r>
            <a:r>
              <a:rPr sz="1400" dirty="0">
                <a:latin typeface="Arial"/>
                <a:cs typeface="Arial"/>
              </a:rPr>
              <a:t>sprints </a:t>
            </a:r>
            <a:r>
              <a:rPr sz="1400" spc="-5" dirty="0">
                <a:latin typeface="Arial"/>
                <a:cs typeface="Arial"/>
              </a:rPr>
              <a:t>s’enchaînent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sans délai </a:t>
            </a:r>
            <a:r>
              <a:rPr sz="1400" dirty="0">
                <a:latin typeface="Arial"/>
                <a:cs typeface="Arial"/>
              </a:rPr>
              <a:t>: le </a:t>
            </a:r>
            <a:r>
              <a:rPr sz="1400" spc="-5" dirty="0">
                <a:latin typeface="Arial"/>
                <a:cs typeface="Arial"/>
              </a:rPr>
              <a:t>nouveau  </a:t>
            </a:r>
            <a:r>
              <a:rPr sz="1400" dirty="0">
                <a:latin typeface="Arial"/>
                <a:cs typeface="Arial"/>
              </a:rPr>
              <a:t>démarre immédiatement après 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précédent.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35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79192" y="3511296"/>
            <a:ext cx="2026920" cy="536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0016" y="2162598"/>
            <a:ext cx="1854925" cy="575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Le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résultat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d’un</a:t>
            </a:r>
            <a:r>
              <a:rPr sz="1800" b="1" spc="-4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18</a:t>
            </a:fld>
            <a:endParaRPr spc="-40" dirty="0"/>
          </a:p>
        </p:txBody>
      </p:sp>
      <p:sp>
        <p:nvSpPr>
          <p:cNvPr id="16" name="object 16"/>
          <p:cNvSpPr txBox="1"/>
          <p:nvPr/>
        </p:nvSpPr>
        <p:spPr>
          <a:xfrm>
            <a:off x="1176324" y="5637021"/>
            <a:ext cx="4508500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53035">
              <a:lnSpc>
                <a:spcPct val="100000"/>
              </a:lnSpc>
              <a:spcBef>
                <a:spcPts val="100"/>
              </a:spcBef>
              <a:buChar char="•"/>
              <a:tabLst>
                <a:tab pos="153035" algn="l"/>
              </a:tabLst>
            </a:pPr>
            <a:r>
              <a:rPr sz="1200" spc="-5" dirty="0">
                <a:latin typeface="Arial"/>
                <a:cs typeface="Arial"/>
              </a:rPr>
              <a:t>Le résultat attendu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un incrément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produit </a:t>
            </a:r>
            <a:r>
              <a:rPr sz="1200" dirty="0">
                <a:latin typeface="Arial"/>
                <a:cs typeface="Arial"/>
              </a:rPr>
              <a:t>final, </a:t>
            </a:r>
            <a:r>
              <a:rPr sz="1200" spc="-5" dirty="0">
                <a:latin typeface="Arial"/>
                <a:cs typeface="Arial"/>
              </a:rPr>
              <a:t>qui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</a:t>
            </a:r>
          </a:p>
          <a:p>
            <a:pPr marL="18478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potentiellement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livrable.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62560" marR="5080" indent="-162560" algn="just">
              <a:lnSpc>
                <a:spcPct val="100000"/>
              </a:lnSpc>
              <a:buChar char="•"/>
              <a:tabLst>
                <a:tab pos="162560" algn="l"/>
              </a:tabLst>
            </a:pPr>
            <a:r>
              <a:rPr sz="1200" spc="-5" dirty="0">
                <a:latin typeface="Arial"/>
                <a:cs typeface="Arial"/>
              </a:rPr>
              <a:t>Le produit ne doit pas être seulement « potentiellement »  utilisable à la </a:t>
            </a:r>
            <a:r>
              <a:rPr sz="1200" dirty="0">
                <a:latin typeface="Arial"/>
                <a:cs typeface="Arial"/>
              </a:rPr>
              <a:t>fin </a:t>
            </a:r>
            <a:r>
              <a:rPr sz="1200" spc="-5" dirty="0">
                <a:latin typeface="Arial"/>
                <a:cs typeface="Arial"/>
              </a:rPr>
              <a:t>d’un sprint, il doit </a:t>
            </a:r>
            <a:r>
              <a:rPr sz="1200" dirty="0">
                <a:latin typeface="Arial"/>
                <a:cs typeface="Arial"/>
              </a:rPr>
              <a:t>simplement être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utilisable.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40970" marR="5080" indent="-140970" algn="just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200" dirty="0">
                <a:latin typeface="Arial"/>
                <a:cs typeface="Arial"/>
              </a:rPr>
              <a:t>Certes, </a:t>
            </a:r>
            <a:r>
              <a:rPr sz="1200" spc="-5" dirty="0">
                <a:latin typeface="Arial"/>
                <a:cs typeface="Arial"/>
              </a:rPr>
              <a:t>le produit n’est pas complet par rapport à ce qui </a:t>
            </a:r>
            <a:r>
              <a:rPr sz="1200" dirty="0">
                <a:latin typeface="Arial"/>
                <a:cs typeface="Arial"/>
              </a:rPr>
              <a:t>est  </a:t>
            </a:r>
            <a:r>
              <a:rPr sz="1200" spc="-5" dirty="0">
                <a:latin typeface="Arial"/>
                <a:cs typeface="Arial"/>
              </a:rPr>
              <a:t>prévu dans la release, mais il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livrable, au </a:t>
            </a:r>
            <a:r>
              <a:rPr sz="1200" dirty="0">
                <a:latin typeface="Arial"/>
                <a:cs typeface="Arial"/>
              </a:rPr>
              <a:t>moins </a:t>
            </a:r>
            <a:r>
              <a:rPr sz="1200" spc="-5" dirty="0">
                <a:latin typeface="Arial"/>
                <a:cs typeface="Arial"/>
              </a:rPr>
              <a:t>à des  utilisateurs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privilégiés.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184785" marR="8890" indent="-17272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à la </a:t>
            </a:r>
            <a:r>
              <a:rPr sz="1200" dirty="0">
                <a:latin typeface="Arial"/>
                <a:cs typeface="Arial"/>
              </a:rPr>
              <a:t>fin </a:t>
            </a:r>
            <a:r>
              <a:rPr sz="1200" spc="-5" dirty="0">
                <a:latin typeface="Arial"/>
                <a:cs typeface="Arial"/>
              </a:rPr>
              <a:t>du </a:t>
            </a:r>
            <a:r>
              <a:rPr sz="1200" dirty="0">
                <a:latin typeface="Arial"/>
                <a:cs typeface="Arial"/>
              </a:rPr>
              <a:t>sprint, </a:t>
            </a:r>
            <a:r>
              <a:rPr sz="1200" spc="-5" dirty="0">
                <a:latin typeface="Arial"/>
                <a:cs typeface="Arial"/>
              </a:rPr>
              <a:t>déployer le produit potentiellement livrable,  avec si nécessaire, la </a:t>
            </a:r>
            <a:r>
              <a:rPr sz="1200" dirty="0">
                <a:latin typeface="Arial"/>
                <a:cs typeface="Arial"/>
              </a:rPr>
              <a:t>documentation permettant </a:t>
            </a:r>
            <a:r>
              <a:rPr sz="1200" spc="-5" dirty="0">
                <a:latin typeface="Arial"/>
                <a:cs typeface="Arial"/>
              </a:rPr>
              <a:t>de </a:t>
            </a:r>
            <a:r>
              <a:rPr sz="1200" spc="-80" dirty="0">
                <a:latin typeface="Arial"/>
                <a:cs typeface="Arial"/>
              </a:rPr>
              <a:t>l’utilis</a:t>
            </a:r>
            <a:r>
              <a:rPr sz="1050" spc="-120" baseline="-27777" dirty="0">
                <a:latin typeface="Times New Roman"/>
                <a:cs typeface="Times New Roman"/>
              </a:rPr>
              <a:t>3</a:t>
            </a:r>
            <a:r>
              <a:rPr sz="1200" spc="-80" dirty="0">
                <a:latin typeface="Arial"/>
                <a:cs typeface="Arial"/>
              </a:rPr>
              <a:t>e</a:t>
            </a:r>
            <a:r>
              <a:rPr sz="1050" spc="-120" baseline="-27777" dirty="0">
                <a:latin typeface="Times New Roman"/>
                <a:cs typeface="Times New Roman"/>
              </a:rPr>
              <a:t>6</a:t>
            </a:r>
            <a:r>
              <a:rPr sz="1050" spc="-89" baseline="-2777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Le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résultat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d’une</a:t>
            </a:r>
            <a:r>
              <a:rPr sz="1800" b="1" spc="-2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60397"/>
            <a:ext cx="4507230" cy="247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marR="5080" indent="-145415">
              <a:lnSpc>
                <a:spcPct val="100000"/>
              </a:lnSpc>
              <a:spcBef>
                <a:spcPts val="100"/>
              </a:spcBef>
              <a:buChar char="•"/>
              <a:tabLst>
                <a:tab pos="145415" algn="l"/>
              </a:tabLst>
            </a:pPr>
            <a:r>
              <a:rPr sz="1200" spc="-5" dirty="0">
                <a:latin typeface="Arial"/>
                <a:cs typeface="Arial"/>
              </a:rPr>
              <a:t>Le résultat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la release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le produit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livrable</a:t>
            </a:r>
            <a:r>
              <a:rPr sz="1200" spc="-5" dirty="0">
                <a:latin typeface="Arial"/>
                <a:cs typeface="Arial"/>
              </a:rPr>
              <a:t>, fourni à ses  </a:t>
            </a:r>
            <a:r>
              <a:rPr sz="1200" dirty="0">
                <a:latin typeface="Arial"/>
                <a:cs typeface="Arial"/>
              </a:rPr>
              <a:t>utilisateurs.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Char char="•"/>
              <a:tabLst>
                <a:tab pos="109220" algn="l"/>
              </a:tabLst>
            </a:pPr>
            <a:r>
              <a:rPr sz="1200" dirty="0">
                <a:latin typeface="Arial"/>
                <a:cs typeface="Arial"/>
              </a:rPr>
              <a:t>Le déploiement dépend de </a:t>
            </a:r>
            <a:r>
              <a:rPr sz="1200" spc="-5" dirty="0">
                <a:latin typeface="Arial"/>
                <a:cs typeface="Arial"/>
              </a:rPr>
              <a:t>la </a:t>
            </a:r>
            <a:r>
              <a:rPr sz="1200" dirty="0">
                <a:latin typeface="Arial"/>
                <a:cs typeface="Arial"/>
              </a:rPr>
              <a:t>nature du projet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</a:p>
          <a:p>
            <a:pPr marL="118110" indent="-118110">
              <a:lnSpc>
                <a:spcPct val="100000"/>
              </a:lnSpc>
              <a:spcBef>
                <a:spcPts val="250"/>
              </a:spcBef>
              <a:buChar char="–"/>
              <a:tabLst>
                <a:tab pos="118110" algn="l"/>
              </a:tabLst>
            </a:pPr>
            <a:r>
              <a:rPr sz="1000" dirty="0">
                <a:latin typeface="Arial"/>
                <a:cs typeface="Arial"/>
              </a:rPr>
              <a:t>Très </a:t>
            </a:r>
            <a:r>
              <a:rPr sz="1000" spc="-5" dirty="0">
                <a:latin typeface="Arial"/>
                <a:cs typeface="Arial"/>
              </a:rPr>
              <a:t>fréquent </a:t>
            </a:r>
            <a:r>
              <a:rPr sz="1000" spc="-10" dirty="0">
                <a:latin typeface="Arial"/>
                <a:cs typeface="Arial"/>
              </a:rPr>
              <a:t>pour des </a:t>
            </a:r>
            <a:r>
              <a:rPr sz="1000" spc="-5" dirty="0">
                <a:latin typeface="Arial"/>
                <a:cs typeface="Arial"/>
              </a:rPr>
              <a:t>applications </a:t>
            </a:r>
            <a:r>
              <a:rPr sz="1000" spc="-10" dirty="0">
                <a:latin typeface="Arial"/>
                <a:cs typeface="Arial"/>
              </a:rPr>
              <a:t>web </a:t>
            </a:r>
            <a:r>
              <a:rPr sz="1000" spc="-5" dirty="0">
                <a:latin typeface="Arial"/>
                <a:cs typeface="Arial"/>
              </a:rPr>
              <a:t>hébergées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  <a:p>
            <a:pPr marL="263525" lvl="1" indent="-78740">
              <a:lnSpc>
                <a:spcPct val="100000"/>
              </a:lnSpc>
              <a:spcBef>
                <a:spcPts val="240"/>
              </a:spcBef>
              <a:buChar char="•"/>
              <a:tabLst>
                <a:tab pos="264160" algn="l"/>
              </a:tabLst>
            </a:pPr>
            <a:r>
              <a:rPr sz="1000" spc="-5" dirty="0">
                <a:latin typeface="Arial"/>
                <a:cs typeface="Arial"/>
              </a:rPr>
              <a:t>Exemple : eBay re-déploie ses applications </a:t>
            </a:r>
            <a:r>
              <a:rPr sz="1000" spc="-10" dirty="0">
                <a:latin typeface="Arial"/>
                <a:cs typeface="Arial"/>
              </a:rPr>
              <a:t>tous </a:t>
            </a:r>
            <a:r>
              <a:rPr sz="1000" spc="-5" dirty="0">
                <a:latin typeface="Arial"/>
                <a:cs typeface="Arial"/>
              </a:rPr>
              <a:t>les 15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jours</a:t>
            </a:r>
            <a:endParaRPr sz="1000" dirty="0">
              <a:latin typeface="Arial"/>
              <a:cs typeface="Arial"/>
            </a:endParaRPr>
          </a:p>
          <a:p>
            <a:pPr marL="139700" marR="5080" indent="-139700">
              <a:lnSpc>
                <a:spcPct val="100000"/>
              </a:lnSpc>
              <a:spcBef>
                <a:spcPts val="240"/>
              </a:spcBef>
              <a:buChar char="–"/>
              <a:tabLst>
                <a:tab pos="139700" algn="l"/>
              </a:tabLst>
            </a:pPr>
            <a:r>
              <a:rPr sz="1000" spc="-5" dirty="0">
                <a:latin typeface="Arial"/>
                <a:cs typeface="Arial"/>
              </a:rPr>
              <a:t>Moins fréquent </a:t>
            </a:r>
            <a:r>
              <a:rPr sz="1000" dirty="0">
                <a:latin typeface="Arial"/>
                <a:cs typeface="Arial"/>
              </a:rPr>
              <a:t>pour </a:t>
            </a:r>
            <a:r>
              <a:rPr sz="1000" spc="-10" dirty="0">
                <a:latin typeface="Arial"/>
                <a:cs typeface="Arial"/>
              </a:rPr>
              <a:t>des </a:t>
            </a:r>
            <a:r>
              <a:rPr sz="1000" spc="-5" dirty="0">
                <a:latin typeface="Arial"/>
                <a:cs typeface="Arial"/>
              </a:rPr>
              <a:t>applications internes ajoutées à un gros système  d’information, ou </a:t>
            </a:r>
            <a:r>
              <a:rPr sz="1000" spc="-10" dirty="0">
                <a:latin typeface="Arial"/>
                <a:cs typeface="Arial"/>
              </a:rPr>
              <a:t>pour des </a:t>
            </a:r>
            <a:r>
              <a:rPr sz="1000" spc="-5" dirty="0">
                <a:latin typeface="Arial"/>
                <a:cs typeface="Arial"/>
              </a:rPr>
              <a:t>systèmes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embarqués.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39700" marR="5080" indent="-139700" algn="just">
              <a:lnSpc>
                <a:spcPct val="100000"/>
              </a:lnSpc>
              <a:buChar char="•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Souvent, la </a:t>
            </a:r>
            <a:r>
              <a:rPr sz="1200" dirty="0">
                <a:latin typeface="Arial"/>
                <a:cs typeface="Arial"/>
              </a:rPr>
              <a:t>release </a:t>
            </a:r>
            <a:r>
              <a:rPr sz="1200" spc="-5" dirty="0">
                <a:latin typeface="Arial"/>
                <a:cs typeface="Arial"/>
              </a:rPr>
              <a:t>correspond à </a:t>
            </a:r>
            <a:r>
              <a:rPr sz="1200" dirty="0">
                <a:latin typeface="Arial"/>
                <a:cs typeface="Arial"/>
              </a:rPr>
              <a:t>une </a:t>
            </a:r>
            <a:r>
              <a:rPr sz="1200" spc="-5" dirty="0">
                <a:latin typeface="Arial"/>
                <a:cs typeface="Arial"/>
              </a:rPr>
              <a:t>annonce </a:t>
            </a:r>
            <a:r>
              <a:rPr sz="1200" dirty="0">
                <a:latin typeface="Arial"/>
                <a:cs typeface="Arial"/>
              </a:rPr>
              <a:t>marketing : </a:t>
            </a:r>
            <a:r>
              <a:rPr sz="1200" spc="-5" dirty="0">
                <a:latin typeface="Arial"/>
                <a:cs typeface="Arial"/>
              </a:rPr>
              <a:t>à  l’occasion de la « sortie »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produit, les équipes marketing  préparent un matériel pour sa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promotion.</a:t>
            </a:r>
          </a:p>
          <a:p>
            <a:pPr marR="347980" algn="r">
              <a:lnSpc>
                <a:spcPct val="100000"/>
              </a:lnSpc>
              <a:spcBef>
                <a:spcPts val="515"/>
              </a:spcBef>
            </a:pPr>
            <a:r>
              <a:rPr sz="700" spc="-5" dirty="0">
                <a:latin typeface="Times New Roman"/>
                <a:cs typeface="Times New Roman"/>
              </a:rPr>
              <a:t>37</a:t>
            </a: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024255" marR="313055" indent="-954405">
              <a:lnSpc>
                <a:spcPct val="100000"/>
              </a:lnSpc>
              <a:spcBef>
                <a:spcPts val="175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Guides pour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sprints</a:t>
            </a:r>
            <a:r>
              <a:rPr sz="1800" b="1" spc="-9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et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324" y="5593811"/>
            <a:ext cx="3503295" cy="7937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3825" indent="-111125">
              <a:lnSpc>
                <a:spcPct val="100000"/>
              </a:lnSpc>
              <a:spcBef>
                <a:spcPts val="430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Démarrer </a:t>
            </a:r>
            <a:r>
              <a:rPr sz="1400" dirty="0">
                <a:latin typeface="Arial"/>
                <a:cs typeface="Arial"/>
              </a:rPr>
              <a:t>le premier sprint </a:t>
            </a:r>
            <a:r>
              <a:rPr sz="1400" spc="-5" dirty="0">
                <a:latin typeface="Arial"/>
                <a:cs typeface="Arial"/>
              </a:rPr>
              <a:t>au bon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moment</a:t>
            </a:r>
            <a:endParaRPr sz="1400">
              <a:latin typeface="Arial"/>
              <a:cs typeface="Arial"/>
            </a:endParaRPr>
          </a:p>
          <a:p>
            <a:pPr marL="123825" indent="-111125">
              <a:lnSpc>
                <a:spcPct val="100000"/>
              </a:lnSpc>
              <a:spcBef>
                <a:spcPts val="335"/>
              </a:spcBef>
              <a:buChar char="•"/>
              <a:tabLst>
                <a:tab pos="124460" algn="l"/>
              </a:tabLst>
            </a:pPr>
            <a:r>
              <a:rPr sz="1400" dirty="0">
                <a:latin typeface="Arial"/>
                <a:cs typeface="Arial"/>
              </a:rPr>
              <a:t>Produire des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micro-incréments</a:t>
            </a:r>
            <a:endParaRPr sz="1400">
              <a:latin typeface="Arial"/>
              <a:cs typeface="Arial"/>
            </a:endParaRPr>
          </a:p>
          <a:p>
            <a:pPr marL="123825" indent="-111125">
              <a:lnSpc>
                <a:spcPct val="100000"/>
              </a:lnSpc>
              <a:spcBef>
                <a:spcPts val="340"/>
              </a:spcBef>
              <a:buChar char="•"/>
              <a:tabLst>
                <a:tab pos="124460" algn="l"/>
              </a:tabLst>
            </a:pPr>
            <a:r>
              <a:rPr sz="1400" dirty="0">
                <a:latin typeface="Arial"/>
                <a:cs typeface="Arial"/>
              </a:rPr>
              <a:t>Enchainer les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sprints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324" y="6872175"/>
            <a:ext cx="4224020" cy="94297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3825" indent="-111125">
              <a:lnSpc>
                <a:spcPct val="100000"/>
              </a:lnSpc>
              <a:spcBef>
                <a:spcPts val="450"/>
              </a:spcBef>
              <a:buChar char="•"/>
              <a:tabLst>
                <a:tab pos="124460" algn="l"/>
              </a:tabLst>
            </a:pPr>
            <a:r>
              <a:rPr sz="1400" dirty="0">
                <a:latin typeface="Arial"/>
                <a:cs typeface="Arial"/>
              </a:rPr>
              <a:t>Utiliser le produit partiel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367665" lvl="1" indent="-127000">
              <a:lnSpc>
                <a:spcPct val="100000"/>
              </a:lnSpc>
              <a:spcBef>
                <a:spcPts val="295"/>
              </a:spcBef>
              <a:buChar char="–"/>
              <a:tabLst>
                <a:tab pos="368300" algn="l"/>
              </a:tabLst>
            </a:pPr>
            <a:r>
              <a:rPr sz="1200" spc="-5" dirty="0">
                <a:latin typeface="Arial"/>
                <a:cs typeface="Arial"/>
              </a:rPr>
              <a:t>Utilisation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interne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–Utilisation </a:t>
            </a:r>
            <a:r>
              <a:rPr sz="1200" dirty="0">
                <a:latin typeface="Arial"/>
                <a:cs typeface="Arial"/>
              </a:rPr>
              <a:t>pour feedback </a:t>
            </a:r>
            <a:r>
              <a:rPr sz="1200" spc="-5" dirty="0">
                <a:latin typeface="Arial"/>
                <a:cs typeface="Arial"/>
              </a:rPr>
              <a:t>par des </a:t>
            </a:r>
            <a:r>
              <a:rPr sz="1200" dirty="0">
                <a:latin typeface="Arial"/>
                <a:cs typeface="Arial"/>
              </a:rPr>
              <a:t>utilisateurs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sélectionnés</a:t>
            </a:r>
            <a:endParaRPr sz="1200">
              <a:latin typeface="Arial"/>
              <a:cs typeface="Arial"/>
            </a:endParaRPr>
          </a:p>
          <a:p>
            <a:pPr marL="367665" lvl="1" indent="-127000">
              <a:lnSpc>
                <a:spcPct val="100000"/>
              </a:lnSpc>
              <a:spcBef>
                <a:spcPts val="290"/>
              </a:spcBef>
              <a:buChar char="–"/>
              <a:tabLst>
                <a:tab pos="368300" algn="l"/>
              </a:tabLst>
            </a:pPr>
            <a:r>
              <a:rPr sz="1200" spc="-5" dirty="0">
                <a:latin typeface="Arial"/>
                <a:cs typeface="Arial"/>
              </a:rPr>
              <a:t>Mise en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production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324" y="7830718"/>
            <a:ext cx="1801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indent="-111125">
              <a:lnSpc>
                <a:spcPct val="100000"/>
              </a:lnSpc>
              <a:spcBef>
                <a:spcPts val="100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Savoir </a:t>
            </a:r>
            <a:r>
              <a:rPr sz="1400" dirty="0">
                <a:latin typeface="Arial"/>
                <a:cs typeface="Arial"/>
              </a:rPr>
              <a:t>finir la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release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38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07308" y="6094476"/>
            <a:ext cx="1854708" cy="923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19</a:t>
            </a:fld>
            <a:endParaRPr spc="-4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2076" y="998219"/>
            <a:ext cx="17284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4455" rIns="0" bIns="0" rtlCol="0">
            <a:spAutoFit/>
          </a:bodyPr>
          <a:lstStyle/>
          <a:p>
            <a:pPr marL="1055370">
              <a:lnSpc>
                <a:spcPct val="100000"/>
              </a:lnSpc>
              <a:spcBef>
                <a:spcPts val="6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335" y="1537614"/>
            <a:ext cx="4385945" cy="25946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18110" indent="-105410">
              <a:lnSpc>
                <a:spcPct val="100000"/>
              </a:lnSpc>
              <a:spcBef>
                <a:spcPts val="340"/>
              </a:spcBef>
              <a:buAutoNum type="romanUcPeriod"/>
              <a:tabLst>
                <a:tab pos="118745" algn="l"/>
              </a:tabLst>
            </a:pP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Introduction et</a:t>
            </a:r>
            <a:r>
              <a:rPr sz="1000" b="1" i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définitions</a:t>
            </a:r>
            <a:endParaRPr sz="1000">
              <a:latin typeface="Arial"/>
              <a:cs typeface="Arial"/>
            </a:endParaRPr>
          </a:p>
          <a:p>
            <a:pPr marL="152400" indent="-139700">
              <a:lnSpc>
                <a:spcPct val="100000"/>
              </a:lnSpc>
              <a:spcBef>
                <a:spcPts val="244"/>
              </a:spcBef>
              <a:buAutoNum type="romanUcPeriod"/>
              <a:tabLst>
                <a:tab pos="153035" algn="l"/>
              </a:tabLst>
            </a:pP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Méthodes traditionnelles ou méthodes agiles</a:t>
            </a:r>
            <a:r>
              <a:rPr sz="1000" b="1" i="1" spc="6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240"/>
              </a:spcBef>
              <a:buAutoNum type="romanUcPeriod"/>
              <a:tabLst>
                <a:tab pos="188595" algn="l"/>
              </a:tabLst>
            </a:pP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Des sprints </a:t>
            </a:r>
            <a:r>
              <a:rPr sz="1000" b="1" i="1" dirty="0">
                <a:solidFill>
                  <a:srgbClr val="FF0066"/>
                </a:solidFill>
                <a:latin typeface="Arial"/>
                <a:cs typeface="Arial"/>
              </a:rPr>
              <a:t>pour </a:t>
            </a: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une</a:t>
            </a:r>
            <a:r>
              <a:rPr sz="1000" b="1" i="1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release</a:t>
            </a:r>
            <a:endParaRPr sz="1000">
              <a:latin typeface="Arial"/>
              <a:cs typeface="Arial"/>
            </a:endParaRPr>
          </a:p>
          <a:p>
            <a:pPr marL="201930" indent="-189230">
              <a:lnSpc>
                <a:spcPct val="100000"/>
              </a:lnSpc>
              <a:spcBef>
                <a:spcPts val="240"/>
              </a:spcBef>
              <a:buAutoNum type="romanUcPeriod"/>
              <a:tabLst>
                <a:tab pos="202565" algn="l"/>
              </a:tabLst>
            </a:pP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Les rôles SCRUM</a:t>
            </a:r>
            <a:r>
              <a:rPr sz="1000" b="1" i="1" spc="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240"/>
              </a:spcBef>
            </a:pPr>
            <a:r>
              <a:rPr sz="1000" i="1" spc="-5" dirty="0">
                <a:latin typeface="Arial"/>
                <a:cs typeface="Arial"/>
              </a:rPr>
              <a:t>Le Product </a:t>
            </a:r>
            <a:r>
              <a:rPr sz="1000" i="1" spc="-10" dirty="0">
                <a:latin typeface="Arial"/>
                <a:cs typeface="Arial"/>
              </a:rPr>
              <a:t>Owner, le </a:t>
            </a:r>
            <a:r>
              <a:rPr sz="1000" i="1" spc="-5" dirty="0">
                <a:latin typeface="Arial"/>
                <a:cs typeface="Arial"/>
              </a:rPr>
              <a:t>ScrumMaster et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l’équipe</a:t>
            </a:r>
            <a:endParaRPr sz="100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240"/>
              </a:spcBef>
              <a:buAutoNum type="romanUcPeriod" startAt="5"/>
              <a:tabLst>
                <a:tab pos="168275" algn="l"/>
              </a:tabLst>
            </a:pP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Les artéfacts SCRUM</a:t>
            </a:r>
            <a:r>
              <a:rPr sz="1000" b="1" i="1" spc="3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84785" marR="233679">
              <a:lnSpc>
                <a:spcPct val="100000"/>
              </a:lnSpc>
              <a:spcBef>
                <a:spcPts val="240"/>
              </a:spcBef>
            </a:pPr>
            <a:r>
              <a:rPr sz="1000" i="1" spc="-5" dirty="0">
                <a:latin typeface="Arial"/>
                <a:cs typeface="Arial"/>
              </a:rPr>
              <a:t>Le backlog de produit, le backlog de sprint, les beurdonnes (Burndown  charts)</a:t>
            </a:r>
            <a:endParaRPr sz="1000">
              <a:latin typeface="Arial"/>
              <a:cs typeface="Arial"/>
            </a:endParaRPr>
          </a:p>
          <a:p>
            <a:pPr marL="201930" indent="-189230">
              <a:lnSpc>
                <a:spcPct val="100000"/>
              </a:lnSpc>
              <a:spcBef>
                <a:spcPts val="240"/>
              </a:spcBef>
              <a:buAutoNum type="romanUcPeriod" startAt="6"/>
              <a:tabLst>
                <a:tab pos="202565" algn="l"/>
              </a:tabLst>
            </a:pP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Les réunions SCRUM</a:t>
            </a:r>
            <a:r>
              <a:rPr sz="1000" b="1" i="1" spc="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84785" marR="5080">
              <a:lnSpc>
                <a:spcPct val="100000"/>
              </a:lnSpc>
              <a:spcBef>
                <a:spcPts val="240"/>
              </a:spcBef>
            </a:pPr>
            <a:r>
              <a:rPr sz="1000" i="1" spc="-5" dirty="0">
                <a:latin typeface="Arial"/>
                <a:cs typeface="Arial"/>
              </a:rPr>
              <a:t>La planification de la release, la réunion de planification de sprint, </a:t>
            </a:r>
            <a:r>
              <a:rPr sz="1000" i="1" spc="-10" dirty="0">
                <a:latin typeface="Arial"/>
                <a:cs typeface="Arial"/>
              </a:rPr>
              <a:t>le </a:t>
            </a:r>
            <a:r>
              <a:rPr sz="1000" i="1" spc="-5" dirty="0">
                <a:latin typeface="Arial"/>
                <a:cs typeface="Arial"/>
              </a:rPr>
              <a:t>scrum  quotidien, la revue de sprint, la rétrospective de</a:t>
            </a:r>
            <a:r>
              <a:rPr sz="1000" i="1" spc="8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sprint</a:t>
            </a:r>
            <a:endParaRPr sz="1000">
              <a:latin typeface="Arial"/>
              <a:cs typeface="Arial"/>
            </a:endParaRPr>
          </a:p>
          <a:p>
            <a:pPr marL="236854" indent="-224154">
              <a:lnSpc>
                <a:spcPct val="100000"/>
              </a:lnSpc>
              <a:spcBef>
                <a:spcPts val="240"/>
              </a:spcBef>
              <a:buAutoNum type="romanUcPeriod" startAt="7"/>
              <a:tabLst>
                <a:tab pos="237490" algn="l"/>
              </a:tabLst>
            </a:pP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Scrum et l’ingénierie du</a:t>
            </a:r>
            <a:r>
              <a:rPr sz="1000" b="1" i="1" spc="3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logiciel</a:t>
            </a:r>
            <a:endParaRPr sz="1000"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spcBef>
                <a:spcPts val="240"/>
              </a:spcBef>
              <a:buAutoNum type="romanUcPeriod" startAt="7"/>
              <a:tabLst>
                <a:tab pos="272415" algn="l"/>
              </a:tabLst>
            </a:pP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Retours sur</a:t>
            </a:r>
            <a:r>
              <a:rPr sz="1000" b="1" i="1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expérience</a:t>
            </a:r>
            <a:endParaRPr sz="1000">
              <a:latin typeface="Arial"/>
              <a:cs typeface="Arial"/>
            </a:endParaRPr>
          </a:p>
          <a:p>
            <a:pPr marL="201930" indent="-189230">
              <a:lnSpc>
                <a:spcPts val="1050"/>
              </a:lnSpc>
              <a:spcBef>
                <a:spcPts val="240"/>
              </a:spcBef>
              <a:buAutoNum type="romanUcPeriod" startAt="7"/>
              <a:tabLst>
                <a:tab pos="202565" algn="l"/>
              </a:tabLst>
            </a:pP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Conclusion</a:t>
            </a:r>
            <a:r>
              <a:rPr sz="1000" b="1" i="1" spc="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générale</a:t>
            </a:r>
            <a:endParaRPr sz="1000">
              <a:latin typeface="Arial"/>
              <a:cs typeface="Arial"/>
            </a:endParaRPr>
          </a:p>
          <a:p>
            <a:pPr marR="334010" algn="r">
              <a:lnSpc>
                <a:spcPts val="690"/>
              </a:lnSpc>
            </a:pPr>
            <a:r>
              <a:rPr sz="700" spc="-5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32076" y="4974335"/>
            <a:ext cx="17284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09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Définition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2</a:t>
            </a:fld>
            <a:endParaRPr spc="-40" dirty="0"/>
          </a:p>
        </p:txBody>
      </p:sp>
      <p:sp>
        <p:nvSpPr>
          <p:cNvPr id="11" name="object 11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92214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324" y="5635497"/>
            <a:ext cx="4327525" cy="19043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460" marR="5080" indent="-124460">
              <a:lnSpc>
                <a:spcPct val="100000"/>
              </a:lnSpc>
              <a:spcBef>
                <a:spcPts val="105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Un logiciel </a:t>
            </a:r>
            <a:r>
              <a:rPr sz="1400" dirty="0">
                <a:latin typeface="Arial"/>
                <a:cs typeface="Arial"/>
              </a:rPr>
              <a:t>est </a:t>
            </a:r>
            <a:r>
              <a:rPr sz="1400" spc="-5" dirty="0">
                <a:latin typeface="Arial"/>
                <a:cs typeface="Arial"/>
              </a:rPr>
              <a:t>un ensemble d'informations relatives </a:t>
            </a:r>
            <a:r>
              <a:rPr sz="1400" dirty="0">
                <a:latin typeface="Arial"/>
                <a:cs typeface="Arial"/>
              </a:rPr>
              <a:t>à  des traitements effectués automatiquement par un  appareil informatique. Il inclut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60655" indent="-160655">
              <a:lnSpc>
                <a:spcPct val="100000"/>
              </a:lnSpc>
              <a:spcBef>
                <a:spcPts val="335"/>
              </a:spcBef>
              <a:buChar char="–"/>
              <a:tabLst>
                <a:tab pos="160655" algn="l"/>
              </a:tabLst>
            </a:pPr>
            <a:r>
              <a:rPr sz="1400" dirty="0">
                <a:latin typeface="Arial"/>
                <a:cs typeface="Arial"/>
              </a:rPr>
              <a:t>les instructions de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traitement,</a:t>
            </a:r>
            <a:endParaRPr sz="1400">
              <a:latin typeface="Arial"/>
              <a:cs typeface="Arial"/>
            </a:endParaRPr>
          </a:p>
          <a:p>
            <a:pPr marL="160655" marR="792480" indent="-160655">
              <a:lnSpc>
                <a:spcPct val="100000"/>
              </a:lnSpc>
              <a:spcBef>
                <a:spcPts val="335"/>
              </a:spcBef>
              <a:buChar char="–"/>
              <a:tabLst>
                <a:tab pos="160655" algn="l"/>
              </a:tabLst>
            </a:pPr>
            <a:r>
              <a:rPr sz="1400" dirty="0">
                <a:latin typeface="Arial"/>
                <a:cs typeface="Arial"/>
              </a:rPr>
              <a:t>des instructions regroupées sous forme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  programmes,</a:t>
            </a:r>
            <a:endParaRPr sz="1400">
              <a:latin typeface="Arial"/>
              <a:cs typeface="Arial"/>
            </a:endParaRPr>
          </a:p>
          <a:p>
            <a:pPr marL="160655" indent="-160655">
              <a:lnSpc>
                <a:spcPct val="100000"/>
              </a:lnSpc>
              <a:spcBef>
                <a:spcPts val="340"/>
              </a:spcBef>
              <a:buChar char="–"/>
              <a:tabLst>
                <a:tab pos="160655" algn="l"/>
              </a:tabLst>
            </a:pPr>
            <a:r>
              <a:rPr sz="1400" dirty="0">
                <a:latin typeface="Arial"/>
                <a:cs typeface="Arial"/>
              </a:rPr>
              <a:t>des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données</a:t>
            </a:r>
            <a:endParaRPr sz="1400">
              <a:latin typeface="Arial"/>
              <a:cs typeface="Arial"/>
            </a:endParaRPr>
          </a:p>
          <a:p>
            <a:pPr marL="160655" indent="-160655">
              <a:lnSpc>
                <a:spcPct val="100000"/>
              </a:lnSpc>
              <a:spcBef>
                <a:spcPts val="335"/>
              </a:spcBef>
              <a:buChar char="–"/>
              <a:tabLst>
                <a:tab pos="160655" algn="l"/>
              </a:tabLst>
            </a:pPr>
            <a:r>
              <a:rPr sz="1400" dirty="0">
                <a:latin typeface="Arial"/>
                <a:cs typeface="Arial"/>
              </a:rPr>
              <a:t>de la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documentation.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0372" y="7977327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2457" y="2255011"/>
            <a:ext cx="2666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rôles dans</a:t>
            </a:r>
            <a:r>
              <a:rPr spc="-100" dirty="0"/>
              <a:t> </a:t>
            </a:r>
            <a:r>
              <a:rPr dirty="0"/>
              <a:t>Scrum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39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32076" y="4974335"/>
            <a:ext cx="17284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09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rôles</a:t>
            </a:r>
            <a:r>
              <a:rPr sz="1800" b="1" spc="-8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dans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40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48739" y="5704332"/>
            <a:ext cx="4259580" cy="2033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20</a:t>
            </a:fld>
            <a:endParaRPr spc="-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2076" y="998219"/>
            <a:ext cx="17284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445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6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rôles</a:t>
            </a:r>
            <a:r>
              <a:rPr sz="1800" b="1" spc="-8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dans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41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1690116"/>
            <a:ext cx="4520184" cy="2107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32076" y="4974335"/>
            <a:ext cx="17284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09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rôles</a:t>
            </a:r>
            <a:r>
              <a:rPr sz="1800" b="1" spc="-8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dans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21</a:t>
            </a:fld>
            <a:endParaRPr spc="-40" dirty="0"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6210" y="5593811"/>
            <a:ext cx="4079240" cy="14338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3825" indent="-111125">
              <a:lnSpc>
                <a:spcPct val="100000"/>
              </a:lnSpc>
              <a:spcBef>
                <a:spcPts val="430"/>
              </a:spcBef>
              <a:buChar char="•"/>
              <a:tabLst>
                <a:tab pos="124460" algn="l"/>
              </a:tabLst>
            </a:pP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cause </a:t>
            </a:r>
            <a:r>
              <a:rPr sz="1400" spc="-5" dirty="0">
                <a:latin typeface="Arial"/>
                <a:cs typeface="Arial"/>
              </a:rPr>
              <a:t>de </a:t>
            </a:r>
            <a:r>
              <a:rPr sz="1400" dirty="0">
                <a:latin typeface="Arial"/>
                <a:cs typeface="Arial"/>
              </a:rPr>
              <a:t>cette histoire, </a:t>
            </a:r>
            <a:r>
              <a:rPr sz="1400" spc="-5" dirty="0">
                <a:latin typeface="Arial"/>
                <a:cs typeface="Arial"/>
              </a:rPr>
              <a:t>on appelle souvent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</a:p>
          <a:p>
            <a:pPr marL="184785" indent="-172085">
              <a:lnSpc>
                <a:spcPct val="100000"/>
              </a:lnSpc>
              <a:spcBef>
                <a:spcPts val="335"/>
              </a:spcBef>
              <a:buChar char="–"/>
              <a:tabLst>
                <a:tab pos="198755" algn="l"/>
              </a:tabLst>
            </a:pPr>
            <a:r>
              <a:rPr sz="1400" dirty="0">
                <a:latin typeface="Arial"/>
                <a:cs typeface="Arial"/>
              </a:rPr>
              <a:t>« </a:t>
            </a:r>
            <a:r>
              <a:rPr sz="1400" dirty="0">
                <a:solidFill>
                  <a:srgbClr val="FF0066"/>
                </a:solidFill>
                <a:latin typeface="Arial"/>
                <a:cs typeface="Arial"/>
              </a:rPr>
              <a:t>pig / cochon </a:t>
            </a:r>
            <a:r>
              <a:rPr sz="1400" dirty="0">
                <a:latin typeface="Arial"/>
                <a:cs typeface="Arial"/>
              </a:rPr>
              <a:t>» les </a:t>
            </a:r>
            <a:r>
              <a:rPr sz="1400" spc="-5" dirty="0">
                <a:latin typeface="Arial"/>
                <a:cs typeface="Arial"/>
              </a:rPr>
              <a:t>personnes qui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participent</a:t>
            </a:r>
            <a:endParaRPr sz="140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réellement </a:t>
            </a:r>
            <a:r>
              <a:rPr sz="1400" spc="-5" dirty="0">
                <a:latin typeface="Arial"/>
                <a:cs typeface="Arial"/>
              </a:rPr>
              <a:t>au </a:t>
            </a:r>
            <a:r>
              <a:rPr sz="1400" dirty="0">
                <a:latin typeface="Arial"/>
                <a:cs typeface="Arial"/>
              </a:rPr>
              <a:t>projet et </a:t>
            </a:r>
            <a:r>
              <a:rPr sz="1400" spc="-5" dirty="0">
                <a:latin typeface="Arial"/>
                <a:cs typeface="Arial"/>
              </a:rPr>
              <a:t>qui </a:t>
            </a:r>
            <a:r>
              <a:rPr sz="1400" dirty="0">
                <a:latin typeface="Arial"/>
                <a:cs typeface="Arial"/>
              </a:rPr>
              <a:t>s'y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investissent</a:t>
            </a:r>
          </a:p>
          <a:p>
            <a:pPr marL="184785" marR="5080" indent="-172085" algn="just">
              <a:lnSpc>
                <a:spcPct val="100000"/>
              </a:lnSpc>
              <a:spcBef>
                <a:spcPts val="335"/>
              </a:spcBef>
              <a:buChar char="–"/>
              <a:tabLst>
                <a:tab pos="284480" algn="l"/>
              </a:tabLst>
            </a:pPr>
            <a:r>
              <a:rPr sz="1400" dirty="0">
                <a:latin typeface="Arial"/>
                <a:cs typeface="Arial"/>
              </a:rPr>
              <a:t>« </a:t>
            </a:r>
            <a:r>
              <a:rPr sz="1400" spc="-5" dirty="0">
                <a:solidFill>
                  <a:srgbClr val="FF0066"/>
                </a:solidFill>
                <a:latin typeface="Arial"/>
                <a:cs typeface="Arial"/>
              </a:rPr>
              <a:t>chicken </a:t>
            </a:r>
            <a:r>
              <a:rPr sz="1400" dirty="0">
                <a:solidFill>
                  <a:srgbClr val="FF0066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0066"/>
                </a:solidFill>
                <a:latin typeface="Arial"/>
                <a:cs typeface="Arial"/>
              </a:rPr>
              <a:t>poule </a:t>
            </a:r>
            <a:r>
              <a:rPr sz="1400" dirty="0">
                <a:latin typeface="Arial"/>
                <a:cs typeface="Arial"/>
              </a:rPr>
              <a:t>» </a:t>
            </a:r>
            <a:r>
              <a:rPr sz="1400" spc="-5" dirty="0">
                <a:latin typeface="Arial"/>
                <a:cs typeface="Arial"/>
              </a:rPr>
              <a:t>les </a:t>
            </a:r>
            <a:r>
              <a:rPr sz="1400" dirty="0">
                <a:latin typeface="Arial"/>
                <a:cs typeface="Arial"/>
              </a:rPr>
              <a:t>personnes </a:t>
            </a:r>
            <a:r>
              <a:rPr sz="1400" spc="-5" dirty="0">
                <a:latin typeface="Arial"/>
                <a:cs typeface="Arial"/>
              </a:rPr>
              <a:t>qui  </a:t>
            </a:r>
            <a:r>
              <a:rPr sz="1400" dirty="0">
                <a:latin typeface="Arial"/>
                <a:cs typeface="Arial"/>
              </a:rPr>
              <a:t>interagissent </a:t>
            </a:r>
            <a:r>
              <a:rPr sz="1400" spc="-5" dirty="0">
                <a:latin typeface="Arial"/>
                <a:cs typeface="Arial"/>
              </a:rPr>
              <a:t>avec </a:t>
            </a:r>
            <a:r>
              <a:rPr sz="1400" spc="-10" dirty="0">
                <a:latin typeface="Arial"/>
                <a:cs typeface="Arial"/>
              </a:rPr>
              <a:t>le </a:t>
            </a:r>
            <a:r>
              <a:rPr sz="1400" dirty="0">
                <a:latin typeface="Arial"/>
                <a:cs typeface="Arial"/>
              </a:rPr>
              <a:t>projet </a:t>
            </a:r>
            <a:r>
              <a:rPr sz="1400" spc="-5" dirty="0">
                <a:latin typeface="Arial"/>
                <a:cs typeface="Arial"/>
              </a:rPr>
              <a:t>mais qui </a:t>
            </a:r>
            <a:r>
              <a:rPr sz="1400" spc="-10" dirty="0">
                <a:latin typeface="Arial"/>
                <a:cs typeface="Arial"/>
              </a:rPr>
              <a:t>ne </a:t>
            </a:r>
            <a:r>
              <a:rPr sz="1400" dirty="0">
                <a:latin typeface="Arial"/>
                <a:cs typeface="Arial"/>
              </a:rPr>
              <a:t>sont </a:t>
            </a:r>
            <a:r>
              <a:rPr sz="1400" spc="-5" dirty="0">
                <a:latin typeface="Arial"/>
                <a:cs typeface="Arial"/>
              </a:rPr>
              <a:t>pas  </a:t>
            </a:r>
            <a:r>
              <a:rPr sz="1400" dirty="0">
                <a:latin typeface="Arial"/>
                <a:cs typeface="Arial"/>
              </a:rPr>
              <a:t>réellement </a:t>
            </a:r>
            <a:r>
              <a:rPr sz="1400" spc="-5" dirty="0">
                <a:latin typeface="Arial"/>
                <a:cs typeface="Arial"/>
              </a:rPr>
              <a:t>investie dans </a:t>
            </a:r>
            <a:r>
              <a:rPr sz="1400" dirty="0">
                <a:latin typeface="Arial"/>
                <a:cs typeface="Arial"/>
              </a:rPr>
              <a:t>sa réalisation.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42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43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7819" y="2040635"/>
            <a:ext cx="3764279" cy="1470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600075" algn="ctr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22</a:t>
            </a:fld>
            <a:endParaRPr spc="-40" dirty="0"/>
          </a:p>
        </p:txBody>
      </p:sp>
      <p:sp>
        <p:nvSpPr>
          <p:cNvPr id="12" name="object 12"/>
          <p:cNvSpPr txBox="1"/>
          <p:nvPr/>
        </p:nvSpPr>
        <p:spPr>
          <a:xfrm>
            <a:off x="2132076" y="4974335"/>
            <a:ext cx="17284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090" rIns="0" bIns="0" rtlCol="0">
            <a:spAutoFit/>
          </a:bodyPr>
          <a:lstStyle/>
          <a:p>
            <a:pPr marL="832485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</a:t>
            </a:r>
            <a:r>
              <a:rPr sz="1800" b="1" spc="-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clien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324" y="5456999"/>
            <a:ext cx="4508500" cy="25869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dirty="0">
                <a:latin typeface="Arial"/>
                <a:cs typeface="Arial"/>
              </a:rPr>
              <a:t>Sa </a:t>
            </a:r>
            <a:r>
              <a:rPr sz="1200" b="1" spc="-5" dirty="0">
                <a:latin typeface="Arial"/>
                <a:cs typeface="Arial"/>
              </a:rPr>
              <a:t>fonction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139700" indent="-139700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dirty="0">
                <a:latin typeface="Arial"/>
                <a:cs typeface="Arial"/>
              </a:rPr>
              <a:t>Il demande </a:t>
            </a:r>
            <a:r>
              <a:rPr sz="1200" spc="-5" dirty="0">
                <a:latin typeface="Arial"/>
                <a:cs typeface="Arial"/>
              </a:rPr>
              <a:t>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produit</a:t>
            </a:r>
            <a:endParaRPr sz="1200" dirty="0">
              <a:latin typeface="Arial"/>
              <a:cs typeface="Arial"/>
            </a:endParaRPr>
          </a:p>
          <a:p>
            <a:pPr marL="139700" indent="-139700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dirty="0">
                <a:latin typeface="Arial"/>
                <a:cs typeface="Arial"/>
              </a:rPr>
              <a:t>Il contracte </a:t>
            </a:r>
            <a:r>
              <a:rPr sz="1200" spc="-5" dirty="0">
                <a:latin typeface="Arial"/>
                <a:cs typeface="Arial"/>
              </a:rPr>
              <a:t>l’organisation pour le développement de son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produit</a:t>
            </a:r>
            <a:endParaRPr sz="1200" dirty="0">
              <a:latin typeface="Arial"/>
              <a:cs typeface="Arial"/>
            </a:endParaRPr>
          </a:p>
          <a:p>
            <a:pPr marL="184785" marR="5080" indent="-172085">
              <a:lnSpc>
                <a:spcPct val="100000"/>
              </a:lnSpc>
              <a:spcBef>
                <a:spcPts val="285"/>
              </a:spcBef>
              <a:buChar char="–"/>
              <a:tabLst>
                <a:tab pos="233045" algn="l"/>
                <a:tab pos="233679" algn="l"/>
                <a:tab pos="1296035" algn="l"/>
                <a:tab pos="1499870" algn="l"/>
                <a:tab pos="1992630" algn="l"/>
                <a:tab pos="2419350" algn="l"/>
                <a:tab pos="3388360" algn="l"/>
                <a:tab pos="3728720" algn="l"/>
                <a:tab pos="4324985" algn="l"/>
              </a:tabLst>
            </a:pP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pi</a:t>
            </a:r>
            <a:r>
              <a:rPr sz="1200" spc="-15" dirty="0">
                <a:latin typeface="Arial"/>
                <a:cs typeface="Arial"/>
              </a:rPr>
              <a:t>q</a:t>
            </a:r>
            <a:r>
              <a:rPr sz="1200" spc="-5" dirty="0">
                <a:latin typeface="Arial"/>
                <a:cs typeface="Arial"/>
              </a:rPr>
              <a:t>ue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en</a:t>
            </a:r>
            <a:r>
              <a:rPr sz="1200" dirty="0">
                <a:latin typeface="Arial"/>
                <a:cs typeface="Arial"/>
              </a:rPr>
              <a:t>t,	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	s’a</a:t>
            </a:r>
            <a:r>
              <a:rPr sz="1200" spc="-5" dirty="0">
                <a:latin typeface="Arial"/>
                <a:cs typeface="Arial"/>
              </a:rPr>
              <a:t>gi</a:t>
            </a:r>
            <a:r>
              <a:rPr sz="1200" dirty="0">
                <a:latin typeface="Arial"/>
                <a:cs typeface="Arial"/>
              </a:rPr>
              <a:t>t	d</a:t>
            </a:r>
            <a:r>
              <a:rPr sz="1200" spc="-5" dirty="0">
                <a:latin typeface="Arial"/>
                <a:cs typeface="Arial"/>
              </a:rPr>
              <a:t>’u</a:t>
            </a:r>
            <a:r>
              <a:rPr sz="1200" dirty="0">
                <a:latin typeface="Arial"/>
                <a:cs typeface="Arial"/>
              </a:rPr>
              <a:t>n	</a:t>
            </a:r>
            <a:r>
              <a:rPr sz="1200" spc="-5" dirty="0">
                <a:latin typeface="Arial"/>
                <a:cs typeface="Arial"/>
              </a:rPr>
              <a:t>respons</a:t>
            </a:r>
            <a:r>
              <a:rPr sz="1200" spc="-1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ble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5" dirty="0">
                <a:latin typeface="Arial"/>
                <a:cs typeface="Arial"/>
              </a:rPr>
              <a:t>q</a:t>
            </a:r>
            <a:r>
              <a:rPr sz="1200" spc="-5" dirty="0">
                <a:latin typeface="Arial"/>
                <a:cs typeface="Arial"/>
              </a:rPr>
              <a:t>ui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achè</a:t>
            </a:r>
            <a:r>
              <a:rPr sz="1200" dirty="0">
                <a:latin typeface="Arial"/>
                <a:cs typeface="Arial"/>
              </a:rPr>
              <a:t>te	</a:t>
            </a:r>
            <a:r>
              <a:rPr sz="1200" spc="-5" dirty="0">
                <a:latin typeface="Arial"/>
                <a:cs typeface="Arial"/>
              </a:rPr>
              <a:t>un  développement de produit par un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sous-traitant.</a:t>
            </a:r>
          </a:p>
          <a:p>
            <a:pPr marL="148590" marR="5080" indent="-148590">
              <a:lnSpc>
                <a:spcPct val="100000"/>
              </a:lnSpc>
              <a:spcBef>
                <a:spcPts val="290"/>
              </a:spcBef>
              <a:buChar char="–"/>
              <a:tabLst>
                <a:tab pos="148590" algn="l"/>
              </a:tabLst>
            </a:pPr>
            <a:r>
              <a:rPr sz="1200" dirty="0">
                <a:latin typeface="Arial"/>
                <a:cs typeface="Arial"/>
              </a:rPr>
              <a:t>Dans </a:t>
            </a:r>
            <a:r>
              <a:rPr sz="1200" spc="-5" dirty="0">
                <a:latin typeface="Arial"/>
                <a:cs typeface="Arial"/>
              </a:rPr>
              <a:t>les projets internes, il s’agit principalement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sponsor au  </a:t>
            </a:r>
            <a:r>
              <a:rPr sz="1200" dirty="0">
                <a:latin typeface="Arial"/>
                <a:cs typeface="Arial"/>
              </a:rPr>
              <a:t>projet, c’est </a:t>
            </a:r>
            <a:r>
              <a:rPr sz="1200" spc="-5" dirty="0">
                <a:latin typeface="Arial"/>
                <a:cs typeface="Arial"/>
              </a:rPr>
              <a:t>à dire la personne validant le projet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le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budget.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Sa </a:t>
            </a:r>
            <a:r>
              <a:rPr sz="1200" b="1" dirty="0">
                <a:latin typeface="Arial"/>
                <a:cs typeface="Arial"/>
              </a:rPr>
              <a:t>mission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dirty="0">
                <a:latin typeface="Arial"/>
                <a:cs typeface="Arial"/>
              </a:rPr>
              <a:t>Il commande </a:t>
            </a:r>
            <a:r>
              <a:rPr sz="1200" spc="-5" dirty="0">
                <a:latin typeface="Arial"/>
                <a:cs typeface="Arial"/>
              </a:rPr>
              <a:t>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produit</a:t>
            </a:r>
            <a:endParaRPr sz="12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dirty="0">
                <a:latin typeface="Arial"/>
                <a:cs typeface="Arial"/>
              </a:rPr>
              <a:t>Il </a:t>
            </a:r>
            <a:r>
              <a:rPr sz="1200" spc="-5" dirty="0">
                <a:latin typeface="Arial"/>
                <a:cs typeface="Arial"/>
              </a:rPr>
              <a:t>paie le développement du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produit</a:t>
            </a:r>
            <a:endParaRPr sz="12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85"/>
              </a:spcBef>
              <a:buChar char="–"/>
              <a:tabLst>
                <a:tab pos="139700" algn="l"/>
              </a:tabLst>
            </a:pPr>
            <a:r>
              <a:rPr sz="1200" dirty="0">
                <a:latin typeface="Arial"/>
                <a:cs typeface="Arial"/>
              </a:rPr>
              <a:t>Il </a:t>
            </a:r>
            <a:r>
              <a:rPr sz="1200" spc="-5" dirty="0">
                <a:latin typeface="Arial"/>
                <a:cs typeface="Arial"/>
              </a:rPr>
              <a:t>donne des </a:t>
            </a:r>
            <a:r>
              <a:rPr sz="1200" b="1" spc="-5" dirty="0">
                <a:latin typeface="Arial"/>
                <a:cs typeface="Arial"/>
              </a:rPr>
              <a:t>feed-back et des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révisions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44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3820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 manager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445132"/>
            <a:ext cx="4509135" cy="24765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Sa fonction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184785" marR="6350" indent="-172085" algn="just">
              <a:lnSpc>
                <a:spcPct val="100000"/>
              </a:lnSpc>
              <a:spcBef>
                <a:spcPts val="290"/>
              </a:spcBef>
              <a:buChar char="–"/>
              <a:tabLst>
                <a:tab pos="187960" algn="l"/>
              </a:tabLst>
            </a:pPr>
            <a:r>
              <a:rPr sz="1200" spc="-10" dirty="0">
                <a:latin typeface="Arial"/>
                <a:cs typeface="Arial"/>
              </a:rPr>
              <a:t>Le </a:t>
            </a:r>
            <a:r>
              <a:rPr sz="1200" spc="-5" dirty="0">
                <a:latin typeface="Arial"/>
                <a:cs typeface="Arial"/>
              </a:rPr>
              <a:t>management, </a:t>
            </a:r>
            <a:r>
              <a:rPr sz="1200" spc="-10" dirty="0">
                <a:latin typeface="Arial"/>
                <a:cs typeface="Arial"/>
              </a:rPr>
              <a:t>la </a:t>
            </a:r>
            <a:r>
              <a:rPr sz="1200" spc="-5" dirty="0">
                <a:latin typeface="Arial"/>
                <a:cs typeface="Arial"/>
              </a:rPr>
              <a:t>gestion,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primordial dans </a:t>
            </a:r>
            <a:r>
              <a:rPr sz="1200" dirty="0">
                <a:latin typeface="Arial"/>
                <a:cs typeface="Arial"/>
              </a:rPr>
              <a:t>tout projet  Scrum. Il </a:t>
            </a:r>
            <a:r>
              <a:rPr sz="1200" spc="-5" dirty="0">
                <a:latin typeface="Arial"/>
                <a:cs typeface="Arial"/>
              </a:rPr>
              <a:t>permet à l’Équipe de constituer un environnement  </a:t>
            </a:r>
            <a:r>
              <a:rPr sz="1200" dirty="0">
                <a:latin typeface="Arial"/>
                <a:cs typeface="Arial"/>
              </a:rPr>
              <a:t>optimal </a:t>
            </a:r>
            <a:r>
              <a:rPr sz="1200" spc="-5" dirty="0">
                <a:latin typeface="Arial"/>
                <a:cs typeface="Arial"/>
              </a:rPr>
              <a:t>pour le </a:t>
            </a:r>
            <a:r>
              <a:rPr sz="1200" dirty="0">
                <a:latin typeface="Arial"/>
                <a:cs typeface="Arial"/>
              </a:rPr>
              <a:t>déroulement </a:t>
            </a:r>
            <a:r>
              <a:rPr sz="1200" spc="-5" dirty="0">
                <a:latin typeface="Arial"/>
                <a:cs typeface="Arial"/>
              </a:rPr>
              <a:t>du projet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Scrum.</a:t>
            </a: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Le manager </a:t>
            </a:r>
            <a:r>
              <a:rPr sz="1200" dirty="0">
                <a:latin typeface="Arial"/>
                <a:cs typeface="Arial"/>
              </a:rPr>
              <a:t>donne </a:t>
            </a:r>
            <a:r>
              <a:rPr sz="1200" spc="-5" dirty="0">
                <a:latin typeface="Arial"/>
                <a:cs typeface="Arial"/>
              </a:rPr>
              <a:t>de la </a:t>
            </a:r>
            <a:r>
              <a:rPr sz="1200" dirty="0">
                <a:latin typeface="Arial"/>
                <a:cs typeface="Arial"/>
              </a:rPr>
              <a:t>structure et </a:t>
            </a:r>
            <a:r>
              <a:rPr sz="1200" spc="-5" dirty="0">
                <a:latin typeface="Arial"/>
                <a:cs typeface="Arial"/>
              </a:rPr>
              <a:t>de la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stabilité.</a:t>
            </a:r>
          </a:p>
          <a:p>
            <a:pPr marL="184785" marR="5080" indent="-172085" algn="just">
              <a:lnSpc>
                <a:spcPct val="100000"/>
              </a:lnSpc>
              <a:spcBef>
                <a:spcPts val="290"/>
              </a:spcBef>
              <a:buChar char="–"/>
              <a:tabLst>
                <a:tab pos="175895" algn="l"/>
              </a:tabLst>
            </a:pPr>
            <a:r>
              <a:rPr sz="1200" dirty="0">
                <a:latin typeface="Arial"/>
                <a:cs typeface="Arial"/>
              </a:rPr>
              <a:t>Il </a:t>
            </a:r>
            <a:r>
              <a:rPr sz="1200" spc="-5" dirty="0">
                <a:latin typeface="Arial"/>
                <a:cs typeface="Arial"/>
              </a:rPr>
              <a:t>travaille de concert avec le ScrumMaster pour réorganiser  l’organigramme de la </a:t>
            </a:r>
            <a:r>
              <a:rPr sz="1200" dirty="0">
                <a:latin typeface="Arial"/>
                <a:cs typeface="Arial"/>
              </a:rPr>
              <a:t>structure </a:t>
            </a:r>
            <a:r>
              <a:rPr sz="1200" spc="-5" dirty="0">
                <a:latin typeface="Arial"/>
                <a:cs typeface="Arial"/>
              </a:rPr>
              <a:t>et donner de la guidance si  nécessaire.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Sa </a:t>
            </a:r>
            <a:r>
              <a:rPr sz="1200" b="1" dirty="0">
                <a:latin typeface="Arial"/>
                <a:cs typeface="Arial"/>
              </a:rPr>
              <a:t>mission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– Il s’assure </a:t>
            </a:r>
            <a:r>
              <a:rPr sz="1200" spc="-5" dirty="0">
                <a:latin typeface="Arial"/>
                <a:cs typeface="Arial"/>
              </a:rPr>
              <a:t>que l’organisation puisse survivre en cas de  </a:t>
            </a:r>
            <a:r>
              <a:rPr sz="1200" dirty="0">
                <a:latin typeface="Arial"/>
                <a:cs typeface="Arial"/>
              </a:rPr>
              <a:t>défaillance.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6324" y="3932377"/>
            <a:ext cx="29933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– Il </a:t>
            </a:r>
            <a:r>
              <a:rPr sz="1200" spc="-5" dirty="0">
                <a:latin typeface="Arial"/>
                <a:cs typeface="Arial"/>
              </a:rPr>
              <a:t>crée </a:t>
            </a:r>
            <a:r>
              <a:rPr sz="1200" dirty="0">
                <a:latin typeface="Arial"/>
                <a:cs typeface="Arial"/>
              </a:rPr>
              <a:t>des </a:t>
            </a:r>
            <a:r>
              <a:rPr sz="1200" spc="-5" dirty="0">
                <a:latin typeface="Arial"/>
                <a:cs typeface="Arial"/>
              </a:rPr>
              <a:t>règles </a:t>
            </a:r>
            <a:r>
              <a:rPr sz="1200" dirty="0">
                <a:latin typeface="Arial"/>
                <a:cs typeface="Arial"/>
              </a:rPr>
              <a:t>et des </a:t>
            </a:r>
            <a:r>
              <a:rPr sz="1200" spc="-5" dirty="0">
                <a:latin typeface="Arial"/>
                <a:cs typeface="Arial"/>
              </a:rPr>
              <a:t>lignes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directrices.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45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32076" y="4974335"/>
            <a:ext cx="17284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09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67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L’utilisateur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23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92278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final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324" y="5600822"/>
            <a:ext cx="4508500" cy="21469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Sa fonction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139700" indent="-139700">
              <a:lnSpc>
                <a:spcPct val="100000"/>
              </a:lnSpc>
              <a:spcBef>
                <a:spcPts val="285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Ce rôle </a:t>
            </a:r>
            <a:r>
              <a:rPr sz="1200" dirty="0">
                <a:latin typeface="Arial"/>
                <a:cs typeface="Arial"/>
              </a:rPr>
              <a:t>peut être joué par un </a:t>
            </a:r>
            <a:r>
              <a:rPr sz="1200" spc="-5" dirty="0">
                <a:latin typeface="Arial"/>
                <a:cs typeface="Arial"/>
              </a:rPr>
              <a:t>grand </a:t>
            </a:r>
            <a:r>
              <a:rPr sz="1200" dirty="0">
                <a:latin typeface="Arial"/>
                <a:cs typeface="Arial"/>
              </a:rPr>
              <a:t>nombre de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personnes.</a:t>
            </a:r>
          </a:p>
          <a:p>
            <a:pPr marL="154940" marR="5080" indent="-154940" algn="just">
              <a:lnSpc>
                <a:spcPct val="100000"/>
              </a:lnSpc>
              <a:spcBef>
                <a:spcPts val="295"/>
              </a:spcBef>
              <a:buChar char="–"/>
              <a:tabLst>
                <a:tab pos="154940" algn="l"/>
              </a:tabLst>
            </a:pPr>
            <a:r>
              <a:rPr sz="1200" spc="-5" dirty="0">
                <a:latin typeface="Arial"/>
                <a:cs typeface="Arial"/>
              </a:rPr>
              <a:t>L‘utilisateur </a:t>
            </a:r>
            <a:r>
              <a:rPr sz="1200" dirty="0">
                <a:latin typeface="Arial"/>
                <a:cs typeface="Arial"/>
              </a:rPr>
              <a:t>final est </a:t>
            </a:r>
            <a:r>
              <a:rPr sz="1200" spc="-5" dirty="0">
                <a:latin typeface="Arial"/>
                <a:cs typeface="Arial"/>
              </a:rPr>
              <a:t>celui qui connaît les besoins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avec </a:t>
            </a:r>
            <a:r>
              <a:rPr sz="1200" dirty="0">
                <a:latin typeface="Arial"/>
                <a:cs typeface="Arial"/>
              </a:rPr>
              <a:t>cette  </a:t>
            </a:r>
            <a:r>
              <a:rPr sz="1200" spc="-5" dirty="0">
                <a:latin typeface="Arial"/>
                <a:cs typeface="Arial"/>
              </a:rPr>
              <a:t>connaissance, il définit le produit </a:t>
            </a:r>
            <a:r>
              <a:rPr sz="1200" spc="-10" dirty="0">
                <a:latin typeface="Arial"/>
                <a:cs typeface="Arial"/>
              </a:rPr>
              <a:t>en </a:t>
            </a:r>
            <a:r>
              <a:rPr sz="1200" dirty="0">
                <a:latin typeface="Arial"/>
                <a:cs typeface="Arial"/>
              </a:rPr>
              <a:t>disant </a:t>
            </a:r>
            <a:r>
              <a:rPr sz="1200" spc="-5" dirty="0">
                <a:latin typeface="Arial"/>
                <a:cs typeface="Arial"/>
              </a:rPr>
              <a:t>à l'équipe ce </a:t>
            </a:r>
            <a:r>
              <a:rPr sz="1200" dirty="0">
                <a:latin typeface="Arial"/>
                <a:cs typeface="Arial"/>
              </a:rPr>
              <a:t>dont </a:t>
            </a:r>
            <a:r>
              <a:rPr sz="1200" spc="-10" dirty="0">
                <a:latin typeface="Arial"/>
                <a:cs typeface="Arial"/>
              </a:rPr>
              <a:t>il  </a:t>
            </a:r>
            <a:r>
              <a:rPr sz="1200" spc="-5" dirty="0">
                <a:latin typeface="Arial"/>
                <a:cs typeface="Arial"/>
              </a:rPr>
              <a:t>a besoin </a:t>
            </a:r>
            <a:r>
              <a:rPr sz="1200" dirty="0">
                <a:latin typeface="Arial"/>
                <a:cs typeface="Arial"/>
              </a:rPr>
              <a:t>comme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fonctionnalités.</a:t>
            </a: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Sa </a:t>
            </a:r>
            <a:r>
              <a:rPr sz="1200" b="1" dirty="0">
                <a:latin typeface="Arial"/>
                <a:cs typeface="Arial"/>
              </a:rPr>
              <a:t>mission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dirty="0">
                <a:latin typeface="Arial"/>
                <a:cs typeface="Arial"/>
              </a:rPr>
              <a:t>Il </a:t>
            </a:r>
            <a:r>
              <a:rPr sz="1200" spc="-5" dirty="0">
                <a:latin typeface="Arial"/>
                <a:cs typeface="Arial"/>
              </a:rPr>
              <a:t>connaît ses besoins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ses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exigences</a:t>
            </a:r>
            <a:endParaRPr sz="12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85"/>
              </a:spcBef>
              <a:buChar char="–"/>
              <a:tabLst>
                <a:tab pos="139700" algn="l"/>
              </a:tabLst>
            </a:pPr>
            <a:r>
              <a:rPr sz="1200" dirty="0">
                <a:latin typeface="Arial"/>
                <a:cs typeface="Arial"/>
              </a:rPr>
              <a:t>Il </a:t>
            </a:r>
            <a:r>
              <a:rPr sz="1200" spc="-5" dirty="0">
                <a:latin typeface="Arial"/>
                <a:cs typeface="Arial"/>
              </a:rPr>
              <a:t>donne son </a:t>
            </a:r>
            <a:r>
              <a:rPr sz="1200" b="1" spc="-5" dirty="0">
                <a:latin typeface="Arial"/>
                <a:cs typeface="Arial"/>
              </a:rPr>
              <a:t>feed-back lors des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revues</a:t>
            </a:r>
            <a:endParaRPr sz="12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Char char="–"/>
              <a:tabLst>
                <a:tab pos="139700" algn="l"/>
              </a:tabLst>
            </a:pPr>
            <a:r>
              <a:rPr sz="1200" dirty="0">
                <a:solidFill>
                  <a:srgbClr val="FF0066"/>
                </a:solidFill>
                <a:latin typeface="Arial"/>
                <a:cs typeface="Arial"/>
              </a:rPr>
              <a:t>Il </a:t>
            </a:r>
            <a:r>
              <a:rPr sz="1200" spc="-5" dirty="0">
                <a:solidFill>
                  <a:srgbClr val="FF0066"/>
                </a:solidFill>
                <a:latin typeface="Arial"/>
                <a:cs typeface="Arial"/>
              </a:rPr>
              <a:t>participe, aussi, au Sprint </a:t>
            </a:r>
            <a:r>
              <a:rPr sz="1200" dirty="0">
                <a:solidFill>
                  <a:srgbClr val="FF0066"/>
                </a:solidFill>
                <a:latin typeface="Arial"/>
                <a:cs typeface="Arial"/>
              </a:rPr>
              <a:t>Planning </a:t>
            </a:r>
            <a:r>
              <a:rPr sz="1200" spc="-5" dirty="0">
                <a:solidFill>
                  <a:srgbClr val="FF0066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46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05025" y="1953005"/>
            <a:ext cx="2719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Les </a:t>
            </a:r>
            <a:r>
              <a:rPr sz="1600" b="1" spc="-10" dirty="0">
                <a:solidFill>
                  <a:srgbClr val="3366CC"/>
                </a:solidFill>
                <a:latin typeface="Arial"/>
                <a:cs typeface="Arial"/>
              </a:rPr>
              <a:t>rôles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de l’équipe</a:t>
            </a:r>
            <a:r>
              <a:rPr sz="1600" b="1" spc="-2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47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2511" y="2279904"/>
            <a:ext cx="1795272" cy="1589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40991" y="6222619"/>
            <a:ext cx="2247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Le Product </a:t>
            </a:r>
            <a:r>
              <a:rPr sz="1600" b="1" dirty="0">
                <a:solidFill>
                  <a:srgbClr val="3366CC"/>
                </a:solidFill>
                <a:latin typeface="Arial"/>
                <a:cs typeface="Arial"/>
              </a:rPr>
              <a:t>Owner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-</a:t>
            </a:r>
            <a:r>
              <a:rPr sz="1600" b="1" spc="-7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PO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24</a:t>
            </a:fld>
            <a:endParaRPr spc="-40" dirty="0"/>
          </a:p>
        </p:txBody>
      </p:sp>
      <p:sp>
        <p:nvSpPr>
          <p:cNvPr id="15" name="object 15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48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responsabilités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P.O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2695825"/>
            <a:ext cx="4278630" cy="12338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1. Fournir </a:t>
            </a: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une </a:t>
            </a: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vision partagée </a:t>
            </a: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du produit</a:t>
            </a:r>
            <a:r>
              <a:rPr sz="1200" b="1" spc="-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5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Le P.O. </a:t>
            </a:r>
            <a:r>
              <a:rPr sz="1200" spc="-5" dirty="0">
                <a:latin typeface="Arial"/>
                <a:cs typeface="Arial"/>
              </a:rPr>
              <a:t>est responsable de </a:t>
            </a:r>
            <a:r>
              <a:rPr sz="1200" dirty="0">
                <a:latin typeface="Arial"/>
                <a:cs typeface="Arial"/>
              </a:rPr>
              <a:t>définir </a:t>
            </a:r>
            <a:r>
              <a:rPr sz="1200" spc="-5" dirty="0">
                <a:latin typeface="Arial"/>
                <a:cs typeface="Arial"/>
              </a:rPr>
              <a:t>l’objectif du produit et 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</a:t>
            </a:r>
            <a:endParaRPr sz="120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partager avec l’équipe qui le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développe.</a:t>
            </a:r>
            <a:endParaRPr sz="1200" dirty="0">
              <a:latin typeface="Arial"/>
              <a:cs typeface="Arial"/>
            </a:endParaRPr>
          </a:p>
          <a:p>
            <a:pPr marL="107950" indent="-95250">
              <a:lnSpc>
                <a:spcPct val="100000"/>
              </a:lnSpc>
              <a:spcBef>
                <a:spcPts val="285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Sa </a:t>
            </a:r>
            <a:r>
              <a:rPr sz="1200" spc="-5" dirty="0">
                <a:latin typeface="Arial"/>
                <a:cs typeface="Arial"/>
              </a:rPr>
              <a:t>vision </a:t>
            </a:r>
            <a:r>
              <a:rPr sz="1200" dirty="0">
                <a:latin typeface="Arial"/>
                <a:cs typeface="Arial"/>
              </a:rPr>
              <a:t>consiste </a:t>
            </a:r>
            <a:r>
              <a:rPr sz="1200" spc="-5" dirty="0">
                <a:latin typeface="Arial"/>
                <a:cs typeface="Arial"/>
              </a:rPr>
              <a:t>typiquement </a:t>
            </a:r>
            <a:r>
              <a:rPr sz="1200" dirty="0">
                <a:latin typeface="Arial"/>
                <a:cs typeface="Arial"/>
              </a:rPr>
              <a:t>à </a:t>
            </a:r>
            <a:r>
              <a:rPr sz="1200" spc="-5" dirty="0">
                <a:latin typeface="Arial"/>
                <a:cs typeface="Arial"/>
              </a:rPr>
              <a:t>définir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</a:p>
          <a:p>
            <a:pPr marL="346075" lvl="1" indent="-105410">
              <a:lnSpc>
                <a:spcPct val="100000"/>
              </a:lnSpc>
              <a:spcBef>
                <a:spcPts val="250"/>
              </a:spcBef>
              <a:buChar char="–"/>
              <a:tabLst>
                <a:tab pos="346710" algn="l"/>
              </a:tabLst>
            </a:pPr>
            <a:r>
              <a:rPr sz="1000" spc="-10" dirty="0">
                <a:latin typeface="Arial"/>
                <a:cs typeface="Arial"/>
              </a:rPr>
              <a:t>l’énoncé </a:t>
            </a:r>
            <a:r>
              <a:rPr sz="1000" spc="-5" dirty="0">
                <a:latin typeface="Arial"/>
                <a:cs typeface="Arial"/>
              </a:rPr>
              <a:t>du problème </a:t>
            </a:r>
            <a:r>
              <a:rPr sz="1000" spc="-10" dirty="0">
                <a:latin typeface="Arial"/>
                <a:cs typeface="Arial"/>
              </a:rPr>
              <a:t>que le produit veut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résoudre,</a:t>
            </a:r>
            <a:endParaRPr sz="1000" dirty="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une position du produit qui soit claire pour tout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monde,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874" y="3934714"/>
            <a:ext cx="2419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– une liste des fonctionnalités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essentielles.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49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08118" y="1585569"/>
            <a:ext cx="2820497" cy="967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responsabilités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P.O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25</a:t>
            </a:fld>
            <a:endParaRPr spc="-40" dirty="0"/>
          </a:p>
        </p:txBody>
      </p:sp>
      <p:sp>
        <p:nvSpPr>
          <p:cNvPr id="15" name="object 15"/>
          <p:cNvSpPr txBox="1"/>
          <p:nvPr/>
        </p:nvSpPr>
        <p:spPr>
          <a:xfrm>
            <a:off x="1176324" y="5421883"/>
            <a:ext cx="4508500" cy="26873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2. Définir le contenu du produit</a:t>
            </a:r>
            <a:r>
              <a:rPr sz="1200" b="1" spc="-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109220" indent="-109220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Le </a:t>
            </a:r>
            <a:r>
              <a:rPr sz="1200" dirty="0">
                <a:latin typeface="Arial"/>
                <a:cs typeface="Arial"/>
              </a:rPr>
              <a:t>P. O. définit </a:t>
            </a:r>
            <a:r>
              <a:rPr sz="1200" spc="-5" dirty="0">
                <a:latin typeface="Arial"/>
                <a:cs typeface="Arial"/>
              </a:rPr>
              <a:t>le </a:t>
            </a:r>
            <a:r>
              <a:rPr sz="1200" dirty="0">
                <a:latin typeface="Arial"/>
                <a:cs typeface="Arial"/>
              </a:rPr>
              <a:t>contenu </a:t>
            </a:r>
            <a:r>
              <a:rPr sz="1200" spc="-5" dirty="0">
                <a:latin typeface="Arial"/>
                <a:cs typeface="Arial"/>
              </a:rPr>
              <a:t>du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produit</a:t>
            </a:r>
            <a:endParaRPr sz="1200" dirty="0">
              <a:latin typeface="Arial"/>
              <a:cs typeface="Arial"/>
            </a:endParaRPr>
          </a:p>
          <a:p>
            <a:pPr marL="384175" marR="6985" indent="-143510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latin typeface="Arial"/>
                <a:cs typeface="Arial"/>
              </a:rPr>
              <a:t>– identifier les fonctionnalités requises + les collecter </a:t>
            </a:r>
            <a:r>
              <a:rPr sz="1000" spc="-10" dirty="0">
                <a:latin typeface="Arial"/>
                <a:cs typeface="Arial"/>
              </a:rPr>
              <a:t>dans une </a:t>
            </a:r>
            <a:r>
              <a:rPr sz="1000" spc="-5" dirty="0">
                <a:latin typeface="Arial"/>
                <a:cs typeface="Arial"/>
              </a:rPr>
              <a:t>liste,  appelée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b="1" spc="-5" dirty="0">
                <a:latin typeface="Arial"/>
                <a:cs typeface="Arial"/>
              </a:rPr>
              <a:t>backlog de</a:t>
            </a:r>
            <a:r>
              <a:rPr sz="1000" b="1" spc="5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produit.</a:t>
            </a:r>
            <a:endParaRPr sz="1000" dirty="0">
              <a:latin typeface="Arial"/>
              <a:cs typeface="Arial"/>
            </a:endParaRPr>
          </a:p>
          <a:p>
            <a:pPr marL="144145" marR="5080" indent="-144145">
              <a:lnSpc>
                <a:spcPct val="100000"/>
              </a:lnSpc>
              <a:spcBef>
                <a:spcPts val="280"/>
              </a:spcBef>
              <a:buChar char="•"/>
              <a:tabLst>
                <a:tab pos="144145" algn="l"/>
              </a:tabLst>
            </a:pPr>
            <a:r>
              <a:rPr sz="1200" spc="-5" dirty="0">
                <a:latin typeface="Arial"/>
                <a:cs typeface="Arial"/>
              </a:rPr>
              <a:t>Le P.O. </a:t>
            </a:r>
            <a:r>
              <a:rPr sz="1200" dirty="0">
                <a:latin typeface="Arial"/>
                <a:cs typeface="Arial"/>
              </a:rPr>
              <a:t>est responsable </a:t>
            </a:r>
            <a:r>
              <a:rPr sz="1200" spc="-5" dirty="0">
                <a:latin typeface="Arial"/>
                <a:cs typeface="Arial"/>
              </a:rPr>
              <a:t>du backlog et </a:t>
            </a:r>
            <a:r>
              <a:rPr sz="1200" dirty="0">
                <a:latin typeface="Arial"/>
                <a:cs typeface="Arial"/>
              </a:rPr>
              <a:t>y </a:t>
            </a:r>
            <a:r>
              <a:rPr sz="1200" spc="-5" dirty="0">
                <a:latin typeface="Arial"/>
                <a:cs typeface="Arial"/>
              </a:rPr>
              <a:t>contribue de </a:t>
            </a:r>
            <a:r>
              <a:rPr sz="1200" dirty="0">
                <a:latin typeface="Arial"/>
                <a:cs typeface="Arial"/>
              </a:rPr>
              <a:t>façon  </a:t>
            </a:r>
            <a:r>
              <a:rPr sz="1200" spc="-5" dirty="0">
                <a:latin typeface="Arial"/>
                <a:cs typeface="Arial"/>
              </a:rPr>
              <a:t>régulière.</a:t>
            </a:r>
            <a:endParaRPr sz="1200" dirty="0">
              <a:latin typeface="Arial"/>
              <a:cs typeface="Arial"/>
            </a:endParaRPr>
          </a:p>
          <a:p>
            <a:pPr marL="125730" marR="5080" indent="-125730" algn="just">
              <a:lnSpc>
                <a:spcPct val="100000"/>
              </a:lnSpc>
              <a:spcBef>
                <a:spcPts val="290"/>
              </a:spcBef>
              <a:buChar char="•"/>
              <a:tabLst>
                <a:tab pos="125730" algn="l"/>
              </a:tabLst>
            </a:pPr>
            <a:r>
              <a:rPr sz="1200" spc="-5" dirty="0">
                <a:latin typeface="Arial"/>
                <a:cs typeface="Arial"/>
              </a:rPr>
              <a:t>Comme il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moteur pour établir ce que doit faire le produit, </a:t>
            </a:r>
            <a:r>
              <a:rPr sz="1200" spc="-10" dirty="0">
                <a:latin typeface="Arial"/>
                <a:cs typeface="Arial"/>
              </a:rPr>
              <a:t>il 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logique </a:t>
            </a:r>
            <a:r>
              <a:rPr sz="1200" dirty="0">
                <a:latin typeface="Arial"/>
                <a:cs typeface="Arial"/>
              </a:rPr>
              <a:t>qu’il </a:t>
            </a:r>
            <a:r>
              <a:rPr sz="1200" spc="-5" dirty="0">
                <a:latin typeface="Arial"/>
                <a:cs typeface="Arial"/>
              </a:rPr>
              <a:t>fournisse aussi ses </a:t>
            </a:r>
            <a:r>
              <a:rPr sz="1200" spc="-5" dirty="0">
                <a:solidFill>
                  <a:srgbClr val="3366CC"/>
                </a:solidFill>
                <a:latin typeface="Arial"/>
                <a:cs typeface="Arial"/>
              </a:rPr>
              <a:t>conditions </a:t>
            </a:r>
            <a:r>
              <a:rPr sz="1200" spc="-10" dirty="0">
                <a:solidFill>
                  <a:srgbClr val="3366CC"/>
                </a:solidFill>
                <a:latin typeface="Arial"/>
                <a:cs typeface="Arial"/>
              </a:rPr>
              <a:t>de </a:t>
            </a:r>
            <a:r>
              <a:rPr sz="1200" spc="-5" dirty="0">
                <a:solidFill>
                  <a:srgbClr val="3366CC"/>
                </a:solidFill>
                <a:latin typeface="Arial"/>
                <a:cs typeface="Arial"/>
              </a:rPr>
              <a:t>satisfaction</a:t>
            </a:r>
            <a:r>
              <a:rPr sz="1200" spc="-5" dirty="0">
                <a:latin typeface="Arial"/>
                <a:cs typeface="Arial"/>
              </a:rPr>
              <a:t>,  qui permettront de s’assurer que ce qu’il demande est bien  réalisé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il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donc impliqué dans les </a:t>
            </a:r>
            <a:r>
              <a:rPr sz="1200" b="1" spc="-5" dirty="0">
                <a:solidFill>
                  <a:srgbClr val="3366CC"/>
                </a:solidFill>
                <a:latin typeface="Arial"/>
                <a:cs typeface="Arial"/>
              </a:rPr>
              <a:t>tests</a:t>
            </a:r>
            <a:r>
              <a:rPr sz="1200" b="1" spc="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366CC"/>
                </a:solidFill>
                <a:latin typeface="Arial"/>
                <a:cs typeface="Arial"/>
              </a:rPr>
              <a:t>d’acceptation.</a:t>
            </a:r>
            <a:endParaRPr sz="1200" dirty="0">
              <a:latin typeface="Arial"/>
              <a:cs typeface="Arial"/>
            </a:endParaRPr>
          </a:p>
          <a:p>
            <a:pPr marL="129539" indent="-116839">
              <a:lnSpc>
                <a:spcPct val="100000"/>
              </a:lnSpc>
              <a:spcBef>
                <a:spcPts val="290"/>
              </a:spcBef>
              <a:buChar char="•"/>
              <a:tabLst>
                <a:tab pos="130175" algn="l"/>
              </a:tabLst>
            </a:pPr>
            <a:r>
              <a:rPr sz="1200" dirty="0">
                <a:latin typeface="Arial"/>
                <a:cs typeface="Arial"/>
              </a:rPr>
              <a:t>En plus </a:t>
            </a:r>
            <a:r>
              <a:rPr sz="1200" spc="-5" dirty="0">
                <a:latin typeface="Arial"/>
                <a:cs typeface="Arial"/>
              </a:rPr>
              <a:t>de </a:t>
            </a:r>
            <a:r>
              <a:rPr sz="1200" dirty="0">
                <a:latin typeface="Arial"/>
                <a:cs typeface="Arial"/>
              </a:rPr>
              <a:t>son </a:t>
            </a:r>
            <a:r>
              <a:rPr sz="1200" spc="-5" dirty="0">
                <a:latin typeface="Arial"/>
                <a:cs typeface="Arial"/>
              </a:rPr>
              <a:t>travail </a:t>
            </a:r>
            <a:r>
              <a:rPr sz="1200" dirty="0">
                <a:latin typeface="Arial"/>
                <a:cs typeface="Arial"/>
              </a:rPr>
              <a:t>pour </a:t>
            </a:r>
            <a:r>
              <a:rPr sz="1200" spc="-5" dirty="0">
                <a:latin typeface="Arial"/>
                <a:cs typeface="Arial"/>
              </a:rPr>
              <a:t>le </a:t>
            </a:r>
            <a:r>
              <a:rPr sz="1200" dirty="0">
                <a:latin typeface="Arial"/>
                <a:cs typeface="Arial"/>
              </a:rPr>
              <a:t>sprint </a:t>
            </a:r>
            <a:r>
              <a:rPr sz="1200" spc="-5" dirty="0">
                <a:latin typeface="Arial"/>
                <a:cs typeface="Arial"/>
              </a:rPr>
              <a:t>courant, il s’occupe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aussi</a:t>
            </a:r>
          </a:p>
          <a:p>
            <a:pPr marL="184785">
              <a:lnSpc>
                <a:spcPts val="1390"/>
              </a:lnSpc>
            </a:pPr>
            <a:r>
              <a:rPr sz="1200" spc="-5" dirty="0">
                <a:latin typeface="Arial"/>
                <a:cs typeface="Arial"/>
              </a:rPr>
              <a:t>des </a:t>
            </a:r>
            <a:r>
              <a:rPr sz="1200" dirty="0">
                <a:latin typeface="Arial"/>
                <a:cs typeface="Arial"/>
              </a:rPr>
              <a:t>éléments </a:t>
            </a:r>
            <a:r>
              <a:rPr sz="1200" spc="-5" dirty="0">
                <a:latin typeface="Arial"/>
                <a:cs typeface="Arial"/>
              </a:rPr>
              <a:t>du backlog prévus pour les sprints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suivants.</a:t>
            </a:r>
            <a:endParaRPr sz="1200" dirty="0">
              <a:latin typeface="Arial"/>
              <a:cs typeface="Arial"/>
            </a:endParaRPr>
          </a:p>
          <a:p>
            <a:pPr marR="349250" algn="r">
              <a:lnSpc>
                <a:spcPts val="790"/>
              </a:lnSpc>
            </a:pPr>
            <a:r>
              <a:rPr sz="700" spc="-5" dirty="0">
                <a:latin typeface="Times New Roman"/>
                <a:cs typeface="Times New Roman"/>
              </a:rPr>
              <a:t>50</a:t>
            </a:r>
            <a:endParaRPr sz="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responsabilités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P.O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481196"/>
            <a:ext cx="4509135" cy="25133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3. </a:t>
            </a: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Planifier </a:t>
            </a: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la </a:t>
            </a:r>
            <a:r>
              <a:rPr sz="1200" b="1" spc="-10" dirty="0">
                <a:solidFill>
                  <a:srgbClr val="FF0066"/>
                </a:solidFill>
                <a:latin typeface="Arial"/>
                <a:cs typeface="Arial"/>
              </a:rPr>
              <a:t>vie </a:t>
            </a: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du produit</a:t>
            </a:r>
            <a:r>
              <a:rPr sz="12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109220" indent="-109220">
              <a:lnSpc>
                <a:spcPct val="100000"/>
              </a:lnSpc>
              <a:spcBef>
                <a:spcPts val="285"/>
              </a:spcBef>
              <a:buChar char="•"/>
              <a:tabLst>
                <a:tab pos="109220" algn="l"/>
              </a:tabLst>
            </a:pPr>
            <a:r>
              <a:rPr sz="1200" dirty="0">
                <a:latin typeface="Arial"/>
                <a:cs typeface="Arial"/>
              </a:rPr>
              <a:t>Le P. O. définit </a:t>
            </a:r>
            <a:r>
              <a:rPr sz="1200" spc="-5" dirty="0">
                <a:latin typeface="Arial"/>
                <a:cs typeface="Arial"/>
              </a:rPr>
              <a:t>l’ordre </a:t>
            </a:r>
            <a:r>
              <a:rPr sz="1200" dirty="0">
                <a:latin typeface="Arial"/>
                <a:cs typeface="Arial"/>
              </a:rPr>
              <a:t>dans lequel les parties du produit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seront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développées.</a:t>
            </a:r>
            <a:endParaRPr sz="1200" dirty="0">
              <a:latin typeface="Arial"/>
              <a:cs typeface="Arial"/>
            </a:endParaRPr>
          </a:p>
          <a:p>
            <a:pPr marL="184785" marR="7620" indent="-172720" algn="just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Il </a:t>
            </a:r>
            <a:r>
              <a:rPr sz="1200" spc="-5" dirty="0">
                <a:latin typeface="Arial"/>
                <a:cs typeface="Arial"/>
              </a:rPr>
              <a:t>doit alimenter l’équipe avec les </a:t>
            </a:r>
            <a:r>
              <a:rPr sz="1200" dirty="0">
                <a:latin typeface="Arial"/>
                <a:cs typeface="Arial"/>
              </a:rPr>
              <a:t>fonctionnalités </a:t>
            </a:r>
            <a:r>
              <a:rPr sz="1200" spc="-5" dirty="0">
                <a:latin typeface="Arial"/>
                <a:cs typeface="Arial"/>
              </a:rPr>
              <a:t>à développer,  selon ses </a:t>
            </a:r>
            <a:r>
              <a:rPr sz="1200" spc="-5" dirty="0">
                <a:solidFill>
                  <a:srgbClr val="3366CC"/>
                </a:solidFill>
                <a:latin typeface="Arial"/>
                <a:cs typeface="Arial"/>
              </a:rPr>
              <a:t>priorités </a:t>
            </a:r>
            <a:r>
              <a:rPr sz="1200" spc="-5" dirty="0">
                <a:latin typeface="Arial"/>
                <a:cs typeface="Arial"/>
              </a:rPr>
              <a:t>définies en fonction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la valeur qu’elles  </a:t>
            </a:r>
            <a:r>
              <a:rPr sz="1200" dirty="0">
                <a:latin typeface="Arial"/>
                <a:cs typeface="Arial"/>
              </a:rPr>
              <a:t>apportent.</a:t>
            </a: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118110" marR="6985" indent="-118110">
              <a:lnSpc>
                <a:spcPct val="100000"/>
              </a:lnSpc>
              <a:spcBef>
                <a:spcPts val="5"/>
              </a:spcBef>
              <a:buChar char="•"/>
              <a:tabLst>
                <a:tab pos="118110" algn="l"/>
              </a:tabLst>
            </a:pPr>
            <a:r>
              <a:rPr sz="1200" spc="-5" dirty="0">
                <a:latin typeface="Arial"/>
                <a:cs typeface="Arial"/>
              </a:rPr>
              <a:t>L’ordre de réalisation définit le cycle de </a:t>
            </a:r>
            <a:r>
              <a:rPr sz="1200" spc="-10" dirty="0">
                <a:latin typeface="Arial"/>
                <a:cs typeface="Arial"/>
              </a:rPr>
              <a:t>vie </a:t>
            </a:r>
            <a:r>
              <a:rPr sz="1200" spc="-5" dirty="0">
                <a:latin typeface="Arial"/>
                <a:cs typeface="Arial"/>
              </a:rPr>
              <a:t>du produit. Cette </a:t>
            </a:r>
            <a:r>
              <a:rPr sz="1200" spc="-10" dirty="0">
                <a:latin typeface="Arial"/>
                <a:cs typeface="Arial"/>
              </a:rPr>
              <a:t>vie  </a:t>
            </a:r>
            <a:r>
              <a:rPr sz="1200" dirty="0">
                <a:latin typeface="Arial"/>
                <a:cs typeface="Arial"/>
              </a:rPr>
              <a:t>est constituée </a:t>
            </a:r>
            <a:r>
              <a:rPr sz="1200" spc="-5" dirty="0">
                <a:latin typeface="Arial"/>
                <a:cs typeface="Arial"/>
              </a:rPr>
              <a:t>d’une succession de versions (les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releases).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17475" indent="-104775">
              <a:lnSpc>
                <a:spcPct val="100000"/>
              </a:lnSpc>
              <a:buChar char="•"/>
              <a:tabLst>
                <a:tab pos="118110" algn="l"/>
              </a:tabLst>
            </a:pPr>
            <a:r>
              <a:rPr sz="1200" dirty="0">
                <a:latin typeface="Arial"/>
                <a:cs typeface="Arial"/>
              </a:rPr>
              <a:t>Le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P.O.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définit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l’objectif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d’une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release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prend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les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décisions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sur</a:t>
            </a: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le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contenu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mise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à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disposition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du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produit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(durant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8486" y="3968622"/>
            <a:ext cx="746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sprint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0!!!).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51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Les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compétences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d’un</a:t>
            </a:r>
            <a:r>
              <a:rPr sz="1800" b="1" spc="-5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P.O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324" y="5493842"/>
            <a:ext cx="4130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dirty="0">
                <a:latin typeface="Arial"/>
                <a:cs typeface="Arial"/>
              </a:rPr>
              <a:t>La personne idéale pour jouer ce </a:t>
            </a:r>
            <a:r>
              <a:rPr sz="1200" spc="-5" dirty="0">
                <a:latin typeface="Arial"/>
                <a:cs typeface="Arial"/>
              </a:rPr>
              <a:t>rôle devrait </a:t>
            </a:r>
            <a:r>
              <a:rPr sz="1200" dirty="0">
                <a:latin typeface="Arial"/>
                <a:cs typeface="Arial"/>
              </a:rPr>
              <a:t>posséder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les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compétences </a:t>
            </a:r>
            <a:r>
              <a:rPr sz="1200" spc="-5" dirty="0">
                <a:latin typeface="Arial"/>
                <a:cs typeface="Arial"/>
              </a:rPr>
              <a:t>suivantes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6324" y="7652766"/>
            <a:ext cx="429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108585">
              <a:lnSpc>
                <a:spcPct val="100000"/>
              </a:lnSpc>
              <a:spcBef>
                <a:spcPts val="100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Quelqu'un qui </a:t>
            </a:r>
            <a:r>
              <a:rPr sz="1200" dirty="0">
                <a:latin typeface="Arial"/>
                <a:cs typeface="Arial"/>
              </a:rPr>
              <a:t>a été </a:t>
            </a:r>
            <a:r>
              <a:rPr sz="1200" spc="-5" dirty="0">
                <a:latin typeface="Arial"/>
                <a:cs typeface="Arial"/>
              </a:rPr>
              <a:t>Analyste </a:t>
            </a:r>
            <a:r>
              <a:rPr sz="1200" dirty="0">
                <a:latin typeface="Arial"/>
                <a:cs typeface="Arial"/>
              </a:rPr>
              <a:t>Métier (Business </a:t>
            </a:r>
            <a:r>
              <a:rPr sz="1200" spc="-5" dirty="0">
                <a:latin typeface="Arial"/>
                <a:cs typeface="Arial"/>
              </a:rPr>
              <a:t>Analyst) </a:t>
            </a:r>
            <a:r>
              <a:rPr sz="1200" dirty="0">
                <a:latin typeface="Arial"/>
                <a:cs typeface="Arial"/>
              </a:rPr>
              <a:t>est un  </a:t>
            </a:r>
            <a:r>
              <a:rPr sz="1200" spc="-5" dirty="0">
                <a:latin typeface="Arial"/>
                <a:cs typeface="Arial"/>
              </a:rPr>
              <a:t>bon </a:t>
            </a:r>
            <a:r>
              <a:rPr sz="1200" dirty="0">
                <a:latin typeface="Arial"/>
                <a:cs typeface="Arial"/>
              </a:rPr>
              <a:t>candidat </a:t>
            </a:r>
            <a:r>
              <a:rPr sz="1200" spc="-5" dirty="0">
                <a:latin typeface="Arial"/>
                <a:cs typeface="Arial"/>
              </a:rPr>
              <a:t>pour ce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rôle.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52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17675" y="5987796"/>
            <a:ext cx="4462272" cy="13728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26</a:t>
            </a:fld>
            <a:endParaRPr spc="-4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9030" y="1070229"/>
            <a:ext cx="306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Choisir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le P.O. d’une</a:t>
            </a:r>
            <a:r>
              <a:rPr sz="1800" b="1" spc="-9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équipe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1660397"/>
            <a:ext cx="4507865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" marR="5080" indent="-130175">
              <a:lnSpc>
                <a:spcPct val="100000"/>
              </a:lnSpc>
              <a:spcBef>
                <a:spcPts val="100"/>
              </a:spcBef>
              <a:buChar char="•"/>
              <a:tabLst>
                <a:tab pos="130175" algn="l"/>
              </a:tabLst>
            </a:pPr>
            <a:r>
              <a:rPr sz="1200" dirty="0">
                <a:latin typeface="Arial"/>
                <a:cs typeface="Arial"/>
              </a:rPr>
              <a:t>On </a:t>
            </a:r>
            <a:r>
              <a:rPr sz="1200" spc="-5" dirty="0">
                <a:latin typeface="Arial"/>
                <a:cs typeface="Arial"/>
              </a:rPr>
              <a:t>peut se </a:t>
            </a:r>
            <a:r>
              <a:rPr sz="1200" dirty="0">
                <a:latin typeface="Arial"/>
                <a:cs typeface="Arial"/>
              </a:rPr>
              <a:t>baser </a:t>
            </a:r>
            <a:r>
              <a:rPr sz="1200" spc="-10" dirty="0">
                <a:latin typeface="Arial"/>
                <a:cs typeface="Arial"/>
              </a:rPr>
              <a:t>sur </a:t>
            </a:r>
            <a:r>
              <a:rPr sz="1200" spc="-5" dirty="0">
                <a:latin typeface="Arial"/>
                <a:cs typeface="Arial"/>
              </a:rPr>
              <a:t>les compétences souhaitées du Product  Owner déjà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présentées.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Char char="•"/>
              <a:tabLst>
                <a:tab pos="109220" algn="l"/>
              </a:tabLst>
            </a:pPr>
            <a:r>
              <a:rPr sz="1200" dirty="0">
                <a:latin typeface="Arial"/>
                <a:cs typeface="Arial"/>
              </a:rPr>
              <a:t>En effet, cette personne doit </a:t>
            </a:r>
            <a:r>
              <a:rPr sz="1200" spc="-5" dirty="0">
                <a:latin typeface="Arial"/>
                <a:cs typeface="Arial"/>
              </a:rPr>
              <a:t>être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</a:p>
          <a:p>
            <a:pPr marL="311150" lvl="1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311785" algn="l"/>
              </a:tabLst>
            </a:pPr>
            <a:r>
              <a:rPr sz="1200" spc="-5" dirty="0">
                <a:latin typeface="Arial"/>
                <a:cs typeface="Arial"/>
              </a:rPr>
              <a:t>Une personne </a:t>
            </a:r>
            <a:r>
              <a:rPr sz="1200" dirty="0">
                <a:latin typeface="Arial"/>
                <a:cs typeface="Arial"/>
              </a:rPr>
              <a:t>disponible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</a:p>
          <a:p>
            <a:pPr marL="583565" lvl="2" indent="-114300">
              <a:lnSpc>
                <a:spcPct val="100000"/>
              </a:lnSpc>
              <a:spcBef>
                <a:spcPts val="250"/>
              </a:spcBef>
              <a:buChar char="•"/>
              <a:tabLst>
                <a:tab pos="549275" algn="l"/>
              </a:tabLst>
            </a:pPr>
            <a:r>
              <a:rPr sz="1000" spc="-5" dirty="0">
                <a:latin typeface="Arial"/>
                <a:cs typeface="Arial"/>
              </a:rPr>
              <a:t>disponibilité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continue,</a:t>
            </a:r>
            <a:endParaRPr sz="1000" dirty="0">
              <a:latin typeface="Arial"/>
              <a:cs typeface="Arial"/>
            </a:endParaRPr>
          </a:p>
          <a:p>
            <a:pPr marL="583565" lvl="2" indent="-114300">
              <a:lnSpc>
                <a:spcPct val="100000"/>
              </a:lnSpc>
              <a:spcBef>
                <a:spcPts val="240"/>
              </a:spcBef>
              <a:buChar char="•"/>
              <a:tabLst>
                <a:tab pos="549275" algn="l"/>
              </a:tabLst>
            </a:pPr>
            <a:r>
              <a:rPr sz="1000" spc="-5" dirty="0">
                <a:latin typeface="Arial"/>
                <a:cs typeface="Arial"/>
              </a:rPr>
              <a:t>participation </a:t>
            </a:r>
            <a:r>
              <a:rPr sz="1000" spc="-10" dirty="0">
                <a:latin typeface="Arial"/>
                <a:cs typeface="Arial"/>
              </a:rPr>
              <a:t>aux </a:t>
            </a:r>
            <a:r>
              <a:rPr sz="1000" spc="-5" dirty="0">
                <a:latin typeface="Arial"/>
                <a:cs typeface="Arial"/>
              </a:rPr>
              <a:t>différentes cérémonies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Scrum,</a:t>
            </a:r>
          </a:p>
          <a:p>
            <a:pPr marL="583565" marR="7620" lvl="2" indent="-114300">
              <a:lnSpc>
                <a:spcPct val="100000"/>
              </a:lnSpc>
              <a:spcBef>
                <a:spcPts val="240"/>
              </a:spcBef>
              <a:buChar char="•"/>
              <a:tabLst>
                <a:tab pos="563245" algn="l"/>
              </a:tabLst>
            </a:pPr>
            <a:r>
              <a:rPr sz="1000" spc="-5" dirty="0">
                <a:latin typeface="Arial"/>
                <a:cs typeface="Arial"/>
              </a:rPr>
              <a:t>implication régulière : </a:t>
            </a:r>
            <a:r>
              <a:rPr sz="1000" dirty="0">
                <a:latin typeface="Arial"/>
                <a:cs typeface="Arial"/>
              </a:rPr>
              <a:t>MAJ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backlog, ajuster les priorités, répondre  </a:t>
            </a:r>
            <a:r>
              <a:rPr sz="1000" spc="-10" dirty="0">
                <a:latin typeface="Arial"/>
                <a:cs typeface="Arial"/>
              </a:rPr>
              <a:t>aux </a:t>
            </a:r>
            <a:r>
              <a:rPr sz="1000" spc="-5" dirty="0">
                <a:latin typeface="Arial"/>
                <a:cs typeface="Arial"/>
              </a:rPr>
              <a:t>questions, définir et faire les tests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d’acceptation</a:t>
            </a:r>
            <a:endParaRPr sz="1000" dirty="0">
              <a:latin typeface="Arial"/>
              <a:cs typeface="Arial"/>
            </a:endParaRPr>
          </a:p>
          <a:p>
            <a:pPr marL="311150" lvl="1" indent="-126364">
              <a:lnSpc>
                <a:spcPct val="100000"/>
              </a:lnSpc>
              <a:spcBef>
                <a:spcPts val="280"/>
              </a:spcBef>
              <a:buChar char="–"/>
              <a:tabLst>
                <a:tab pos="311785" algn="l"/>
              </a:tabLst>
            </a:pPr>
            <a:r>
              <a:rPr sz="1200" spc="-5" dirty="0">
                <a:latin typeface="Arial"/>
                <a:cs typeface="Arial"/>
              </a:rPr>
              <a:t>Une personne motivée pour ce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rôle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53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04770" y="6515227"/>
            <a:ext cx="2720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Le Scrum Master et</a:t>
            </a:r>
            <a:r>
              <a:rPr sz="1600" b="1" spc="-3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l’équipe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27</a:t>
            </a:fld>
            <a:endParaRPr spc="-40" dirty="0"/>
          </a:p>
        </p:txBody>
      </p:sp>
      <p:sp>
        <p:nvSpPr>
          <p:cNvPr id="15" name="object 15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54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Les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responsabilités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d’un</a:t>
            </a:r>
            <a:r>
              <a:rPr sz="1800" b="1" spc="-7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S.M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60397"/>
            <a:ext cx="4508500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Pas de chef de projet dans Scrum </a:t>
            </a:r>
            <a:r>
              <a:rPr sz="1200" b="1" dirty="0">
                <a:latin typeface="Arial"/>
                <a:cs typeface="Arial"/>
              </a:rPr>
              <a:t>! </a:t>
            </a:r>
            <a:r>
              <a:rPr sz="1200" b="1" spc="-5" dirty="0">
                <a:latin typeface="Arial"/>
                <a:cs typeface="Arial"/>
              </a:rPr>
              <a:t>Le rôle est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éliminé.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87325" indent="-174625">
              <a:lnSpc>
                <a:spcPct val="100000"/>
              </a:lnSpc>
              <a:buChar char="•"/>
              <a:tabLst>
                <a:tab pos="187960" algn="l"/>
              </a:tabLst>
            </a:pPr>
            <a:r>
              <a:rPr sz="1200" spc="-5" dirty="0">
                <a:latin typeface="Arial"/>
                <a:cs typeface="Arial"/>
              </a:rPr>
              <a:t>Le travail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les responsabilités d’un chef de projet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ne</a:t>
            </a:r>
            <a:endParaRPr sz="120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disparaissent pas pour autant dans les projets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Scrum.</a:t>
            </a:r>
          </a:p>
          <a:p>
            <a:pPr marL="184785" marR="6985" indent="-17272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une grande partie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dévolue au Product Owner, une autre  partie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laissée à l’équipe.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Un des principes de </a:t>
            </a:r>
            <a:r>
              <a:rPr sz="1200" dirty="0">
                <a:latin typeface="Arial"/>
                <a:cs typeface="Arial"/>
              </a:rPr>
              <a:t>Scrum est </a:t>
            </a:r>
            <a:r>
              <a:rPr sz="1200" spc="-5" dirty="0">
                <a:latin typeface="Arial"/>
                <a:cs typeface="Arial"/>
              </a:rPr>
              <a:t>l’auto-organisation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Pas besoin </a:t>
            </a:r>
            <a:r>
              <a:rPr sz="1200" dirty="0">
                <a:latin typeface="Arial"/>
                <a:cs typeface="Arial"/>
              </a:rPr>
              <a:t>d’un chef </a:t>
            </a:r>
            <a:r>
              <a:rPr sz="1200" spc="-5" dirty="0">
                <a:latin typeface="Arial"/>
                <a:cs typeface="Arial"/>
              </a:rPr>
              <a:t>qui assigne le travail à faire à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l’équipe.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117475" indent="-1047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18110" algn="l"/>
              </a:tabLst>
            </a:pPr>
            <a:r>
              <a:rPr sz="1200" b="1" dirty="0">
                <a:latin typeface="Arial"/>
                <a:cs typeface="Arial"/>
              </a:rPr>
              <a:t>ScrumMaster</a:t>
            </a:r>
            <a:r>
              <a:rPr sz="1200" b="1" spc="8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n’est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donc</a:t>
            </a:r>
            <a:r>
              <a:rPr sz="1200" b="1" spc="7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pas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un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nouveau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nom</a:t>
            </a:r>
            <a:r>
              <a:rPr sz="1200" b="1" spc="8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pour</a:t>
            </a:r>
            <a:r>
              <a:rPr sz="1200" b="1" spc="7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chef</a:t>
            </a:r>
            <a:r>
              <a:rPr sz="1200" b="1" spc="7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de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8486" y="3964940"/>
            <a:ext cx="63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projet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!!!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55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Les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responsabilités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d’un</a:t>
            </a:r>
            <a:r>
              <a:rPr sz="1800" b="1" spc="-7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S.M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28</a:t>
            </a:fld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1176324" y="5492876"/>
            <a:ext cx="443357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460" marR="219710" indent="-124460">
              <a:lnSpc>
                <a:spcPct val="100000"/>
              </a:lnSpc>
              <a:spcBef>
                <a:spcPts val="105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Le ScrumMaster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pour responsabilité essentielle  d’aider l’équipe </a:t>
            </a:r>
            <a:r>
              <a:rPr sz="1400" dirty="0">
                <a:latin typeface="Arial"/>
                <a:cs typeface="Arial"/>
              </a:rPr>
              <a:t>à </a:t>
            </a:r>
            <a:r>
              <a:rPr sz="1400" spc="-5" dirty="0">
                <a:latin typeface="Arial"/>
                <a:cs typeface="Arial"/>
              </a:rPr>
              <a:t>appliquer </a:t>
            </a:r>
            <a:r>
              <a:rPr sz="1400" dirty="0">
                <a:latin typeface="Arial"/>
                <a:cs typeface="Arial"/>
              </a:rPr>
              <a:t>Scrum </a:t>
            </a:r>
            <a:r>
              <a:rPr sz="1400" spc="-5" dirty="0">
                <a:latin typeface="Arial"/>
                <a:cs typeface="Arial"/>
              </a:rPr>
              <a:t>et </a:t>
            </a:r>
            <a:r>
              <a:rPr sz="1400" dirty="0">
                <a:latin typeface="Arial"/>
                <a:cs typeface="Arial"/>
              </a:rPr>
              <a:t>à </a:t>
            </a:r>
            <a:r>
              <a:rPr sz="1400" spc="-5" dirty="0">
                <a:latin typeface="Arial"/>
                <a:cs typeface="Arial"/>
              </a:rPr>
              <a:t>l’adapter au  contexte.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24460" marR="5080" indent="-124460">
              <a:lnSpc>
                <a:spcPct val="100000"/>
              </a:lnSpc>
              <a:buChar char="•"/>
              <a:tabLst>
                <a:tab pos="124460" algn="l"/>
              </a:tabLst>
            </a:pPr>
            <a:r>
              <a:rPr sz="1400" dirty="0">
                <a:latin typeface="Arial"/>
                <a:cs typeface="Arial"/>
              </a:rPr>
              <a:t>Il a </a:t>
            </a:r>
            <a:r>
              <a:rPr sz="1400" spc="-5" dirty="0">
                <a:latin typeface="Arial"/>
                <a:cs typeface="Arial"/>
              </a:rPr>
              <a:t>une grande influence </a:t>
            </a:r>
            <a:r>
              <a:rPr sz="1400" dirty="0">
                <a:latin typeface="Arial"/>
                <a:cs typeface="Arial"/>
              </a:rPr>
              <a:t>sur </a:t>
            </a:r>
            <a:r>
              <a:rPr sz="1400" spc="-5" dirty="0">
                <a:latin typeface="Arial"/>
                <a:cs typeface="Arial"/>
              </a:rPr>
              <a:t>la </a:t>
            </a:r>
            <a:r>
              <a:rPr sz="1400" dirty="0">
                <a:latin typeface="Arial"/>
                <a:cs typeface="Arial"/>
              </a:rPr>
              <a:t>façon </a:t>
            </a:r>
            <a:r>
              <a:rPr sz="1400" spc="-5" dirty="0">
                <a:latin typeface="Arial"/>
                <a:cs typeface="Arial"/>
              </a:rPr>
              <a:t>de travailler, sur  </a:t>
            </a:r>
            <a:r>
              <a:rPr sz="1400" dirty="0">
                <a:latin typeface="Arial"/>
                <a:cs typeface="Arial"/>
              </a:rPr>
              <a:t>le processus, </a:t>
            </a:r>
            <a:r>
              <a:rPr sz="1400" spc="-5" dirty="0">
                <a:latin typeface="Arial"/>
                <a:cs typeface="Arial"/>
              </a:rPr>
              <a:t>comme </a:t>
            </a:r>
            <a:r>
              <a:rPr sz="1400" dirty="0">
                <a:latin typeface="Arial"/>
                <a:cs typeface="Arial"/>
              </a:rPr>
              <a:t>le </a:t>
            </a:r>
            <a:r>
              <a:rPr sz="1400" b="1" spc="-5" dirty="0">
                <a:latin typeface="Arial"/>
                <a:cs typeface="Arial"/>
              </a:rPr>
              <a:t>Product </a:t>
            </a:r>
            <a:r>
              <a:rPr sz="1400" b="1" spc="5" dirty="0">
                <a:latin typeface="Arial"/>
                <a:cs typeface="Arial"/>
              </a:rPr>
              <a:t>Owner </a:t>
            </a:r>
            <a:r>
              <a:rPr sz="1400" dirty="0">
                <a:latin typeface="Arial"/>
                <a:cs typeface="Arial"/>
              </a:rPr>
              <a:t>en a une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sur  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produit.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327660" algn="l"/>
              </a:tabLst>
            </a:pPr>
            <a:r>
              <a:rPr sz="1400" dirty="0">
                <a:latin typeface="Arial"/>
                <a:cs typeface="Arial"/>
              </a:rPr>
              <a:t>	Le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ScrumMaster </a:t>
            </a:r>
            <a:r>
              <a:rPr sz="1400" dirty="0">
                <a:latin typeface="Arial"/>
                <a:cs typeface="Arial"/>
              </a:rPr>
              <a:t>pourrait être qualifié de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140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Owner </a:t>
            </a:r>
            <a:r>
              <a:rPr sz="1400" dirty="0">
                <a:latin typeface="Arial"/>
                <a:cs typeface="Arial"/>
              </a:rPr>
              <a:t>par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équivalence.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56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Les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responsabilités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d’un</a:t>
            </a:r>
            <a:r>
              <a:rPr sz="1800" b="1" spc="-7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S.M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57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2352" y="1940051"/>
            <a:ext cx="4244340" cy="17908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S.M. :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Tâches</a:t>
            </a:r>
            <a:r>
              <a:rPr sz="1800" b="1" spc="-3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périodiques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29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176324" y="5460658"/>
            <a:ext cx="4507865" cy="27762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b="1" spc="-15" dirty="0">
                <a:solidFill>
                  <a:srgbClr val="FF0066"/>
                </a:solidFill>
                <a:latin typeface="Arial"/>
                <a:cs typeface="Arial"/>
              </a:rPr>
              <a:t>Avant </a:t>
            </a:r>
            <a:r>
              <a:rPr sz="1100" b="1" dirty="0">
                <a:solidFill>
                  <a:srgbClr val="FF0066"/>
                </a:solidFill>
                <a:latin typeface="Arial"/>
                <a:cs typeface="Arial"/>
              </a:rPr>
              <a:t>le premier sprint</a:t>
            </a:r>
            <a:r>
              <a:rPr sz="1100" b="1" spc="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66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101600" indent="-101600">
              <a:lnSpc>
                <a:spcPct val="100000"/>
              </a:lnSpc>
              <a:spcBef>
                <a:spcPts val="265"/>
              </a:spcBef>
              <a:buChar char="•"/>
              <a:tabLst>
                <a:tab pos="101600" algn="l"/>
              </a:tabLst>
            </a:pPr>
            <a:r>
              <a:rPr sz="1100" spc="-5" dirty="0">
                <a:latin typeface="Arial"/>
                <a:cs typeface="Arial"/>
              </a:rPr>
              <a:t>Le S.M. </a:t>
            </a:r>
            <a:r>
              <a:rPr sz="1100" dirty="0">
                <a:latin typeface="Arial"/>
                <a:cs typeface="Arial"/>
              </a:rPr>
              <a:t>est </a:t>
            </a:r>
            <a:r>
              <a:rPr sz="1100" spc="-5" dirty="0">
                <a:latin typeface="Arial"/>
                <a:cs typeface="Arial"/>
              </a:rPr>
              <a:t>souvent la </a:t>
            </a:r>
            <a:r>
              <a:rPr sz="1100" dirty="0">
                <a:latin typeface="Arial"/>
                <a:cs typeface="Arial"/>
              </a:rPr>
              <a:t>première personne désignée </a:t>
            </a:r>
            <a:r>
              <a:rPr sz="1100" spc="-5" dirty="0">
                <a:latin typeface="Arial"/>
                <a:cs typeface="Arial"/>
              </a:rPr>
              <a:t>dans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l’équipe.</a:t>
            </a:r>
            <a:endParaRPr sz="1100" dirty="0">
              <a:latin typeface="Arial"/>
              <a:cs typeface="Arial"/>
            </a:endParaRPr>
          </a:p>
          <a:p>
            <a:pPr marL="101600" indent="-101600">
              <a:lnSpc>
                <a:spcPct val="100000"/>
              </a:lnSpc>
              <a:spcBef>
                <a:spcPts val="265"/>
              </a:spcBef>
              <a:buChar char="•"/>
              <a:tabLst>
                <a:tab pos="101600" algn="l"/>
              </a:tabLst>
            </a:pPr>
            <a:r>
              <a:rPr sz="1100" dirty="0">
                <a:latin typeface="Arial"/>
                <a:cs typeface="Arial"/>
              </a:rPr>
              <a:t>Il </a:t>
            </a:r>
            <a:r>
              <a:rPr sz="1100" spc="-5" dirty="0">
                <a:latin typeface="Arial"/>
                <a:cs typeface="Arial"/>
              </a:rPr>
              <a:t>peut donc </a:t>
            </a:r>
            <a:r>
              <a:rPr sz="1100" dirty="0">
                <a:latin typeface="Arial"/>
                <a:cs typeface="Arial"/>
              </a:rPr>
              <a:t>être </a:t>
            </a:r>
            <a:r>
              <a:rPr sz="1100" spc="-5" dirty="0">
                <a:latin typeface="Arial"/>
                <a:cs typeface="Arial"/>
              </a:rPr>
              <a:t>impliqué dans la </a:t>
            </a:r>
            <a:r>
              <a:rPr sz="1100" dirty="0">
                <a:latin typeface="Arial"/>
                <a:cs typeface="Arial"/>
              </a:rPr>
              <a:t>constitution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l’équipe.</a:t>
            </a:r>
            <a:endParaRPr sz="1100" dirty="0">
              <a:latin typeface="Arial"/>
              <a:cs typeface="Arial"/>
            </a:endParaRPr>
          </a:p>
          <a:p>
            <a:pPr marL="101600" indent="-101600">
              <a:lnSpc>
                <a:spcPct val="100000"/>
              </a:lnSpc>
              <a:spcBef>
                <a:spcPts val="265"/>
              </a:spcBef>
              <a:buChar char="•"/>
              <a:tabLst>
                <a:tab pos="101600" algn="l"/>
              </a:tabLst>
            </a:pPr>
            <a:r>
              <a:rPr sz="1100" dirty="0">
                <a:latin typeface="Arial"/>
                <a:cs typeface="Arial"/>
              </a:rPr>
              <a:t>Il </a:t>
            </a:r>
            <a:r>
              <a:rPr sz="1100" spc="-5" dirty="0">
                <a:latin typeface="Arial"/>
                <a:cs typeface="Arial"/>
              </a:rPr>
              <a:t>arrive qu’il </a:t>
            </a:r>
            <a:r>
              <a:rPr sz="1100" b="1" dirty="0">
                <a:latin typeface="Arial"/>
                <a:cs typeface="Arial"/>
              </a:rPr>
              <a:t>participe </a:t>
            </a:r>
            <a:r>
              <a:rPr sz="1100" b="1" spc="-5" dirty="0">
                <a:latin typeface="Arial"/>
                <a:cs typeface="Arial"/>
              </a:rPr>
              <a:t>au </a:t>
            </a:r>
            <a:r>
              <a:rPr sz="1100" b="1" dirty="0">
                <a:latin typeface="Arial"/>
                <a:cs typeface="Arial"/>
              </a:rPr>
              <a:t>choix </a:t>
            </a:r>
            <a:r>
              <a:rPr sz="1100" b="1" spc="-5" dirty="0">
                <a:latin typeface="Arial"/>
                <a:cs typeface="Arial"/>
              </a:rPr>
              <a:t>du </a:t>
            </a:r>
            <a:r>
              <a:rPr sz="1100" b="1" dirty="0">
                <a:latin typeface="Arial"/>
                <a:cs typeface="Arial"/>
              </a:rPr>
              <a:t>Product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Owner.</a:t>
            </a:r>
            <a:endParaRPr sz="1100" dirty="0">
              <a:latin typeface="Arial"/>
              <a:cs typeface="Arial"/>
            </a:endParaRPr>
          </a:p>
          <a:p>
            <a:pPr marL="122555" marR="5715" indent="-122555">
              <a:lnSpc>
                <a:spcPct val="100000"/>
              </a:lnSpc>
              <a:spcBef>
                <a:spcPts val="265"/>
              </a:spcBef>
              <a:buChar char="•"/>
              <a:tabLst>
                <a:tab pos="122555" algn="l"/>
              </a:tabLst>
            </a:pPr>
            <a:r>
              <a:rPr sz="1100" dirty="0">
                <a:latin typeface="Arial"/>
                <a:cs typeface="Arial"/>
              </a:rPr>
              <a:t>Il </a:t>
            </a:r>
            <a:r>
              <a:rPr sz="1100" spc="-5" dirty="0">
                <a:latin typeface="Arial"/>
                <a:cs typeface="Arial"/>
              </a:rPr>
              <a:t>s’assure </a:t>
            </a:r>
            <a:r>
              <a:rPr sz="1100" dirty="0">
                <a:latin typeface="Arial"/>
                <a:cs typeface="Arial"/>
              </a:rPr>
              <a:t>que </a:t>
            </a:r>
            <a:r>
              <a:rPr sz="1100" spc="-5" dirty="0">
                <a:latin typeface="Arial"/>
                <a:cs typeface="Arial"/>
              </a:rPr>
              <a:t>la logistique est </a:t>
            </a:r>
            <a:r>
              <a:rPr sz="1100" dirty="0">
                <a:latin typeface="Arial"/>
                <a:cs typeface="Arial"/>
              </a:rPr>
              <a:t>adaptée </a:t>
            </a:r>
            <a:r>
              <a:rPr sz="1100" spc="-5" dirty="0">
                <a:latin typeface="Arial"/>
                <a:cs typeface="Arial"/>
              </a:rPr>
              <a:t>aux </a:t>
            </a:r>
            <a:r>
              <a:rPr sz="1100" dirty="0">
                <a:latin typeface="Arial"/>
                <a:cs typeface="Arial"/>
              </a:rPr>
              <a:t>pratiques </a:t>
            </a:r>
            <a:r>
              <a:rPr sz="1100" spc="-5" dirty="0">
                <a:latin typeface="Arial"/>
                <a:cs typeface="Arial"/>
              </a:rPr>
              <a:t>de travail en  </a:t>
            </a:r>
            <a:r>
              <a:rPr sz="1100" dirty="0">
                <a:latin typeface="Arial"/>
                <a:cs typeface="Arial"/>
              </a:rPr>
              <a:t>équipe.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F0066"/>
                </a:solidFill>
                <a:latin typeface="Arial"/>
                <a:cs typeface="Arial"/>
              </a:rPr>
              <a:t>Tâches </a:t>
            </a:r>
            <a:r>
              <a:rPr sz="1100" b="1" dirty="0">
                <a:solidFill>
                  <a:srgbClr val="FF0066"/>
                </a:solidFill>
                <a:latin typeface="Arial"/>
                <a:cs typeface="Arial"/>
              </a:rPr>
              <a:t>périodiques </a:t>
            </a:r>
            <a:r>
              <a:rPr sz="1100" b="1" spc="-5" dirty="0">
                <a:solidFill>
                  <a:srgbClr val="FF0066"/>
                </a:solidFill>
                <a:latin typeface="Arial"/>
                <a:cs typeface="Arial"/>
              </a:rPr>
              <a:t>pendant </a:t>
            </a:r>
            <a:r>
              <a:rPr sz="1100" b="1" dirty="0">
                <a:solidFill>
                  <a:srgbClr val="FF0066"/>
                </a:solidFill>
                <a:latin typeface="Arial"/>
                <a:cs typeface="Arial"/>
              </a:rPr>
              <a:t>les</a:t>
            </a:r>
            <a:r>
              <a:rPr sz="1100" b="1" spc="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66"/>
                </a:solidFill>
                <a:latin typeface="Arial"/>
                <a:cs typeface="Arial"/>
              </a:rPr>
              <a:t>sprints</a:t>
            </a:r>
            <a:endParaRPr sz="1100" dirty="0">
              <a:latin typeface="Arial"/>
              <a:cs typeface="Arial"/>
            </a:endParaRPr>
          </a:p>
          <a:p>
            <a:pPr marL="101600" indent="-101600">
              <a:lnSpc>
                <a:spcPct val="100000"/>
              </a:lnSpc>
              <a:spcBef>
                <a:spcPts val="265"/>
              </a:spcBef>
              <a:buChar char="•"/>
              <a:tabLst>
                <a:tab pos="101600" algn="l"/>
              </a:tabLst>
            </a:pPr>
            <a:r>
              <a:rPr sz="1100" dirty="0">
                <a:latin typeface="Arial"/>
                <a:cs typeface="Arial"/>
              </a:rPr>
              <a:t>Il met Scrum 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application.</a:t>
            </a:r>
            <a:endParaRPr sz="1100" dirty="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spcBef>
                <a:spcPts val="265"/>
              </a:spcBef>
              <a:buChar char="•"/>
              <a:tabLst>
                <a:tab pos="125730" algn="l"/>
              </a:tabLst>
            </a:pPr>
            <a:r>
              <a:rPr sz="1100" dirty="0">
                <a:latin typeface="Arial"/>
                <a:cs typeface="Arial"/>
              </a:rPr>
              <a:t>Il </a:t>
            </a:r>
            <a:r>
              <a:rPr sz="1100" spc="-5" dirty="0">
                <a:latin typeface="Arial"/>
                <a:cs typeface="Arial"/>
              </a:rPr>
              <a:t>organise </a:t>
            </a:r>
            <a:r>
              <a:rPr sz="1100" spc="-10" dirty="0">
                <a:latin typeface="Arial"/>
                <a:cs typeface="Arial"/>
              </a:rPr>
              <a:t>et </a:t>
            </a:r>
            <a:r>
              <a:rPr sz="1100" dirty="0">
                <a:latin typeface="Arial"/>
                <a:cs typeface="Arial"/>
              </a:rPr>
              <a:t>anime </a:t>
            </a:r>
            <a:r>
              <a:rPr sz="1100" spc="-5" dirty="0">
                <a:latin typeface="Arial"/>
                <a:cs typeface="Arial"/>
              </a:rPr>
              <a:t>les réunions </a:t>
            </a:r>
            <a:r>
              <a:rPr sz="1100" dirty="0">
                <a:latin typeface="Arial"/>
                <a:cs typeface="Arial"/>
              </a:rPr>
              <a:t>qui </a:t>
            </a:r>
            <a:r>
              <a:rPr sz="1100" spc="-5" dirty="0">
                <a:latin typeface="Arial"/>
                <a:cs typeface="Arial"/>
              </a:rPr>
              <a:t>constituent le </a:t>
            </a:r>
            <a:r>
              <a:rPr sz="1100" dirty="0">
                <a:latin typeface="Arial"/>
                <a:cs typeface="Arial"/>
              </a:rPr>
              <a:t>cérémonial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d’un</a:t>
            </a:r>
            <a:endParaRPr sz="110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sprint.</a:t>
            </a:r>
          </a:p>
          <a:p>
            <a:pPr marL="101600" indent="-101600">
              <a:lnSpc>
                <a:spcPct val="100000"/>
              </a:lnSpc>
              <a:spcBef>
                <a:spcPts val="260"/>
              </a:spcBef>
              <a:buChar char="•"/>
              <a:tabLst>
                <a:tab pos="101600" algn="l"/>
              </a:tabLst>
            </a:pPr>
            <a:r>
              <a:rPr sz="1100" dirty="0">
                <a:latin typeface="Arial"/>
                <a:cs typeface="Arial"/>
              </a:rPr>
              <a:t>Il fait </a:t>
            </a:r>
            <a:r>
              <a:rPr sz="1100" spc="-5" dirty="0">
                <a:latin typeface="Arial"/>
                <a:cs typeface="Arial"/>
              </a:rPr>
              <a:t>en </a:t>
            </a:r>
            <a:r>
              <a:rPr sz="1100" dirty="0">
                <a:latin typeface="Arial"/>
                <a:cs typeface="Arial"/>
              </a:rPr>
              <a:t>sorte </a:t>
            </a:r>
            <a:r>
              <a:rPr sz="1100" spc="5" dirty="0">
                <a:latin typeface="Arial"/>
                <a:cs typeface="Arial"/>
              </a:rPr>
              <a:t>que </a:t>
            </a:r>
            <a:r>
              <a:rPr sz="1100" dirty="0">
                <a:latin typeface="Arial"/>
                <a:cs typeface="Arial"/>
              </a:rPr>
              <a:t>ces </a:t>
            </a:r>
            <a:r>
              <a:rPr sz="1100" spc="-5" dirty="0">
                <a:latin typeface="Arial"/>
                <a:cs typeface="Arial"/>
              </a:rPr>
              <a:t>réunions aient lieu et qu’elles soient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efficaces.</a:t>
            </a:r>
          </a:p>
          <a:p>
            <a:pPr marL="101600" indent="-101600">
              <a:lnSpc>
                <a:spcPts val="1190"/>
              </a:lnSpc>
              <a:spcBef>
                <a:spcPts val="265"/>
              </a:spcBef>
              <a:buChar char="•"/>
              <a:tabLst>
                <a:tab pos="101600" algn="l"/>
              </a:tabLst>
            </a:pPr>
            <a:r>
              <a:rPr sz="1100" dirty="0">
                <a:latin typeface="Arial"/>
                <a:cs typeface="Arial"/>
              </a:rPr>
              <a:t>Il y joue </a:t>
            </a:r>
            <a:r>
              <a:rPr sz="1100" spc="-5" dirty="0">
                <a:latin typeface="Arial"/>
                <a:cs typeface="Arial"/>
              </a:rPr>
              <a:t>un rôle de </a:t>
            </a:r>
            <a:r>
              <a:rPr sz="1100" dirty="0">
                <a:latin typeface="Arial"/>
                <a:cs typeface="Arial"/>
              </a:rPr>
              <a:t>facilitateur, </a:t>
            </a:r>
            <a:r>
              <a:rPr sz="1100" spc="-5" dirty="0">
                <a:latin typeface="Arial"/>
                <a:cs typeface="Arial"/>
              </a:rPr>
              <a:t>littéralement «celui </a:t>
            </a:r>
            <a:r>
              <a:rPr sz="1100" dirty="0">
                <a:latin typeface="Arial"/>
                <a:cs typeface="Arial"/>
              </a:rPr>
              <a:t>qui </a:t>
            </a:r>
            <a:r>
              <a:rPr sz="1100" spc="-5" dirty="0">
                <a:latin typeface="Arial"/>
                <a:cs typeface="Arial"/>
              </a:rPr>
              <a:t>facilite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les</a:t>
            </a:r>
            <a:endParaRPr sz="1100" dirty="0">
              <a:latin typeface="Arial"/>
              <a:cs typeface="Arial"/>
            </a:endParaRPr>
          </a:p>
          <a:p>
            <a:pPr marR="348615" algn="r">
              <a:lnSpc>
                <a:spcPts val="550"/>
              </a:lnSpc>
            </a:pPr>
            <a:r>
              <a:rPr sz="700" spc="-5" dirty="0">
                <a:latin typeface="Times New Roman"/>
                <a:cs typeface="Times New Roman"/>
              </a:rPr>
              <a:t>58</a:t>
            </a:r>
            <a:endParaRPr sz="700" dirty="0">
              <a:latin typeface="Times New Roman"/>
              <a:cs typeface="Times New Roman"/>
            </a:endParaRPr>
          </a:p>
          <a:p>
            <a:pPr marL="12700">
              <a:lnSpc>
                <a:spcPts val="1160"/>
              </a:lnSpc>
            </a:pPr>
            <a:r>
              <a:rPr sz="1100" dirty="0">
                <a:latin typeface="Arial"/>
                <a:cs typeface="Arial"/>
              </a:rPr>
              <a:t>choses»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01155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Système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58873"/>
            <a:ext cx="4380865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Un système </a:t>
            </a:r>
            <a:r>
              <a:rPr sz="1400" dirty="0">
                <a:latin typeface="Arial"/>
                <a:cs typeface="Arial"/>
              </a:rPr>
              <a:t>est un logiciel de grande taille composé de  nombreux programmes qui </a:t>
            </a:r>
            <a:r>
              <a:rPr sz="1400" spc="-5" dirty="0">
                <a:latin typeface="Arial"/>
                <a:cs typeface="Arial"/>
              </a:rPr>
              <a:t>doivent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60020" indent="-147320">
              <a:lnSpc>
                <a:spcPct val="100000"/>
              </a:lnSpc>
              <a:spcBef>
                <a:spcPts val="340"/>
              </a:spcBef>
              <a:buChar char="–"/>
              <a:tabLst>
                <a:tab pos="160655" algn="l"/>
              </a:tabLst>
            </a:pPr>
            <a:r>
              <a:rPr sz="1400" dirty="0">
                <a:latin typeface="Arial"/>
                <a:cs typeface="Arial"/>
              </a:rPr>
              <a:t>partager des ressources </a:t>
            </a:r>
            <a:r>
              <a:rPr sz="1400" spc="5" dirty="0">
                <a:latin typeface="Wingdings"/>
                <a:cs typeface="Wingdings"/>
              </a:rPr>
              <a:t>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compétition</a:t>
            </a:r>
            <a:endParaRPr sz="1400">
              <a:latin typeface="Arial"/>
              <a:cs typeface="Arial"/>
            </a:endParaRPr>
          </a:p>
          <a:p>
            <a:pPr marL="160020" indent="-147320">
              <a:lnSpc>
                <a:spcPct val="100000"/>
              </a:lnSpc>
              <a:spcBef>
                <a:spcPts val="335"/>
              </a:spcBef>
              <a:buChar char="–"/>
              <a:tabLst>
                <a:tab pos="160655" algn="l"/>
              </a:tabLst>
            </a:pPr>
            <a:r>
              <a:rPr sz="1400" dirty="0">
                <a:latin typeface="Arial"/>
                <a:cs typeface="Arial"/>
              </a:rPr>
              <a:t>échanger des informations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coopération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0372" y="4000627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03910" marR="635635" indent="-82550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Qu’est ce</a:t>
            </a:r>
            <a:r>
              <a:rPr sz="1800" b="1" spc="-6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qu’une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méthode</a:t>
            </a:r>
            <a:r>
              <a:rPr sz="18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agile?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324" y="5592077"/>
            <a:ext cx="2771775" cy="25450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3825" indent="-111125">
              <a:lnSpc>
                <a:spcPct val="100000"/>
              </a:lnSpc>
              <a:spcBef>
                <a:spcPts val="445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Une méthode agile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18110" indent="-118110">
              <a:lnSpc>
                <a:spcPct val="100000"/>
              </a:lnSpc>
              <a:spcBef>
                <a:spcPts val="295"/>
              </a:spcBef>
              <a:buSzPct val="83333"/>
              <a:buChar char="–"/>
              <a:tabLst>
                <a:tab pos="118110" algn="l"/>
              </a:tabLst>
            </a:pPr>
            <a:r>
              <a:rPr sz="1200" dirty="0">
                <a:latin typeface="Arial"/>
                <a:cs typeface="Arial"/>
              </a:rPr>
              <a:t>est une approche </a:t>
            </a:r>
            <a:r>
              <a:rPr sz="1200" spc="-5" dirty="0">
                <a:latin typeface="Arial"/>
                <a:cs typeface="Arial"/>
              </a:rPr>
              <a:t>itérative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incrémentale,</a:t>
            </a:r>
            <a:endParaRPr sz="1200">
              <a:latin typeface="Arial"/>
              <a:cs typeface="Arial"/>
            </a:endParaRPr>
          </a:p>
          <a:p>
            <a:pPr marL="139700" marR="34925" indent="-139700">
              <a:lnSpc>
                <a:spcPct val="100000"/>
              </a:lnSpc>
              <a:spcBef>
                <a:spcPts val="285"/>
              </a:spcBef>
              <a:buChar char="–"/>
              <a:tabLst>
                <a:tab pos="139700" algn="l"/>
              </a:tabLst>
            </a:pPr>
            <a:r>
              <a:rPr sz="1200" dirty="0">
                <a:latin typeface="Arial"/>
                <a:cs typeface="Arial"/>
              </a:rPr>
              <a:t>est menée </a:t>
            </a:r>
            <a:r>
              <a:rPr sz="1200" spc="-5" dirty="0">
                <a:latin typeface="Arial"/>
                <a:cs typeface="Arial"/>
              </a:rPr>
              <a:t>dans un esprit </a:t>
            </a:r>
            <a:r>
              <a:rPr sz="1200" dirty="0">
                <a:latin typeface="Arial"/>
                <a:cs typeface="Arial"/>
              </a:rPr>
              <a:t>collaboratif,  </a:t>
            </a:r>
            <a:r>
              <a:rPr sz="1200" spc="-5" dirty="0">
                <a:latin typeface="Arial"/>
                <a:cs typeface="Arial"/>
              </a:rPr>
              <a:t>avec juste </a:t>
            </a:r>
            <a:r>
              <a:rPr sz="1200" dirty="0">
                <a:latin typeface="Arial"/>
                <a:cs typeface="Arial"/>
              </a:rPr>
              <a:t>ce </a:t>
            </a:r>
            <a:r>
              <a:rPr sz="1200" spc="-5" dirty="0">
                <a:latin typeface="Arial"/>
                <a:cs typeface="Arial"/>
              </a:rPr>
              <a:t>qu’il </a:t>
            </a:r>
            <a:r>
              <a:rPr sz="1200" dirty="0">
                <a:latin typeface="Arial"/>
                <a:cs typeface="Arial"/>
              </a:rPr>
              <a:t>faut de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formalisme.</a:t>
            </a:r>
            <a:endParaRPr sz="1200">
              <a:latin typeface="Arial"/>
              <a:cs typeface="Arial"/>
            </a:endParaRPr>
          </a:p>
          <a:p>
            <a:pPr marL="139700" marR="334645" indent="-139700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à chaque </a:t>
            </a:r>
            <a:r>
              <a:rPr sz="1200" dirty="0">
                <a:latin typeface="Arial"/>
                <a:cs typeface="Arial"/>
              </a:rPr>
              <a:t>itération, </a:t>
            </a:r>
            <a:r>
              <a:rPr sz="1200" spc="-5" dirty="0">
                <a:latin typeface="Arial"/>
                <a:cs typeface="Arial"/>
              </a:rPr>
              <a:t>doit livrer un  </a:t>
            </a:r>
            <a:r>
              <a:rPr sz="1200" dirty="0">
                <a:latin typeface="Arial"/>
                <a:cs typeface="Arial"/>
              </a:rPr>
              <a:t>incrément </a:t>
            </a:r>
            <a:r>
              <a:rPr sz="1200" spc="-5" dirty="0">
                <a:latin typeface="Arial"/>
                <a:cs typeface="Arial"/>
              </a:rPr>
              <a:t>de logiciel TERMINÉ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!!</a:t>
            </a:r>
            <a:endParaRPr sz="1200">
              <a:latin typeface="Arial"/>
              <a:cs typeface="Arial"/>
            </a:endParaRPr>
          </a:p>
          <a:p>
            <a:pPr marL="139700" marR="5080" indent="-139700">
              <a:lnSpc>
                <a:spcPct val="100000"/>
              </a:lnSpc>
              <a:spcBef>
                <a:spcPts val="285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génère </a:t>
            </a:r>
            <a:r>
              <a:rPr sz="1200" dirty="0">
                <a:latin typeface="Arial"/>
                <a:cs typeface="Arial"/>
              </a:rPr>
              <a:t>un </a:t>
            </a:r>
            <a:r>
              <a:rPr sz="1200" spc="-5" dirty="0">
                <a:latin typeface="Arial"/>
                <a:cs typeface="Arial"/>
              </a:rPr>
              <a:t>produit de haute qualité </a:t>
            </a:r>
            <a:r>
              <a:rPr sz="1200" dirty="0">
                <a:latin typeface="Arial"/>
                <a:cs typeface="Arial"/>
              </a:rPr>
              <a:t>tout  en prenant en compte </a:t>
            </a:r>
            <a:r>
              <a:rPr sz="1200" spc="-5" dirty="0">
                <a:latin typeface="Arial"/>
                <a:cs typeface="Arial"/>
              </a:rPr>
              <a:t>l’évolution </a:t>
            </a:r>
            <a:r>
              <a:rPr sz="1200" dirty="0">
                <a:latin typeface="Arial"/>
                <a:cs typeface="Arial"/>
              </a:rPr>
              <a:t>des  </a:t>
            </a:r>
            <a:r>
              <a:rPr sz="1200" spc="-5" dirty="0">
                <a:latin typeface="Arial"/>
                <a:cs typeface="Arial"/>
              </a:rPr>
              <a:t>besoins des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clients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spc="5" dirty="0">
                <a:latin typeface="Wingdings"/>
                <a:cs typeface="Wingdings"/>
              </a:rPr>
              <a:t>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Approche </a:t>
            </a:r>
            <a:r>
              <a:rPr sz="1400" spc="-5" dirty="0">
                <a:latin typeface="Arial"/>
                <a:cs typeface="Arial"/>
              </a:rPr>
              <a:t>itérative</a:t>
            </a:r>
            <a:r>
              <a:rPr sz="1400" dirty="0">
                <a:latin typeface="Arial"/>
                <a:cs typeface="Arial"/>
              </a:rPr>
              <a:t> et</a:t>
            </a:r>
            <a:endParaRPr sz="14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incrémentale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0372" y="7977327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78808" y="5846064"/>
            <a:ext cx="1536191" cy="2028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3</a:t>
            </a:fld>
            <a:endParaRPr spc="-4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0744" marR="654685" indent="-467995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</a:t>
            </a:r>
            <a:r>
              <a:rPr sz="1800" b="1" spc="-2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responsabilités 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l’équipe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460372"/>
            <a:ext cx="4507865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" marR="5080" indent="-13017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30175" algn="l"/>
              </a:tabLst>
            </a:pPr>
            <a:r>
              <a:rPr sz="1200" spc="-5" dirty="0">
                <a:latin typeface="Arial"/>
                <a:cs typeface="Arial"/>
              </a:rPr>
              <a:t>Le rôle de </a:t>
            </a: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l’équipe de réalisation (E.R.) est essentiel </a:t>
            </a:r>
            <a:r>
              <a:rPr sz="1200" dirty="0">
                <a:latin typeface="Arial"/>
                <a:cs typeface="Arial"/>
              </a:rPr>
              <a:t>: c’est  </a:t>
            </a:r>
            <a:r>
              <a:rPr sz="1200" spc="-5" dirty="0">
                <a:latin typeface="Arial"/>
                <a:cs typeface="Arial"/>
              </a:rPr>
              <a:t>elle qui </a:t>
            </a:r>
            <a:r>
              <a:rPr sz="1200" spc="-10" dirty="0">
                <a:latin typeface="Arial"/>
                <a:cs typeface="Arial"/>
              </a:rPr>
              <a:t>va </a:t>
            </a:r>
            <a:r>
              <a:rPr sz="1200" dirty="0">
                <a:latin typeface="Arial"/>
                <a:cs typeface="Arial"/>
              </a:rPr>
              <a:t>réaliser </a:t>
            </a:r>
            <a:r>
              <a:rPr sz="1200" spc="-5" dirty="0">
                <a:latin typeface="Arial"/>
                <a:cs typeface="Arial"/>
              </a:rPr>
              <a:t>le produit, en </a:t>
            </a:r>
            <a:r>
              <a:rPr sz="1200" dirty="0">
                <a:latin typeface="Arial"/>
                <a:cs typeface="Arial"/>
              </a:rPr>
              <a:t>développant </a:t>
            </a:r>
            <a:r>
              <a:rPr sz="1200" spc="-10" dirty="0">
                <a:latin typeface="Arial"/>
                <a:cs typeface="Arial"/>
              </a:rPr>
              <a:t>un </a:t>
            </a:r>
            <a:r>
              <a:rPr sz="1200" spc="-5" dirty="0">
                <a:latin typeface="Arial"/>
                <a:cs typeface="Arial"/>
              </a:rPr>
              <a:t>incrément à  chaque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sprint.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84785" marR="5715" indent="-172085" algn="just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200" dirty="0">
                <a:latin typeface="Arial"/>
                <a:cs typeface="Arial"/>
              </a:rPr>
              <a:t>Dans Scrum, </a:t>
            </a:r>
            <a:r>
              <a:rPr sz="1200" spc="-5" dirty="0">
                <a:latin typeface="Arial"/>
                <a:cs typeface="Arial"/>
              </a:rPr>
              <a:t>l’équipe s’organise </a:t>
            </a:r>
            <a:r>
              <a:rPr sz="1200" dirty="0">
                <a:latin typeface="Arial"/>
                <a:cs typeface="Arial"/>
              </a:rPr>
              <a:t>elle-même et </a:t>
            </a:r>
            <a:r>
              <a:rPr sz="1200" spc="-5" dirty="0">
                <a:latin typeface="Arial"/>
                <a:cs typeface="Arial"/>
              </a:rPr>
              <a:t>doit avoir </a:t>
            </a:r>
            <a:r>
              <a:rPr sz="1200" dirty="0">
                <a:latin typeface="Arial"/>
                <a:cs typeface="Arial"/>
              </a:rPr>
              <a:t>toutes  </a:t>
            </a:r>
            <a:r>
              <a:rPr sz="1200" spc="-5" dirty="0">
                <a:latin typeface="Arial"/>
                <a:cs typeface="Arial"/>
              </a:rPr>
              <a:t>les </a:t>
            </a:r>
            <a:r>
              <a:rPr sz="1200" dirty="0">
                <a:latin typeface="Arial"/>
                <a:cs typeface="Arial"/>
              </a:rPr>
              <a:t>compétences </a:t>
            </a:r>
            <a:r>
              <a:rPr sz="1200" spc="-5" dirty="0">
                <a:latin typeface="Arial"/>
                <a:cs typeface="Arial"/>
              </a:rPr>
              <a:t>nécessaires au développement du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produit.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une équipe Scrum est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multifonctionnelle.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8905" marR="5080" indent="-128905" algn="just">
              <a:lnSpc>
                <a:spcPct val="100000"/>
              </a:lnSpc>
              <a:buChar char="•"/>
              <a:tabLst>
                <a:tab pos="128905" algn="l"/>
              </a:tabLst>
            </a:pPr>
            <a:r>
              <a:rPr sz="1200" spc="-5" dirty="0">
                <a:latin typeface="Arial"/>
                <a:cs typeface="Arial"/>
              </a:rPr>
              <a:t>C’est l’équipe qui définit elle-même la façon dont elle organise  ses travaux, ce n’est pas le ScrumMaster (ni le </a:t>
            </a:r>
            <a:r>
              <a:rPr sz="1200" dirty="0">
                <a:latin typeface="Arial"/>
                <a:cs typeface="Arial"/>
              </a:rPr>
              <a:t>Product  </a:t>
            </a:r>
            <a:r>
              <a:rPr sz="1200" spc="-5" dirty="0">
                <a:latin typeface="Arial"/>
                <a:cs typeface="Arial"/>
              </a:rPr>
              <a:t>Owner).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24460" marR="8255" indent="-124460" algn="just">
              <a:lnSpc>
                <a:spcPct val="100000"/>
              </a:lnSpc>
              <a:buChar char="•"/>
              <a:tabLst>
                <a:tab pos="124460" algn="l"/>
              </a:tabLst>
            </a:pPr>
            <a:r>
              <a:rPr sz="1200" spc="-5" dirty="0">
                <a:latin typeface="Arial"/>
                <a:cs typeface="Arial"/>
              </a:rPr>
              <a:t>Chaque membre de l’équipe apporte son expertise, la </a:t>
            </a:r>
            <a:r>
              <a:rPr sz="1200" spc="-70" dirty="0">
                <a:latin typeface="Arial"/>
                <a:cs typeface="Arial"/>
              </a:rPr>
              <a:t>syn</a:t>
            </a:r>
            <a:r>
              <a:rPr sz="1050" spc="-104" baseline="-15873" dirty="0">
                <a:latin typeface="Times New Roman"/>
                <a:cs typeface="Times New Roman"/>
              </a:rPr>
              <a:t>59</a:t>
            </a:r>
            <a:r>
              <a:rPr sz="1200" spc="-70" dirty="0">
                <a:latin typeface="Arial"/>
                <a:cs typeface="Arial"/>
              </a:rPr>
              <a:t>ergie  </a:t>
            </a:r>
            <a:r>
              <a:rPr sz="1200" spc="-5" dirty="0">
                <a:latin typeface="Arial"/>
                <a:cs typeface="Arial"/>
              </a:rPr>
              <a:t>améliorant l’efficacité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globale.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Choisir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le S.M. d’une</a:t>
            </a:r>
            <a:r>
              <a:rPr sz="1800" b="1" spc="-6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équipe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30</a:t>
            </a:fld>
            <a:endParaRPr spc="-40" dirty="0"/>
          </a:p>
        </p:txBody>
      </p:sp>
      <p:sp>
        <p:nvSpPr>
          <p:cNvPr id="12" name="object 12"/>
          <p:cNvSpPr txBox="1"/>
          <p:nvPr/>
        </p:nvSpPr>
        <p:spPr>
          <a:xfrm>
            <a:off x="1176324" y="5593811"/>
            <a:ext cx="4507865" cy="203136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latin typeface="Arial"/>
                <a:cs typeface="Arial"/>
              </a:rPr>
              <a:t>Quelques </a:t>
            </a:r>
            <a:r>
              <a:rPr sz="1400" dirty="0">
                <a:latin typeface="Arial"/>
                <a:cs typeface="Arial"/>
              </a:rPr>
              <a:t>traits permettent </a:t>
            </a:r>
            <a:r>
              <a:rPr sz="1400" spc="-5" dirty="0">
                <a:latin typeface="Arial"/>
                <a:cs typeface="Arial"/>
              </a:rPr>
              <a:t>de </a:t>
            </a:r>
            <a:r>
              <a:rPr sz="1400" dirty="0">
                <a:latin typeface="Arial"/>
                <a:cs typeface="Arial"/>
              </a:rPr>
              <a:t>déceler </a:t>
            </a:r>
            <a:r>
              <a:rPr sz="1400" spc="-5" dirty="0">
                <a:latin typeface="Arial"/>
                <a:cs typeface="Arial"/>
              </a:rPr>
              <a:t>un </a:t>
            </a:r>
            <a:r>
              <a:rPr sz="1400" dirty="0">
                <a:latin typeface="Arial"/>
                <a:cs typeface="Arial"/>
              </a:rPr>
              <a:t>ScrumMaster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</a:p>
          <a:p>
            <a:pPr marL="160655" indent="-160655">
              <a:lnSpc>
                <a:spcPct val="100000"/>
              </a:lnSpc>
              <a:spcBef>
                <a:spcPts val="335"/>
              </a:spcBef>
              <a:buChar char="–"/>
              <a:tabLst>
                <a:tab pos="160655" algn="l"/>
              </a:tabLst>
            </a:pPr>
            <a:r>
              <a:rPr sz="1400" spc="-5" dirty="0">
                <a:latin typeface="Arial"/>
                <a:cs typeface="Arial"/>
              </a:rPr>
              <a:t>la </a:t>
            </a:r>
            <a:r>
              <a:rPr sz="1400" dirty="0">
                <a:latin typeface="Arial"/>
                <a:cs typeface="Arial"/>
              </a:rPr>
              <a:t>capacité à </a:t>
            </a:r>
            <a:r>
              <a:rPr sz="1400" spc="-5" dirty="0">
                <a:latin typeface="Arial"/>
                <a:cs typeface="Arial"/>
              </a:rPr>
              <a:t>percevoir </a:t>
            </a:r>
            <a:r>
              <a:rPr sz="1400" dirty="0">
                <a:latin typeface="Arial"/>
                <a:cs typeface="Arial"/>
              </a:rPr>
              <a:t>les émotions </a:t>
            </a:r>
            <a:r>
              <a:rPr sz="1400" spc="-5" dirty="0">
                <a:latin typeface="Arial"/>
                <a:cs typeface="Arial"/>
              </a:rPr>
              <a:t>dans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l’équipe,</a:t>
            </a:r>
            <a:endParaRPr sz="1400" dirty="0">
              <a:latin typeface="Arial"/>
              <a:cs typeface="Arial"/>
            </a:endParaRPr>
          </a:p>
          <a:p>
            <a:pPr marL="160655" indent="-160655">
              <a:lnSpc>
                <a:spcPct val="100000"/>
              </a:lnSpc>
              <a:spcBef>
                <a:spcPts val="340"/>
              </a:spcBef>
              <a:buChar char="–"/>
              <a:tabLst>
                <a:tab pos="160655" algn="l"/>
              </a:tabLst>
            </a:pPr>
            <a:r>
              <a:rPr sz="1400" dirty="0">
                <a:latin typeface="Arial"/>
                <a:cs typeface="Arial"/>
              </a:rPr>
              <a:t>la curiosité et </a:t>
            </a:r>
            <a:r>
              <a:rPr sz="1400" spc="-5" dirty="0">
                <a:latin typeface="Arial"/>
                <a:cs typeface="Arial"/>
              </a:rPr>
              <a:t>l’envie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d’apprendre,</a:t>
            </a:r>
            <a:endParaRPr sz="1400" dirty="0">
              <a:latin typeface="Arial"/>
              <a:cs typeface="Arial"/>
            </a:endParaRPr>
          </a:p>
          <a:p>
            <a:pPr marL="184785" marR="5080" indent="-172085">
              <a:lnSpc>
                <a:spcPct val="100000"/>
              </a:lnSpc>
              <a:spcBef>
                <a:spcPts val="335"/>
              </a:spcBef>
              <a:buChar char="–"/>
              <a:tabLst>
                <a:tab pos="182245" algn="l"/>
              </a:tabLst>
            </a:pPr>
            <a:r>
              <a:rPr sz="1400" spc="-5" dirty="0">
                <a:latin typeface="Arial"/>
                <a:cs typeface="Arial"/>
              </a:rPr>
              <a:t>l’inclination </a:t>
            </a:r>
            <a:r>
              <a:rPr sz="1400" dirty="0">
                <a:latin typeface="Arial"/>
                <a:cs typeface="Arial"/>
              </a:rPr>
              <a:t>à </a:t>
            </a:r>
            <a:r>
              <a:rPr sz="1400" spc="-5" dirty="0">
                <a:latin typeface="Arial"/>
                <a:cs typeface="Arial"/>
              </a:rPr>
              <a:t>penser que les </a:t>
            </a:r>
            <a:r>
              <a:rPr sz="1400" dirty="0">
                <a:latin typeface="Arial"/>
                <a:cs typeface="Arial"/>
              </a:rPr>
              <a:t>gens font </a:t>
            </a:r>
            <a:r>
              <a:rPr sz="1400" spc="-5" dirty="0">
                <a:latin typeface="Arial"/>
                <a:cs typeface="Arial"/>
              </a:rPr>
              <a:t>de </a:t>
            </a:r>
            <a:r>
              <a:rPr sz="1400" dirty="0">
                <a:latin typeface="Arial"/>
                <a:cs typeface="Arial"/>
              </a:rPr>
              <a:t>leur mieux  </a:t>
            </a:r>
            <a:r>
              <a:rPr sz="1400" spc="-5" dirty="0">
                <a:latin typeface="Arial"/>
                <a:cs typeface="Arial"/>
              </a:rPr>
              <a:t>dans </a:t>
            </a:r>
            <a:r>
              <a:rPr sz="1400" dirty="0">
                <a:latin typeface="Arial"/>
                <a:cs typeface="Arial"/>
              </a:rPr>
              <a:t>leur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travail,</a:t>
            </a:r>
            <a:endParaRPr sz="1400" dirty="0">
              <a:latin typeface="Arial"/>
              <a:cs typeface="Arial"/>
            </a:endParaRPr>
          </a:p>
          <a:p>
            <a:pPr marL="160655" indent="-160655">
              <a:lnSpc>
                <a:spcPct val="100000"/>
              </a:lnSpc>
              <a:spcBef>
                <a:spcPts val="340"/>
              </a:spcBef>
              <a:buChar char="–"/>
              <a:tabLst>
                <a:tab pos="160655" algn="l"/>
              </a:tabLst>
            </a:pPr>
            <a:r>
              <a:rPr sz="1400" spc="-5" dirty="0">
                <a:latin typeface="Arial"/>
                <a:cs typeface="Arial"/>
              </a:rPr>
              <a:t>l’envie de </a:t>
            </a:r>
            <a:r>
              <a:rPr sz="1400" dirty="0">
                <a:latin typeface="Arial"/>
                <a:cs typeface="Arial"/>
              </a:rPr>
              <a:t>changer les choses qui </a:t>
            </a:r>
            <a:r>
              <a:rPr sz="1400" spc="-5" dirty="0">
                <a:latin typeface="Arial"/>
                <a:cs typeface="Arial"/>
              </a:rPr>
              <a:t>ne vont pas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bien,</a:t>
            </a:r>
            <a:endParaRPr sz="1400" dirty="0">
              <a:latin typeface="Arial"/>
              <a:cs typeface="Arial"/>
            </a:endParaRPr>
          </a:p>
          <a:p>
            <a:pPr marL="160655" indent="-160655">
              <a:lnSpc>
                <a:spcPct val="100000"/>
              </a:lnSpc>
              <a:spcBef>
                <a:spcPts val="335"/>
              </a:spcBef>
              <a:buChar char="–"/>
              <a:tabLst>
                <a:tab pos="160655" algn="l"/>
              </a:tabLst>
            </a:pPr>
            <a:r>
              <a:rPr sz="1400" dirty="0">
                <a:latin typeface="Arial"/>
                <a:cs typeface="Arial"/>
              </a:rPr>
              <a:t>l’orientation </a:t>
            </a:r>
            <a:r>
              <a:rPr sz="1400" spc="-5" dirty="0">
                <a:latin typeface="Arial"/>
                <a:cs typeface="Arial"/>
              </a:rPr>
              <a:t>vers 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collectif,</a:t>
            </a:r>
          </a:p>
          <a:p>
            <a:pPr marL="160655" indent="-160655">
              <a:lnSpc>
                <a:spcPct val="100000"/>
              </a:lnSpc>
              <a:spcBef>
                <a:spcPts val="335"/>
              </a:spcBef>
              <a:buChar char="–"/>
              <a:tabLst>
                <a:tab pos="160655" algn="l"/>
              </a:tabLst>
            </a:pPr>
            <a:r>
              <a:rPr sz="1400" dirty="0">
                <a:latin typeface="Arial"/>
                <a:cs typeface="Arial"/>
              </a:rPr>
              <a:t>la prise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risques.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60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Quelques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conseils 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au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S.M.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16810"/>
            <a:ext cx="3936365" cy="15621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3825" indent="-111125">
              <a:lnSpc>
                <a:spcPct val="100000"/>
              </a:lnSpc>
              <a:spcBef>
                <a:spcPts val="434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Parfaire </a:t>
            </a:r>
            <a:r>
              <a:rPr sz="1400" dirty="0">
                <a:latin typeface="Arial"/>
                <a:cs typeface="Arial"/>
              </a:rPr>
              <a:t>sa </a:t>
            </a:r>
            <a:r>
              <a:rPr sz="1400" spc="-5" dirty="0">
                <a:latin typeface="Arial"/>
                <a:cs typeface="Arial"/>
              </a:rPr>
              <a:t>connaissance en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Scrum</a:t>
            </a:r>
          </a:p>
          <a:p>
            <a:pPr marL="123825" indent="-111125">
              <a:lnSpc>
                <a:spcPct val="100000"/>
              </a:lnSpc>
              <a:spcBef>
                <a:spcPts val="335"/>
              </a:spcBef>
              <a:buChar char="•"/>
              <a:tabLst>
                <a:tab pos="124460" algn="l"/>
              </a:tabLst>
            </a:pPr>
            <a:r>
              <a:rPr sz="1400" dirty="0">
                <a:latin typeface="Arial"/>
                <a:cs typeface="Arial"/>
              </a:rPr>
              <a:t>Se </a:t>
            </a:r>
            <a:r>
              <a:rPr sz="1400" spc="-5" dirty="0">
                <a:latin typeface="Arial"/>
                <a:cs typeface="Arial"/>
              </a:rPr>
              <a:t>former au </a:t>
            </a:r>
            <a:r>
              <a:rPr sz="1400" dirty="0">
                <a:latin typeface="Arial"/>
                <a:cs typeface="Arial"/>
              </a:rPr>
              <a:t>rôle </a:t>
            </a:r>
            <a:r>
              <a:rPr sz="1400" spc="-5" dirty="0">
                <a:latin typeface="Arial"/>
                <a:cs typeface="Arial"/>
              </a:rPr>
              <a:t>de </a:t>
            </a:r>
            <a:r>
              <a:rPr sz="1400" dirty="0">
                <a:latin typeface="Arial"/>
                <a:cs typeface="Arial"/>
              </a:rPr>
              <a:t>Scrum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Master</a:t>
            </a:r>
            <a:endParaRPr sz="1400" dirty="0">
              <a:latin typeface="Arial"/>
              <a:cs typeface="Arial"/>
            </a:endParaRPr>
          </a:p>
          <a:p>
            <a:pPr marL="123825" indent="-111125">
              <a:lnSpc>
                <a:spcPct val="100000"/>
              </a:lnSpc>
              <a:spcBef>
                <a:spcPts val="335"/>
              </a:spcBef>
              <a:buChar char="•"/>
              <a:tabLst>
                <a:tab pos="124460" algn="l"/>
              </a:tabLst>
            </a:pPr>
            <a:r>
              <a:rPr sz="1400" dirty="0">
                <a:latin typeface="Arial"/>
                <a:cs typeface="Arial"/>
              </a:rPr>
              <a:t>Se </a:t>
            </a:r>
            <a:r>
              <a:rPr sz="1400" spc="-5" dirty="0">
                <a:latin typeface="Arial"/>
                <a:cs typeface="Arial"/>
              </a:rPr>
              <a:t>faire </a:t>
            </a:r>
            <a:r>
              <a:rPr sz="1400" dirty="0">
                <a:latin typeface="Arial"/>
                <a:cs typeface="Arial"/>
              </a:rPr>
              <a:t>assister </a:t>
            </a:r>
            <a:r>
              <a:rPr sz="1400" spc="-5" dirty="0">
                <a:latin typeface="Arial"/>
                <a:cs typeface="Arial"/>
              </a:rPr>
              <a:t>par </a:t>
            </a:r>
            <a:r>
              <a:rPr sz="1400" dirty="0">
                <a:latin typeface="Arial"/>
                <a:cs typeface="Arial"/>
              </a:rPr>
              <a:t>un </a:t>
            </a:r>
            <a:r>
              <a:rPr sz="1400" spc="-5" dirty="0">
                <a:latin typeface="Arial"/>
                <a:cs typeface="Arial"/>
              </a:rPr>
              <a:t>coach, </a:t>
            </a:r>
            <a:r>
              <a:rPr sz="1400" dirty="0">
                <a:latin typeface="Arial"/>
                <a:cs typeface="Arial"/>
              </a:rPr>
              <a:t>en cas de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besoin</a:t>
            </a:r>
            <a:endParaRPr sz="1400" dirty="0">
              <a:latin typeface="Arial"/>
              <a:cs typeface="Arial"/>
            </a:endParaRPr>
          </a:p>
          <a:p>
            <a:pPr marL="123825" indent="-111125">
              <a:lnSpc>
                <a:spcPct val="100000"/>
              </a:lnSpc>
              <a:spcBef>
                <a:spcPts val="340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Favoriser l’analyse des causes des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problèmes</a:t>
            </a:r>
            <a:endParaRPr sz="1400" dirty="0">
              <a:latin typeface="Arial"/>
              <a:cs typeface="Arial"/>
            </a:endParaRPr>
          </a:p>
          <a:p>
            <a:pPr marL="123825" indent="-111125">
              <a:lnSpc>
                <a:spcPct val="100000"/>
              </a:lnSpc>
              <a:spcBef>
                <a:spcPts val="335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Favoriser l’auto-organisation de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l’équipe</a:t>
            </a:r>
            <a:endParaRPr sz="1400" dirty="0">
              <a:latin typeface="Arial"/>
              <a:cs typeface="Arial"/>
            </a:endParaRPr>
          </a:p>
          <a:p>
            <a:pPr marL="123825" indent="-111125">
              <a:lnSpc>
                <a:spcPct val="100000"/>
              </a:lnSpc>
              <a:spcBef>
                <a:spcPts val="335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Maitriser les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reportings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61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Equipe</a:t>
            </a:r>
            <a:r>
              <a:rPr sz="18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31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176324" y="5458459"/>
            <a:ext cx="447548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indent="-95250">
              <a:lnSpc>
                <a:spcPct val="100000"/>
              </a:lnSpc>
              <a:spcBef>
                <a:spcPts val="100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De </a:t>
            </a:r>
            <a:r>
              <a:rPr sz="1200" dirty="0">
                <a:latin typeface="Arial"/>
                <a:cs typeface="Arial"/>
              </a:rPr>
              <a:t>5 à 9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personnes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07950" indent="-95250">
              <a:lnSpc>
                <a:spcPct val="100000"/>
              </a:lnSpc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Regroupant </a:t>
            </a:r>
            <a:r>
              <a:rPr sz="1200" dirty="0">
                <a:latin typeface="Arial"/>
                <a:cs typeface="Arial"/>
              </a:rPr>
              <a:t>tous </a:t>
            </a:r>
            <a:r>
              <a:rPr sz="1200" spc="-5" dirty="0">
                <a:latin typeface="Arial"/>
                <a:cs typeface="Arial"/>
              </a:rPr>
              <a:t>les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rôles</a:t>
            </a:r>
          </a:p>
          <a:p>
            <a:pPr marL="184785" marR="5080" lvl="1">
              <a:lnSpc>
                <a:spcPct val="100000"/>
              </a:lnSpc>
              <a:spcBef>
                <a:spcPts val="285"/>
              </a:spcBef>
              <a:buChar char="–"/>
              <a:tabLst>
                <a:tab pos="311785" algn="l"/>
              </a:tabLst>
            </a:pPr>
            <a:r>
              <a:rPr sz="1200" dirty="0">
                <a:latin typeface="Arial"/>
                <a:cs typeface="Arial"/>
              </a:rPr>
              <a:t>Architecte, concepteur, </a:t>
            </a:r>
            <a:r>
              <a:rPr sz="1200" spc="-5" dirty="0">
                <a:latin typeface="Arial"/>
                <a:cs typeface="Arial"/>
              </a:rPr>
              <a:t>développeur, spécialiste IHM, </a:t>
            </a:r>
            <a:r>
              <a:rPr sz="1200" dirty="0">
                <a:latin typeface="Arial"/>
                <a:cs typeface="Arial"/>
              </a:rPr>
              <a:t>testeur,  etc.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1750" dirty="0">
              <a:latin typeface="Times New Roman"/>
              <a:cs typeface="Times New Roman"/>
            </a:endParaRPr>
          </a:p>
          <a:p>
            <a:pPr marL="107950" indent="-95250">
              <a:lnSpc>
                <a:spcPct val="100000"/>
              </a:lnSpc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plein </a:t>
            </a:r>
            <a:r>
              <a:rPr sz="1200" dirty="0">
                <a:latin typeface="Arial"/>
                <a:cs typeface="Arial"/>
              </a:rPr>
              <a:t>temps sur </a:t>
            </a:r>
            <a:r>
              <a:rPr sz="1200" spc="-5" dirty="0">
                <a:latin typeface="Arial"/>
                <a:cs typeface="Arial"/>
              </a:rPr>
              <a:t>le </a:t>
            </a:r>
            <a:r>
              <a:rPr sz="1200" dirty="0">
                <a:latin typeface="Arial"/>
                <a:cs typeface="Arial"/>
              </a:rPr>
              <a:t>projet, de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préférence</a:t>
            </a:r>
          </a:p>
          <a:p>
            <a:pPr marL="311150" lvl="1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311785" algn="l"/>
              </a:tabLst>
            </a:pPr>
            <a:r>
              <a:rPr sz="1200" spc="-5" dirty="0">
                <a:latin typeface="Arial"/>
                <a:cs typeface="Arial"/>
              </a:rPr>
              <a:t>Exceptions </a:t>
            </a:r>
            <a:r>
              <a:rPr sz="1200" dirty="0">
                <a:latin typeface="Arial"/>
                <a:cs typeface="Arial"/>
              </a:rPr>
              <a:t>possibles </a:t>
            </a:r>
            <a:r>
              <a:rPr sz="1200" spc="-5" dirty="0">
                <a:latin typeface="Arial"/>
                <a:cs typeface="Arial"/>
              </a:rPr>
              <a:t>(administrateur,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…)</a:t>
            </a: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1750" dirty="0">
              <a:latin typeface="Times New Roman"/>
              <a:cs typeface="Times New Roman"/>
            </a:endParaRPr>
          </a:p>
          <a:p>
            <a:pPr marL="107950" indent="-95250">
              <a:lnSpc>
                <a:spcPct val="100000"/>
              </a:lnSpc>
              <a:spcBef>
                <a:spcPts val="5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L’équipe s’organise </a:t>
            </a:r>
            <a:r>
              <a:rPr sz="1200" dirty="0">
                <a:latin typeface="Arial"/>
                <a:cs typeface="Arial"/>
              </a:rPr>
              <a:t>par elle-même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07950" indent="-95250">
              <a:lnSpc>
                <a:spcPct val="100000"/>
              </a:lnSpc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La composition de </a:t>
            </a:r>
            <a:r>
              <a:rPr sz="1200" spc="-5" dirty="0">
                <a:latin typeface="Arial"/>
                <a:cs typeface="Arial"/>
              </a:rPr>
              <a:t>l’équipe </a:t>
            </a:r>
            <a:r>
              <a:rPr sz="1200" dirty="0">
                <a:latin typeface="Arial"/>
                <a:cs typeface="Arial"/>
              </a:rPr>
              <a:t>ne </a:t>
            </a:r>
            <a:r>
              <a:rPr sz="1200" spc="-5" dirty="0">
                <a:latin typeface="Arial"/>
                <a:cs typeface="Arial"/>
              </a:rPr>
              <a:t>doit </a:t>
            </a:r>
            <a:r>
              <a:rPr sz="1200" dirty="0">
                <a:latin typeface="Arial"/>
                <a:cs typeface="Arial"/>
              </a:rPr>
              <a:t>pas </a:t>
            </a:r>
            <a:r>
              <a:rPr sz="1200" spc="-5" dirty="0">
                <a:latin typeface="Arial"/>
                <a:cs typeface="Arial"/>
              </a:rPr>
              <a:t>changer </a:t>
            </a:r>
            <a:r>
              <a:rPr sz="1200" dirty="0">
                <a:latin typeface="Arial"/>
                <a:cs typeface="Arial"/>
              </a:rPr>
              <a:t>pendant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48486" y="8019389"/>
            <a:ext cx="424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pr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62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1204" y="1611020"/>
            <a:ext cx="288671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-727075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Jeu - </a:t>
            </a:r>
            <a:r>
              <a:rPr sz="1600" b="1" spc="-10" dirty="0">
                <a:latin typeface="Arial"/>
                <a:cs typeface="Arial"/>
              </a:rPr>
              <a:t>Où </a:t>
            </a:r>
            <a:r>
              <a:rPr sz="1600" b="1" spc="-5" dirty="0">
                <a:latin typeface="Arial"/>
                <a:cs typeface="Arial"/>
              </a:rPr>
              <a:t>part le chef </a:t>
            </a:r>
            <a:r>
              <a:rPr sz="1600" b="1" spc="-10" dirty="0">
                <a:latin typeface="Arial"/>
                <a:cs typeface="Arial"/>
              </a:rPr>
              <a:t>de </a:t>
            </a:r>
            <a:r>
              <a:rPr sz="1600" b="1" spc="-5" dirty="0">
                <a:latin typeface="Arial"/>
                <a:cs typeface="Arial"/>
              </a:rPr>
              <a:t>projet  dans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Scrum??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63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64435" y="2476500"/>
            <a:ext cx="2973324" cy="1335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975360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Quizzz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32</a:t>
            </a:fld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1426210" y="5637022"/>
            <a:ext cx="3906520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970" indent="-140970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Gestion du projet : PO, ER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(gestion</a:t>
            </a:r>
            <a:endParaRPr sz="16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fonctionnelle vs.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technique)</a:t>
            </a:r>
            <a:endParaRPr sz="1600">
              <a:latin typeface="Arial"/>
              <a:cs typeface="Arial"/>
            </a:endParaRPr>
          </a:p>
          <a:p>
            <a:pPr marL="140970" indent="-140970">
              <a:lnSpc>
                <a:spcPct val="100000"/>
              </a:lnSpc>
              <a:spcBef>
                <a:spcPts val="38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Gestion du processus : SM,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  <a:p>
            <a:pPr marL="140970" marR="5080" indent="-140970">
              <a:lnSpc>
                <a:spcPct val="100000"/>
              </a:lnSpc>
              <a:spcBef>
                <a:spcPts val="38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Interfaçage avec le monde extérieur : PO,  SM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64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59532" y="2250440"/>
            <a:ext cx="220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artéfacts</a:t>
            </a:r>
            <a:r>
              <a:rPr sz="1800" b="1" spc="-3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65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55317" y="6222619"/>
            <a:ext cx="2618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Le Backlog de produit -</a:t>
            </a:r>
            <a:r>
              <a:rPr sz="1600" b="1" spc="-3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366CC"/>
                </a:solidFill>
                <a:latin typeface="Arial"/>
                <a:cs typeface="Arial"/>
              </a:rPr>
              <a:t>BP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33</a:t>
            </a:fld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66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 Backlog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Produit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60397"/>
            <a:ext cx="4508500" cy="247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 marR="6350" indent="-11493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Arial"/>
                <a:cs typeface="Arial"/>
              </a:rPr>
              <a:t>Au départ, la difficulté fondamentale est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transformer l’idée </a:t>
            </a:r>
            <a:r>
              <a:rPr sz="1200" spc="-15" dirty="0">
                <a:latin typeface="Arial"/>
                <a:cs typeface="Arial"/>
              </a:rPr>
              <a:t>de  </a:t>
            </a:r>
            <a:r>
              <a:rPr sz="1200" spc="-5" dirty="0">
                <a:latin typeface="Arial"/>
                <a:cs typeface="Arial"/>
              </a:rPr>
              <a:t>départ </a:t>
            </a:r>
            <a:r>
              <a:rPr sz="1200" spc="-10" dirty="0">
                <a:latin typeface="Arial"/>
                <a:cs typeface="Arial"/>
              </a:rPr>
              <a:t>en </a:t>
            </a:r>
            <a:r>
              <a:rPr sz="1200" spc="-5" dirty="0">
                <a:latin typeface="Arial"/>
                <a:cs typeface="Arial"/>
              </a:rPr>
              <a:t>quelque chose d’utilisable par l’équipe de réalisation  (ER).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84785" marR="5080" indent="-172085" algn="just">
              <a:lnSpc>
                <a:spcPct val="100000"/>
              </a:lnSpc>
              <a:buChar char="•"/>
              <a:tabLst>
                <a:tab pos="177800" algn="l"/>
              </a:tabLst>
            </a:pPr>
            <a:r>
              <a:rPr sz="1200" dirty="0">
                <a:latin typeface="Arial"/>
                <a:cs typeface="Arial"/>
              </a:rPr>
              <a:t>Dans </a:t>
            </a:r>
            <a:r>
              <a:rPr sz="1200" spc="-5" dirty="0">
                <a:latin typeface="Arial"/>
                <a:cs typeface="Arial"/>
              </a:rPr>
              <a:t>les projets traditionnels, cette transformation se </a:t>
            </a:r>
            <a:r>
              <a:rPr sz="1200" dirty="0">
                <a:latin typeface="Arial"/>
                <a:cs typeface="Arial"/>
              </a:rPr>
              <a:t>fait  entièrement </a:t>
            </a:r>
            <a:r>
              <a:rPr sz="1200" spc="-5" dirty="0">
                <a:latin typeface="Arial"/>
                <a:cs typeface="Arial"/>
              </a:rPr>
              <a:t>au début du projet et se concrétise dans un  </a:t>
            </a:r>
            <a:r>
              <a:rPr sz="1200" dirty="0">
                <a:latin typeface="Arial"/>
                <a:cs typeface="Arial"/>
              </a:rPr>
              <a:t>document, </a:t>
            </a:r>
            <a:r>
              <a:rPr sz="1200" spc="-5" dirty="0">
                <a:latin typeface="Arial"/>
                <a:cs typeface="Arial"/>
              </a:rPr>
              <a:t>qui décrit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</a:p>
          <a:p>
            <a:pPr marL="574675" lvl="1" indent="-105410">
              <a:lnSpc>
                <a:spcPct val="100000"/>
              </a:lnSpc>
              <a:spcBef>
                <a:spcPts val="245"/>
              </a:spcBef>
              <a:buChar char="–"/>
              <a:tabLst>
                <a:tab pos="575310" algn="l"/>
              </a:tabLst>
            </a:pPr>
            <a:r>
              <a:rPr sz="1000" dirty="0">
                <a:latin typeface="Arial"/>
                <a:cs typeface="Arial"/>
              </a:rPr>
              <a:t>ce </a:t>
            </a:r>
            <a:r>
              <a:rPr sz="1000" spc="-10" dirty="0">
                <a:latin typeface="Arial"/>
                <a:cs typeface="Arial"/>
              </a:rPr>
              <a:t>que </a:t>
            </a:r>
            <a:r>
              <a:rPr sz="1000" spc="-5" dirty="0">
                <a:latin typeface="Arial"/>
                <a:cs typeface="Arial"/>
              </a:rPr>
              <a:t>va faire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produit,</a:t>
            </a:r>
            <a:endParaRPr sz="1000" dirty="0">
              <a:latin typeface="Arial"/>
              <a:cs typeface="Arial"/>
            </a:endParaRPr>
          </a:p>
          <a:p>
            <a:pPr marL="5746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575310" algn="l"/>
              </a:tabLst>
            </a:pPr>
            <a:r>
              <a:rPr sz="1000" spc="-5" dirty="0">
                <a:latin typeface="Arial"/>
                <a:cs typeface="Arial"/>
              </a:rPr>
              <a:t>quelles sont ses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fonctions</a:t>
            </a:r>
            <a:endParaRPr sz="1000" dirty="0">
              <a:latin typeface="Arial"/>
              <a:cs typeface="Arial"/>
            </a:endParaRPr>
          </a:p>
          <a:p>
            <a:pPr marL="5746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575310" algn="l"/>
              </a:tabLst>
            </a:pPr>
            <a:r>
              <a:rPr sz="1000" spc="-10" dirty="0">
                <a:latin typeface="Arial"/>
                <a:cs typeface="Arial"/>
              </a:rPr>
              <a:t>quel </a:t>
            </a:r>
            <a:r>
              <a:rPr sz="1000" spc="-5" dirty="0">
                <a:latin typeface="Arial"/>
                <a:cs typeface="Arial"/>
              </a:rPr>
              <a:t>est son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comportement.</a:t>
            </a:r>
            <a:endParaRPr sz="1000" dirty="0">
              <a:latin typeface="Arial"/>
              <a:cs typeface="Arial"/>
            </a:endParaRPr>
          </a:p>
          <a:p>
            <a:pPr marL="184785" marR="7620" indent="-172720" algn="just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deviner et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imaginer </a:t>
            </a:r>
            <a:r>
              <a:rPr sz="1200" spc="-5" dirty="0">
                <a:latin typeface="Arial"/>
                <a:cs typeface="Arial"/>
              </a:rPr>
              <a:t>les détails </a:t>
            </a:r>
            <a:r>
              <a:rPr sz="120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comportement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produit  avant d’entreprendre aucune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action</a:t>
            </a:r>
            <a:endParaRPr sz="1200" dirty="0">
              <a:latin typeface="Arial"/>
              <a:cs typeface="Arial"/>
            </a:endParaRPr>
          </a:p>
          <a:p>
            <a:pPr marR="349885" algn="r">
              <a:lnSpc>
                <a:spcPct val="100000"/>
              </a:lnSpc>
              <a:spcBef>
                <a:spcPts val="280"/>
              </a:spcBef>
            </a:pPr>
            <a:r>
              <a:rPr sz="700" spc="-5" dirty="0">
                <a:latin typeface="Times New Roman"/>
                <a:cs typeface="Times New Roman"/>
              </a:rPr>
              <a:t>67</a:t>
            </a: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242570" algn="ctr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 Backlog</a:t>
            </a:r>
            <a:endParaRPr sz="1800">
              <a:latin typeface="Arial"/>
              <a:cs typeface="Arial"/>
            </a:endParaRPr>
          </a:p>
          <a:p>
            <a:pPr marR="243840" algn="ctr">
              <a:lnSpc>
                <a:spcPts val="2060"/>
              </a:lnSpc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liste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unique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des</a:t>
            </a:r>
            <a:r>
              <a:rPr sz="1800" b="1" spc="-3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stories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324" y="5456999"/>
            <a:ext cx="4010025" cy="6851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9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Un </a:t>
            </a:r>
            <a:r>
              <a:rPr sz="1200" dirty="0">
                <a:latin typeface="Arial"/>
                <a:cs typeface="Arial"/>
              </a:rPr>
              <a:t>backlog = un référentiel des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exigences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Un backlog </a:t>
            </a:r>
            <a:r>
              <a:rPr sz="1200" dirty="0">
                <a:latin typeface="Arial"/>
                <a:cs typeface="Arial"/>
              </a:rPr>
              <a:t>= Liste </a:t>
            </a:r>
            <a:r>
              <a:rPr sz="1200" spc="-5" dirty="0">
                <a:latin typeface="Arial"/>
                <a:cs typeface="Arial"/>
              </a:rPr>
              <a:t>ordonnée de </a:t>
            </a:r>
            <a:r>
              <a:rPr sz="1200" dirty="0">
                <a:latin typeface="Arial"/>
                <a:cs typeface="Arial"/>
              </a:rPr>
              <a:t>toutes </a:t>
            </a:r>
            <a:r>
              <a:rPr sz="1200" spc="-5" dirty="0">
                <a:latin typeface="Arial"/>
                <a:cs typeface="Arial"/>
              </a:rPr>
              <a:t>les choses à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faire.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Les </a:t>
            </a:r>
            <a:r>
              <a:rPr sz="1200" dirty="0">
                <a:latin typeface="Arial"/>
                <a:cs typeface="Arial"/>
              </a:rPr>
              <a:t>éléments du </a:t>
            </a:r>
            <a:r>
              <a:rPr sz="1200" spc="-5" dirty="0">
                <a:latin typeface="Arial"/>
                <a:cs typeface="Arial"/>
              </a:rPr>
              <a:t>Backlog </a:t>
            </a:r>
            <a:r>
              <a:rPr sz="120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appelés des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stories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324" y="7212774"/>
            <a:ext cx="4312920" cy="6483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90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On </a:t>
            </a:r>
            <a:r>
              <a:rPr sz="1200" spc="-5" dirty="0">
                <a:latin typeface="Arial"/>
                <a:cs typeface="Arial"/>
              </a:rPr>
              <a:t>distingue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le backlog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produit qui </a:t>
            </a:r>
            <a:r>
              <a:rPr sz="1200" dirty="0">
                <a:latin typeface="Arial"/>
                <a:cs typeface="Arial"/>
              </a:rPr>
              <a:t>énumère </a:t>
            </a:r>
            <a:r>
              <a:rPr sz="1200" spc="-5" dirty="0">
                <a:latin typeface="Arial"/>
                <a:cs typeface="Arial"/>
              </a:rPr>
              <a:t>les exigences avec le point  de </a:t>
            </a:r>
            <a:r>
              <a:rPr sz="1200" spc="-10" dirty="0">
                <a:latin typeface="Arial"/>
                <a:cs typeface="Arial"/>
              </a:rPr>
              <a:t>vue </a:t>
            </a:r>
            <a:r>
              <a:rPr sz="1200" dirty="0">
                <a:latin typeface="Arial"/>
                <a:cs typeface="Arial"/>
              </a:rPr>
              <a:t>du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client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324" y="7872171"/>
            <a:ext cx="383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le backlog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sprint qui contient les </a:t>
            </a:r>
            <a:r>
              <a:rPr sz="1200" dirty="0">
                <a:latin typeface="Arial"/>
                <a:cs typeface="Arial"/>
              </a:rPr>
              <a:t>tâches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l'équipe.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68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21051" y="6202679"/>
            <a:ext cx="2107692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34</a:t>
            </a:fld>
            <a:endParaRPr spc="-4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 Backlog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Produit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23821"/>
            <a:ext cx="2451100" cy="20377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108585">
              <a:lnSpc>
                <a:spcPct val="100000"/>
              </a:lnSpc>
              <a:spcBef>
                <a:spcPts val="385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Les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exigences</a:t>
            </a:r>
            <a:endParaRPr sz="1200" dirty="0">
              <a:latin typeface="Arial"/>
              <a:cs typeface="Arial"/>
            </a:endParaRPr>
          </a:p>
          <a:p>
            <a:pPr marL="108585" marR="352425" indent="-108585">
              <a:lnSpc>
                <a:spcPct val="100000"/>
              </a:lnSpc>
              <a:spcBef>
                <a:spcPts val="290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Une liste </a:t>
            </a:r>
            <a:r>
              <a:rPr sz="1200" dirty="0">
                <a:latin typeface="Arial"/>
                <a:cs typeface="Arial"/>
              </a:rPr>
              <a:t>de tout ce </a:t>
            </a:r>
            <a:r>
              <a:rPr sz="1200" spc="-5" dirty="0">
                <a:latin typeface="Arial"/>
                <a:cs typeface="Arial"/>
              </a:rPr>
              <a:t>qui </a:t>
            </a:r>
            <a:r>
              <a:rPr sz="1200" spc="-10" dirty="0">
                <a:latin typeface="Arial"/>
                <a:cs typeface="Arial"/>
              </a:rPr>
              <a:t>va  </a:t>
            </a:r>
            <a:r>
              <a:rPr sz="1200" spc="-5" dirty="0">
                <a:latin typeface="Arial"/>
                <a:cs typeface="Arial"/>
              </a:rPr>
              <a:t>entraîner du travail au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projet</a:t>
            </a:r>
            <a:endParaRPr sz="1200" dirty="0">
              <a:latin typeface="Arial"/>
              <a:cs typeface="Arial"/>
            </a:endParaRPr>
          </a:p>
          <a:p>
            <a:pPr marL="108585" marR="105410" indent="-108585">
              <a:lnSpc>
                <a:spcPct val="100000"/>
              </a:lnSpc>
              <a:spcBef>
                <a:spcPts val="290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Chaque élément doit </a:t>
            </a:r>
            <a:r>
              <a:rPr sz="1200" dirty="0">
                <a:latin typeface="Arial"/>
                <a:cs typeface="Arial"/>
              </a:rPr>
              <a:t>apporter </a:t>
            </a:r>
            <a:r>
              <a:rPr sz="1200" spc="-5" dirty="0">
                <a:latin typeface="Arial"/>
                <a:cs typeface="Arial"/>
              </a:rPr>
              <a:t>de  la valeur aux </a:t>
            </a:r>
            <a:r>
              <a:rPr sz="1200" dirty="0">
                <a:latin typeface="Arial"/>
                <a:cs typeface="Arial"/>
              </a:rPr>
              <a:t>utilisateurs </a:t>
            </a:r>
            <a:r>
              <a:rPr sz="1200" spc="-5" dirty="0">
                <a:latin typeface="Arial"/>
                <a:cs typeface="Arial"/>
              </a:rPr>
              <a:t>ou  clients du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produit</a:t>
            </a:r>
          </a:p>
          <a:p>
            <a:pPr marL="108585" marR="184150" indent="-108585">
              <a:lnSpc>
                <a:spcPct val="100000"/>
              </a:lnSpc>
              <a:spcBef>
                <a:spcPts val="290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Les </a:t>
            </a:r>
            <a:r>
              <a:rPr sz="1200" spc="-5" dirty="0">
                <a:latin typeface="Arial"/>
                <a:cs typeface="Arial"/>
              </a:rPr>
              <a:t>priorités </a:t>
            </a:r>
            <a:r>
              <a:rPr sz="120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définies </a:t>
            </a:r>
            <a:r>
              <a:rPr sz="1200" dirty="0">
                <a:latin typeface="Arial"/>
                <a:cs typeface="Arial"/>
              </a:rPr>
              <a:t>par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  directeur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produit</a:t>
            </a:r>
            <a:endParaRPr sz="1200" dirty="0">
              <a:latin typeface="Arial"/>
              <a:cs typeface="Arial"/>
            </a:endParaRPr>
          </a:p>
          <a:p>
            <a:pPr marL="108585" marR="5080" indent="-108585">
              <a:lnSpc>
                <a:spcPct val="100000"/>
              </a:lnSpc>
              <a:spcBef>
                <a:spcPts val="285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Les </a:t>
            </a:r>
            <a:r>
              <a:rPr sz="1200" spc="-5" dirty="0">
                <a:latin typeface="Arial"/>
                <a:cs typeface="Arial"/>
              </a:rPr>
              <a:t>priorités </a:t>
            </a:r>
            <a:r>
              <a:rPr sz="120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revues </a:t>
            </a:r>
            <a:r>
              <a:rPr sz="1200" dirty="0">
                <a:latin typeface="Arial"/>
                <a:cs typeface="Arial"/>
              </a:rPr>
              <a:t>à </a:t>
            </a:r>
            <a:r>
              <a:rPr sz="1200" spc="-5" dirty="0">
                <a:latin typeface="Arial"/>
                <a:cs typeface="Arial"/>
              </a:rPr>
              <a:t>chaque  sprint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69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3884" y="1725167"/>
            <a:ext cx="2071115" cy="1970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8844" marR="681990" indent="-481965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Iceberg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</a:t>
            </a:r>
            <a:r>
              <a:rPr sz="1800" b="1" spc="-4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backlog  de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produit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8877" y="7999652"/>
            <a:ext cx="8890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70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78052" y="5519928"/>
            <a:ext cx="4506084" cy="26008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35</a:t>
            </a:fld>
            <a:endParaRPr spc="-4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7947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INVEST!!!!!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23821"/>
            <a:ext cx="3556000" cy="26593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i="1" dirty="0">
                <a:solidFill>
                  <a:srgbClr val="FF0066"/>
                </a:solidFill>
                <a:latin typeface="Arial"/>
                <a:cs typeface="Arial"/>
              </a:rPr>
              <a:t>I :</a:t>
            </a:r>
            <a:r>
              <a:rPr sz="1200" b="1" i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FF0066"/>
                </a:solidFill>
                <a:latin typeface="Arial"/>
                <a:cs typeface="Arial"/>
              </a:rPr>
              <a:t>Independant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838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i="1" spc="-5" dirty="0">
                <a:latin typeface="Arial"/>
                <a:cs typeface="Arial"/>
              </a:rPr>
              <a:t>Ne dépend de rien (réduire les </a:t>
            </a:r>
            <a:r>
              <a:rPr sz="1200" i="1" dirty="0">
                <a:latin typeface="Arial"/>
                <a:cs typeface="Arial"/>
              </a:rPr>
              <a:t>liens entre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items)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i="1" spc="-5" dirty="0">
                <a:solidFill>
                  <a:srgbClr val="FF0066"/>
                </a:solidFill>
                <a:latin typeface="Arial"/>
                <a:cs typeface="Arial"/>
              </a:rPr>
              <a:t>N </a:t>
            </a:r>
            <a:r>
              <a:rPr sz="1200" b="1" i="1" dirty="0">
                <a:solidFill>
                  <a:srgbClr val="FF0066"/>
                </a:solidFill>
                <a:latin typeface="Arial"/>
                <a:cs typeface="Arial"/>
              </a:rPr>
              <a:t>:</a:t>
            </a:r>
            <a:r>
              <a:rPr sz="1200" b="1" i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FF0066"/>
                </a:solidFill>
                <a:latin typeface="Arial"/>
                <a:cs typeface="Arial"/>
              </a:rPr>
              <a:t>Negociable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838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i="1" dirty="0">
                <a:latin typeface="Arial"/>
                <a:cs typeface="Arial"/>
              </a:rPr>
              <a:t>Je </a:t>
            </a:r>
            <a:r>
              <a:rPr sz="1200" i="1" spc="-10" dirty="0">
                <a:latin typeface="Arial"/>
                <a:cs typeface="Arial"/>
              </a:rPr>
              <a:t>n’ai </a:t>
            </a:r>
            <a:r>
              <a:rPr sz="1200" i="1" dirty="0">
                <a:latin typeface="Arial"/>
                <a:cs typeface="Arial"/>
              </a:rPr>
              <a:t>pas une </a:t>
            </a:r>
            <a:r>
              <a:rPr sz="1200" i="1" spc="-5" dirty="0">
                <a:latin typeface="Arial"/>
                <a:cs typeface="Arial"/>
              </a:rPr>
              <a:t>solution </a:t>
            </a:r>
            <a:r>
              <a:rPr sz="1200" i="1" dirty="0">
                <a:latin typeface="Arial"/>
                <a:cs typeface="Arial"/>
              </a:rPr>
              <a:t>technique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figée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i="1" dirty="0">
                <a:solidFill>
                  <a:srgbClr val="FF0066"/>
                </a:solidFill>
                <a:latin typeface="Arial"/>
                <a:cs typeface="Arial"/>
              </a:rPr>
              <a:t>V : Valuable pour </a:t>
            </a:r>
            <a:r>
              <a:rPr sz="1200" b="1" i="1" spc="-5" dirty="0">
                <a:solidFill>
                  <a:srgbClr val="FF0066"/>
                </a:solidFill>
                <a:latin typeface="Arial"/>
                <a:cs typeface="Arial"/>
              </a:rPr>
              <a:t>le</a:t>
            </a:r>
            <a:r>
              <a:rPr sz="1200" b="1" i="1" spc="-5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FF0066"/>
                </a:solidFill>
                <a:latin typeface="Arial"/>
                <a:cs typeface="Arial"/>
              </a:rPr>
              <a:t>client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838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i="1" spc="-5" dirty="0">
                <a:latin typeface="Arial"/>
                <a:cs typeface="Arial"/>
              </a:rPr>
              <a:t>En </a:t>
            </a:r>
            <a:r>
              <a:rPr sz="1200" i="1" dirty="0">
                <a:latin typeface="Arial"/>
                <a:cs typeface="Arial"/>
              </a:rPr>
              <a:t>tant </a:t>
            </a:r>
            <a:r>
              <a:rPr sz="1200" i="1" spc="-5" dirty="0">
                <a:latin typeface="Arial"/>
                <a:cs typeface="Arial"/>
              </a:rPr>
              <a:t>que </a:t>
            </a:r>
            <a:r>
              <a:rPr sz="1200" i="1" dirty="0">
                <a:latin typeface="Arial"/>
                <a:cs typeface="Arial"/>
              </a:rPr>
              <a:t>Scrum </a:t>
            </a:r>
            <a:r>
              <a:rPr sz="1200" i="1" spc="-5" dirty="0">
                <a:latin typeface="Arial"/>
                <a:cs typeface="Arial"/>
              </a:rPr>
              <a:t>trainer, je peux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.....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i="1" dirty="0">
                <a:solidFill>
                  <a:srgbClr val="FF0066"/>
                </a:solidFill>
                <a:latin typeface="Arial"/>
                <a:cs typeface="Arial"/>
              </a:rPr>
              <a:t>E :</a:t>
            </a:r>
            <a:r>
              <a:rPr sz="1200" b="1" i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FF0066"/>
                </a:solidFill>
                <a:latin typeface="Arial"/>
                <a:cs typeface="Arial"/>
              </a:rPr>
              <a:t>Estimable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838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i="1" spc="-5" dirty="0">
                <a:latin typeface="Arial"/>
                <a:cs typeface="Arial"/>
              </a:rPr>
              <a:t>Estimation en compléxité ou en temps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idéal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i="1" dirty="0">
                <a:solidFill>
                  <a:srgbClr val="FF0066"/>
                </a:solidFill>
                <a:latin typeface="Arial"/>
                <a:cs typeface="Arial"/>
              </a:rPr>
              <a:t>S :</a:t>
            </a:r>
            <a:r>
              <a:rPr sz="1200" b="1" i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FF0066"/>
                </a:solidFill>
                <a:latin typeface="Arial"/>
                <a:cs typeface="Arial"/>
              </a:rPr>
              <a:t>Small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2838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i="1" dirty="0">
                <a:latin typeface="Arial"/>
                <a:cs typeface="Arial"/>
              </a:rPr>
              <a:t>A </a:t>
            </a:r>
            <a:r>
              <a:rPr sz="1200" i="1" spc="-5" dirty="0">
                <a:latin typeface="Arial"/>
                <a:cs typeface="Arial"/>
              </a:rPr>
              <a:t>définir en interne (2/3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jours)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i="1" dirty="0">
                <a:solidFill>
                  <a:srgbClr val="FF0066"/>
                </a:solidFill>
                <a:latin typeface="Arial"/>
                <a:cs typeface="Arial"/>
              </a:rPr>
              <a:t>T :</a:t>
            </a:r>
            <a:r>
              <a:rPr sz="1200" b="1" i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FF0066"/>
                </a:solidFill>
                <a:latin typeface="Arial"/>
                <a:cs typeface="Arial"/>
              </a:rPr>
              <a:t>Testable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2838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i="1" spc="-5" dirty="0">
                <a:latin typeface="Arial"/>
                <a:cs typeface="Arial"/>
              </a:rPr>
              <a:t>Validation de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l’item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71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7630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stories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36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176324" y="5637021"/>
            <a:ext cx="4507865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marR="5080" indent="-1473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7320" algn="l"/>
              </a:tabLst>
            </a:pPr>
            <a:r>
              <a:rPr sz="1200" spc="-5" dirty="0">
                <a:latin typeface="Arial"/>
                <a:cs typeface="Arial"/>
              </a:rPr>
              <a:t>Une User </a:t>
            </a:r>
            <a:r>
              <a:rPr sz="1200" dirty="0">
                <a:latin typeface="Arial"/>
                <a:cs typeface="Arial"/>
              </a:rPr>
              <a:t>story est </a:t>
            </a:r>
            <a:r>
              <a:rPr sz="1200" spc="-5" dirty="0">
                <a:latin typeface="Arial"/>
                <a:cs typeface="Arial"/>
              </a:rPr>
              <a:t>une exigence du système à développer,  </a:t>
            </a:r>
            <a:r>
              <a:rPr sz="1200" dirty="0">
                <a:latin typeface="Arial"/>
                <a:cs typeface="Arial"/>
              </a:rPr>
              <a:t>formulée </a:t>
            </a:r>
            <a:r>
              <a:rPr sz="1200" spc="-5" dirty="0">
                <a:latin typeface="Arial"/>
                <a:cs typeface="Arial"/>
              </a:rPr>
              <a:t>en une ou deux phrases </a:t>
            </a:r>
            <a:r>
              <a:rPr sz="1200" spc="-10" dirty="0">
                <a:latin typeface="Arial"/>
                <a:cs typeface="Arial"/>
              </a:rPr>
              <a:t>dans </a:t>
            </a:r>
            <a:r>
              <a:rPr sz="1200" spc="-5" dirty="0">
                <a:latin typeface="Arial"/>
                <a:cs typeface="Arial"/>
              </a:rPr>
              <a:t>le langage de  l’utilisateur.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21285" marR="5080" indent="-121285">
              <a:lnSpc>
                <a:spcPct val="100000"/>
              </a:lnSpc>
              <a:buChar char="•"/>
              <a:tabLst>
                <a:tab pos="121285" algn="l"/>
              </a:tabLst>
            </a:pPr>
            <a:r>
              <a:rPr sz="1200" spc="-5" dirty="0">
                <a:latin typeface="Arial"/>
                <a:cs typeface="Arial"/>
              </a:rPr>
              <a:t>Les User Stories émergent au cours d’ateliers de travail </a:t>
            </a:r>
            <a:r>
              <a:rPr sz="1200" dirty="0">
                <a:latin typeface="Arial"/>
                <a:cs typeface="Arial"/>
              </a:rPr>
              <a:t>menés  </a:t>
            </a:r>
            <a:r>
              <a:rPr sz="1200" spc="-5" dirty="0">
                <a:latin typeface="Arial"/>
                <a:cs typeface="Arial"/>
              </a:rPr>
              <a:t>avec le </a:t>
            </a:r>
            <a:r>
              <a:rPr sz="1200" dirty="0">
                <a:latin typeface="Arial"/>
                <a:cs typeface="Arial"/>
              </a:rPr>
              <a:t>Product </a:t>
            </a:r>
            <a:r>
              <a:rPr sz="1200" spc="-5" dirty="0">
                <a:latin typeface="Arial"/>
                <a:cs typeface="Arial"/>
              </a:rPr>
              <a:t>Owner ou les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Utilisateurs.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Quelques Exemples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245"/>
              </a:spcBef>
              <a:buChar char="–"/>
              <a:tabLst>
                <a:tab pos="118110" algn="l"/>
              </a:tabLst>
            </a:pPr>
            <a:r>
              <a:rPr sz="1000" spc="-5" dirty="0">
                <a:latin typeface="Arial"/>
                <a:cs typeface="Arial"/>
              </a:rPr>
              <a:t>“</a:t>
            </a:r>
            <a:r>
              <a:rPr sz="1000" b="1" spc="-5" dirty="0">
                <a:latin typeface="Arial"/>
                <a:cs typeface="Arial"/>
              </a:rPr>
              <a:t>En tant que recruteur, je peux déposer des offres</a:t>
            </a:r>
            <a:r>
              <a:rPr sz="1000" b="1" spc="8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d’emploi”;</a:t>
            </a:r>
            <a:endParaRPr sz="10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240"/>
              </a:spcBef>
              <a:buChar char="–"/>
              <a:tabLst>
                <a:tab pos="118110" algn="l"/>
              </a:tabLst>
            </a:pPr>
            <a:r>
              <a:rPr sz="1000" spc="-5" dirty="0">
                <a:latin typeface="Arial"/>
                <a:cs typeface="Arial"/>
              </a:rPr>
              <a:t>“</a:t>
            </a:r>
            <a:r>
              <a:rPr sz="1000" b="1" spc="-5" dirty="0">
                <a:latin typeface="Arial"/>
                <a:cs typeface="Arial"/>
              </a:rPr>
              <a:t>En tant que jeune diplômé, je peux créer un</a:t>
            </a:r>
            <a:r>
              <a:rPr sz="1000" b="1" spc="6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CV”;</a:t>
            </a:r>
            <a:endParaRPr sz="10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240"/>
              </a:spcBef>
              <a:buChar char="–"/>
              <a:tabLst>
                <a:tab pos="118110" algn="l"/>
              </a:tabLst>
            </a:pPr>
            <a:r>
              <a:rPr sz="1000" spc="-5" dirty="0">
                <a:latin typeface="Arial"/>
                <a:cs typeface="Arial"/>
              </a:rPr>
              <a:t>“</a:t>
            </a:r>
            <a:r>
              <a:rPr sz="1000" b="1" spc="-5" dirty="0">
                <a:latin typeface="Arial"/>
                <a:cs typeface="Arial"/>
              </a:rPr>
              <a:t>En tant que jeune diplômé je peux modifier un</a:t>
            </a:r>
            <a:r>
              <a:rPr sz="1000" b="1" spc="4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CV”;</a:t>
            </a:r>
            <a:endParaRPr sz="10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240"/>
              </a:spcBef>
              <a:buChar char="–"/>
              <a:tabLst>
                <a:tab pos="118110" algn="l"/>
              </a:tabLst>
            </a:pPr>
            <a:r>
              <a:rPr sz="1000" spc="-5" dirty="0">
                <a:latin typeface="Arial"/>
                <a:cs typeface="Arial"/>
              </a:rPr>
              <a:t>“</a:t>
            </a:r>
            <a:r>
              <a:rPr sz="1000" b="1" spc="-5" dirty="0">
                <a:latin typeface="Arial"/>
                <a:cs typeface="Arial"/>
              </a:rPr>
              <a:t>En tant que jeune diplômé je peux sélectionner des</a:t>
            </a:r>
            <a:r>
              <a:rPr sz="1000" b="1" spc="6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offres”…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72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38877" y="4022951"/>
            <a:ext cx="8890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73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4439" y="1118616"/>
            <a:ext cx="4408932" cy="3044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utilisateurs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Backlog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37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176324" y="5530088"/>
            <a:ext cx="4508500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715" indent="-1270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Le </a:t>
            </a:r>
            <a:r>
              <a:rPr sz="1200" b="1" spc="-5" dirty="0">
                <a:latin typeface="Arial"/>
                <a:cs typeface="Arial"/>
              </a:rPr>
              <a:t>backlog </a:t>
            </a:r>
            <a:r>
              <a:rPr sz="1200" b="1" dirty="0">
                <a:latin typeface="Arial"/>
                <a:cs typeface="Arial"/>
              </a:rPr>
              <a:t>sert </a:t>
            </a:r>
            <a:r>
              <a:rPr sz="1200" b="1" spc="-5" dirty="0">
                <a:latin typeface="Arial"/>
                <a:cs typeface="Arial"/>
              </a:rPr>
              <a:t>à communiquer </a:t>
            </a:r>
            <a:r>
              <a:rPr sz="1200" b="1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il est utilisé largement, car  au carrefour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plusieurs activités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39700" indent="-139700">
              <a:lnSpc>
                <a:spcPct val="100000"/>
              </a:lnSpc>
              <a:spcBef>
                <a:spcPts val="285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la gestion de </a:t>
            </a:r>
            <a:r>
              <a:rPr sz="1200" dirty="0">
                <a:latin typeface="Arial"/>
                <a:cs typeface="Arial"/>
              </a:rPr>
              <a:t>projet : </a:t>
            </a:r>
            <a:r>
              <a:rPr sz="1200" spc="-5" dirty="0">
                <a:latin typeface="Arial"/>
                <a:cs typeface="Arial"/>
              </a:rPr>
              <a:t>il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la base pour la </a:t>
            </a:r>
            <a:r>
              <a:rPr sz="1200" dirty="0">
                <a:latin typeface="Arial"/>
                <a:cs typeface="Arial"/>
              </a:rPr>
              <a:t>planification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70180" marR="5715" indent="-170180">
              <a:lnSpc>
                <a:spcPct val="100000"/>
              </a:lnSpc>
              <a:spcBef>
                <a:spcPts val="290"/>
              </a:spcBef>
              <a:buChar char="–"/>
              <a:tabLst>
                <a:tab pos="170180" algn="l"/>
              </a:tabLst>
            </a:pPr>
            <a:r>
              <a:rPr sz="1200" spc="-5" dirty="0">
                <a:latin typeface="Arial"/>
                <a:cs typeface="Arial"/>
              </a:rPr>
              <a:t>l’ingénierie des exigences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on </a:t>
            </a:r>
            <a:r>
              <a:rPr sz="1200" dirty="0">
                <a:latin typeface="Arial"/>
                <a:cs typeface="Arial"/>
              </a:rPr>
              <a:t>y collecte </a:t>
            </a:r>
            <a:r>
              <a:rPr sz="1200" spc="-5" dirty="0">
                <a:latin typeface="Arial"/>
                <a:cs typeface="Arial"/>
              </a:rPr>
              <a:t>ce que doit faire </a:t>
            </a:r>
            <a:r>
              <a:rPr sz="1200" spc="-10" dirty="0">
                <a:latin typeface="Arial"/>
                <a:cs typeface="Arial"/>
              </a:rPr>
              <a:t>le  </a:t>
            </a:r>
            <a:r>
              <a:rPr sz="1200" spc="-5" dirty="0">
                <a:latin typeface="Arial"/>
                <a:cs typeface="Arial"/>
              </a:rPr>
              <a:t>produit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67005" marR="5080" indent="-167005">
              <a:lnSpc>
                <a:spcPct val="100000"/>
              </a:lnSpc>
              <a:spcBef>
                <a:spcPts val="285"/>
              </a:spcBef>
              <a:buChar char="–"/>
              <a:tabLst>
                <a:tab pos="167005" algn="l"/>
              </a:tabLst>
            </a:pPr>
            <a:r>
              <a:rPr sz="1200" spc="-5" dirty="0">
                <a:latin typeface="Arial"/>
                <a:cs typeface="Arial"/>
              </a:rPr>
              <a:t>la conception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le codage des stories sélectionnées pour un  sprint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40335" indent="-127635">
              <a:lnSpc>
                <a:spcPct val="100000"/>
              </a:lnSpc>
              <a:spcBef>
                <a:spcPts val="290"/>
              </a:spcBef>
              <a:buChar char="–"/>
              <a:tabLst>
                <a:tab pos="140970" algn="l"/>
              </a:tabLst>
            </a:pPr>
            <a:r>
              <a:rPr sz="1200" spc="-5" dirty="0">
                <a:latin typeface="Arial"/>
                <a:cs typeface="Arial"/>
              </a:rPr>
              <a:t>le test, qui </a:t>
            </a:r>
            <a:r>
              <a:rPr sz="1200" dirty="0">
                <a:latin typeface="Arial"/>
                <a:cs typeface="Arial"/>
              </a:rPr>
              <a:t>permettra de </a:t>
            </a:r>
            <a:r>
              <a:rPr sz="1200" spc="-5" dirty="0">
                <a:latin typeface="Arial"/>
                <a:cs typeface="Arial"/>
              </a:rPr>
              <a:t>s’assurer que </a:t>
            </a:r>
            <a:r>
              <a:rPr sz="1200" dirty="0">
                <a:latin typeface="Arial"/>
                <a:cs typeface="Arial"/>
              </a:rPr>
              <a:t>les stories sont bien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finies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dans un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74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utilisateurs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Backlog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60397"/>
            <a:ext cx="450850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" marR="5080" indent="-12890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28905" algn="l"/>
              </a:tabLst>
            </a:pPr>
            <a:r>
              <a:rPr sz="1200" spc="-5" dirty="0">
                <a:latin typeface="Arial"/>
                <a:cs typeface="Arial"/>
              </a:rPr>
              <a:t>Même si c’est le Product Owner qui en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responsable et qui  définit les priorités, le backlog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partagé entre toutes les  personnes 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l’équipe.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33350" marR="5080" indent="-133350" algn="just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1200" spc="-10" dirty="0">
                <a:latin typeface="Arial"/>
                <a:cs typeface="Arial"/>
              </a:rPr>
              <a:t>Le </a:t>
            </a:r>
            <a:r>
              <a:rPr sz="1200" spc="-5" dirty="0">
                <a:latin typeface="Arial"/>
                <a:cs typeface="Arial"/>
              </a:rPr>
              <a:t>backlog est également visible des personnes extérieures à  l’équipe qui </a:t>
            </a:r>
            <a:r>
              <a:rPr sz="120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intéressées par le développement du produit </a:t>
            </a:r>
            <a:r>
              <a:rPr sz="1200" dirty="0">
                <a:latin typeface="Arial"/>
                <a:cs typeface="Arial"/>
              </a:rPr>
              <a:t>:  </a:t>
            </a:r>
            <a:r>
              <a:rPr sz="1200" spc="-5" dirty="0">
                <a:latin typeface="Arial"/>
                <a:cs typeface="Arial"/>
              </a:rPr>
              <a:t>clients, </a:t>
            </a:r>
            <a:r>
              <a:rPr sz="1200" dirty="0">
                <a:latin typeface="Arial"/>
                <a:cs typeface="Arial"/>
              </a:rPr>
              <a:t>utilisateurs, </a:t>
            </a:r>
            <a:r>
              <a:rPr sz="1200" spc="-5" dirty="0">
                <a:latin typeface="Arial"/>
                <a:cs typeface="Arial"/>
              </a:rPr>
              <a:t>managers, marketing,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184785" marR="8255" indent="-172720" algn="just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favoriser la </a:t>
            </a:r>
            <a:r>
              <a:rPr sz="1200" b="1" spc="-5" dirty="0">
                <a:latin typeface="Arial"/>
                <a:cs typeface="Arial"/>
              </a:rPr>
              <a:t>transparence et faciliter </a:t>
            </a:r>
            <a:r>
              <a:rPr sz="1200" b="1" spc="-10" dirty="0">
                <a:latin typeface="Arial"/>
                <a:cs typeface="Arial"/>
              </a:rPr>
              <a:t>le </a:t>
            </a:r>
            <a:r>
              <a:rPr sz="1200" b="1" spc="-5" dirty="0">
                <a:latin typeface="Arial"/>
                <a:cs typeface="Arial"/>
              </a:rPr>
              <a:t>feedback, </a:t>
            </a:r>
            <a:r>
              <a:rPr sz="1200" spc="-5" dirty="0">
                <a:latin typeface="Arial"/>
                <a:cs typeface="Arial"/>
              </a:rPr>
              <a:t>qui </a:t>
            </a:r>
            <a:r>
              <a:rPr sz="1200" spc="-20" dirty="0">
                <a:latin typeface="Arial"/>
                <a:cs typeface="Arial"/>
              </a:rPr>
              <a:t>se  </a:t>
            </a:r>
            <a:r>
              <a:rPr sz="1200" spc="-5" dirty="0">
                <a:latin typeface="Arial"/>
                <a:cs typeface="Arial"/>
              </a:rPr>
              <a:t>concrétise par l’ajout de nouvelles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stories.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75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vie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</a:t>
            </a:r>
            <a:r>
              <a:rPr sz="1800" b="1" spc="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backlog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38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176324" y="5600822"/>
            <a:ext cx="4508500" cy="20739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Le backlog </a:t>
            </a:r>
            <a:r>
              <a:rPr sz="1200" dirty="0">
                <a:latin typeface="Arial"/>
                <a:cs typeface="Arial"/>
              </a:rPr>
              <a:t>suit </a:t>
            </a:r>
            <a:r>
              <a:rPr sz="1200" spc="-5" dirty="0">
                <a:latin typeface="Arial"/>
                <a:cs typeface="Arial"/>
              </a:rPr>
              <a:t>la </a:t>
            </a:r>
            <a:r>
              <a:rPr sz="1200" spc="-10" dirty="0">
                <a:latin typeface="Arial"/>
                <a:cs typeface="Arial"/>
              </a:rPr>
              <a:t>vie </a:t>
            </a:r>
            <a:r>
              <a:rPr sz="1200" spc="-5" dirty="0">
                <a:latin typeface="Arial"/>
                <a:cs typeface="Arial"/>
              </a:rPr>
              <a:t>du produit qu’il </a:t>
            </a:r>
            <a:r>
              <a:rPr sz="1200" dirty="0">
                <a:latin typeface="Arial"/>
                <a:cs typeface="Arial"/>
              </a:rPr>
              <a:t>décrit, </a:t>
            </a:r>
            <a:r>
              <a:rPr sz="1200" spc="-5" dirty="0">
                <a:latin typeface="Arial"/>
                <a:cs typeface="Arial"/>
              </a:rPr>
              <a:t>il </a:t>
            </a:r>
            <a:r>
              <a:rPr sz="1200" spc="-5" dirty="0">
                <a:solidFill>
                  <a:srgbClr val="FF0066"/>
                </a:solidFill>
                <a:latin typeface="Arial"/>
                <a:cs typeface="Arial"/>
              </a:rPr>
              <a:t>évolue </a:t>
            </a:r>
            <a:r>
              <a:rPr sz="1200" spc="-5" dirty="0">
                <a:latin typeface="Arial"/>
                <a:cs typeface="Arial"/>
              </a:rPr>
              <a:t>avec lui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28511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il </a:t>
            </a:r>
            <a:r>
              <a:rPr sz="1200" dirty="0">
                <a:latin typeface="Arial"/>
                <a:cs typeface="Arial"/>
              </a:rPr>
              <a:t>peut donc </a:t>
            </a:r>
            <a:r>
              <a:rPr sz="1200" spc="-5" dirty="0">
                <a:latin typeface="Arial"/>
                <a:cs typeface="Arial"/>
              </a:rPr>
              <a:t>avoir </a:t>
            </a:r>
            <a:r>
              <a:rPr sz="1200" dirty="0">
                <a:latin typeface="Arial"/>
                <a:cs typeface="Arial"/>
              </a:rPr>
              <a:t>une </a:t>
            </a:r>
            <a:r>
              <a:rPr sz="1200" spc="-5" dirty="0">
                <a:latin typeface="Arial"/>
                <a:cs typeface="Arial"/>
              </a:rPr>
              <a:t>durée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vie </a:t>
            </a:r>
            <a:r>
              <a:rPr sz="1200" dirty="0">
                <a:latin typeface="Arial"/>
                <a:cs typeface="Arial"/>
              </a:rPr>
              <a:t>très longue, </a:t>
            </a:r>
            <a:r>
              <a:rPr sz="1200" spc="-5" dirty="0">
                <a:latin typeface="Arial"/>
                <a:cs typeface="Arial"/>
              </a:rPr>
              <a:t>courant sur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nombreuses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releases.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Émergence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progressive</a:t>
            </a:r>
            <a:endParaRPr sz="1200">
              <a:latin typeface="Arial"/>
              <a:cs typeface="Arial"/>
            </a:endParaRPr>
          </a:p>
          <a:p>
            <a:pPr marL="170180" marR="5715" indent="-170180">
              <a:lnSpc>
                <a:spcPct val="100000"/>
              </a:lnSpc>
              <a:spcBef>
                <a:spcPts val="285"/>
              </a:spcBef>
              <a:buChar char="–"/>
              <a:tabLst>
                <a:tab pos="170180" algn="l"/>
              </a:tabLst>
            </a:pPr>
            <a:r>
              <a:rPr sz="1200" spc="-5" dirty="0">
                <a:latin typeface="Arial"/>
                <a:cs typeface="Arial"/>
              </a:rPr>
              <a:t>Plutôt que d’essayer de tout figer dans le détail au début, </a:t>
            </a:r>
            <a:r>
              <a:rPr sz="1200" spc="-10" dirty="0">
                <a:latin typeface="Arial"/>
                <a:cs typeface="Arial"/>
              </a:rPr>
              <a:t>le  </a:t>
            </a:r>
            <a:r>
              <a:rPr sz="1200" dirty="0">
                <a:latin typeface="Arial"/>
                <a:cs typeface="Arial"/>
              </a:rPr>
              <a:t>contenu </a:t>
            </a:r>
            <a:r>
              <a:rPr sz="1200" spc="-5" dirty="0">
                <a:latin typeface="Arial"/>
                <a:cs typeface="Arial"/>
              </a:rPr>
              <a:t>du </a:t>
            </a:r>
            <a:r>
              <a:rPr sz="1200" dirty="0">
                <a:latin typeface="Arial"/>
                <a:cs typeface="Arial"/>
              </a:rPr>
              <a:t>backlog est décomposé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progressivement.</a:t>
            </a:r>
            <a:endParaRPr sz="1200">
              <a:latin typeface="Arial"/>
              <a:cs typeface="Arial"/>
            </a:endParaRPr>
          </a:p>
          <a:p>
            <a:pPr marL="160655" marR="5715" indent="-160655" algn="just">
              <a:lnSpc>
                <a:spcPct val="100000"/>
              </a:lnSpc>
              <a:spcBef>
                <a:spcPts val="290"/>
              </a:spcBef>
              <a:buChar char="–"/>
              <a:tabLst>
                <a:tab pos="160655" algn="l"/>
              </a:tabLst>
            </a:pPr>
            <a:r>
              <a:rPr sz="1200" dirty="0">
                <a:latin typeface="Arial"/>
                <a:cs typeface="Arial"/>
              </a:rPr>
              <a:t>Dans </a:t>
            </a:r>
            <a:r>
              <a:rPr sz="1200" spc="-5" dirty="0">
                <a:latin typeface="Arial"/>
                <a:cs typeface="Arial"/>
              </a:rPr>
              <a:t>un développement agile, le </a:t>
            </a:r>
            <a:r>
              <a:rPr sz="1200" dirty="0">
                <a:latin typeface="Arial"/>
                <a:cs typeface="Arial"/>
              </a:rPr>
              <a:t>changement est </a:t>
            </a:r>
            <a:r>
              <a:rPr sz="1200" b="1" spc="-5" dirty="0">
                <a:latin typeface="Arial"/>
                <a:cs typeface="Arial"/>
              </a:rPr>
              <a:t>possible </a:t>
            </a:r>
            <a:r>
              <a:rPr sz="1200" spc="-10" dirty="0">
                <a:latin typeface="Arial"/>
                <a:cs typeface="Arial"/>
              </a:rPr>
              <a:t>et  </a:t>
            </a:r>
            <a:r>
              <a:rPr sz="1200" spc="-5" dirty="0">
                <a:latin typeface="Arial"/>
                <a:cs typeface="Arial"/>
              </a:rPr>
              <a:t>même </a:t>
            </a:r>
            <a:r>
              <a:rPr sz="1200" b="1" spc="-5" dirty="0">
                <a:latin typeface="Arial"/>
                <a:cs typeface="Arial"/>
              </a:rPr>
              <a:t>encouragé. </a:t>
            </a:r>
            <a:r>
              <a:rPr sz="1200" dirty="0">
                <a:latin typeface="Arial"/>
                <a:cs typeface="Arial"/>
              </a:rPr>
              <a:t>Il </a:t>
            </a:r>
            <a:r>
              <a:rPr sz="1200" spc="-10" dirty="0">
                <a:latin typeface="Arial"/>
                <a:cs typeface="Arial"/>
              </a:rPr>
              <a:t>ne </a:t>
            </a:r>
            <a:r>
              <a:rPr sz="1200" spc="-5" dirty="0">
                <a:latin typeface="Arial"/>
                <a:cs typeface="Arial"/>
              </a:rPr>
              <a:t>coûte presque rien, tant qu’il porte sur  un </a:t>
            </a:r>
            <a:r>
              <a:rPr sz="1200" dirty="0">
                <a:latin typeface="Arial"/>
                <a:cs typeface="Arial"/>
              </a:rPr>
              <a:t>élément pour </a:t>
            </a:r>
            <a:r>
              <a:rPr sz="1200" spc="-5" dirty="0">
                <a:latin typeface="Arial"/>
                <a:cs typeface="Arial"/>
              </a:rPr>
              <a:t>lequel on a </a:t>
            </a:r>
            <a:r>
              <a:rPr sz="1200" dirty="0">
                <a:latin typeface="Arial"/>
                <a:cs typeface="Arial"/>
              </a:rPr>
              <a:t>fait </a:t>
            </a:r>
            <a:r>
              <a:rPr sz="1200" spc="-5" dirty="0">
                <a:latin typeface="Arial"/>
                <a:cs typeface="Arial"/>
              </a:rPr>
              <a:t>peu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d’effort.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76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vie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</a:t>
            </a:r>
            <a:r>
              <a:rPr sz="1800" b="1" spc="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backlog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481196"/>
            <a:ext cx="4508500" cy="21844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Changements continuels</a:t>
            </a:r>
            <a:endParaRPr sz="1200">
              <a:latin typeface="Arial"/>
              <a:cs typeface="Arial"/>
            </a:endParaRPr>
          </a:p>
          <a:p>
            <a:pPr marL="156210" indent="-156210">
              <a:lnSpc>
                <a:spcPct val="100000"/>
              </a:lnSpc>
              <a:spcBef>
                <a:spcPts val="285"/>
              </a:spcBef>
              <a:buChar char="–"/>
              <a:tabLst>
                <a:tab pos="156210" algn="l"/>
              </a:tabLst>
            </a:pPr>
            <a:r>
              <a:rPr sz="1200" dirty="0">
                <a:latin typeface="Arial"/>
                <a:cs typeface="Arial"/>
              </a:rPr>
              <a:t>Le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backlog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n’est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pas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document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figé,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n’est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jamais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complet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ou </a:t>
            </a:r>
            <a:r>
              <a:rPr sz="1200" dirty="0">
                <a:latin typeface="Arial"/>
                <a:cs typeface="Arial"/>
              </a:rPr>
              <a:t>fini tant </a:t>
            </a:r>
            <a:r>
              <a:rPr sz="1200" spc="-5" dirty="0">
                <a:latin typeface="Arial"/>
                <a:cs typeface="Arial"/>
              </a:rPr>
              <a:t>que le produit vit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encore,</a:t>
            </a:r>
            <a:endParaRPr sz="1200">
              <a:latin typeface="Arial"/>
              <a:cs typeface="Arial"/>
            </a:endParaRPr>
          </a:p>
          <a:p>
            <a:pPr marL="184785" marR="5080" indent="-172085" algn="just">
              <a:lnSpc>
                <a:spcPct val="100000"/>
              </a:lnSpc>
              <a:spcBef>
                <a:spcPts val="285"/>
              </a:spcBef>
              <a:buChar char="–"/>
              <a:tabLst>
                <a:tab pos="191135" algn="l"/>
              </a:tabLst>
            </a:pPr>
            <a:r>
              <a:rPr sz="1200" spc="-5" dirty="0">
                <a:latin typeface="Arial"/>
                <a:cs typeface="Arial"/>
              </a:rPr>
              <a:t>il évolue continuellement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des éléments </a:t>
            </a:r>
            <a:r>
              <a:rPr sz="120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ajoutés, des  éléments sont supprimés, des éléments </a:t>
            </a:r>
            <a:r>
              <a:rPr sz="1200" spc="-1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décomposés ou  les priorités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ajustées.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85420" algn="l"/>
              </a:tabLst>
            </a:pPr>
            <a:r>
              <a:rPr sz="1200" b="1" i="1" spc="-5" dirty="0">
                <a:latin typeface="Arial"/>
                <a:cs typeface="Arial"/>
              </a:rPr>
              <a:t>Attention </a:t>
            </a:r>
            <a:r>
              <a:rPr sz="1200" b="1" i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2046605">
              <a:lnSpc>
                <a:spcPct val="120000"/>
              </a:lnSpc>
              <a:spcBef>
                <a:spcPts val="10"/>
              </a:spcBef>
              <a:buChar char="•"/>
              <a:tabLst>
                <a:tab pos="92710" algn="l"/>
              </a:tabLst>
            </a:pPr>
            <a:r>
              <a:rPr sz="1000" spc="-5" dirty="0">
                <a:latin typeface="Arial"/>
                <a:cs typeface="Arial"/>
              </a:rPr>
              <a:t>ce changement </a:t>
            </a:r>
            <a:r>
              <a:rPr sz="1000" spc="-10" dirty="0">
                <a:latin typeface="Arial"/>
                <a:cs typeface="Arial"/>
              </a:rPr>
              <a:t>continuel n’a pas </a:t>
            </a:r>
            <a:r>
              <a:rPr sz="1000" spc="-5" dirty="0">
                <a:latin typeface="Arial"/>
                <a:cs typeface="Arial"/>
              </a:rPr>
              <a:t>d’impact  sur </a:t>
            </a:r>
            <a:r>
              <a:rPr sz="1000" spc="-10" dirty="0">
                <a:latin typeface="Arial"/>
                <a:cs typeface="Arial"/>
              </a:rPr>
              <a:t>l’équipe qui développe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 marR="2048510">
              <a:lnSpc>
                <a:spcPct val="120000"/>
              </a:lnSpc>
              <a:buChar char="•"/>
              <a:tabLst>
                <a:tab pos="92710" algn="l"/>
              </a:tabLst>
            </a:pPr>
            <a:r>
              <a:rPr sz="1000" spc="-10" dirty="0">
                <a:latin typeface="Arial"/>
                <a:cs typeface="Arial"/>
              </a:rPr>
              <a:t>pendant </a:t>
            </a:r>
            <a:r>
              <a:rPr sz="1000" spc="-5" dirty="0">
                <a:latin typeface="Arial"/>
                <a:cs typeface="Arial"/>
              </a:rPr>
              <a:t>un sprint,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partie du backlog </a:t>
            </a:r>
            <a:r>
              <a:rPr sz="1000" spc="-10" dirty="0">
                <a:latin typeface="Arial"/>
                <a:cs typeface="Arial"/>
              </a:rPr>
              <a:t>sur  laquelle l’équipe travaille </a:t>
            </a:r>
            <a:r>
              <a:rPr sz="1000" spc="-5" dirty="0">
                <a:latin typeface="Arial"/>
                <a:cs typeface="Arial"/>
              </a:rPr>
              <a:t>est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gelée.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77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22191" y="2654807"/>
            <a:ext cx="1623060" cy="1406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vie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</a:t>
            </a:r>
            <a:r>
              <a:rPr sz="1800" b="1" spc="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backlog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39</a:t>
            </a:fld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1176324" y="5600822"/>
            <a:ext cx="4508500" cy="22567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Utilisation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continue</a:t>
            </a:r>
            <a:endParaRPr sz="1200">
              <a:latin typeface="Arial"/>
              <a:cs typeface="Arial"/>
            </a:endParaRPr>
          </a:p>
          <a:p>
            <a:pPr marL="184785" marR="5080" indent="-172085" algn="just">
              <a:lnSpc>
                <a:spcPct val="100000"/>
              </a:lnSpc>
              <a:spcBef>
                <a:spcPts val="285"/>
              </a:spcBef>
              <a:buChar char="–"/>
              <a:tabLst>
                <a:tab pos="208279" algn="l"/>
              </a:tabLst>
            </a:pPr>
            <a:r>
              <a:rPr sz="1200" spc="-5" dirty="0">
                <a:latin typeface="Arial"/>
                <a:cs typeface="Arial"/>
              </a:rPr>
              <a:t>Le </a:t>
            </a:r>
            <a:r>
              <a:rPr sz="1200" dirty="0">
                <a:latin typeface="Arial"/>
                <a:cs typeface="Arial"/>
              </a:rPr>
              <a:t>backlog </a:t>
            </a:r>
            <a:r>
              <a:rPr sz="1200" spc="-5" dirty="0">
                <a:latin typeface="Arial"/>
                <a:cs typeface="Arial"/>
              </a:rPr>
              <a:t>est </a:t>
            </a:r>
            <a:r>
              <a:rPr sz="1200" dirty="0">
                <a:latin typeface="Arial"/>
                <a:cs typeface="Arial"/>
              </a:rPr>
              <a:t>élaboré dans </a:t>
            </a:r>
            <a:r>
              <a:rPr sz="1200" spc="-5" dirty="0">
                <a:latin typeface="Arial"/>
                <a:cs typeface="Arial"/>
              </a:rPr>
              <a:t>une </a:t>
            </a:r>
            <a:r>
              <a:rPr sz="1200" dirty="0">
                <a:latin typeface="Arial"/>
                <a:cs typeface="Arial"/>
              </a:rPr>
              <a:t>forme initiale avant </a:t>
            </a:r>
            <a:r>
              <a:rPr sz="1200" spc="-5" dirty="0">
                <a:latin typeface="Arial"/>
                <a:cs typeface="Arial"/>
              </a:rPr>
              <a:t>le  lancement du premier sprint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il permet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planifier la 1ère  </a:t>
            </a:r>
            <a:r>
              <a:rPr sz="1200" dirty="0">
                <a:latin typeface="Arial"/>
                <a:cs typeface="Arial"/>
              </a:rPr>
              <a:t>release.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145415" marR="6350" indent="-145415" algn="just">
              <a:lnSpc>
                <a:spcPct val="100000"/>
              </a:lnSpc>
              <a:spcBef>
                <a:spcPts val="5"/>
              </a:spcBef>
              <a:buChar char="–"/>
              <a:tabLst>
                <a:tab pos="145415" algn="l"/>
              </a:tabLst>
            </a:pPr>
            <a:r>
              <a:rPr sz="1200" dirty="0">
                <a:latin typeface="Arial"/>
                <a:cs typeface="Arial"/>
              </a:rPr>
              <a:t>Il sert </a:t>
            </a:r>
            <a:r>
              <a:rPr sz="1200" spc="-5" dirty="0">
                <a:latin typeface="Arial"/>
                <a:cs typeface="Arial"/>
              </a:rPr>
              <a:t>pendant les sprints pour connaître </a:t>
            </a:r>
            <a:r>
              <a:rPr sz="1200" spc="-10" dirty="0">
                <a:latin typeface="Arial"/>
                <a:cs typeface="Arial"/>
              </a:rPr>
              <a:t>les </a:t>
            </a:r>
            <a:r>
              <a:rPr sz="1200" spc="-5" dirty="0">
                <a:latin typeface="Arial"/>
                <a:cs typeface="Arial"/>
              </a:rPr>
              <a:t>stories </a:t>
            </a:r>
            <a:r>
              <a:rPr sz="1200" spc="-10" dirty="0">
                <a:latin typeface="Arial"/>
                <a:cs typeface="Arial"/>
              </a:rPr>
              <a:t>en </a:t>
            </a:r>
            <a:r>
              <a:rPr sz="1200" spc="-5" dirty="0">
                <a:latin typeface="Arial"/>
                <a:cs typeface="Arial"/>
              </a:rPr>
              <a:t>cours de  </a:t>
            </a:r>
            <a:r>
              <a:rPr sz="1200" dirty="0">
                <a:latin typeface="Arial"/>
                <a:cs typeface="Arial"/>
              </a:rPr>
              <a:t>développement.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167005" marR="5080" indent="-167005" algn="just">
              <a:lnSpc>
                <a:spcPct val="100000"/>
              </a:lnSpc>
              <a:buFont typeface="Arial"/>
              <a:buChar char="–"/>
              <a:tabLst>
                <a:tab pos="167005" algn="l"/>
              </a:tabLst>
            </a:pPr>
            <a:r>
              <a:rPr sz="1200" b="1" spc="-5" dirty="0">
                <a:latin typeface="Arial"/>
                <a:cs typeface="Arial"/>
              </a:rPr>
              <a:t>Par exemple, </a:t>
            </a:r>
            <a:r>
              <a:rPr sz="1200" spc="-5" dirty="0">
                <a:latin typeface="Arial"/>
                <a:cs typeface="Arial"/>
              </a:rPr>
              <a:t>lors de la réunion de </a:t>
            </a:r>
            <a:r>
              <a:rPr sz="1200" dirty="0">
                <a:latin typeface="Arial"/>
                <a:cs typeface="Arial"/>
              </a:rPr>
              <a:t>planification </a:t>
            </a:r>
            <a:r>
              <a:rPr sz="1200" spc="-5" dirty="0">
                <a:latin typeface="Arial"/>
                <a:cs typeface="Arial"/>
              </a:rPr>
              <a:t>en début de  sprint, il est utilisé pour </a:t>
            </a:r>
            <a:r>
              <a:rPr sz="1200" dirty="0">
                <a:latin typeface="Arial"/>
                <a:cs typeface="Arial"/>
              </a:rPr>
              <a:t>décider du </a:t>
            </a:r>
            <a:r>
              <a:rPr sz="1200" spc="-5" dirty="0">
                <a:latin typeface="Arial"/>
                <a:cs typeface="Arial"/>
              </a:rPr>
              <a:t>sous-ensemble qui sera  réalisé pendant 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78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40080" marR="800100" indent="-82550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Qu’est ce</a:t>
            </a:r>
            <a:r>
              <a:rPr sz="1800" b="1" spc="-6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qu’une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méthode</a:t>
            </a:r>
            <a:r>
              <a:rPr sz="18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agile?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445132"/>
            <a:ext cx="4472940" cy="26117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Avantages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d’une approche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itérative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et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incrémentale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La communication est de </a:t>
            </a:r>
            <a:r>
              <a:rPr sz="1200" b="1" dirty="0">
                <a:latin typeface="Arial"/>
                <a:cs typeface="Arial"/>
              </a:rPr>
              <a:t>meilleure qualité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Les malentendus, incompréhensions, incohérences sont </a:t>
            </a:r>
            <a:r>
              <a:rPr sz="1000" dirty="0">
                <a:latin typeface="Arial"/>
                <a:cs typeface="Arial"/>
              </a:rPr>
              <a:t>mis </a:t>
            </a:r>
            <a:r>
              <a:rPr sz="1000" spc="-5" dirty="0">
                <a:latin typeface="Arial"/>
                <a:cs typeface="Arial"/>
              </a:rPr>
              <a:t>en évidence  tôt </a:t>
            </a:r>
            <a:r>
              <a:rPr sz="1000" spc="-10" dirty="0">
                <a:latin typeface="Arial"/>
                <a:cs typeface="Arial"/>
              </a:rPr>
              <a:t>dans </a:t>
            </a:r>
            <a:r>
              <a:rPr sz="1000" spc="-5" dirty="0">
                <a:latin typeface="Arial"/>
                <a:cs typeface="Arial"/>
              </a:rPr>
              <a:t>le projet ; </a:t>
            </a:r>
            <a:r>
              <a:rPr sz="1000" spc="-10" dirty="0">
                <a:latin typeface="Arial"/>
                <a:cs typeface="Arial"/>
              </a:rPr>
              <a:t>il </a:t>
            </a:r>
            <a:r>
              <a:rPr sz="1000" spc="-5" dirty="0">
                <a:latin typeface="Arial"/>
                <a:cs typeface="Arial"/>
              </a:rPr>
              <a:t>est </a:t>
            </a:r>
            <a:r>
              <a:rPr sz="1000" spc="-10" dirty="0">
                <a:latin typeface="Arial"/>
                <a:cs typeface="Arial"/>
              </a:rPr>
              <a:t>donc </a:t>
            </a:r>
            <a:r>
              <a:rPr sz="1000" spc="-5" dirty="0">
                <a:latin typeface="Arial"/>
                <a:cs typeface="Arial"/>
              </a:rPr>
              <a:t>encore </a:t>
            </a:r>
            <a:r>
              <a:rPr sz="1000" spc="-10" dirty="0">
                <a:latin typeface="Arial"/>
                <a:cs typeface="Arial"/>
              </a:rPr>
              <a:t>possible </a:t>
            </a:r>
            <a:r>
              <a:rPr sz="1000" spc="-5" dirty="0">
                <a:latin typeface="Arial"/>
                <a:cs typeface="Arial"/>
              </a:rPr>
              <a:t>de </a:t>
            </a:r>
            <a:r>
              <a:rPr sz="1000" spc="-10" dirty="0">
                <a:latin typeface="Arial"/>
                <a:cs typeface="Arial"/>
              </a:rPr>
              <a:t>les </a:t>
            </a:r>
            <a:r>
              <a:rPr sz="1000" spc="-5" dirty="0">
                <a:latin typeface="Arial"/>
                <a:cs typeface="Arial"/>
              </a:rPr>
              <a:t>corriger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10" dirty="0">
                <a:latin typeface="Arial"/>
                <a:cs typeface="Arial"/>
              </a:rPr>
              <a:t>L’utilisateur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la possibilité </a:t>
            </a:r>
            <a:r>
              <a:rPr sz="1000" spc="-5" dirty="0">
                <a:latin typeface="Arial"/>
                <a:cs typeface="Arial"/>
              </a:rPr>
              <a:t>de clarifier ses </a:t>
            </a:r>
            <a:r>
              <a:rPr sz="1000" spc="-10" dirty="0">
                <a:latin typeface="Arial"/>
                <a:cs typeface="Arial"/>
              </a:rPr>
              <a:t>exigences </a:t>
            </a:r>
            <a:r>
              <a:rPr sz="1000" spc="-5" dirty="0">
                <a:latin typeface="Arial"/>
                <a:cs typeface="Arial"/>
              </a:rPr>
              <a:t>au </a:t>
            </a:r>
            <a:r>
              <a:rPr sz="1000" dirty="0">
                <a:latin typeface="Arial"/>
                <a:cs typeface="Arial"/>
              </a:rPr>
              <a:t>fur </a:t>
            </a:r>
            <a:r>
              <a:rPr sz="1000" spc="-5" dirty="0">
                <a:latin typeface="Arial"/>
                <a:cs typeface="Arial"/>
              </a:rPr>
              <a:t>et à mesure</a:t>
            </a:r>
            <a:r>
              <a:rPr sz="1000" spc="1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Le client reçoit des « </a:t>
            </a:r>
            <a:r>
              <a:rPr sz="1000" b="1" spc="-5" dirty="0">
                <a:latin typeface="Arial"/>
                <a:cs typeface="Arial"/>
              </a:rPr>
              <a:t>preuves tangibles » </a:t>
            </a:r>
            <a:r>
              <a:rPr sz="1000" spc="-5" dirty="0">
                <a:latin typeface="Arial"/>
                <a:cs typeface="Arial"/>
              </a:rPr>
              <a:t>de </a:t>
            </a:r>
            <a:r>
              <a:rPr sz="1000" spc="-10" dirty="0">
                <a:latin typeface="Arial"/>
                <a:cs typeface="Arial"/>
              </a:rPr>
              <a:t>l’avancement </a:t>
            </a:r>
            <a:r>
              <a:rPr sz="1000" spc="-5" dirty="0">
                <a:latin typeface="Arial"/>
                <a:cs typeface="Arial"/>
              </a:rPr>
              <a:t>du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projet.</a:t>
            </a:r>
            <a:endParaRPr sz="10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La visibilité est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meilleure:</a:t>
            </a:r>
            <a:endParaRPr sz="1200">
              <a:latin typeface="Arial"/>
              <a:cs typeface="Arial"/>
            </a:endParaRPr>
          </a:p>
          <a:p>
            <a:pPr marL="384175" marR="102870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Le client peut visualiser les travaux plus régulièrement, sans attendre la  </a:t>
            </a:r>
            <a:r>
              <a:rPr sz="1000" dirty="0">
                <a:latin typeface="Arial"/>
                <a:cs typeface="Arial"/>
              </a:rPr>
              <a:t>fin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384175" marR="699135" lvl="1" indent="-143510" algn="just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À la </a:t>
            </a:r>
            <a:r>
              <a:rPr sz="1000" dirty="0">
                <a:latin typeface="Arial"/>
                <a:cs typeface="Arial"/>
              </a:rPr>
              <a:t>fin </a:t>
            </a:r>
            <a:r>
              <a:rPr sz="1000" spc="-5" dirty="0">
                <a:latin typeface="Arial"/>
                <a:cs typeface="Arial"/>
              </a:rPr>
              <a:t>de chaque itération, les fonctionnalités retenues sont  développées, testées, documentées et </a:t>
            </a:r>
            <a:r>
              <a:rPr sz="1000" spc="-10" dirty="0">
                <a:latin typeface="Arial"/>
                <a:cs typeface="Arial"/>
              </a:rPr>
              <a:t>validées, </a:t>
            </a:r>
            <a:r>
              <a:rPr sz="1000" spc="-5" dirty="0">
                <a:latin typeface="Arial"/>
                <a:cs typeface="Arial"/>
              </a:rPr>
              <a:t>prêtes pour  </a:t>
            </a:r>
            <a:r>
              <a:rPr sz="1000" spc="-10" dirty="0">
                <a:latin typeface="Arial"/>
                <a:cs typeface="Arial"/>
              </a:rPr>
              <a:t>l’exploitation.</a:t>
            </a:r>
            <a:endParaRPr sz="10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La </a:t>
            </a:r>
            <a:r>
              <a:rPr sz="1200" b="1" dirty="0">
                <a:latin typeface="Arial"/>
                <a:cs typeface="Arial"/>
              </a:rPr>
              <a:t>qualité </a:t>
            </a:r>
            <a:r>
              <a:rPr sz="1200" b="1" spc="-5" dirty="0">
                <a:latin typeface="Arial"/>
                <a:cs typeface="Arial"/>
              </a:rPr>
              <a:t>est évaluée en continu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5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Les tests sont effectués à chaque itération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874" y="4062476"/>
            <a:ext cx="3464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– Les anomalies détectées sont corrigées au </a:t>
            </a:r>
            <a:r>
              <a:rPr sz="1000" dirty="0">
                <a:latin typeface="Arial"/>
                <a:cs typeface="Arial"/>
              </a:rPr>
              <a:t>fur </a:t>
            </a:r>
            <a:r>
              <a:rPr sz="1000" spc="-5" dirty="0">
                <a:latin typeface="Arial"/>
                <a:cs typeface="Arial"/>
              </a:rPr>
              <a:t>et à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mesure.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0372" y="4000627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40080" marR="800100" indent="-82550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Qu’est ce</a:t>
            </a:r>
            <a:r>
              <a:rPr sz="1800" b="1" spc="-6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qu’une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méthode</a:t>
            </a:r>
            <a:r>
              <a:rPr sz="18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agile?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4</a:t>
            </a:fld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1176324" y="5419900"/>
            <a:ext cx="4460240" cy="26892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07950" indent="-95250">
              <a:lnSpc>
                <a:spcPct val="100000"/>
              </a:lnSpc>
              <a:spcBef>
                <a:spcPts val="400"/>
              </a:spcBef>
              <a:buChar char="•"/>
              <a:tabLst>
                <a:tab pos="108585" algn="l"/>
              </a:tabLst>
            </a:pPr>
            <a:r>
              <a:rPr sz="1200" b="1" dirty="0">
                <a:latin typeface="Arial"/>
                <a:cs typeface="Arial"/>
              </a:rPr>
              <a:t>Les </a:t>
            </a:r>
            <a:r>
              <a:rPr sz="1200" b="1" spc="-5" dirty="0">
                <a:latin typeface="Arial"/>
                <a:cs typeface="Arial"/>
              </a:rPr>
              <a:t>risques </a:t>
            </a:r>
            <a:r>
              <a:rPr sz="1200" b="1" dirty="0">
                <a:latin typeface="Arial"/>
                <a:cs typeface="Arial"/>
              </a:rPr>
              <a:t>sont détectés très tôt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289560" lvl="1" indent="-104775">
              <a:lnSpc>
                <a:spcPct val="100000"/>
              </a:lnSpc>
              <a:spcBef>
                <a:spcPts val="250"/>
              </a:spcBef>
              <a:buChar char="–"/>
              <a:tabLst>
                <a:tab pos="290195" algn="l"/>
              </a:tabLst>
            </a:pPr>
            <a:r>
              <a:rPr sz="1000" spc="-5" dirty="0">
                <a:latin typeface="Arial"/>
                <a:cs typeface="Arial"/>
              </a:rPr>
              <a:t>Les risques sont détectés tôt et résolus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rapidement.</a:t>
            </a:r>
            <a:endParaRPr sz="1000">
              <a:latin typeface="Arial"/>
              <a:cs typeface="Arial"/>
            </a:endParaRPr>
          </a:p>
          <a:p>
            <a:pPr marL="107950" indent="-95250">
              <a:lnSpc>
                <a:spcPct val="100000"/>
              </a:lnSpc>
              <a:spcBef>
                <a:spcPts val="280"/>
              </a:spcBef>
              <a:buChar char="•"/>
              <a:tabLst>
                <a:tab pos="108585" algn="l"/>
              </a:tabLst>
            </a:pPr>
            <a:r>
              <a:rPr sz="1200" b="1" dirty="0">
                <a:latin typeface="Arial"/>
                <a:cs typeface="Arial"/>
              </a:rPr>
              <a:t>L’équipe prend </a:t>
            </a:r>
            <a:r>
              <a:rPr sz="1200" b="1" spc="-5" dirty="0">
                <a:latin typeface="Arial"/>
                <a:cs typeface="Arial"/>
              </a:rPr>
              <a:t>confiance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84785" marR="424180" lvl="1">
              <a:lnSpc>
                <a:spcPct val="104000"/>
              </a:lnSpc>
              <a:spcBef>
                <a:spcPts val="440"/>
              </a:spcBef>
              <a:buChar char="–"/>
              <a:tabLst>
                <a:tab pos="290195" algn="l"/>
              </a:tabLst>
            </a:pPr>
            <a:r>
              <a:rPr sz="1000" spc="-10" dirty="0">
                <a:latin typeface="Arial"/>
                <a:cs typeface="Arial"/>
              </a:rPr>
              <a:t>L’itération donne une </a:t>
            </a:r>
            <a:r>
              <a:rPr sz="1000" spc="-5" dirty="0">
                <a:latin typeface="Arial"/>
                <a:cs typeface="Arial"/>
              </a:rPr>
              <a:t>occasion </a:t>
            </a:r>
            <a:r>
              <a:rPr sz="1000" spc="-10" dirty="0">
                <a:latin typeface="Arial"/>
                <a:cs typeface="Arial"/>
              </a:rPr>
              <a:t>d’apprendre, donc </a:t>
            </a:r>
            <a:r>
              <a:rPr sz="1000" spc="-5" dirty="0">
                <a:latin typeface="Arial"/>
                <a:cs typeface="Arial"/>
              </a:rPr>
              <a:t>de </a:t>
            </a:r>
            <a:r>
              <a:rPr sz="1000" spc="-10" dirty="0">
                <a:latin typeface="Arial"/>
                <a:cs typeface="Arial"/>
              </a:rPr>
              <a:t>capitaliser ou  d’adapter les pratiques pour </a:t>
            </a:r>
            <a:r>
              <a:rPr sz="1000" spc="-5" dirty="0">
                <a:latin typeface="Arial"/>
                <a:cs typeface="Arial"/>
              </a:rPr>
              <a:t>la suite du projet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84785" lvl="1">
              <a:lnSpc>
                <a:spcPct val="100000"/>
              </a:lnSpc>
              <a:spcBef>
                <a:spcPts val="240"/>
              </a:spcBef>
              <a:buChar char="–"/>
              <a:tabLst>
                <a:tab pos="290195" algn="l"/>
              </a:tabLst>
            </a:pPr>
            <a:r>
              <a:rPr sz="1000" spc="-5" dirty="0">
                <a:latin typeface="Arial"/>
                <a:cs typeface="Arial"/>
              </a:rPr>
              <a:t>Les premières itérations fiabilisent les prévisions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84785" marR="5080" lvl="1">
              <a:lnSpc>
                <a:spcPct val="100000"/>
              </a:lnSpc>
              <a:spcBef>
                <a:spcPts val="240"/>
              </a:spcBef>
              <a:buChar char="–"/>
              <a:tabLst>
                <a:tab pos="290195" algn="l"/>
              </a:tabLst>
            </a:pPr>
            <a:r>
              <a:rPr sz="1000" spc="-5" dirty="0">
                <a:latin typeface="Arial"/>
                <a:cs typeface="Arial"/>
              </a:rPr>
              <a:t>Le changement </a:t>
            </a:r>
            <a:r>
              <a:rPr sz="1000" spc="-10" dirty="0">
                <a:latin typeface="Arial"/>
                <a:cs typeface="Arial"/>
              </a:rPr>
              <a:t>n’est plus une </a:t>
            </a:r>
            <a:r>
              <a:rPr sz="1000" spc="-5" dirty="0">
                <a:latin typeface="Arial"/>
                <a:cs typeface="Arial"/>
              </a:rPr>
              <a:t>menace, mais au contraire, </a:t>
            </a:r>
            <a:r>
              <a:rPr sz="1000" spc="-10" dirty="0">
                <a:latin typeface="Arial"/>
                <a:cs typeface="Arial"/>
              </a:rPr>
              <a:t>l’opportunité de  </a:t>
            </a:r>
            <a:r>
              <a:rPr sz="1000" spc="-5" dirty="0">
                <a:latin typeface="Arial"/>
                <a:cs typeface="Arial"/>
              </a:rPr>
              <a:t>mieux faire et de mieux satisfaire 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client.</a:t>
            </a:r>
            <a:endParaRPr sz="1000">
              <a:latin typeface="Arial"/>
              <a:cs typeface="Arial"/>
            </a:endParaRPr>
          </a:p>
          <a:p>
            <a:pPr marL="107950" indent="-95250">
              <a:lnSpc>
                <a:spcPct val="100000"/>
              </a:lnSpc>
              <a:spcBef>
                <a:spcPts val="280"/>
              </a:spcBef>
              <a:buChar char="•"/>
              <a:tabLst>
                <a:tab pos="108585" algn="l"/>
              </a:tabLst>
            </a:pPr>
            <a:r>
              <a:rPr sz="1200" b="1" dirty="0">
                <a:latin typeface="Arial"/>
                <a:cs typeface="Arial"/>
              </a:rPr>
              <a:t>Les </a:t>
            </a:r>
            <a:r>
              <a:rPr sz="1200" b="1" spc="-5" dirty="0">
                <a:latin typeface="Arial"/>
                <a:cs typeface="Arial"/>
              </a:rPr>
              <a:t>coûts </a:t>
            </a:r>
            <a:r>
              <a:rPr sz="1200" b="1" dirty="0">
                <a:latin typeface="Arial"/>
                <a:cs typeface="Arial"/>
              </a:rPr>
              <a:t>sont </a:t>
            </a:r>
            <a:r>
              <a:rPr sz="1200" b="1" spc="-5" dirty="0">
                <a:latin typeface="Arial"/>
                <a:cs typeface="Arial"/>
              </a:rPr>
              <a:t>contrôlés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346710" algn="l"/>
              </a:tabLst>
            </a:pPr>
            <a:r>
              <a:rPr sz="1000" spc="-10" dirty="0">
                <a:latin typeface="Arial"/>
                <a:cs typeface="Arial"/>
              </a:rPr>
              <a:t>Les </a:t>
            </a:r>
            <a:r>
              <a:rPr sz="1000" spc="-5" dirty="0">
                <a:latin typeface="Arial"/>
                <a:cs typeface="Arial"/>
              </a:rPr>
              <a:t>coûts sont limités, en </a:t>
            </a:r>
            <a:r>
              <a:rPr sz="1000" dirty="0">
                <a:latin typeface="Arial"/>
                <a:cs typeface="Arial"/>
              </a:rPr>
              <a:t>termes </a:t>
            </a:r>
            <a:r>
              <a:rPr sz="1000" spc="-5" dirty="0">
                <a:latin typeface="Arial"/>
                <a:cs typeface="Arial"/>
              </a:rPr>
              <a:t>de risques, au périmètre de </a:t>
            </a:r>
            <a:r>
              <a:rPr sz="1000" spc="-10" dirty="0">
                <a:latin typeface="Arial"/>
                <a:cs typeface="Arial"/>
              </a:rPr>
              <a:t>l’itération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384175" marR="380365" lvl="1" indent="-1435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10" dirty="0">
                <a:latin typeface="Arial"/>
                <a:cs typeface="Arial"/>
              </a:rPr>
              <a:t>S’il </a:t>
            </a:r>
            <a:r>
              <a:rPr sz="1000" spc="-5" dirty="0">
                <a:latin typeface="Arial"/>
                <a:cs typeface="Arial"/>
              </a:rPr>
              <a:t>faut reprendre </a:t>
            </a:r>
            <a:r>
              <a:rPr sz="1000" spc="-10" dirty="0">
                <a:latin typeface="Arial"/>
                <a:cs typeface="Arial"/>
              </a:rPr>
              <a:t>une </a:t>
            </a:r>
            <a:r>
              <a:rPr sz="1000" spc="-5" dirty="0">
                <a:latin typeface="Arial"/>
                <a:cs typeface="Arial"/>
              </a:rPr>
              <a:t>itération, on ne perd </a:t>
            </a:r>
            <a:r>
              <a:rPr sz="1000" spc="-10" dirty="0">
                <a:latin typeface="Arial"/>
                <a:cs typeface="Arial"/>
              </a:rPr>
              <a:t>que les </a:t>
            </a:r>
            <a:r>
              <a:rPr sz="1000" spc="-5" dirty="0">
                <a:latin typeface="Arial"/>
                <a:cs typeface="Arial"/>
              </a:rPr>
              <a:t>efforts de cette  itération et non la </a:t>
            </a:r>
            <a:r>
              <a:rPr sz="1000" spc="-10" dirty="0">
                <a:latin typeface="Arial"/>
                <a:cs typeface="Arial"/>
              </a:rPr>
              <a:t>valeur </a:t>
            </a:r>
            <a:r>
              <a:rPr sz="1000" spc="-5" dirty="0">
                <a:latin typeface="Arial"/>
                <a:cs typeface="Arial"/>
              </a:rPr>
              <a:t>du produit dans sa </a:t>
            </a:r>
            <a:r>
              <a:rPr sz="1000" spc="-10" dirty="0">
                <a:latin typeface="Arial"/>
                <a:cs typeface="Arial"/>
              </a:rPr>
              <a:t>globalité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On </a:t>
            </a:r>
            <a:r>
              <a:rPr sz="1000" spc="-10" dirty="0">
                <a:latin typeface="Arial"/>
                <a:cs typeface="Arial"/>
              </a:rPr>
              <a:t>peut </a:t>
            </a:r>
            <a:r>
              <a:rPr sz="1000" spc="-5" dirty="0">
                <a:latin typeface="Arial"/>
                <a:cs typeface="Arial"/>
              </a:rPr>
              <a:t>aussi arrêter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projet à </a:t>
            </a:r>
            <a:r>
              <a:rPr sz="1000" spc="-10" dirty="0">
                <a:latin typeface="Arial"/>
                <a:cs typeface="Arial"/>
              </a:rPr>
              <a:t>l’issue </a:t>
            </a:r>
            <a:r>
              <a:rPr sz="1000" spc="-5" dirty="0">
                <a:latin typeface="Arial"/>
                <a:cs typeface="Arial"/>
              </a:rPr>
              <a:t>de </a:t>
            </a:r>
            <a:r>
              <a:rPr sz="1000" spc="-10" dirty="0">
                <a:latin typeface="Arial"/>
                <a:cs typeface="Arial"/>
              </a:rPr>
              <a:t>quelques </a:t>
            </a:r>
            <a:r>
              <a:rPr sz="1000" spc="-5" dirty="0">
                <a:latin typeface="Arial"/>
                <a:cs typeface="Arial"/>
              </a:rPr>
              <a:t>itérations si </a:t>
            </a:r>
            <a:r>
              <a:rPr sz="1000" spc="-10" dirty="0">
                <a:latin typeface="Arial"/>
                <a:cs typeface="Arial"/>
              </a:rPr>
              <a:t>l’on</a:t>
            </a:r>
            <a:r>
              <a:rPr sz="1000" spc="20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n’a</a:t>
            </a:r>
            <a:endParaRPr sz="1000">
              <a:latin typeface="Arial"/>
              <a:cs typeface="Arial"/>
            </a:endParaRPr>
          </a:p>
          <a:p>
            <a:pPr marL="384175">
              <a:lnSpc>
                <a:spcPts val="1075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plus de budget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produit déjà fonctionnel</a:t>
            </a:r>
            <a:r>
              <a:rPr sz="10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latin typeface="Arial"/>
                <a:cs typeface="Arial"/>
              </a:rPr>
              <a:t>!!!</a:t>
            </a:r>
            <a:endParaRPr sz="1000">
              <a:latin typeface="Arial"/>
              <a:cs typeface="Arial"/>
            </a:endParaRPr>
          </a:p>
          <a:p>
            <a:pPr marR="301625" algn="r">
              <a:lnSpc>
                <a:spcPts val="715"/>
              </a:lnSpc>
            </a:pPr>
            <a:r>
              <a:rPr sz="700" spc="-5" dirty="0">
                <a:latin typeface="Times New Roman"/>
                <a:cs typeface="Times New Roman"/>
              </a:rPr>
              <a:t>8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09600" marR="617220" indent="-234950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notion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8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priorité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dans le</a:t>
            </a:r>
            <a:r>
              <a:rPr sz="1800" b="1" spc="-3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Backlog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60397"/>
            <a:ext cx="4509135" cy="247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270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Le backlog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la liste unique de tout ce qui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à faire, </a:t>
            </a:r>
            <a:r>
              <a:rPr sz="1200" spc="-10" dirty="0">
                <a:latin typeface="Arial"/>
                <a:cs typeface="Arial"/>
              </a:rPr>
              <a:t>ce </a:t>
            </a:r>
            <a:r>
              <a:rPr sz="1200" spc="-5" dirty="0">
                <a:latin typeface="Arial"/>
                <a:cs typeface="Arial"/>
              </a:rPr>
              <a:t>qui  donne beaucoup d’importance à la </a:t>
            </a:r>
            <a:r>
              <a:rPr sz="1200" dirty="0">
                <a:latin typeface="Arial"/>
                <a:cs typeface="Arial"/>
              </a:rPr>
              <a:t>notion </a:t>
            </a:r>
            <a:r>
              <a:rPr sz="1200" spc="-5" dirty="0">
                <a:latin typeface="Arial"/>
                <a:cs typeface="Arial"/>
              </a:rPr>
              <a:t>de </a:t>
            </a: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priorité</a:t>
            </a:r>
            <a:r>
              <a:rPr sz="1200" b="1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48590" marR="6985" indent="-148590" algn="just">
              <a:lnSpc>
                <a:spcPct val="100000"/>
              </a:lnSpc>
              <a:buChar char="•"/>
              <a:tabLst>
                <a:tab pos="148590" algn="l"/>
              </a:tabLst>
            </a:pPr>
            <a:r>
              <a:rPr sz="1200" spc="-5" dirty="0">
                <a:latin typeface="Arial"/>
                <a:cs typeface="Arial"/>
              </a:rPr>
              <a:t>Cette </a:t>
            </a: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priorité </a:t>
            </a:r>
            <a:r>
              <a:rPr sz="1200" spc="-5" dirty="0">
                <a:latin typeface="Arial"/>
                <a:cs typeface="Arial"/>
              </a:rPr>
              <a:t>permet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constituer le flux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stories qui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va  </a:t>
            </a:r>
            <a:r>
              <a:rPr sz="1200" dirty="0">
                <a:latin typeface="Arial"/>
                <a:cs typeface="Arial"/>
              </a:rPr>
              <a:t>alimenter </a:t>
            </a:r>
            <a:r>
              <a:rPr sz="1200" spc="-5" dirty="0">
                <a:latin typeface="Arial"/>
                <a:cs typeface="Arial"/>
              </a:rPr>
              <a:t>l’équipe. L’ordre peut changer tant que l’équipe n’a  pas </a:t>
            </a:r>
            <a:r>
              <a:rPr sz="1200" dirty="0">
                <a:latin typeface="Arial"/>
                <a:cs typeface="Arial"/>
              </a:rPr>
              <a:t>commencé </a:t>
            </a:r>
            <a:r>
              <a:rPr sz="1200" spc="-5" dirty="0">
                <a:latin typeface="Arial"/>
                <a:cs typeface="Arial"/>
              </a:rPr>
              <a:t>à développer la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Story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spcBef>
                <a:spcPts val="5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Exemple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84785" marR="5715" indent="-172720" algn="just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Dire que la </a:t>
            </a:r>
            <a:r>
              <a:rPr sz="1200" dirty="0">
                <a:latin typeface="Arial"/>
                <a:cs typeface="Arial"/>
              </a:rPr>
              <a:t>story A </a:t>
            </a:r>
            <a:r>
              <a:rPr sz="1200" spc="-5" dirty="0">
                <a:latin typeface="Arial"/>
                <a:cs typeface="Arial"/>
              </a:rPr>
              <a:t>est plus prioritaire que la </a:t>
            </a:r>
            <a:r>
              <a:rPr sz="1200" dirty="0">
                <a:latin typeface="Arial"/>
                <a:cs typeface="Arial"/>
              </a:rPr>
              <a:t>story B </a:t>
            </a:r>
            <a:r>
              <a:rPr sz="1200" spc="-5" dirty="0">
                <a:latin typeface="Arial"/>
                <a:cs typeface="Arial"/>
              </a:rPr>
              <a:t>signifie que 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sera réalisée avant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Les priorités </a:t>
            </a:r>
            <a:r>
              <a:rPr sz="120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utilisées pour </a:t>
            </a:r>
            <a:r>
              <a:rPr sz="1200" dirty="0">
                <a:latin typeface="Arial"/>
                <a:cs typeface="Arial"/>
              </a:rPr>
              <a:t>définir </a:t>
            </a:r>
            <a:r>
              <a:rPr sz="1200" spc="-5" dirty="0">
                <a:latin typeface="Arial"/>
                <a:cs typeface="Arial"/>
              </a:rPr>
              <a:t>l’ordre de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réalisation</a:t>
            </a:r>
            <a:endParaRPr sz="1200">
              <a:latin typeface="Arial"/>
              <a:cs typeface="Arial"/>
            </a:endParaRPr>
          </a:p>
          <a:p>
            <a:pPr marR="349885" algn="r">
              <a:lnSpc>
                <a:spcPct val="100000"/>
              </a:lnSpc>
              <a:spcBef>
                <a:spcPts val="850"/>
              </a:spcBef>
            </a:pPr>
            <a:r>
              <a:rPr sz="700" spc="-5" dirty="0">
                <a:latin typeface="Times New Roman"/>
                <a:cs typeface="Times New Roman"/>
              </a:rPr>
              <a:t>79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93750" marR="370205" indent="-669290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critères de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définition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des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priorités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40</a:t>
            </a:fld>
            <a:endParaRPr spc="-40" dirty="0"/>
          </a:p>
        </p:txBody>
      </p:sp>
      <p:sp>
        <p:nvSpPr>
          <p:cNvPr id="12" name="object 12"/>
          <p:cNvSpPr txBox="1"/>
          <p:nvPr/>
        </p:nvSpPr>
        <p:spPr>
          <a:xfrm>
            <a:off x="1176324" y="5544439"/>
            <a:ext cx="4508500" cy="256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Parmi les critères qui poussent à donner une grande priorité à une  </a:t>
            </a:r>
            <a:r>
              <a:rPr sz="1200" dirty="0">
                <a:latin typeface="Arial"/>
                <a:cs typeface="Arial"/>
              </a:rPr>
              <a:t>story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245"/>
              </a:spcBef>
              <a:buChar char="–"/>
              <a:tabLst>
                <a:tab pos="118110" algn="l"/>
              </a:tabLst>
            </a:pPr>
            <a:r>
              <a:rPr sz="1000" spc="-5" dirty="0">
                <a:solidFill>
                  <a:srgbClr val="FF0066"/>
                </a:solidFill>
                <a:latin typeface="Arial"/>
                <a:cs typeface="Arial"/>
              </a:rPr>
              <a:t>Le risque </a:t>
            </a:r>
            <a:r>
              <a:rPr sz="1000" spc="-10" dirty="0">
                <a:solidFill>
                  <a:srgbClr val="FF0066"/>
                </a:solidFill>
                <a:latin typeface="Arial"/>
                <a:cs typeface="Arial"/>
              </a:rPr>
              <a:t>qu’elle </a:t>
            </a:r>
            <a:r>
              <a:rPr sz="1000" dirty="0">
                <a:solidFill>
                  <a:srgbClr val="FF0066"/>
                </a:solidFill>
                <a:latin typeface="Arial"/>
                <a:cs typeface="Arial"/>
              </a:rPr>
              <a:t>permet </a:t>
            </a:r>
            <a:r>
              <a:rPr sz="1000" spc="-5" dirty="0">
                <a:solidFill>
                  <a:srgbClr val="FF0066"/>
                </a:solidFill>
                <a:latin typeface="Arial"/>
                <a:cs typeface="Arial"/>
              </a:rPr>
              <a:t>de</a:t>
            </a:r>
            <a:r>
              <a:rPr sz="1000" spc="5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66"/>
                </a:solidFill>
                <a:latin typeface="Arial"/>
                <a:cs typeface="Arial"/>
              </a:rPr>
              <a:t>réduire</a:t>
            </a:r>
            <a:endParaRPr sz="1000">
              <a:latin typeface="Arial"/>
              <a:cs typeface="Arial"/>
            </a:endParaRPr>
          </a:p>
          <a:p>
            <a:pPr marL="312420" lvl="1" indent="-71755" algn="just">
              <a:lnSpc>
                <a:spcPct val="100000"/>
              </a:lnSpc>
              <a:spcBef>
                <a:spcPts val="220"/>
              </a:spcBef>
              <a:buChar char="•"/>
              <a:tabLst>
                <a:tab pos="313055" algn="l"/>
              </a:tabLst>
            </a:pPr>
            <a:r>
              <a:rPr sz="900" dirty="0">
                <a:latin typeface="Arial"/>
                <a:cs typeface="Arial"/>
              </a:rPr>
              <a:t>L’objectif est de </a:t>
            </a:r>
            <a:r>
              <a:rPr sz="900" spc="-5" dirty="0">
                <a:latin typeface="Arial"/>
                <a:cs typeface="Arial"/>
              </a:rPr>
              <a:t>réduire l’exposition au </a:t>
            </a:r>
            <a:r>
              <a:rPr sz="900" dirty="0">
                <a:latin typeface="Arial"/>
                <a:cs typeface="Arial"/>
              </a:rPr>
              <a:t>risque </a:t>
            </a:r>
            <a:r>
              <a:rPr sz="900" spc="-5" dirty="0">
                <a:latin typeface="Arial"/>
                <a:cs typeface="Arial"/>
              </a:rPr>
              <a:t>le plus </a:t>
            </a:r>
            <a:r>
              <a:rPr sz="900" dirty="0">
                <a:latin typeface="Arial"/>
                <a:cs typeface="Arial"/>
              </a:rPr>
              <a:t>rapidement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possible.</a:t>
            </a:r>
            <a:endParaRPr sz="900">
              <a:latin typeface="Arial"/>
              <a:cs typeface="Arial"/>
            </a:endParaRPr>
          </a:p>
          <a:p>
            <a:pPr marL="312420" lvl="1" indent="-71755" algn="just">
              <a:lnSpc>
                <a:spcPct val="100000"/>
              </a:lnSpc>
              <a:spcBef>
                <a:spcPts val="215"/>
              </a:spcBef>
              <a:buChar char="•"/>
              <a:tabLst>
                <a:tab pos="313055" algn="l"/>
              </a:tabLst>
            </a:pPr>
            <a:r>
              <a:rPr sz="900" spc="-5" dirty="0">
                <a:latin typeface="Arial"/>
                <a:cs typeface="Arial"/>
              </a:rPr>
              <a:t>Des </a:t>
            </a:r>
            <a:r>
              <a:rPr sz="900" dirty="0">
                <a:latin typeface="Arial"/>
                <a:cs typeface="Arial"/>
              </a:rPr>
              <a:t>stories permettant </a:t>
            </a:r>
            <a:r>
              <a:rPr sz="900" spc="-5" dirty="0">
                <a:latin typeface="Arial"/>
                <a:cs typeface="Arial"/>
              </a:rPr>
              <a:t>de valider des </a:t>
            </a:r>
            <a:r>
              <a:rPr sz="900" dirty="0">
                <a:latin typeface="Arial"/>
                <a:cs typeface="Arial"/>
              </a:rPr>
              <a:t>choix techniques sont </a:t>
            </a:r>
            <a:r>
              <a:rPr sz="900" spc="-5" dirty="0">
                <a:latin typeface="Arial"/>
                <a:cs typeface="Arial"/>
              </a:rPr>
              <a:t>toujours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prioritaires.</a:t>
            </a:r>
            <a:endParaRPr sz="9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240"/>
              </a:spcBef>
              <a:buChar char="–"/>
              <a:tabLst>
                <a:tab pos="118110" algn="l"/>
              </a:tabLst>
            </a:pPr>
            <a:r>
              <a:rPr sz="1000" spc="-10" dirty="0">
                <a:solidFill>
                  <a:srgbClr val="FF0066"/>
                </a:solidFill>
                <a:latin typeface="Arial"/>
                <a:cs typeface="Arial"/>
              </a:rPr>
              <a:t>L’incertitude </a:t>
            </a:r>
            <a:r>
              <a:rPr sz="1000" spc="-5" dirty="0">
                <a:solidFill>
                  <a:srgbClr val="FF0066"/>
                </a:solidFill>
                <a:latin typeface="Arial"/>
                <a:cs typeface="Arial"/>
              </a:rPr>
              <a:t>sur des besoins </a:t>
            </a:r>
            <a:r>
              <a:rPr sz="1000" spc="-10" dirty="0">
                <a:solidFill>
                  <a:srgbClr val="FF0066"/>
                </a:solidFill>
                <a:latin typeface="Arial"/>
                <a:cs typeface="Arial"/>
              </a:rPr>
              <a:t>des </a:t>
            </a:r>
            <a:r>
              <a:rPr sz="1000" spc="-5" dirty="0">
                <a:solidFill>
                  <a:srgbClr val="FF0066"/>
                </a:solidFill>
                <a:latin typeface="Arial"/>
                <a:cs typeface="Arial"/>
              </a:rPr>
              <a:t>utilisateurs </a:t>
            </a:r>
            <a:r>
              <a:rPr sz="1000" spc="-10" dirty="0">
                <a:solidFill>
                  <a:srgbClr val="FF0066"/>
                </a:solidFill>
                <a:latin typeface="Arial"/>
                <a:cs typeface="Arial"/>
              </a:rPr>
              <a:t>qu’elle </a:t>
            </a:r>
            <a:r>
              <a:rPr sz="1000" spc="-5" dirty="0">
                <a:solidFill>
                  <a:srgbClr val="FF0066"/>
                </a:solidFill>
                <a:latin typeface="Arial"/>
                <a:cs typeface="Arial"/>
              </a:rPr>
              <a:t>permettra de</a:t>
            </a:r>
            <a:r>
              <a:rPr sz="1000" spc="2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66"/>
                </a:solidFill>
                <a:latin typeface="Arial"/>
                <a:cs typeface="Arial"/>
              </a:rPr>
              <a:t>diminuer</a:t>
            </a:r>
            <a:endParaRPr sz="1000">
              <a:latin typeface="Arial"/>
              <a:cs typeface="Arial"/>
            </a:endParaRPr>
          </a:p>
          <a:p>
            <a:pPr marL="184785" marR="5080" lvl="1" algn="just">
              <a:lnSpc>
                <a:spcPct val="103299"/>
              </a:lnSpc>
              <a:spcBef>
                <a:spcPts val="545"/>
              </a:spcBef>
              <a:buChar char="•"/>
              <a:tabLst>
                <a:tab pos="269240" algn="l"/>
              </a:tabLst>
            </a:pPr>
            <a:r>
              <a:rPr sz="900" spc="-5" dirty="0">
                <a:latin typeface="Arial"/>
                <a:cs typeface="Arial"/>
              </a:rPr>
              <a:t>Quand un utilisateur désire une fonctionnalité mais </a:t>
            </a:r>
            <a:r>
              <a:rPr sz="900" spc="-10" dirty="0">
                <a:latin typeface="Arial"/>
                <a:cs typeface="Arial"/>
              </a:rPr>
              <a:t>ne </a:t>
            </a:r>
            <a:r>
              <a:rPr sz="900" spc="-5" dirty="0">
                <a:latin typeface="Arial"/>
                <a:cs typeface="Arial"/>
              </a:rPr>
              <a:t>sait pas de quelle </a:t>
            </a:r>
            <a:r>
              <a:rPr sz="900" dirty="0">
                <a:latin typeface="Arial"/>
                <a:cs typeface="Arial"/>
              </a:rPr>
              <a:t>façon </a:t>
            </a:r>
            <a:r>
              <a:rPr sz="900" spc="-15" dirty="0">
                <a:latin typeface="Arial"/>
                <a:cs typeface="Arial"/>
              </a:rPr>
              <a:t>le  </a:t>
            </a:r>
            <a:r>
              <a:rPr sz="900" spc="-5" dirty="0">
                <a:latin typeface="Arial"/>
                <a:cs typeface="Arial"/>
              </a:rPr>
              <a:t>service doit être </a:t>
            </a:r>
            <a:r>
              <a:rPr sz="900" dirty="0">
                <a:latin typeface="Arial"/>
                <a:cs typeface="Arial"/>
              </a:rPr>
              <a:t>rendu, </a:t>
            </a:r>
            <a:r>
              <a:rPr sz="900" spc="-5" dirty="0">
                <a:latin typeface="Arial"/>
                <a:cs typeface="Arial"/>
              </a:rPr>
              <a:t>la solution est de lui </a:t>
            </a:r>
            <a:r>
              <a:rPr sz="900" dirty="0">
                <a:latin typeface="Arial"/>
                <a:cs typeface="Arial"/>
              </a:rPr>
              <a:t>montrer </a:t>
            </a:r>
            <a:r>
              <a:rPr sz="900" spc="-5" dirty="0">
                <a:latin typeface="Arial"/>
                <a:cs typeface="Arial"/>
              </a:rPr>
              <a:t>rapidement une version pour  obtenir du </a:t>
            </a:r>
            <a:r>
              <a:rPr sz="900" dirty="0">
                <a:latin typeface="Arial"/>
                <a:cs typeface="Arial"/>
              </a:rPr>
              <a:t>feedback </a:t>
            </a:r>
            <a:r>
              <a:rPr sz="900" dirty="0">
                <a:latin typeface="Wingdings"/>
                <a:cs typeface="Wingdings"/>
              </a:rPr>
              <a:t>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"/>
                <a:cs typeface="Arial"/>
              </a:rPr>
              <a:t>s’offrir </a:t>
            </a:r>
            <a:r>
              <a:rPr sz="900" spc="-5" dirty="0">
                <a:latin typeface="Arial"/>
                <a:cs typeface="Arial"/>
              </a:rPr>
              <a:t>une </a:t>
            </a:r>
            <a:r>
              <a:rPr sz="900" dirty="0">
                <a:latin typeface="Arial"/>
                <a:cs typeface="Arial"/>
              </a:rPr>
              <a:t>occasion d’améliorer </a:t>
            </a:r>
            <a:r>
              <a:rPr sz="900" spc="-5" dirty="0">
                <a:latin typeface="Arial"/>
                <a:cs typeface="Arial"/>
              </a:rPr>
              <a:t>le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produit.</a:t>
            </a:r>
            <a:endParaRPr sz="9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235"/>
              </a:spcBef>
              <a:buChar char="–"/>
              <a:tabLst>
                <a:tab pos="118110" algn="l"/>
              </a:tabLst>
            </a:pPr>
            <a:r>
              <a:rPr sz="1000" spc="-5" dirty="0">
                <a:solidFill>
                  <a:srgbClr val="FF0066"/>
                </a:solidFill>
                <a:latin typeface="Arial"/>
                <a:cs typeface="Arial"/>
              </a:rPr>
              <a:t>La qualité à laquelle </a:t>
            </a:r>
            <a:r>
              <a:rPr sz="1000" spc="-10" dirty="0">
                <a:solidFill>
                  <a:srgbClr val="FF0066"/>
                </a:solidFill>
                <a:latin typeface="Arial"/>
                <a:cs typeface="Arial"/>
              </a:rPr>
              <a:t>elle</a:t>
            </a:r>
            <a:r>
              <a:rPr sz="1000" spc="1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66"/>
                </a:solidFill>
                <a:latin typeface="Arial"/>
                <a:cs typeface="Arial"/>
              </a:rPr>
              <a:t>contribue</a:t>
            </a:r>
            <a:endParaRPr sz="1000">
              <a:latin typeface="Arial"/>
              <a:cs typeface="Arial"/>
            </a:endParaRPr>
          </a:p>
          <a:p>
            <a:pPr marL="312420" lvl="1" indent="-71755">
              <a:lnSpc>
                <a:spcPct val="100000"/>
              </a:lnSpc>
              <a:spcBef>
                <a:spcPts val="220"/>
              </a:spcBef>
              <a:buChar char="•"/>
              <a:tabLst>
                <a:tab pos="313055" algn="l"/>
              </a:tabLst>
            </a:pPr>
            <a:r>
              <a:rPr sz="900" spc="-5" dirty="0">
                <a:latin typeface="Arial"/>
                <a:cs typeface="Arial"/>
              </a:rPr>
              <a:t>Les travaux visant à </a:t>
            </a:r>
            <a:r>
              <a:rPr sz="900" dirty="0">
                <a:latin typeface="Arial"/>
                <a:cs typeface="Arial"/>
              </a:rPr>
              <a:t>garantir </a:t>
            </a:r>
            <a:r>
              <a:rPr sz="900" spc="-5" dirty="0">
                <a:latin typeface="Arial"/>
                <a:cs typeface="Arial"/>
              </a:rPr>
              <a:t>la qualité du produit devraient </a:t>
            </a:r>
            <a:r>
              <a:rPr sz="900" dirty="0">
                <a:latin typeface="Arial"/>
                <a:cs typeface="Arial"/>
              </a:rPr>
              <a:t>être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prioritaires.</a:t>
            </a:r>
            <a:endParaRPr sz="9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235"/>
              </a:spcBef>
              <a:buChar char="–"/>
              <a:tabLst>
                <a:tab pos="118110" algn="l"/>
              </a:tabLst>
            </a:pPr>
            <a:r>
              <a:rPr sz="1000" spc="-10" dirty="0">
                <a:solidFill>
                  <a:srgbClr val="FF0066"/>
                </a:solidFill>
                <a:latin typeface="Arial"/>
                <a:cs typeface="Arial"/>
              </a:rPr>
              <a:t>Les dépendances </a:t>
            </a:r>
            <a:r>
              <a:rPr sz="1000" spc="-5" dirty="0">
                <a:solidFill>
                  <a:srgbClr val="FF0066"/>
                </a:solidFill>
                <a:latin typeface="Arial"/>
                <a:cs typeface="Arial"/>
              </a:rPr>
              <a:t>entre</a:t>
            </a:r>
            <a:r>
              <a:rPr sz="1000" spc="7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66"/>
                </a:solidFill>
                <a:latin typeface="Arial"/>
                <a:cs typeface="Arial"/>
              </a:rPr>
              <a:t>stories</a:t>
            </a:r>
            <a:endParaRPr sz="1000">
              <a:latin typeface="Arial"/>
              <a:cs typeface="Arial"/>
            </a:endParaRPr>
          </a:p>
          <a:p>
            <a:pPr marL="384175" marR="6350" lvl="1" indent="-143510">
              <a:lnSpc>
                <a:spcPct val="100000"/>
              </a:lnSpc>
              <a:spcBef>
                <a:spcPts val="220"/>
              </a:spcBef>
              <a:buChar char="•"/>
              <a:tabLst>
                <a:tab pos="319405" algn="l"/>
              </a:tabLst>
            </a:pPr>
            <a:r>
              <a:rPr sz="900" spc="-5" dirty="0">
                <a:latin typeface="Arial"/>
                <a:cs typeface="Arial"/>
              </a:rPr>
              <a:t>Si une </a:t>
            </a:r>
            <a:r>
              <a:rPr sz="900" dirty="0">
                <a:latin typeface="Arial"/>
                <a:cs typeface="Arial"/>
              </a:rPr>
              <a:t>story A </a:t>
            </a:r>
            <a:r>
              <a:rPr sz="900" spc="-10" dirty="0">
                <a:latin typeface="Arial"/>
                <a:cs typeface="Arial"/>
              </a:rPr>
              <a:t>ne </a:t>
            </a:r>
            <a:r>
              <a:rPr sz="900" spc="-5" dirty="0">
                <a:latin typeface="Arial"/>
                <a:cs typeface="Arial"/>
              </a:rPr>
              <a:t>peut être développée que si une autre story </a:t>
            </a:r>
            <a:r>
              <a:rPr sz="900" dirty="0">
                <a:latin typeface="Arial"/>
                <a:cs typeface="Arial"/>
              </a:rPr>
              <a:t>B </a:t>
            </a:r>
            <a:r>
              <a:rPr sz="900" spc="-5" dirty="0">
                <a:latin typeface="Arial"/>
                <a:cs typeface="Arial"/>
              </a:rPr>
              <a:t>existe, la </a:t>
            </a:r>
            <a:r>
              <a:rPr sz="900" dirty="0">
                <a:latin typeface="Arial"/>
                <a:cs typeface="Arial"/>
              </a:rPr>
              <a:t>story B  </a:t>
            </a:r>
            <a:r>
              <a:rPr sz="900" spc="-5" dirty="0">
                <a:latin typeface="Arial"/>
                <a:cs typeface="Arial"/>
              </a:rPr>
              <a:t>doit </a:t>
            </a:r>
            <a:r>
              <a:rPr sz="900" dirty="0">
                <a:latin typeface="Arial"/>
                <a:cs typeface="Arial"/>
              </a:rPr>
              <a:t>être </a:t>
            </a:r>
            <a:r>
              <a:rPr sz="900" spc="-5" dirty="0">
                <a:latin typeface="Arial"/>
                <a:cs typeface="Arial"/>
              </a:rPr>
              <a:t>plus </a:t>
            </a:r>
            <a:r>
              <a:rPr sz="900" dirty="0">
                <a:latin typeface="Arial"/>
                <a:cs typeface="Arial"/>
              </a:rPr>
              <a:t>prioritaire </a:t>
            </a:r>
            <a:r>
              <a:rPr sz="900" spc="-5" dirty="0">
                <a:latin typeface="Arial"/>
                <a:cs typeface="Arial"/>
              </a:rPr>
              <a:t>que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A.</a:t>
            </a:r>
            <a:endParaRPr sz="900">
              <a:latin typeface="Arial"/>
              <a:cs typeface="Arial"/>
            </a:endParaRPr>
          </a:p>
          <a:p>
            <a:pPr marR="349885" algn="r">
              <a:lnSpc>
                <a:spcPct val="100000"/>
              </a:lnSpc>
              <a:spcBef>
                <a:spcPts val="350"/>
              </a:spcBef>
            </a:pPr>
            <a:r>
              <a:rPr sz="700" spc="-5" dirty="0">
                <a:latin typeface="Times New Roman"/>
                <a:cs typeface="Times New Roman"/>
              </a:rPr>
              <a:t>80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éléments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Backlog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60397"/>
            <a:ext cx="1691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10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Les principaux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attributs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2499916"/>
            <a:ext cx="4507230" cy="16325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40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Les types d’éléments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19380" marR="5080" indent="-119380" algn="just">
              <a:lnSpc>
                <a:spcPct val="100000"/>
              </a:lnSpc>
              <a:spcBef>
                <a:spcPts val="250"/>
              </a:spcBef>
              <a:buClr>
                <a:srgbClr val="000000"/>
              </a:buClr>
              <a:buFont typeface="Arial"/>
              <a:buChar char="–"/>
              <a:tabLst>
                <a:tab pos="119380" algn="l"/>
              </a:tabLst>
            </a:pPr>
            <a:r>
              <a:rPr sz="1000" b="1" i="1" dirty="0">
                <a:solidFill>
                  <a:srgbClr val="FF0066"/>
                </a:solidFill>
                <a:latin typeface="Arial"/>
                <a:cs typeface="Arial"/>
              </a:rPr>
              <a:t>User </a:t>
            </a: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story : </a:t>
            </a:r>
            <a:r>
              <a:rPr sz="1000" spc="-5" dirty="0">
                <a:latin typeface="Arial"/>
                <a:cs typeface="Arial"/>
              </a:rPr>
              <a:t>Décrit un comportement du produit visible pour les utilisateurs </a:t>
            </a:r>
            <a:r>
              <a:rPr sz="1000" spc="5" dirty="0">
                <a:latin typeface="Arial"/>
                <a:cs typeface="Arial"/>
              </a:rPr>
              <a:t>et  </a:t>
            </a:r>
            <a:r>
              <a:rPr sz="1000" spc="-10" dirty="0">
                <a:latin typeface="Arial"/>
                <a:cs typeface="Arial"/>
              </a:rPr>
              <a:t>qui </a:t>
            </a:r>
            <a:r>
              <a:rPr sz="1000" spc="-5" dirty="0">
                <a:latin typeface="Arial"/>
                <a:cs typeface="Arial"/>
              </a:rPr>
              <a:t>leur apporte de </a:t>
            </a:r>
            <a:r>
              <a:rPr sz="1000" spc="-10" dirty="0">
                <a:latin typeface="Arial"/>
                <a:cs typeface="Arial"/>
              </a:rPr>
              <a:t>la valeur </a:t>
            </a:r>
            <a:r>
              <a:rPr sz="1000" spc="-5" dirty="0">
                <a:latin typeface="Arial"/>
                <a:cs typeface="Arial"/>
              </a:rPr>
              <a:t>ou de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l’utilité.</a:t>
            </a:r>
            <a:endParaRPr sz="1000">
              <a:latin typeface="Arial"/>
              <a:cs typeface="Arial"/>
            </a:endParaRPr>
          </a:p>
          <a:p>
            <a:pPr marL="148590" marR="6350" indent="-148590" algn="just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/>
              <a:buChar char="–"/>
              <a:tabLst>
                <a:tab pos="148590" algn="l"/>
              </a:tabLst>
            </a:pPr>
            <a:r>
              <a:rPr sz="1000" b="1" i="1" spc="-5" dirty="0">
                <a:solidFill>
                  <a:srgbClr val="FF0066"/>
                </a:solidFill>
                <a:latin typeface="Arial"/>
                <a:cs typeface="Arial"/>
              </a:rPr>
              <a:t>Story technique </a:t>
            </a:r>
            <a:r>
              <a:rPr sz="1000" b="1" i="1" spc="-5" dirty="0">
                <a:latin typeface="Arial"/>
                <a:cs typeface="Arial"/>
              </a:rPr>
              <a:t>: </a:t>
            </a:r>
            <a:r>
              <a:rPr sz="1000" spc="-5" dirty="0">
                <a:latin typeface="Arial"/>
                <a:cs typeface="Arial"/>
              </a:rPr>
              <a:t>Elle est invisible pour les utilisateurs </a:t>
            </a:r>
            <a:r>
              <a:rPr sz="1000" dirty="0">
                <a:latin typeface="Arial"/>
                <a:cs typeface="Arial"/>
              </a:rPr>
              <a:t>mais </a:t>
            </a:r>
            <a:r>
              <a:rPr sz="1000" spc="-5" dirty="0">
                <a:latin typeface="Arial"/>
                <a:cs typeface="Arial"/>
              </a:rPr>
              <a:t>visible par  l’équipe de développement. Elle est nécessaire pour pouvoir développer  certaines user stories</a:t>
            </a:r>
            <a:r>
              <a:rPr sz="1000" i="1" spc="-5" dirty="0">
                <a:latin typeface="Arial"/>
                <a:cs typeface="Arial"/>
              </a:rPr>
              <a:t>, son utilité est </a:t>
            </a:r>
            <a:r>
              <a:rPr sz="1000" i="1" spc="-10" dirty="0">
                <a:latin typeface="Arial"/>
                <a:cs typeface="Arial"/>
              </a:rPr>
              <a:t>donc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indirecte.</a:t>
            </a:r>
            <a:endParaRPr sz="1000">
              <a:latin typeface="Arial"/>
              <a:cs typeface="Arial"/>
            </a:endParaRPr>
          </a:p>
          <a:p>
            <a:pPr marL="145415" marR="5715" indent="-145415" algn="just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/>
              <a:buChar char="–"/>
              <a:tabLst>
                <a:tab pos="145415" algn="l"/>
              </a:tabLst>
            </a:pPr>
            <a:r>
              <a:rPr sz="1000" b="1" spc="-5" dirty="0">
                <a:solidFill>
                  <a:srgbClr val="FF0066"/>
                </a:solidFill>
                <a:latin typeface="Arial"/>
                <a:cs typeface="Arial"/>
              </a:rPr>
              <a:t>Défaut </a:t>
            </a:r>
            <a:r>
              <a:rPr sz="1000" b="1" spc="-5" dirty="0">
                <a:latin typeface="Arial"/>
                <a:cs typeface="Arial"/>
              </a:rPr>
              <a:t>: </a:t>
            </a:r>
            <a:r>
              <a:rPr sz="1000" spc="-5" dirty="0">
                <a:latin typeface="Arial"/>
                <a:cs typeface="Arial"/>
              </a:rPr>
              <a:t>Il est relatif à un comportement visible </a:t>
            </a:r>
            <a:r>
              <a:rPr sz="1000" spc="-10" dirty="0">
                <a:latin typeface="Arial"/>
                <a:cs typeface="Arial"/>
              </a:rPr>
              <a:t>des </a:t>
            </a:r>
            <a:r>
              <a:rPr sz="1000" spc="-5" dirty="0">
                <a:latin typeface="Arial"/>
                <a:cs typeface="Arial"/>
              </a:rPr>
              <a:t>utilisateurs </a:t>
            </a:r>
            <a:r>
              <a:rPr sz="1000" dirty="0">
                <a:latin typeface="Arial"/>
                <a:cs typeface="Arial"/>
              </a:rPr>
              <a:t>mais </a:t>
            </a:r>
            <a:r>
              <a:rPr sz="1000" spc="-5" dirty="0">
                <a:latin typeface="Arial"/>
                <a:cs typeface="Arial"/>
              </a:rPr>
              <a:t>qui  enlève de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valeur au produit. En développement de logiciel, </a:t>
            </a:r>
            <a:r>
              <a:rPr sz="1000" dirty="0">
                <a:latin typeface="Arial"/>
                <a:cs typeface="Arial"/>
              </a:rPr>
              <a:t>on </a:t>
            </a:r>
            <a:r>
              <a:rPr sz="1000" spc="-5" dirty="0">
                <a:latin typeface="Arial"/>
                <a:cs typeface="Arial"/>
              </a:rPr>
              <a:t>parle  </a:t>
            </a:r>
            <a:r>
              <a:rPr sz="1000" dirty="0">
                <a:latin typeface="Arial"/>
                <a:cs typeface="Arial"/>
              </a:rPr>
              <a:t>couramment </a:t>
            </a:r>
            <a:r>
              <a:rPr sz="1000" spc="-5" dirty="0">
                <a:latin typeface="Arial"/>
                <a:cs typeface="Arial"/>
              </a:rPr>
              <a:t>de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bug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R="347980" algn="r">
              <a:lnSpc>
                <a:spcPts val="580"/>
              </a:lnSpc>
            </a:pPr>
            <a:r>
              <a:rPr sz="700" spc="-5" dirty="0">
                <a:latin typeface="Times New Roman"/>
                <a:cs typeface="Times New Roman"/>
              </a:rPr>
              <a:t>81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6932" y="1475232"/>
            <a:ext cx="1758695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1978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User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stories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8877" y="7999652"/>
            <a:ext cx="8890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82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78052" y="5532120"/>
            <a:ext cx="4479036" cy="2670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41</a:t>
            </a:fld>
            <a:endParaRPr spc="-4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53415" marR="789305" indent="-108585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Cycle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de 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vie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d’un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élément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</a:t>
            </a:r>
            <a:r>
              <a:rPr sz="1800" b="1" spc="-4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B.P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1986" y="2459863"/>
            <a:ext cx="4328795" cy="167258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9220" indent="-109220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Créé </a:t>
            </a:r>
            <a:r>
              <a:rPr sz="1200" b="1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par n’importe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qui</a:t>
            </a:r>
            <a:endParaRPr sz="1200">
              <a:latin typeface="Arial"/>
              <a:cs typeface="Arial"/>
            </a:endParaRPr>
          </a:p>
          <a:p>
            <a:pPr marL="109220" indent="-10922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Font typeface="Arial"/>
              <a:buChar char="•"/>
              <a:tabLst>
                <a:tab pos="109220" algn="l"/>
              </a:tabLst>
            </a:pPr>
            <a:r>
              <a:rPr sz="1200" b="1" spc="-10" dirty="0">
                <a:solidFill>
                  <a:srgbClr val="FF0066"/>
                </a:solidFill>
                <a:latin typeface="Arial"/>
                <a:cs typeface="Arial"/>
              </a:rPr>
              <a:t>Accepté </a:t>
            </a:r>
            <a:r>
              <a:rPr sz="1200" b="1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par le </a:t>
            </a:r>
            <a:r>
              <a:rPr sz="1200" dirty="0">
                <a:latin typeface="Arial"/>
                <a:cs typeface="Arial"/>
              </a:rPr>
              <a:t>Product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Owner</a:t>
            </a:r>
            <a:endParaRPr sz="1200">
              <a:latin typeface="Arial"/>
              <a:cs typeface="Arial"/>
            </a:endParaRPr>
          </a:p>
          <a:p>
            <a:pPr marL="109220" indent="-10922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Estimé </a:t>
            </a:r>
            <a:r>
              <a:rPr sz="1200" b="1" dirty="0">
                <a:latin typeface="Arial"/>
                <a:cs typeface="Arial"/>
              </a:rPr>
              <a:t>: </a:t>
            </a:r>
            <a:r>
              <a:rPr sz="1200" dirty="0">
                <a:latin typeface="Arial"/>
                <a:cs typeface="Arial"/>
              </a:rPr>
              <a:t>par </a:t>
            </a:r>
            <a:r>
              <a:rPr sz="1200" spc="-5" dirty="0">
                <a:latin typeface="Arial"/>
                <a:cs typeface="Arial"/>
              </a:rPr>
              <a:t>l’équipe dans une </a:t>
            </a:r>
            <a:r>
              <a:rPr sz="1200" dirty="0">
                <a:latin typeface="Arial"/>
                <a:cs typeface="Arial"/>
              </a:rPr>
              <a:t>séance </a:t>
            </a:r>
            <a:r>
              <a:rPr sz="1200" spc="-5" dirty="0">
                <a:latin typeface="Arial"/>
                <a:cs typeface="Arial"/>
              </a:rPr>
              <a:t>de </a:t>
            </a:r>
            <a:r>
              <a:rPr sz="1200" dirty="0">
                <a:latin typeface="Arial"/>
                <a:cs typeface="Arial"/>
              </a:rPr>
              <a:t>planning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poker</a:t>
            </a:r>
            <a:endParaRPr sz="1200">
              <a:latin typeface="Arial"/>
              <a:cs typeface="Arial"/>
            </a:endParaRPr>
          </a:p>
          <a:p>
            <a:pPr marL="125730" marR="5080" indent="-12573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Font typeface="Arial"/>
              <a:buChar char="•"/>
              <a:tabLst>
                <a:tab pos="125730" algn="l"/>
              </a:tabLst>
            </a:pP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Planifié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associé à un sprint </a:t>
            </a:r>
            <a:r>
              <a:rPr sz="1200" dirty="0">
                <a:latin typeface="Arial"/>
                <a:cs typeface="Arial"/>
              </a:rPr>
              <a:t>futur </a:t>
            </a:r>
            <a:r>
              <a:rPr sz="1200" spc="-5" dirty="0">
                <a:latin typeface="Arial"/>
                <a:cs typeface="Arial"/>
              </a:rPr>
              <a:t>lors de la planification de  release</a:t>
            </a:r>
            <a:endParaRPr sz="1200">
              <a:latin typeface="Arial"/>
              <a:cs typeface="Arial"/>
            </a:endParaRPr>
          </a:p>
          <a:p>
            <a:pPr marL="109220" indent="-10922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Font typeface="Arial"/>
              <a:buChar char="•"/>
              <a:tabLst>
                <a:tab pos="109220" algn="l"/>
              </a:tabLst>
            </a:pP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En </a:t>
            </a: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cours </a:t>
            </a:r>
            <a:r>
              <a:rPr sz="1200" b="1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développé dans le sprint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courant</a:t>
            </a:r>
            <a:endParaRPr sz="1200">
              <a:latin typeface="Arial"/>
              <a:cs typeface="Arial"/>
            </a:endParaRPr>
          </a:p>
          <a:p>
            <a:pPr marL="109220" indent="-10922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Font typeface="Arial"/>
              <a:buChar char="•"/>
              <a:tabLst>
                <a:tab pos="109220" algn="l"/>
              </a:tabLst>
            </a:pP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Fini </a:t>
            </a:r>
            <a:r>
              <a:rPr sz="1200" b="1" dirty="0">
                <a:latin typeface="Arial"/>
                <a:cs typeface="Arial"/>
              </a:rPr>
              <a:t>: </a:t>
            </a:r>
            <a:r>
              <a:rPr sz="1200" dirty="0">
                <a:latin typeface="Arial"/>
                <a:cs typeface="Arial"/>
              </a:rPr>
              <a:t>terminé, </a:t>
            </a:r>
            <a:r>
              <a:rPr sz="1200" dirty="0">
                <a:solidFill>
                  <a:srgbClr val="3366CC"/>
                </a:solidFill>
                <a:latin typeface="Arial"/>
                <a:cs typeface="Arial"/>
              </a:rPr>
              <a:t>selon </a:t>
            </a:r>
            <a:r>
              <a:rPr sz="1200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200" dirty="0">
                <a:solidFill>
                  <a:srgbClr val="3366CC"/>
                </a:solidFill>
                <a:latin typeface="Arial"/>
                <a:cs typeface="Arial"/>
              </a:rPr>
              <a:t>signification de</a:t>
            </a:r>
            <a:r>
              <a:rPr sz="1200" spc="-7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66CC"/>
                </a:solidFill>
                <a:latin typeface="Arial"/>
                <a:cs typeface="Arial"/>
              </a:rPr>
              <a:t>fini</a:t>
            </a:r>
            <a:endParaRPr sz="1200">
              <a:latin typeface="Arial"/>
              <a:cs typeface="Arial"/>
            </a:endParaRPr>
          </a:p>
          <a:p>
            <a:pPr marR="205104" algn="r">
              <a:lnSpc>
                <a:spcPct val="100000"/>
              </a:lnSpc>
              <a:spcBef>
                <a:spcPts val="320"/>
              </a:spcBef>
            </a:pPr>
            <a:r>
              <a:rPr sz="700" spc="-5" dirty="0">
                <a:latin typeface="Times New Roman"/>
                <a:cs typeface="Times New Roman"/>
              </a:rPr>
              <a:t>83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8278" y="1849826"/>
            <a:ext cx="3922132" cy="431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53415" marR="789305" indent="-108585">
              <a:lnSpc>
                <a:spcPct val="100000"/>
              </a:lnSpc>
              <a:spcBef>
                <a:spcPts val="175"/>
              </a:spcBef>
            </a:pP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Cycle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de 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vie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d’un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élément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</a:t>
            </a:r>
            <a:r>
              <a:rPr sz="1800" b="1" spc="-4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B.P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84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01367" y="5978652"/>
            <a:ext cx="3092196" cy="1473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42</a:t>
            </a:fld>
            <a:endParaRPr spc="-4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R="242570" algn="ctr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Définition</a:t>
            </a:r>
            <a:r>
              <a:rPr sz="18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marR="241300" algn="ctr">
              <a:lnSpc>
                <a:spcPts val="2065"/>
              </a:lnSpc>
              <a:spcBef>
                <a:spcPts val="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« Terminé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– Fini –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Done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»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481196"/>
            <a:ext cx="4508500" cy="25139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Pour</a:t>
            </a:r>
            <a:r>
              <a:rPr sz="12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l’équipe</a:t>
            </a:r>
            <a:endParaRPr sz="1200">
              <a:latin typeface="Arial"/>
              <a:cs typeface="Arial"/>
            </a:endParaRPr>
          </a:p>
          <a:p>
            <a:pPr marL="109220" indent="-109220">
              <a:lnSpc>
                <a:spcPct val="100000"/>
              </a:lnSpc>
              <a:spcBef>
                <a:spcPts val="285"/>
              </a:spcBef>
              <a:buChar char="•"/>
              <a:tabLst>
                <a:tab pos="109220" algn="l"/>
              </a:tabLst>
            </a:pPr>
            <a:r>
              <a:rPr sz="1200" dirty="0">
                <a:latin typeface="Arial"/>
                <a:cs typeface="Arial"/>
              </a:rPr>
              <a:t>Le Code est conforme aux normes. Il doit </a:t>
            </a:r>
            <a:r>
              <a:rPr sz="1200" spc="-5" dirty="0">
                <a:latin typeface="Arial"/>
                <a:cs typeface="Arial"/>
              </a:rPr>
              <a:t>être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5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Propre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Refactoré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dirty="0">
                <a:latin typeface="Arial"/>
                <a:cs typeface="Arial"/>
              </a:rPr>
              <a:t>Testé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unitairement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10" dirty="0">
                <a:latin typeface="Arial"/>
                <a:cs typeface="Arial"/>
              </a:rPr>
              <a:t>Validé </a:t>
            </a:r>
            <a:r>
              <a:rPr sz="1000" dirty="0">
                <a:latin typeface="Arial"/>
                <a:cs typeface="Arial"/>
              </a:rPr>
              <a:t>(checked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in)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Intégré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(Built)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Dispose d'une suite de tests unitaires </a:t>
            </a:r>
            <a:r>
              <a:rPr sz="1000" spc="-10" dirty="0">
                <a:latin typeface="Arial"/>
                <a:cs typeface="Arial"/>
              </a:rPr>
              <a:t>qui </a:t>
            </a:r>
            <a:r>
              <a:rPr sz="1000" spc="-5" dirty="0">
                <a:latin typeface="Arial"/>
                <a:cs typeface="Arial"/>
              </a:rPr>
              <a:t>lui est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appliquée.</a:t>
            </a:r>
            <a:endParaRPr sz="1000">
              <a:latin typeface="Arial"/>
              <a:cs typeface="Arial"/>
            </a:endParaRPr>
          </a:p>
          <a:p>
            <a:pPr marL="163830" marR="5080" indent="-163830">
              <a:lnSpc>
                <a:spcPct val="100000"/>
              </a:lnSpc>
              <a:spcBef>
                <a:spcPts val="280"/>
              </a:spcBef>
              <a:buChar char="•"/>
              <a:tabLst>
                <a:tab pos="163830" algn="l"/>
              </a:tabLst>
            </a:pPr>
            <a:r>
              <a:rPr sz="1200" spc="-5" dirty="0">
                <a:latin typeface="Arial"/>
                <a:cs typeface="Arial"/>
              </a:rPr>
              <a:t>Pour arriver à </a:t>
            </a:r>
            <a:r>
              <a:rPr sz="1200" spc="-10" dirty="0">
                <a:latin typeface="Arial"/>
                <a:cs typeface="Arial"/>
              </a:rPr>
              <a:t>cela, </a:t>
            </a:r>
            <a:r>
              <a:rPr sz="1200" spc="-5" dirty="0">
                <a:latin typeface="Arial"/>
                <a:cs typeface="Arial"/>
              </a:rPr>
              <a:t>l’environnement de développement </a:t>
            </a:r>
            <a:r>
              <a:rPr sz="1200" dirty="0">
                <a:latin typeface="Arial"/>
                <a:cs typeface="Arial"/>
              </a:rPr>
              <a:t>est  constitué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50"/>
              </a:spcBef>
              <a:buChar char="–"/>
              <a:tabLst>
                <a:tab pos="346710" algn="l"/>
              </a:tabLst>
            </a:pPr>
            <a:r>
              <a:rPr sz="1000" spc="-10" dirty="0">
                <a:latin typeface="Arial"/>
                <a:cs typeface="Arial"/>
              </a:rPr>
              <a:t>D’une </a:t>
            </a:r>
            <a:r>
              <a:rPr sz="1000" spc="-5" dirty="0">
                <a:latin typeface="Arial"/>
                <a:cs typeface="Arial"/>
              </a:rPr>
              <a:t>bibliothèque de code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source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De codes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standards,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4"/>
              </a:spcBef>
              <a:buChar char="–"/>
              <a:tabLst>
                <a:tab pos="346710" algn="l"/>
              </a:tabLst>
            </a:pPr>
            <a:r>
              <a:rPr sz="1000" spc="-10" dirty="0">
                <a:latin typeface="Arial"/>
                <a:cs typeface="Arial"/>
              </a:rPr>
              <a:t>Build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automatisé,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874" y="4000627"/>
            <a:ext cx="2604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– </a:t>
            </a:r>
            <a:r>
              <a:rPr sz="1000" spc="-10" dirty="0">
                <a:latin typeface="Arial"/>
                <a:cs typeface="Arial"/>
              </a:rPr>
              <a:t>D’un </a:t>
            </a:r>
            <a:r>
              <a:rPr sz="1000" spc="-5" dirty="0">
                <a:latin typeface="Arial"/>
                <a:cs typeface="Arial"/>
              </a:rPr>
              <a:t>environnement </a:t>
            </a:r>
            <a:r>
              <a:rPr sz="1000" spc="-10" dirty="0">
                <a:latin typeface="Arial"/>
                <a:cs typeface="Arial"/>
              </a:rPr>
              <a:t>pour </a:t>
            </a:r>
            <a:r>
              <a:rPr sz="1000" spc="-5" dirty="0">
                <a:latin typeface="Arial"/>
                <a:cs typeface="Arial"/>
              </a:rPr>
              <a:t>les tests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unitaires.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85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50564" y="2046732"/>
            <a:ext cx="1687067" cy="608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242570" algn="ctr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Définition</a:t>
            </a:r>
            <a:r>
              <a:rPr sz="18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marR="241300" algn="ctr">
              <a:lnSpc>
                <a:spcPts val="2060"/>
              </a:lnSpc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« Terminé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– Fini –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Done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»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43</a:t>
            </a:fld>
            <a:endParaRPr spc="-40" dirty="0"/>
          </a:p>
        </p:txBody>
      </p:sp>
      <p:sp>
        <p:nvSpPr>
          <p:cNvPr id="15" name="object 15"/>
          <p:cNvSpPr txBox="1"/>
          <p:nvPr/>
        </p:nvSpPr>
        <p:spPr>
          <a:xfrm>
            <a:off x="1176324" y="5593811"/>
            <a:ext cx="4505960" cy="25152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spc="-5" dirty="0">
                <a:solidFill>
                  <a:srgbClr val="FF0066"/>
                </a:solidFill>
                <a:latin typeface="Arial"/>
                <a:cs typeface="Arial"/>
              </a:rPr>
              <a:t>Pour</a:t>
            </a:r>
            <a:r>
              <a:rPr sz="14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66"/>
                </a:solidFill>
                <a:latin typeface="Arial"/>
                <a:cs typeface="Arial"/>
              </a:rPr>
              <a:t>Scrum</a:t>
            </a:r>
            <a:endParaRPr sz="1400">
              <a:latin typeface="Arial"/>
              <a:cs typeface="Arial"/>
            </a:endParaRPr>
          </a:p>
          <a:p>
            <a:pPr marL="137160" indent="-124460">
              <a:lnSpc>
                <a:spcPct val="100000"/>
              </a:lnSpc>
              <a:spcBef>
                <a:spcPts val="335"/>
              </a:spcBef>
              <a:buChar char="•"/>
              <a:tabLst>
                <a:tab pos="137795" algn="l"/>
              </a:tabLst>
            </a:pPr>
            <a:r>
              <a:rPr sz="1400" dirty="0">
                <a:latin typeface="Arial"/>
                <a:cs typeface="Arial"/>
              </a:rPr>
              <a:t>Une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Story/Item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est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«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Finie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»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lorsque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l’équipe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déclaré </a:t>
            </a:r>
            <a:r>
              <a:rPr sz="1400" spc="-5" dirty="0">
                <a:latin typeface="Arial"/>
                <a:cs typeface="Arial"/>
              </a:rPr>
              <a:t>qu’elle </a:t>
            </a:r>
            <a:r>
              <a:rPr sz="1400" dirty="0">
                <a:latin typeface="Arial"/>
                <a:cs typeface="Arial"/>
              </a:rPr>
              <a:t>est « </a:t>
            </a:r>
            <a:r>
              <a:rPr sz="1400" spc="-5" dirty="0">
                <a:latin typeface="Arial"/>
                <a:cs typeface="Arial"/>
              </a:rPr>
              <a:t>Terminée </a:t>
            </a:r>
            <a:r>
              <a:rPr sz="1400" dirty="0">
                <a:latin typeface="Arial"/>
                <a:cs typeface="Arial"/>
              </a:rPr>
              <a:t>»</a:t>
            </a:r>
            <a:endParaRPr sz="1400">
              <a:latin typeface="Arial"/>
              <a:cs typeface="Arial"/>
            </a:endParaRPr>
          </a:p>
          <a:p>
            <a:pPr marL="123825" indent="-111125">
              <a:lnSpc>
                <a:spcPct val="100000"/>
              </a:lnSpc>
              <a:spcBef>
                <a:spcPts val="335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Le </a:t>
            </a:r>
            <a:r>
              <a:rPr sz="1400" dirty="0">
                <a:latin typeface="Arial"/>
                <a:cs typeface="Arial"/>
              </a:rPr>
              <a:t>Sprint/Iteration est “done”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lorsque</a:t>
            </a:r>
            <a:endParaRPr sz="1400">
              <a:latin typeface="Arial"/>
              <a:cs typeface="Arial"/>
            </a:endParaRPr>
          </a:p>
          <a:p>
            <a:pPr marL="367665" lvl="1" indent="-127000">
              <a:lnSpc>
                <a:spcPct val="100000"/>
              </a:lnSpc>
              <a:spcBef>
                <a:spcPts val="295"/>
              </a:spcBef>
              <a:buChar char="–"/>
              <a:tabLst>
                <a:tab pos="368300" algn="l"/>
              </a:tabLst>
            </a:pPr>
            <a:r>
              <a:rPr sz="1200" dirty="0">
                <a:latin typeface="Arial"/>
                <a:cs typeface="Arial"/>
              </a:rPr>
              <a:t>tous </a:t>
            </a:r>
            <a:r>
              <a:rPr sz="1200" spc="-5" dirty="0">
                <a:latin typeface="Arial"/>
                <a:cs typeface="Arial"/>
              </a:rPr>
              <a:t>les </a:t>
            </a:r>
            <a:r>
              <a:rPr sz="1200" dirty="0">
                <a:latin typeface="Arial"/>
                <a:cs typeface="Arial"/>
              </a:rPr>
              <a:t>items sont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“done”</a:t>
            </a:r>
            <a:endParaRPr sz="1200">
              <a:latin typeface="Arial"/>
              <a:cs typeface="Arial"/>
            </a:endParaRPr>
          </a:p>
          <a:p>
            <a:pPr marL="367665" lvl="1" indent="-127000">
              <a:lnSpc>
                <a:spcPct val="100000"/>
              </a:lnSpc>
              <a:spcBef>
                <a:spcPts val="290"/>
              </a:spcBef>
              <a:buChar char="–"/>
              <a:tabLst>
                <a:tab pos="368300" algn="l"/>
              </a:tabLst>
            </a:pP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que le </a:t>
            </a:r>
            <a:r>
              <a:rPr sz="1200" dirty="0">
                <a:latin typeface="Arial"/>
                <a:cs typeface="Arial"/>
              </a:rPr>
              <a:t>Sprint atteint </a:t>
            </a:r>
            <a:r>
              <a:rPr sz="1200" spc="-5" dirty="0">
                <a:latin typeface="Arial"/>
                <a:cs typeface="Arial"/>
              </a:rPr>
              <a:t>son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objectif</a:t>
            </a:r>
            <a:endParaRPr sz="1200">
              <a:latin typeface="Arial"/>
              <a:cs typeface="Arial"/>
            </a:endParaRPr>
          </a:p>
          <a:p>
            <a:pPr marL="367665" lvl="1" indent="-127000">
              <a:lnSpc>
                <a:spcPct val="100000"/>
              </a:lnSpc>
              <a:spcBef>
                <a:spcPts val="290"/>
              </a:spcBef>
              <a:buChar char="–"/>
              <a:tabLst>
                <a:tab pos="368300" algn="l"/>
              </a:tabLst>
            </a:pP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que les critères d’acceptation </a:t>
            </a:r>
            <a:r>
              <a:rPr sz="120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adressés.</a:t>
            </a:r>
            <a:endParaRPr sz="1200">
              <a:latin typeface="Arial"/>
              <a:cs typeface="Arial"/>
            </a:endParaRPr>
          </a:p>
          <a:p>
            <a:pPr marL="123825" indent="-111125">
              <a:lnSpc>
                <a:spcPct val="100000"/>
              </a:lnSpc>
              <a:spcBef>
                <a:spcPts val="325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La </a:t>
            </a:r>
            <a:r>
              <a:rPr sz="1400" dirty="0">
                <a:latin typeface="Arial"/>
                <a:cs typeface="Arial"/>
              </a:rPr>
              <a:t>Release est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“done”</a:t>
            </a:r>
            <a:endParaRPr sz="1400">
              <a:latin typeface="Arial"/>
              <a:cs typeface="Arial"/>
            </a:endParaRPr>
          </a:p>
          <a:p>
            <a:pPr marL="367665" lvl="1" indent="-127000">
              <a:lnSpc>
                <a:spcPct val="100000"/>
              </a:lnSpc>
              <a:spcBef>
                <a:spcPts val="295"/>
              </a:spcBef>
              <a:buChar char="–"/>
              <a:tabLst>
                <a:tab pos="368300" algn="l"/>
              </a:tabLst>
            </a:pPr>
            <a:r>
              <a:rPr sz="1200" dirty="0">
                <a:latin typeface="Arial"/>
                <a:cs typeface="Arial"/>
              </a:rPr>
              <a:t>“done” </a:t>
            </a:r>
            <a:r>
              <a:rPr sz="1200" spc="-5" dirty="0">
                <a:latin typeface="Arial"/>
                <a:cs typeface="Arial"/>
              </a:rPr>
              <a:t>pour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l’intégration</a:t>
            </a:r>
            <a:endParaRPr sz="1200">
              <a:latin typeface="Arial"/>
              <a:cs typeface="Arial"/>
            </a:endParaRPr>
          </a:p>
          <a:p>
            <a:pPr marL="367665" lvl="1" indent="-127000">
              <a:lnSpc>
                <a:spcPct val="100000"/>
              </a:lnSpc>
              <a:spcBef>
                <a:spcPts val="290"/>
              </a:spcBef>
              <a:buChar char="–"/>
              <a:tabLst>
                <a:tab pos="368300" algn="l"/>
              </a:tabLst>
            </a:pPr>
            <a:r>
              <a:rPr sz="1200" dirty="0">
                <a:latin typeface="Arial"/>
                <a:cs typeface="Arial"/>
              </a:rPr>
              <a:t>“done” pour 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production</a:t>
            </a:r>
            <a:endParaRPr sz="1200">
              <a:latin typeface="Arial"/>
              <a:cs typeface="Arial"/>
            </a:endParaRPr>
          </a:p>
          <a:p>
            <a:pPr marR="346710" algn="r">
              <a:lnSpc>
                <a:spcPct val="100000"/>
              </a:lnSpc>
              <a:spcBef>
                <a:spcPts val="370"/>
              </a:spcBef>
            </a:pPr>
            <a:r>
              <a:rPr sz="700" spc="-5" dirty="0">
                <a:latin typeface="Times New Roman"/>
                <a:cs typeface="Times New Roman"/>
              </a:rPr>
              <a:t>86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Les réunions</a:t>
            </a:r>
            <a:r>
              <a:rPr spc="-100" dirty="0"/>
              <a:t> </a:t>
            </a:r>
            <a:r>
              <a:rPr dirty="0"/>
              <a:t>Scrum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87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SCRUM : Vue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d’ensemble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88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3000" y="5602223"/>
            <a:ext cx="4556207" cy="217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44</a:t>
            </a:fld>
            <a:endParaRPr spc="-4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94297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0!!!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487830"/>
            <a:ext cx="4507230" cy="26447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Objectifs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spc="-10" dirty="0">
                <a:latin typeface="Arial"/>
                <a:cs typeface="Arial"/>
              </a:rPr>
              <a:t>le PO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doit: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i="1" spc="-5" dirty="0">
                <a:solidFill>
                  <a:srgbClr val="3366CC"/>
                </a:solidFill>
                <a:latin typeface="Arial"/>
                <a:cs typeface="Arial"/>
              </a:rPr>
              <a:t>Faire émerger </a:t>
            </a:r>
            <a:r>
              <a:rPr sz="1000" i="1" spc="-10" dirty="0">
                <a:solidFill>
                  <a:srgbClr val="3366CC"/>
                </a:solidFill>
                <a:latin typeface="Arial"/>
                <a:cs typeface="Arial"/>
              </a:rPr>
              <a:t>le</a:t>
            </a:r>
            <a:r>
              <a:rPr sz="1000" i="1" spc="3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3366CC"/>
                </a:solidFill>
                <a:latin typeface="Arial"/>
                <a:cs typeface="Arial"/>
              </a:rPr>
              <a:t>projet:</a:t>
            </a:r>
            <a:endParaRPr sz="1000">
              <a:latin typeface="Arial"/>
              <a:cs typeface="Arial"/>
            </a:endParaRPr>
          </a:p>
          <a:p>
            <a:pPr marL="184785" marR="762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Arial"/>
                <a:cs typeface="Arial"/>
              </a:rPr>
              <a:t>Préparer </a:t>
            </a:r>
            <a:r>
              <a:rPr sz="100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backlog de produit </a:t>
            </a:r>
            <a:r>
              <a:rPr sz="1000" dirty="0">
                <a:latin typeface="Arial"/>
                <a:cs typeface="Arial"/>
              </a:rPr>
              <a:t>en </a:t>
            </a:r>
            <a:r>
              <a:rPr sz="1000" spc="-5" dirty="0">
                <a:latin typeface="Arial"/>
                <a:cs typeface="Arial"/>
              </a:rPr>
              <a:t>priorisant les </a:t>
            </a:r>
            <a:r>
              <a:rPr sz="1000" dirty="0">
                <a:latin typeface="Arial"/>
                <a:cs typeface="Arial"/>
              </a:rPr>
              <a:t>items. </a:t>
            </a:r>
            <a:r>
              <a:rPr sz="1000" spc="-5" dirty="0">
                <a:latin typeface="Arial"/>
                <a:cs typeface="Arial"/>
              </a:rPr>
              <a:t>Toutes les conditions  de satisfaction doivent être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spécifiées.</a:t>
            </a:r>
            <a:endParaRPr sz="10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Arial"/>
                <a:cs typeface="Arial"/>
              </a:rPr>
              <a:t>Estimer les </a:t>
            </a:r>
            <a:r>
              <a:rPr sz="1000" dirty="0">
                <a:latin typeface="Arial"/>
                <a:cs typeface="Arial"/>
              </a:rPr>
              <a:t>items </a:t>
            </a:r>
            <a:r>
              <a:rPr sz="1000" spc="-5" dirty="0">
                <a:latin typeface="Arial"/>
                <a:cs typeface="Arial"/>
              </a:rPr>
              <a:t>(pas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tous!!!).</a:t>
            </a:r>
            <a:endParaRPr sz="1000">
              <a:latin typeface="Arial"/>
              <a:cs typeface="Arial"/>
            </a:endParaRPr>
          </a:p>
          <a:p>
            <a:pPr marL="184785" marR="508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Arial"/>
                <a:cs typeface="Arial"/>
              </a:rPr>
              <a:t>Communiquer </a:t>
            </a:r>
            <a:r>
              <a:rPr sz="100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scope général du </a:t>
            </a:r>
            <a:r>
              <a:rPr sz="1000" dirty="0">
                <a:latin typeface="Arial"/>
                <a:cs typeface="Arial"/>
              </a:rPr>
              <a:t>projet </a:t>
            </a:r>
            <a:r>
              <a:rPr sz="1000" spc="-5" dirty="0">
                <a:latin typeface="Arial"/>
                <a:cs typeface="Arial"/>
              </a:rPr>
              <a:t>(le </a:t>
            </a:r>
            <a:r>
              <a:rPr sz="1000" dirty="0">
                <a:latin typeface="Arial"/>
                <a:cs typeface="Arial"/>
              </a:rPr>
              <a:t>détail sera </a:t>
            </a:r>
            <a:r>
              <a:rPr sz="1000" spc="-5" dirty="0">
                <a:latin typeface="Arial"/>
                <a:cs typeface="Arial"/>
              </a:rPr>
              <a:t>communiqué durant 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planification du release et du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sprint)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84785" marR="6350" indent="-17272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Le sprint 0 </a:t>
            </a:r>
            <a:r>
              <a:rPr sz="1000" b="1" spc="-5" dirty="0">
                <a:solidFill>
                  <a:srgbClr val="3366CC"/>
                </a:solidFill>
                <a:latin typeface="Arial"/>
                <a:cs typeface="Arial"/>
              </a:rPr>
              <a:t>peut </a:t>
            </a:r>
            <a:r>
              <a:rPr sz="1000" spc="-5" dirty="0">
                <a:latin typeface="Arial"/>
                <a:cs typeface="Arial"/>
              </a:rPr>
              <a:t>servir de base calculer </a:t>
            </a:r>
            <a:r>
              <a:rPr sz="100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capacité de l’équipe: </a:t>
            </a:r>
            <a:r>
              <a:rPr sz="1000" b="1" spc="-5" dirty="0">
                <a:solidFill>
                  <a:srgbClr val="3366CC"/>
                </a:solidFill>
                <a:latin typeface="Arial"/>
                <a:cs typeface="Arial"/>
              </a:rPr>
              <a:t>vélocité* </a:t>
            </a:r>
            <a:r>
              <a:rPr sz="1000" spc="-10" dirty="0">
                <a:solidFill>
                  <a:srgbClr val="3366CC"/>
                </a:solidFill>
                <a:latin typeface="Arial"/>
                <a:cs typeface="Arial"/>
              </a:rPr>
              <a:t>de  </a:t>
            </a:r>
            <a:r>
              <a:rPr sz="1000" spc="-5" dirty="0">
                <a:solidFill>
                  <a:srgbClr val="3366CC"/>
                </a:solidFill>
                <a:latin typeface="Arial"/>
                <a:cs typeface="Arial"/>
              </a:rPr>
              <a:t>référence </a:t>
            </a:r>
            <a:r>
              <a:rPr sz="1000" spc="-10" dirty="0">
                <a:latin typeface="Arial"/>
                <a:cs typeface="Arial"/>
              </a:rPr>
              <a:t>dans le </a:t>
            </a:r>
            <a:r>
              <a:rPr sz="1000" spc="-5" dirty="0">
                <a:latin typeface="Arial"/>
                <a:cs typeface="Arial"/>
              </a:rPr>
              <a:t>cas où </a:t>
            </a:r>
            <a:r>
              <a:rPr sz="1000" spc="-10" dirty="0">
                <a:latin typeface="Arial"/>
                <a:cs typeface="Arial"/>
              </a:rPr>
              <a:t>l’équipe n’a pas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d’éxpérience.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09955" algn="l"/>
                <a:tab pos="1263650" algn="l"/>
                <a:tab pos="1624965" algn="l"/>
                <a:tab pos="2359660" algn="l"/>
                <a:tab pos="2792730" algn="l"/>
                <a:tab pos="3423920" algn="l"/>
                <a:tab pos="4109720" algn="l"/>
              </a:tabLst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tic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b="1" spc="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O,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M,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ecte,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5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dirty="0">
                <a:latin typeface="Arial"/>
                <a:cs typeface="Arial"/>
              </a:rPr>
              <a:t>	d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ec</a:t>
            </a:r>
            <a:r>
              <a:rPr sz="1000" spc="-5" dirty="0">
                <a:latin typeface="Arial"/>
                <a:cs typeface="Arial"/>
              </a:rPr>
              <a:t>te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art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q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e,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é</a:t>
            </a:r>
            <a:r>
              <a:rPr sz="1000" spc="5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(optionnelle/obligatoire).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R="347980" algn="r">
              <a:lnSpc>
                <a:spcPct val="100000"/>
              </a:lnSpc>
              <a:spcBef>
                <a:spcPts val="755"/>
              </a:spcBef>
            </a:pPr>
            <a:r>
              <a:rPr sz="700" spc="-5" dirty="0">
                <a:latin typeface="Times New Roman"/>
                <a:cs typeface="Times New Roman"/>
              </a:rPr>
              <a:t>89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71497" y="6515227"/>
            <a:ext cx="2787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La planification de la</a:t>
            </a:r>
            <a:r>
              <a:rPr sz="1600" b="1" spc="-2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45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90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Définitions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60397"/>
            <a:ext cx="4509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 indent="-15621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200" spc="-5" dirty="0">
                <a:latin typeface="Arial"/>
                <a:cs typeface="Arial"/>
              </a:rPr>
              <a:t>Une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release </a:t>
            </a:r>
            <a:r>
              <a:rPr sz="1200" spc="-5" dirty="0">
                <a:latin typeface="Arial"/>
                <a:cs typeface="Arial"/>
              </a:rPr>
              <a:t>est la période de </a:t>
            </a:r>
            <a:r>
              <a:rPr sz="1200" dirty="0">
                <a:latin typeface="Arial"/>
                <a:cs typeface="Arial"/>
              </a:rPr>
              <a:t>temps </a:t>
            </a:r>
            <a:r>
              <a:rPr sz="1200" spc="-5" dirty="0">
                <a:latin typeface="Arial"/>
                <a:cs typeface="Arial"/>
              </a:rPr>
              <a:t>constituée de </a:t>
            </a:r>
            <a:r>
              <a:rPr sz="1200" dirty="0">
                <a:latin typeface="Arial"/>
                <a:cs typeface="Arial"/>
              </a:rPr>
              <a:t>sprints  </a:t>
            </a:r>
            <a:r>
              <a:rPr sz="1200" spc="-5" dirty="0">
                <a:latin typeface="Arial"/>
                <a:cs typeface="Arial"/>
              </a:rPr>
              <a:t>utilisée pour </a:t>
            </a:r>
            <a:r>
              <a:rPr sz="1200" dirty="0">
                <a:latin typeface="Arial"/>
                <a:cs typeface="Arial"/>
              </a:rPr>
              <a:t>planifier </a:t>
            </a:r>
            <a:r>
              <a:rPr sz="1200" spc="-5" dirty="0">
                <a:latin typeface="Arial"/>
                <a:cs typeface="Arial"/>
              </a:rPr>
              <a:t>à moyen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terme.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2501900"/>
            <a:ext cx="450786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 marR="5080" indent="-12255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22555" algn="l"/>
              </a:tabLst>
            </a:pPr>
            <a:r>
              <a:rPr sz="1200" spc="-5" dirty="0">
                <a:latin typeface="Arial"/>
                <a:cs typeface="Arial"/>
              </a:rPr>
              <a:t>Un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burndown chart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une représentation graphique du reste  à faire dans une période, actualisé aussi souvent que possible  </a:t>
            </a:r>
            <a:r>
              <a:rPr sz="1200" dirty="0">
                <a:latin typeface="Arial"/>
                <a:cs typeface="Arial"/>
              </a:rPr>
              <a:t>et permettant </a:t>
            </a:r>
            <a:r>
              <a:rPr sz="1200" spc="-5" dirty="0">
                <a:latin typeface="Arial"/>
                <a:cs typeface="Arial"/>
              </a:rPr>
              <a:t>de </a:t>
            </a:r>
            <a:r>
              <a:rPr sz="1200" dirty="0">
                <a:latin typeface="Arial"/>
                <a:cs typeface="Arial"/>
              </a:rPr>
              <a:t>montrer </a:t>
            </a:r>
            <a:r>
              <a:rPr sz="1200" spc="-5" dirty="0">
                <a:latin typeface="Arial"/>
                <a:cs typeface="Arial"/>
              </a:rPr>
              <a:t>la </a:t>
            </a:r>
            <a:r>
              <a:rPr sz="1200" dirty="0">
                <a:latin typeface="Arial"/>
                <a:cs typeface="Arial"/>
              </a:rPr>
              <a:t>tendance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5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Un </a:t>
            </a:r>
            <a:r>
              <a:rPr sz="1000" i="1" spc="-5" dirty="0">
                <a:solidFill>
                  <a:srgbClr val="FF0000"/>
                </a:solidFill>
                <a:latin typeface="Arial"/>
                <a:cs typeface="Arial"/>
              </a:rPr>
              <a:t>burndown chart de sprint </a:t>
            </a:r>
            <a:r>
              <a:rPr sz="1000" spc="-5" dirty="0">
                <a:latin typeface="Arial"/>
                <a:cs typeface="Arial"/>
              </a:rPr>
              <a:t>est </a:t>
            </a:r>
            <a:r>
              <a:rPr sz="1000" dirty="0">
                <a:latin typeface="Arial"/>
                <a:cs typeface="Arial"/>
              </a:rPr>
              <a:t>mis </a:t>
            </a:r>
            <a:r>
              <a:rPr sz="1000" spc="-5" dirty="0">
                <a:latin typeface="Arial"/>
                <a:cs typeface="Arial"/>
              </a:rPr>
              <a:t>à jour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CC"/>
                </a:solidFill>
                <a:latin typeface="Arial"/>
                <a:cs typeface="Arial"/>
              </a:rPr>
              <a:t>quotidiennement</a:t>
            </a:r>
            <a:r>
              <a:rPr sz="1000" spc="-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Un </a:t>
            </a:r>
            <a:r>
              <a:rPr sz="1000" i="1" spc="-5" dirty="0">
                <a:solidFill>
                  <a:srgbClr val="FF0000"/>
                </a:solidFill>
                <a:latin typeface="Arial"/>
                <a:cs typeface="Arial"/>
              </a:rPr>
              <a:t>burndown chart de release </a:t>
            </a:r>
            <a:r>
              <a:rPr sz="1000" spc="-5" dirty="0">
                <a:latin typeface="Arial"/>
                <a:cs typeface="Arial"/>
              </a:rPr>
              <a:t>est </a:t>
            </a:r>
            <a:r>
              <a:rPr sz="1000" b="1" spc="-5" dirty="0">
                <a:solidFill>
                  <a:srgbClr val="3366CC"/>
                </a:solidFill>
                <a:latin typeface="Arial"/>
                <a:cs typeface="Arial"/>
              </a:rPr>
              <a:t>actualisé à chaque</a:t>
            </a:r>
            <a:r>
              <a:rPr sz="1000" b="1" spc="10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91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2019" marR="273685" indent="-892175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92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42060" y="5803262"/>
            <a:ext cx="4346448" cy="18639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46</a:t>
            </a:fld>
            <a:endParaRPr spc="-4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2019" marR="273685" indent="-892175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93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2872" y="2135105"/>
            <a:ext cx="3618982" cy="1260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7838" y="1660397"/>
            <a:ext cx="2995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indent="-95250">
              <a:lnSpc>
                <a:spcPct val="100000"/>
              </a:lnSpc>
              <a:spcBef>
                <a:spcPts val="100"/>
              </a:spcBef>
              <a:buChar char="•"/>
              <a:tabLst>
                <a:tab pos="108585" algn="l"/>
              </a:tabLst>
            </a:pPr>
            <a:r>
              <a:rPr sz="1200" b="1" dirty="0">
                <a:solidFill>
                  <a:srgbClr val="464646"/>
                </a:solidFill>
                <a:latin typeface="Arial"/>
                <a:cs typeface="Arial"/>
              </a:rPr>
              <a:t>Quand faire la planification de release</a:t>
            </a:r>
            <a:r>
              <a:rPr sz="1200" b="1" spc="-18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64646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2019" marR="273685" indent="-892175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47</a:t>
            </a:fld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1176324" y="5456999"/>
            <a:ext cx="4508500" cy="26523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Étape 1 : Définir le critère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de fin de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12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release</a:t>
            </a:r>
            <a:endParaRPr sz="1200">
              <a:latin typeface="Arial"/>
              <a:cs typeface="Arial"/>
            </a:endParaRPr>
          </a:p>
          <a:p>
            <a:pPr marL="128905" marR="5715" indent="-128905">
              <a:lnSpc>
                <a:spcPct val="100000"/>
              </a:lnSpc>
              <a:spcBef>
                <a:spcPts val="290"/>
              </a:spcBef>
              <a:buChar char="•"/>
              <a:tabLst>
                <a:tab pos="128905" algn="l"/>
              </a:tabLst>
            </a:pPr>
            <a:r>
              <a:rPr sz="1200" spc="-5" dirty="0">
                <a:latin typeface="Arial"/>
                <a:cs typeface="Arial"/>
              </a:rPr>
              <a:t>Pour </a:t>
            </a:r>
            <a:r>
              <a:rPr sz="1200" dirty="0">
                <a:latin typeface="Arial"/>
                <a:cs typeface="Arial"/>
              </a:rPr>
              <a:t>décider </a:t>
            </a:r>
            <a:r>
              <a:rPr sz="1200" spc="-5" dirty="0">
                <a:latin typeface="Arial"/>
                <a:cs typeface="Arial"/>
              </a:rPr>
              <a:t>de l’arrêt des sprints et de la </a:t>
            </a:r>
            <a:r>
              <a:rPr sz="1200" dirty="0">
                <a:latin typeface="Arial"/>
                <a:cs typeface="Arial"/>
              </a:rPr>
              <a:t>fin </a:t>
            </a:r>
            <a:r>
              <a:rPr sz="1200" spc="-5" dirty="0">
                <a:latin typeface="Arial"/>
                <a:cs typeface="Arial"/>
              </a:rPr>
              <a:t>d’une release, </a:t>
            </a:r>
            <a:r>
              <a:rPr sz="1200" spc="-10" dirty="0">
                <a:latin typeface="Arial"/>
                <a:cs typeface="Arial"/>
              </a:rPr>
              <a:t>il  </a:t>
            </a:r>
            <a:r>
              <a:rPr sz="1200" spc="-5" dirty="0">
                <a:latin typeface="Arial"/>
                <a:cs typeface="Arial"/>
              </a:rPr>
              <a:t>existe deux </a:t>
            </a:r>
            <a:r>
              <a:rPr sz="1200" dirty="0">
                <a:latin typeface="Arial"/>
                <a:cs typeface="Arial"/>
              </a:rPr>
              <a:t>possibilités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67665" lvl="1" indent="-127000">
              <a:lnSpc>
                <a:spcPct val="100000"/>
              </a:lnSpc>
              <a:spcBef>
                <a:spcPts val="290"/>
              </a:spcBef>
              <a:buChar char="–"/>
              <a:tabLst>
                <a:tab pos="368300" algn="l"/>
              </a:tabLst>
            </a:pPr>
            <a:r>
              <a:rPr sz="1200" spc="-5" dirty="0">
                <a:latin typeface="Arial"/>
                <a:cs typeface="Arial"/>
              </a:rPr>
              <a:t>Finir quand le backlog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vide (sans succès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!!!???)</a:t>
            </a:r>
            <a:endParaRPr sz="1200">
              <a:latin typeface="Arial"/>
              <a:cs typeface="Arial"/>
            </a:endParaRPr>
          </a:p>
          <a:p>
            <a:pPr marL="367665" lvl="1" indent="-127000">
              <a:lnSpc>
                <a:spcPct val="100000"/>
              </a:lnSpc>
              <a:spcBef>
                <a:spcPts val="285"/>
              </a:spcBef>
              <a:buChar char="–"/>
              <a:tabLst>
                <a:tab pos="368300" algn="l"/>
              </a:tabLst>
            </a:pPr>
            <a:r>
              <a:rPr sz="1200" spc="-5" dirty="0">
                <a:latin typeface="Arial"/>
                <a:cs typeface="Arial"/>
              </a:rPr>
              <a:t>Fixer la date à l’avance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583565" lvl="2" indent="-114300">
              <a:lnSpc>
                <a:spcPct val="100000"/>
              </a:lnSpc>
              <a:spcBef>
                <a:spcPts val="229"/>
              </a:spcBef>
              <a:buChar char="•"/>
              <a:tabLst>
                <a:tab pos="541655" algn="l"/>
              </a:tabLst>
            </a:pPr>
            <a:r>
              <a:rPr sz="900" spc="-5" dirty="0">
                <a:latin typeface="Arial"/>
                <a:cs typeface="Arial"/>
              </a:rPr>
              <a:t>elle donne un </a:t>
            </a:r>
            <a:r>
              <a:rPr sz="900" dirty="0">
                <a:latin typeface="Arial"/>
                <a:cs typeface="Arial"/>
              </a:rPr>
              <a:t>objectif précis, ce </a:t>
            </a:r>
            <a:r>
              <a:rPr sz="900" spc="-5" dirty="0">
                <a:latin typeface="Arial"/>
                <a:cs typeface="Arial"/>
              </a:rPr>
              <a:t>qui </a:t>
            </a:r>
            <a:r>
              <a:rPr sz="900" dirty="0">
                <a:latin typeface="Arial"/>
                <a:cs typeface="Arial"/>
              </a:rPr>
              <a:t>motive </a:t>
            </a:r>
            <a:r>
              <a:rPr sz="900" spc="-5" dirty="0">
                <a:latin typeface="Arial"/>
                <a:cs typeface="Arial"/>
              </a:rPr>
              <a:t>plus </a:t>
            </a:r>
            <a:r>
              <a:rPr sz="900" dirty="0">
                <a:latin typeface="Arial"/>
                <a:cs typeface="Arial"/>
              </a:rPr>
              <a:t>l’équipe</a:t>
            </a:r>
            <a:r>
              <a:rPr sz="900" spc="-1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;</a:t>
            </a:r>
            <a:endParaRPr sz="900">
              <a:latin typeface="Arial"/>
              <a:cs typeface="Arial"/>
            </a:endParaRPr>
          </a:p>
          <a:p>
            <a:pPr marL="583565" marR="6350" lvl="2" indent="-114300">
              <a:lnSpc>
                <a:spcPct val="100000"/>
              </a:lnSpc>
              <a:spcBef>
                <a:spcPts val="215"/>
              </a:spcBef>
              <a:buChar char="•"/>
              <a:tabLst>
                <a:tab pos="568960" algn="l"/>
              </a:tabLst>
            </a:pPr>
            <a:r>
              <a:rPr sz="900" spc="-5" dirty="0">
                <a:latin typeface="Arial"/>
                <a:cs typeface="Arial"/>
              </a:rPr>
              <a:t>elle demande obligatoirement une réflexion poussée sur les priorités des  </a:t>
            </a:r>
            <a:r>
              <a:rPr sz="900" dirty="0">
                <a:latin typeface="Arial"/>
                <a:cs typeface="Arial"/>
              </a:rPr>
              <a:t>éléments </a:t>
            </a:r>
            <a:r>
              <a:rPr sz="900" spc="-5" dirty="0">
                <a:latin typeface="Arial"/>
                <a:cs typeface="Arial"/>
              </a:rPr>
              <a:t>du </a:t>
            </a:r>
            <a:r>
              <a:rPr sz="900" dirty="0">
                <a:latin typeface="Arial"/>
                <a:cs typeface="Arial"/>
              </a:rPr>
              <a:t>backlog </a:t>
            </a:r>
            <a:r>
              <a:rPr sz="900" spc="-5" dirty="0">
                <a:latin typeface="Arial"/>
                <a:cs typeface="Arial"/>
              </a:rPr>
              <a:t>par le </a:t>
            </a:r>
            <a:r>
              <a:rPr sz="900" dirty="0">
                <a:latin typeface="Arial"/>
                <a:cs typeface="Arial"/>
              </a:rPr>
              <a:t>Product </a:t>
            </a:r>
            <a:r>
              <a:rPr sz="900" spc="-5" dirty="0">
                <a:latin typeface="Arial"/>
                <a:cs typeface="Arial"/>
              </a:rPr>
              <a:t>Owner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;</a:t>
            </a:r>
            <a:endParaRPr sz="900">
              <a:latin typeface="Arial"/>
              <a:cs typeface="Arial"/>
            </a:endParaRPr>
          </a:p>
          <a:p>
            <a:pPr marL="583565" marR="6350" lvl="2" indent="-114300">
              <a:lnSpc>
                <a:spcPct val="100000"/>
              </a:lnSpc>
              <a:spcBef>
                <a:spcPts val="215"/>
              </a:spcBef>
              <a:buChar char="•"/>
              <a:tabLst>
                <a:tab pos="556895" algn="l"/>
              </a:tabLst>
            </a:pPr>
            <a:r>
              <a:rPr sz="900" spc="-5" dirty="0">
                <a:latin typeface="Arial"/>
                <a:cs typeface="Arial"/>
              </a:rPr>
              <a:t>des éléments du backlog présentant finalement peu d’intérêt ne seront pas  intégrés </a:t>
            </a:r>
            <a:r>
              <a:rPr sz="900" dirty="0">
                <a:latin typeface="Arial"/>
                <a:cs typeface="Arial"/>
              </a:rPr>
              <a:t>dans </a:t>
            </a:r>
            <a:r>
              <a:rPr sz="900" spc="-5" dirty="0">
                <a:latin typeface="Arial"/>
                <a:cs typeface="Arial"/>
              </a:rPr>
              <a:t>la </a:t>
            </a:r>
            <a:r>
              <a:rPr sz="900" dirty="0">
                <a:latin typeface="Arial"/>
                <a:cs typeface="Arial"/>
              </a:rPr>
              <a:t>release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;</a:t>
            </a:r>
            <a:endParaRPr sz="900">
              <a:latin typeface="Arial"/>
              <a:cs typeface="Arial"/>
            </a:endParaRPr>
          </a:p>
          <a:p>
            <a:pPr marL="542925" lvl="2" indent="-73660">
              <a:lnSpc>
                <a:spcPct val="100000"/>
              </a:lnSpc>
              <a:spcBef>
                <a:spcPts val="219"/>
              </a:spcBef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on </a:t>
            </a:r>
            <a:r>
              <a:rPr sz="900" spc="-5" dirty="0">
                <a:latin typeface="Arial"/>
                <a:cs typeface="Arial"/>
              </a:rPr>
              <a:t>passe généralement moins </a:t>
            </a:r>
            <a:r>
              <a:rPr sz="900" dirty="0">
                <a:latin typeface="Arial"/>
                <a:cs typeface="Arial"/>
              </a:rPr>
              <a:t>de </a:t>
            </a:r>
            <a:r>
              <a:rPr sz="900" spc="-5" dirty="0">
                <a:latin typeface="Arial"/>
                <a:cs typeface="Arial"/>
              </a:rPr>
              <a:t>temps </a:t>
            </a:r>
            <a:r>
              <a:rPr sz="900" dirty="0">
                <a:latin typeface="Arial"/>
                <a:cs typeface="Arial"/>
              </a:rPr>
              <a:t>à </a:t>
            </a:r>
            <a:r>
              <a:rPr sz="900" spc="-5" dirty="0">
                <a:latin typeface="Arial"/>
                <a:cs typeface="Arial"/>
              </a:rPr>
              <a:t>estimer </a:t>
            </a:r>
            <a:r>
              <a:rPr sz="900" dirty="0">
                <a:latin typeface="Arial"/>
                <a:cs typeface="Arial"/>
              </a:rPr>
              <a:t>et </a:t>
            </a:r>
            <a:r>
              <a:rPr sz="900" spc="-5" dirty="0">
                <a:latin typeface="Arial"/>
                <a:cs typeface="Arial"/>
              </a:rPr>
              <a:t>planifier puisque </a:t>
            </a:r>
            <a:r>
              <a:rPr sz="900" dirty="0">
                <a:latin typeface="Arial"/>
                <a:cs typeface="Arial"/>
              </a:rPr>
              <a:t>la</a:t>
            </a:r>
            <a:r>
              <a:rPr sz="900" spc="2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date</a:t>
            </a:r>
            <a:endParaRPr sz="9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de livraison </a:t>
            </a:r>
            <a:r>
              <a:rPr sz="900" dirty="0">
                <a:latin typeface="Arial"/>
                <a:cs typeface="Arial"/>
              </a:rPr>
              <a:t>est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connue.</a:t>
            </a:r>
            <a:endParaRPr sz="900">
              <a:latin typeface="Arial"/>
              <a:cs typeface="Arial"/>
            </a:endParaRPr>
          </a:p>
          <a:p>
            <a:pPr marL="583565" marR="6985" lvl="2" indent="-114300">
              <a:lnSpc>
                <a:spcPct val="100000"/>
              </a:lnSpc>
              <a:spcBef>
                <a:spcPts val="215"/>
              </a:spcBef>
              <a:buChar char="•"/>
              <a:tabLst>
                <a:tab pos="568960" algn="l"/>
              </a:tabLst>
            </a:pPr>
            <a:r>
              <a:rPr sz="900" spc="-5" dirty="0">
                <a:latin typeface="Arial"/>
                <a:cs typeface="Arial"/>
              </a:rPr>
              <a:t>une organisation s’habituera à cette fréquence, qui cadence le travail </a:t>
            </a:r>
            <a:r>
              <a:rPr sz="900" spc="-15" dirty="0">
                <a:latin typeface="Arial"/>
                <a:cs typeface="Arial"/>
              </a:rPr>
              <a:t>de  </a:t>
            </a:r>
            <a:r>
              <a:rPr sz="900" dirty="0">
                <a:latin typeface="Arial"/>
                <a:cs typeface="Arial"/>
              </a:rPr>
              <a:t>l’équipe mais aussi celui </a:t>
            </a:r>
            <a:r>
              <a:rPr sz="900" spc="-5" dirty="0">
                <a:latin typeface="Arial"/>
                <a:cs typeface="Arial"/>
              </a:rPr>
              <a:t>des </a:t>
            </a:r>
            <a:r>
              <a:rPr sz="900" dirty="0">
                <a:latin typeface="Arial"/>
                <a:cs typeface="Arial"/>
              </a:rPr>
              <a:t>utilisateurs et </a:t>
            </a:r>
            <a:r>
              <a:rPr sz="900" spc="-5" dirty="0">
                <a:latin typeface="Arial"/>
                <a:cs typeface="Arial"/>
              </a:rPr>
              <a:t>de leurs</a:t>
            </a:r>
            <a:r>
              <a:rPr sz="900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représentants</a:t>
            </a:r>
            <a:endParaRPr sz="900">
              <a:latin typeface="Arial"/>
              <a:cs typeface="Arial"/>
            </a:endParaRPr>
          </a:p>
          <a:p>
            <a:pPr marR="349250" algn="r">
              <a:lnSpc>
                <a:spcPct val="100000"/>
              </a:lnSpc>
              <a:spcBef>
                <a:spcPts val="670"/>
              </a:spcBef>
            </a:pPr>
            <a:r>
              <a:rPr sz="700" spc="-5" dirty="0">
                <a:latin typeface="Times New Roman"/>
                <a:cs typeface="Times New Roman"/>
              </a:rPr>
              <a:t>94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2019" marR="273685" indent="-892175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530603"/>
            <a:ext cx="4507865" cy="26015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Étape 2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Estimer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les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stories du</a:t>
            </a:r>
            <a:r>
              <a:rPr sz="1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Backlog</a:t>
            </a:r>
            <a:endParaRPr sz="1200">
              <a:latin typeface="Arial"/>
              <a:cs typeface="Arial"/>
            </a:endParaRPr>
          </a:p>
          <a:p>
            <a:pPr marL="132080" marR="5080" indent="-132080" algn="just">
              <a:lnSpc>
                <a:spcPct val="100000"/>
              </a:lnSpc>
              <a:spcBef>
                <a:spcPts val="290"/>
              </a:spcBef>
              <a:buChar char="•"/>
              <a:tabLst>
                <a:tab pos="132080" algn="l"/>
              </a:tabLst>
            </a:pPr>
            <a:r>
              <a:rPr sz="1200" spc="-5" dirty="0">
                <a:latin typeface="Arial"/>
                <a:cs typeface="Arial"/>
              </a:rPr>
              <a:t>Chaque </a:t>
            </a:r>
            <a:r>
              <a:rPr sz="1200" dirty="0">
                <a:latin typeface="Arial"/>
                <a:cs typeface="Arial"/>
              </a:rPr>
              <a:t>story </a:t>
            </a:r>
            <a:r>
              <a:rPr sz="1200" spc="-5" dirty="0">
                <a:latin typeface="Arial"/>
                <a:cs typeface="Arial"/>
              </a:rPr>
              <a:t>du backlog doit </a:t>
            </a:r>
            <a:r>
              <a:rPr sz="1200" dirty="0">
                <a:latin typeface="Arial"/>
                <a:cs typeface="Arial"/>
              </a:rPr>
              <a:t>être estimée </a:t>
            </a:r>
            <a:r>
              <a:rPr sz="1200" spc="-5" dirty="0">
                <a:latin typeface="Arial"/>
                <a:cs typeface="Arial"/>
              </a:rPr>
              <a:t>si on veut en tenir  </a:t>
            </a:r>
            <a:r>
              <a:rPr sz="1200" dirty="0">
                <a:latin typeface="Arial"/>
                <a:cs typeface="Arial"/>
              </a:rPr>
              <a:t>compte </a:t>
            </a:r>
            <a:r>
              <a:rPr sz="1200" spc="-5" dirty="0">
                <a:latin typeface="Arial"/>
                <a:cs typeface="Arial"/>
              </a:rPr>
              <a:t>dans la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planification.</a:t>
            </a:r>
            <a:endParaRPr sz="1200">
              <a:latin typeface="Arial"/>
              <a:cs typeface="Arial"/>
            </a:endParaRPr>
          </a:p>
          <a:p>
            <a:pPr marL="127000" marR="5080" indent="-127000" algn="just">
              <a:lnSpc>
                <a:spcPct val="100000"/>
              </a:lnSpc>
              <a:spcBef>
                <a:spcPts val="285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L’estimation </a:t>
            </a:r>
            <a:r>
              <a:rPr sz="1200" dirty="0">
                <a:latin typeface="Arial"/>
                <a:cs typeface="Arial"/>
              </a:rPr>
              <a:t>dont </a:t>
            </a:r>
            <a:r>
              <a:rPr sz="1200" spc="-5" dirty="0">
                <a:latin typeface="Arial"/>
                <a:cs typeface="Arial"/>
              </a:rPr>
              <a:t>il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question ici est celle relative à l’effort à  </a:t>
            </a:r>
            <a:r>
              <a:rPr sz="1200" dirty="0">
                <a:latin typeface="Arial"/>
                <a:cs typeface="Arial"/>
              </a:rPr>
              <a:t>fournir </a:t>
            </a:r>
            <a:r>
              <a:rPr sz="1200" spc="-5" dirty="0">
                <a:latin typeface="Arial"/>
                <a:cs typeface="Arial"/>
              </a:rPr>
              <a:t>pour la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développer.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3 techniques </a:t>
            </a:r>
            <a:r>
              <a:rPr sz="120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envisageables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5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Triangulation (individuelle ou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collective)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10" dirty="0">
                <a:latin typeface="Arial"/>
                <a:cs typeface="Arial"/>
              </a:rPr>
              <a:t>Avis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d’experts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4"/>
              </a:spcBef>
              <a:buChar char="–"/>
              <a:tabLst>
                <a:tab pos="346710" algn="l"/>
              </a:tabLst>
            </a:pPr>
            <a:r>
              <a:rPr sz="1000" spc="-10" dirty="0">
                <a:latin typeface="Arial"/>
                <a:cs typeface="Arial"/>
              </a:rPr>
              <a:t>Planning </a:t>
            </a:r>
            <a:r>
              <a:rPr sz="1000" spc="-5" dirty="0">
                <a:latin typeface="Arial"/>
                <a:cs typeface="Arial"/>
              </a:rPr>
              <a:t>Poker suivant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suite de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Fibonacci</a:t>
            </a:r>
            <a:endParaRPr sz="1000">
              <a:latin typeface="Arial"/>
              <a:cs typeface="Arial"/>
            </a:endParaRPr>
          </a:p>
          <a:p>
            <a:pPr marL="113664" marR="5080" indent="-113664" algn="just">
              <a:lnSpc>
                <a:spcPct val="100000"/>
              </a:lnSpc>
              <a:spcBef>
                <a:spcPts val="280"/>
              </a:spcBef>
              <a:buChar char="•"/>
              <a:tabLst>
                <a:tab pos="113664" algn="l"/>
              </a:tabLst>
            </a:pPr>
            <a:r>
              <a:rPr sz="1200" spc="-5" dirty="0">
                <a:latin typeface="Arial"/>
                <a:cs typeface="Arial"/>
              </a:rPr>
              <a:t>L’usage le plus fréquent est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faire une estimation collective au  </a:t>
            </a:r>
            <a:r>
              <a:rPr sz="1200" dirty="0">
                <a:latin typeface="Arial"/>
                <a:cs typeface="Arial"/>
              </a:rPr>
              <a:t>cours </a:t>
            </a:r>
            <a:r>
              <a:rPr sz="1200" spc="-5" dirty="0">
                <a:latin typeface="Arial"/>
                <a:cs typeface="Arial"/>
              </a:rPr>
              <a:t>d’une séance </a:t>
            </a:r>
            <a:r>
              <a:rPr sz="1200" dirty="0">
                <a:latin typeface="Arial"/>
                <a:cs typeface="Arial"/>
              </a:rPr>
              <a:t>appelée </a:t>
            </a:r>
            <a:r>
              <a:rPr sz="1200" b="1" spc="-5" dirty="0">
                <a:latin typeface="Arial"/>
                <a:cs typeface="Arial"/>
              </a:rPr>
              <a:t>planning poker </a:t>
            </a:r>
            <a:r>
              <a:rPr sz="1200" spc="-5" dirty="0">
                <a:latin typeface="Arial"/>
                <a:cs typeface="Arial"/>
              </a:rPr>
              <a:t>et d’estimer la  taille plutôt que la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durée.</a:t>
            </a:r>
            <a:endParaRPr sz="1200">
              <a:latin typeface="Arial"/>
              <a:cs typeface="Arial"/>
            </a:endParaRPr>
          </a:p>
          <a:p>
            <a:pPr marR="349250" algn="r">
              <a:lnSpc>
                <a:spcPct val="100000"/>
              </a:lnSpc>
              <a:spcBef>
                <a:spcPts val="720"/>
              </a:spcBef>
            </a:pPr>
            <a:r>
              <a:rPr sz="700" spc="-5" dirty="0">
                <a:latin typeface="Times New Roman"/>
                <a:cs typeface="Times New Roman"/>
              </a:rPr>
              <a:t>95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Sizing: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Temps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idéal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48</a:t>
            </a:fld>
            <a:endParaRPr spc="-40" dirty="0"/>
          </a:p>
        </p:txBody>
      </p:sp>
      <p:sp>
        <p:nvSpPr>
          <p:cNvPr id="12" name="object 12"/>
          <p:cNvSpPr txBox="1"/>
          <p:nvPr/>
        </p:nvSpPr>
        <p:spPr>
          <a:xfrm>
            <a:off x="1176324" y="5635497"/>
            <a:ext cx="3966210" cy="19234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 indent="-111125">
              <a:lnSpc>
                <a:spcPct val="100000"/>
              </a:lnSpc>
              <a:spcBef>
                <a:spcPts val="105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Le TI varie </a:t>
            </a:r>
            <a:r>
              <a:rPr sz="1400" dirty="0">
                <a:latin typeface="Arial"/>
                <a:cs typeface="Arial"/>
              </a:rPr>
              <a:t>en fonction </a:t>
            </a:r>
            <a:r>
              <a:rPr sz="1400" spc="-5" dirty="0">
                <a:latin typeface="Arial"/>
                <a:cs typeface="Arial"/>
              </a:rPr>
              <a:t>de </a:t>
            </a:r>
            <a:r>
              <a:rPr sz="1400" dirty="0">
                <a:latin typeface="Arial"/>
                <a:cs typeface="Arial"/>
              </a:rPr>
              <a:t>la suite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Fibonacci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23825" indent="-111125">
              <a:lnSpc>
                <a:spcPct val="100000"/>
              </a:lnSpc>
              <a:spcBef>
                <a:spcPts val="5"/>
              </a:spcBef>
              <a:buChar char="•"/>
              <a:tabLst>
                <a:tab pos="124460" algn="l"/>
              </a:tabLst>
            </a:pPr>
            <a:r>
              <a:rPr sz="1400" dirty="0">
                <a:latin typeface="Arial"/>
                <a:cs typeface="Arial"/>
              </a:rPr>
              <a:t>Réduire le Facteur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d’impact:</a:t>
            </a:r>
            <a:endParaRPr sz="1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95"/>
              </a:spcBef>
              <a:tabLst>
                <a:tab pos="5124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motivation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85"/>
              </a:spcBef>
              <a:tabLst>
                <a:tab pos="5124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Complexité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3825" indent="-111125">
              <a:lnSpc>
                <a:spcPct val="100000"/>
              </a:lnSpc>
              <a:spcBef>
                <a:spcPts val="850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LAPS: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effort</a:t>
            </a:r>
            <a:endParaRPr sz="1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95"/>
              </a:spcBef>
              <a:tabLst>
                <a:tab pos="5124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on quantifie </a:t>
            </a:r>
            <a:r>
              <a:rPr sz="1200" dirty="0">
                <a:latin typeface="Arial"/>
                <a:cs typeface="Arial"/>
              </a:rPr>
              <a:t>l’effort </a:t>
            </a:r>
            <a:r>
              <a:rPr sz="1200" spc="-5" dirty="0">
                <a:latin typeface="Arial"/>
                <a:cs typeface="Arial"/>
              </a:rPr>
              <a:t>ssi on a une personne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assignée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96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Sizing: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Temps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idéal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97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8760" y="2011679"/>
            <a:ext cx="3813048" cy="1278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Sizing: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Temps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idéal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98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79448" y="5637276"/>
            <a:ext cx="3415284" cy="217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49</a:t>
            </a:fld>
            <a:endParaRPr spc="-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40080" marR="800100" indent="-82550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Qu’est ce</a:t>
            </a:r>
            <a:r>
              <a:rPr sz="1800" b="1" spc="-6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qu’une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méthode</a:t>
            </a:r>
            <a:r>
              <a:rPr sz="18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agile?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3072" y="4022951"/>
            <a:ext cx="4445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0827" y="1469136"/>
            <a:ext cx="4209288" cy="2721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54965" marR="598170" indent="99060">
              <a:lnSpc>
                <a:spcPct val="100000"/>
              </a:lnSpc>
              <a:spcBef>
                <a:spcPts val="175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Origines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et 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valeurs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des méthodes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agiles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5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176324" y="5600822"/>
            <a:ext cx="4203065" cy="21469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7950" indent="-95250">
              <a:lnSpc>
                <a:spcPct val="100000"/>
              </a:lnSpc>
              <a:spcBef>
                <a:spcPts val="385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2001: «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Agile Alliance </a:t>
            </a:r>
            <a:r>
              <a:rPr sz="1200" spc="-5" dirty="0">
                <a:latin typeface="Arial"/>
                <a:cs typeface="Arial"/>
              </a:rPr>
              <a:t>» </a:t>
            </a:r>
            <a:r>
              <a:rPr sz="1200" dirty="0">
                <a:latin typeface="Arial"/>
                <a:cs typeface="Arial"/>
              </a:rPr>
              <a:t>définit </a:t>
            </a:r>
            <a:r>
              <a:rPr sz="1200" spc="-5" dirty="0">
                <a:latin typeface="Arial"/>
                <a:cs typeface="Arial"/>
              </a:rPr>
              <a:t>les </a:t>
            </a:r>
            <a:r>
              <a:rPr sz="1200" dirty="0">
                <a:latin typeface="Arial"/>
                <a:cs typeface="Arial"/>
              </a:rPr>
              <a:t>méthodes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Agiles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2838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b="1" spc="-5" dirty="0">
                <a:latin typeface="Arial"/>
                <a:cs typeface="Arial"/>
              </a:rPr>
              <a:t>But: </a:t>
            </a:r>
            <a:r>
              <a:rPr sz="1200" dirty="0">
                <a:latin typeface="Arial"/>
                <a:cs typeface="Arial"/>
              </a:rPr>
              <a:t>augmenter le </a:t>
            </a:r>
            <a:r>
              <a:rPr sz="1200" spc="-5" dirty="0">
                <a:latin typeface="Arial"/>
                <a:cs typeface="Arial"/>
              </a:rPr>
              <a:t>niveau </a:t>
            </a:r>
            <a:r>
              <a:rPr sz="1200" dirty="0">
                <a:latin typeface="Arial"/>
                <a:cs typeface="Arial"/>
              </a:rPr>
              <a:t>de satisfaction du client tout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</a:t>
            </a: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rendant le travail de développement plus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facile</a:t>
            </a:r>
          </a:p>
          <a:p>
            <a:pPr marL="107950" indent="-95250">
              <a:lnSpc>
                <a:spcPct val="100000"/>
              </a:lnSpc>
              <a:spcBef>
                <a:spcPts val="285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2 </a:t>
            </a:r>
            <a:r>
              <a:rPr sz="1200" spc="-5" dirty="0">
                <a:latin typeface="Arial"/>
                <a:cs typeface="Arial"/>
              </a:rPr>
              <a:t>caractéristiques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fondamentales:</a:t>
            </a:r>
            <a:endParaRPr sz="12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«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Adaptatives </a:t>
            </a:r>
            <a:r>
              <a:rPr sz="1200" spc="-5" dirty="0">
                <a:latin typeface="Arial"/>
                <a:cs typeface="Arial"/>
              </a:rPr>
              <a:t>» </a:t>
            </a:r>
            <a:r>
              <a:rPr sz="1200" dirty="0">
                <a:latin typeface="Arial"/>
                <a:cs typeface="Arial"/>
              </a:rPr>
              <a:t>plutôt </a:t>
            </a:r>
            <a:r>
              <a:rPr sz="1200" spc="-5" dirty="0">
                <a:latin typeface="Arial"/>
                <a:cs typeface="Arial"/>
              </a:rPr>
              <a:t>que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prédictives</a:t>
            </a:r>
          </a:p>
          <a:p>
            <a:pPr marL="320675" lvl="1" indent="-80010">
              <a:lnSpc>
                <a:spcPct val="100000"/>
              </a:lnSpc>
              <a:spcBef>
                <a:spcPts val="245"/>
              </a:spcBef>
              <a:buChar char="•"/>
              <a:tabLst>
                <a:tab pos="320675" algn="l"/>
              </a:tabLst>
            </a:pPr>
            <a:r>
              <a:rPr sz="1000" spc="-5" dirty="0">
                <a:latin typeface="Arial"/>
                <a:cs typeface="Arial"/>
              </a:rPr>
              <a:t>Être </a:t>
            </a:r>
            <a:r>
              <a:rPr sz="1000" spc="-10" dirty="0">
                <a:latin typeface="Arial"/>
                <a:cs typeface="Arial"/>
              </a:rPr>
              <a:t>favorable aux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changements</a:t>
            </a:r>
            <a:endParaRPr sz="1000" dirty="0">
              <a:latin typeface="Arial"/>
              <a:cs typeface="Arial"/>
            </a:endParaRPr>
          </a:p>
          <a:p>
            <a:pPr marL="320675" lvl="1" indent="-80010">
              <a:lnSpc>
                <a:spcPct val="100000"/>
              </a:lnSpc>
              <a:spcBef>
                <a:spcPts val="240"/>
              </a:spcBef>
              <a:buChar char="•"/>
              <a:tabLst>
                <a:tab pos="320675" algn="l"/>
              </a:tabLst>
            </a:pPr>
            <a:r>
              <a:rPr sz="1000" spc="-10" dirty="0">
                <a:latin typeface="Arial"/>
                <a:cs typeface="Arial"/>
              </a:rPr>
              <a:t>Suivre </a:t>
            </a:r>
            <a:r>
              <a:rPr sz="1000" spc="-5" dirty="0">
                <a:latin typeface="Arial"/>
                <a:cs typeface="Arial"/>
              </a:rPr>
              <a:t>un </a:t>
            </a:r>
            <a:r>
              <a:rPr sz="1000" dirty="0">
                <a:latin typeface="Arial"/>
                <a:cs typeface="Arial"/>
              </a:rPr>
              <a:t>formalisme </a:t>
            </a:r>
            <a:r>
              <a:rPr sz="1000" spc="-10" dirty="0">
                <a:latin typeface="Arial"/>
                <a:cs typeface="Arial"/>
              </a:rPr>
              <a:t>léger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Planification plus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souple</a:t>
            </a:r>
            <a:endParaRPr sz="10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80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Orientées vers des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personnes </a:t>
            </a:r>
            <a:r>
              <a:rPr sz="1200" spc="-5" dirty="0">
                <a:latin typeface="Arial"/>
                <a:cs typeface="Arial"/>
              </a:rPr>
              <a:t>plutôt que vers les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processus</a:t>
            </a:r>
            <a:endParaRPr sz="1200" dirty="0">
              <a:latin typeface="Arial"/>
              <a:cs typeface="Arial"/>
            </a:endParaRPr>
          </a:p>
          <a:p>
            <a:pPr marL="107950" indent="-95250">
              <a:lnSpc>
                <a:spcPct val="100000"/>
              </a:lnSpc>
              <a:spcBef>
                <a:spcPts val="290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Adopter un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esprit</a:t>
            </a:r>
            <a:r>
              <a:rPr sz="12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collaboratif</a:t>
            </a:r>
            <a:endParaRPr sz="1200" dirty="0">
              <a:latin typeface="Arial"/>
              <a:cs typeface="Arial"/>
            </a:endParaRPr>
          </a:p>
          <a:p>
            <a:pPr marL="107950" indent="-95250">
              <a:lnSpc>
                <a:spcPct val="100000"/>
              </a:lnSpc>
              <a:spcBef>
                <a:spcPts val="290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Travailler avec les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spécificités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chacun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10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Sizing:</a:t>
            </a:r>
            <a:r>
              <a:rPr sz="1800" b="1" spc="-3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triangulation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99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9596" y="1650492"/>
            <a:ext cx="4197096" cy="22905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Sizing:</a:t>
            </a:r>
            <a:r>
              <a:rPr sz="1800" b="1" spc="-3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triangulation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100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78052" y="5737859"/>
            <a:ext cx="4235196" cy="1571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50</a:t>
            </a:fld>
            <a:endParaRPr spc="-4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 poker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60397"/>
            <a:ext cx="450786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 marR="6350" indent="-1574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7480" algn="l"/>
              </a:tabLst>
            </a:pPr>
            <a:r>
              <a:rPr sz="1200" spc="-5" dirty="0">
                <a:latin typeface="Arial"/>
                <a:cs typeface="Arial"/>
              </a:rPr>
              <a:t>Le « poker planning »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une </a:t>
            </a:r>
            <a:r>
              <a:rPr sz="1200" dirty="0">
                <a:latin typeface="Arial"/>
                <a:cs typeface="Arial"/>
              </a:rPr>
              <a:t>pratique Scrum </a:t>
            </a:r>
            <a:r>
              <a:rPr sz="1200" spc="-5" dirty="0">
                <a:latin typeface="Arial"/>
                <a:cs typeface="Arial"/>
              </a:rPr>
              <a:t>qui permet  d’évaluer la </a:t>
            </a:r>
            <a:r>
              <a:rPr sz="1200" dirty="0">
                <a:latin typeface="Arial"/>
                <a:cs typeface="Arial"/>
              </a:rPr>
              <a:t>complexité </a:t>
            </a:r>
            <a:r>
              <a:rPr sz="1200" spc="-5" dirty="0">
                <a:latin typeface="Arial"/>
                <a:cs typeface="Arial"/>
              </a:rPr>
              <a:t>d’un </a:t>
            </a:r>
            <a:r>
              <a:rPr sz="1200" dirty="0">
                <a:latin typeface="Arial"/>
                <a:cs typeface="Arial"/>
              </a:rPr>
              <a:t>élément </a:t>
            </a:r>
            <a:r>
              <a:rPr sz="1200" spc="-5" dirty="0">
                <a:latin typeface="Arial"/>
                <a:cs typeface="Arial"/>
              </a:rPr>
              <a:t>du Backlog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Produit.</a:t>
            </a:r>
            <a:endParaRPr sz="1200">
              <a:latin typeface="Arial"/>
              <a:cs typeface="Arial"/>
            </a:endParaRPr>
          </a:p>
          <a:p>
            <a:pPr marL="121285" marR="5080" indent="-121285" algn="just">
              <a:lnSpc>
                <a:spcPct val="100000"/>
              </a:lnSpc>
              <a:spcBef>
                <a:spcPts val="285"/>
              </a:spcBef>
              <a:buChar char="•"/>
              <a:tabLst>
                <a:tab pos="121285" algn="l"/>
              </a:tabLst>
            </a:pPr>
            <a:r>
              <a:rPr sz="1200" dirty="0">
                <a:latin typeface="Arial"/>
                <a:cs typeface="Arial"/>
              </a:rPr>
              <a:t>Il </a:t>
            </a:r>
            <a:r>
              <a:rPr sz="1200" spc="-5" dirty="0">
                <a:latin typeface="Arial"/>
                <a:cs typeface="Arial"/>
              </a:rPr>
              <a:t>s’agit de réunir l’équipe de réalisation, le </a:t>
            </a:r>
            <a:r>
              <a:rPr sz="1200" dirty="0">
                <a:latin typeface="Arial"/>
                <a:cs typeface="Arial"/>
              </a:rPr>
              <a:t>Product </a:t>
            </a:r>
            <a:r>
              <a:rPr sz="1200" spc="-5" dirty="0">
                <a:latin typeface="Arial"/>
                <a:cs typeface="Arial"/>
              </a:rPr>
              <a:t>Owner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10" dirty="0">
                <a:latin typeface="Arial"/>
                <a:cs typeface="Arial"/>
              </a:rPr>
              <a:t>le  </a:t>
            </a:r>
            <a:r>
              <a:rPr sz="1200" dirty="0">
                <a:latin typeface="Arial"/>
                <a:cs typeface="Arial"/>
              </a:rPr>
              <a:t>Scrum </a:t>
            </a:r>
            <a:r>
              <a:rPr sz="1200" spc="-5" dirty="0">
                <a:latin typeface="Arial"/>
                <a:cs typeface="Arial"/>
              </a:rPr>
              <a:t>Master dans une même </a:t>
            </a:r>
            <a:r>
              <a:rPr sz="1200" dirty="0">
                <a:latin typeface="Arial"/>
                <a:cs typeface="Arial"/>
              </a:rPr>
              <a:t>salle </a:t>
            </a:r>
            <a:r>
              <a:rPr sz="1200" spc="-5" dirty="0">
                <a:latin typeface="Arial"/>
                <a:cs typeface="Arial"/>
              </a:rPr>
              <a:t>et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leur </a:t>
            </a:r>
            <a:r>
              <a:rPr sz="1200" dirty="0">
                <a:latin typeface="Arial"/>
                <a:cs typeface="Arial"/>
              </a:rPr>
              <a:t>donner à </a:t>
            </a:r>
            <a:r>
              <a:rPr sz="1200" spc="-5" dirty="0">
                <a:latin typeface="Arial"/>
                <a:cs typeface="Arial"/>
              </a:rPr>
              <a:t>chacun  un jeu de </a:t>
            </a:r>
            <a:r>
              <a:rPr sz="1200" dirty="0">
                <a:latin typeface="Arial"/>
                <a:cs typeface="Arial"/>
              </a:rPr>
              <a:t>cartes :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3745484"/>
            <a:ext cx="4079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845" algn="l"/>
              </a:tabLst>
            </a:pPr>
            <a:r>
              <a:rPr sz="1200" dirty="0">
                <a:latin typeface="Arial"/>
                <a:cs typeface="Arial"/>
              </a:rPr>
              <a:t>	toute </a:t>
            </a:r>
            <a:r>
              <a:rPr sz="1200" spc="-5" dirty="0">
                <a:latin typeface="Arial"/>
                <a:cs typeface="Arial"/>
              </a:rPr>
              <a:t>l'équipe s'exprime </a:t>
            </a:r>
            <a:r>
              <a:rPr sz="1200" dirty="0">
                <a:latin typeface="Arial"/>
                <a:cs typeface="Arial"/>
              </a:rPr>
              <a:t>sur l'effort </a:t>
            </a:r>
            <a:r>
              <a:rPr sz="1200" spc="-5" dirty="0">
                <a:latin typeface="Arial"/>
                <a:cs typeface="Arial"/>
              </a:rPr>
              <a:t>requis, 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minimisant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8486" y="3928364"/>
            <a:ext cx="2947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l'influence </a:t>
            </a:r>
            <a:r>
              <a:rPr sz="1200" spc="-5" dirty="0">
                <a:latin typeface="Arial"/>
                <a:cs typeface="Arial"/>
              </a:rPr>
              <a:t>des autres </a:t>
            </a:r>
            <a:r>
              <a:rPr sz="1200" dirty="0">
                <a:latin typeface="Arial"/>
                <a:cs typeface="Arial"/>
              </a:rPr>
              <a:t>membres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l'équipe.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101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8420" y="2548127"/>
            <a:ext cx="2473452" cy="1106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2019" marR="273685" indent="-892175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51</a:t>
            </a:fld>
            <a:endParaRPr spc="-40" dirty="0"/>
          </a:p>
        </p:txBody>
      </p:sp>
      <p:sp>
        <p:nvSpPr>
          <p:cNvPr id="16" name="object 16"/>
          <p:cNvSpPr txBox="1"/>
          <p:nvPr/>
        </p:nvSpPr>
        <p:spPr>
          <a:xfrm>
            <a:off x="1426210" y="5600822"/>
            <a:ext cx="4077970" cy="18180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latin typeface="Arial"/>
                <a:cs typeface="Arial"/>
              </a:rPr>
              <a:t>Objectifs du </a:t>
            </a:r>
            <a:r>
              <a:rPr sz="1200" b="1" dirty="0">
                <a:latin typeface="Arial"/>
                <a:cs typeface="Arial"/>
              </a:rPr>
              <a:t>planning </a:t>
            </a:r>
            <a:r>
              <a:rPr sz="1200" b="1" spc="-5" dirty="0">
                <a:latin typeface="Arial"/>
                <a:cs typeface="Arial"/>
              </a:rPr>
              <a:t>Poker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51765" marR="5080" indent="-151765" algn="just">
              <a:lnSpc>
                <a:spcPct val="100000"/>
              </a:lnSpc>
              <a:spcBef>
                <a:spcPts val="285"/>
              </a:spcBef>
              <a:buChar char="•"/>
              <a:tabLst>
                <a:tab pos="151765" algn="l"/>
              </a:tabLst>
            </a:pPr>
            <a:r>
              <a:rPr sz="1200" spc="-5" dirty="0">
                <a:latin typeface="Arial"/>
                <a:cs typeface="Arial"/>
              </a:rPr>
              <a:t>L’objectif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la réunion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d’estimer la complexité </a:t>
            </a:r>
            <a:r>
              <a:rPr sz="1200" spc="-10" dirty="0">
                <a:latin typeface="Arial"/>
                <a:cs typeface="Arial"/>
              </a:rPr>
              <a:t>de  </a:t>
            </a:r>
            <a:r>
              <a:rPr sz="1200" spc="-5" dirty="0">
                <a:latin typeface="Arial"/>
                <a:cs typeface="Arial"/>
              </a:rPr>
              <a:t>chaque élément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backlog produit relativement à </a:t>
            </a:r>
            <a:r>
              <a:rPr sz="1200" spc="-15" dirty="0">
                <a:latin typeface="Arial"/>
                <a:cs typeface="Arial"/>
              </a:rPr>
              <a:t>un 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FF0000"/>
                </a:solidFill>
                <a:latin typeface="Arial"/>
                <a:cs typeface="Arial"/>
              </a:rPr>
              <a:t>élément de référence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généralement </a:t>
            </a:r>
            <a:r>
              <a:rPr sz="1200" i="1" spc="-5" dirty="0">
                <a:solidFill>
                  <a:srgbClr val="FF0000"/>
                </a:solidFill>
                <a:latin typeface="Arial"/>
                <a:cs typeface="Arial"/>
              </a:rPr>
              <a:t>simple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et </a:t>
            </a:r>
            <a:r>
              <a:rPr sz="1200" i="1" spc="-5" dirty="0">
                <a:solidFill>
                  <a:srgbClr val="FF0000"/>
                </a:solidFill>
                <a:latin typeface="Arial"/>
                <a:cs typeface="Arial"/>
              </a:rPr>
              <a:t>dont </a:t>
            </a:r>
            <a:r>
              <a:rPr sz="1200" i="1" spc="-10" dirty="0">
                <a:solidFill>
                  <a:srgbClr val="FF0000"/>
                </a:solidFill>
                <a:latin typeface="Arial"/>
                <a:cs typeface="Arial"/>
              </a:rPr>
              <a:t>la 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signification </a:t>
            </a:r>
            <a:r>
              <a:rPr sz="1200" i="1" spc="-5" dirty="0">
                <a:solidFill>
                  <a:srgbClr val="FF0000"/>
                </a:solidFill>
                <a:latin typeface="Arial"/>
                <a:cs typeface="Arial"/>
              </a:rPr>
              <a:t>est bien maîtrisée par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FF0000"/>
                </a:solidFill>
                <a:latin typeface="Arial"/>
                <a:cs typeface="Arial"/>
              </a:rPr>
              <a:t>l’équipe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16205" indent="-103505">
              <a:lnSpc>
                <a:spcPct val="100000"/>
              </a:lnSpc>
              <a:spcBef>
                <a:spcPts val="5"/>
              </a:spcBef>
              <a:buChar char="•"/>
              <a:tabLst>
                <a:tab pos="116839" algn="l"/>
              </a:tabLst>
            </a:pP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façon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arbitraire,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l’élément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référence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reçoit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valeur</a:t>
            </a:r>
            <a:endParaRPr sz="1200">
              <a:latin typeface="Arial"/>
              <a:cs typeface="Arial"/>
            </a:endParaRPr>
          </a:p>
          <a:p>
            <a:pPr marL="184785" marR="50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 </a:t>
            </a:r>
            <a:r>
              <a:rPr sz="1200" spc="-10" dirty="0">
                <a:latin typeface="Arial"/>
                <a:cs typeface="Arial"/>
              </a:rPr>
              <a:t>ou </a:t>
            </a:r>
            <a:r>
              <a:rPr sz="1200" dirty="0">
                <a:latin typeface="Arial"/>
                <a:cs typeface="Arial"/>
              </a:rPr>
              <a:t>5. </a:t>
            </a:r>
            <a:r>
              <a:rPr sz="1200" spc="-5" dirty="0">
                <a:latin typeface="Arial"/>
                <a:cs typeface="Arial"/>
              </a:rPr>
              <a:t>Ces points </a:t>
            </a:r>
            <a:r>
              <a:rPr sz="1200" dirty="0">
                <a:latin typeface="Arial"/>
                <a:cs typeface="Arial"/>
              </a:rPr>
              <a:t>correspondent </a:t>
            </a:r>
            <a:r>
              <a:rPr sz="1200" spc="-5" dirty="0">
                <a:latin typeface="Arial"/>
                <a:cs typeface="Arial"/>
              </a:rPr>
              <a:t>à </a:t>
            </a:r>
            <a:r>
              <a:rPr sz="1200" spc="-10" dirty="0">
                <a:latin typeface="Arial"/>
                <a:cs typeface="Arial"/>
              </a:rPr>
              <a:t>un </a:t>
            </a:r>
            <a:r>
              <a:rPr sz="1200" spc="-5" dirty="0">
                <a:latin typeface="Arial"/>
                <a:cs typeface="Arial"/>
              </a:rPr>
              <a:t>effort </a:t>
            </a:r>
            <a:r>
              <a:rPr sz="1200" spc="-15" dirty="0">
                <a:latin typeface="Arial"/>
                <a:cs typeface="Arial"/>
              </a:rPr>
              <a:t>de  </a:t>
            </a:r>
            <a:r>
              <a:rPr sz="1200" spc="-5" dirty="0">
                <a:latin typeface="Arial"/>
                <a:cs typeface="Arial"/>
              </a:rPr>
              <a:t>réalisation pour l’équipe.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102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2019" marR="273685" indent="-892175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478836"/>
            <a:ext cx="4506595" cy="26536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b="1" dirty="0">
                <a:latin typeface="Arial"/>
                <a:cs typeface="Arial"/>
              </a:rPr>
              <a:t>Déroulement du planning </a:t>
            </a:r>
            <a:r>
              <a:rPr sz="1200" b="1" spc="-5" dirty="0">
                <a:latin typeface="Arial"/>
                <a:cs typeface="Arial"/>
              </a:rPr>
              <a:t>Poker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075" indent="-92075">
              <a:lnSpc>
                <a:spcPct val="100000"/>
              </a:lnSpc>
              <a:spcBef>
                <a:spcPts val="250"/>
              </a:spcBef>
              <a:buChar char="•"/>
              <a:tabLst>
                <a:tab pos="92075" algn="l"/>
              </a:tabLst>
            </a:pPr>
            <a:r>
              <a:rPr sz="1000" spc="-5" dirty="0">
                <a:latin typeface="Arial"/>
                <a:cs typeface="Arial"/>
              </a:rPr>
              <a:t>Lecture </a:t>
            </a:r>
            <a:r>
              <a:rPr sz="1000" spc="-10" dirty="0">
                <a:latin typeface="Arial"/>
                <a:cs typeface="Arial"/>
              </a:rPr>
              <a:t>d’un </a:t>
            </a:r>
            <a:r>
              <a:rPr sz="1000" spc="-5" dirty="0">
                <a:latin typeface="Arial"/>
                <a:cs typeface="Arial"/>
              </a:rPr>
              <a:t>élément du backlog </a:t>
            </a:r>
            <a:r>
              <a:rPr sz="1000" spc="-10" dirty="0">
                <a:latin typeface="Arial"/>
                <a:cs typeface="Arial"/>
              </a:rPr>
              <a:t>par le </a:t>
            </a:r>
            <a:r>
              <a:rPr sz="1000" spc="-5" dirty="0">
                <a:latin typeface="Arial"/>
                <a:cs typeface="Arial"/>
              </a:rPr>
              <a:t>Prodcut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Owner</a:t>
            </a:r>
            <a:endParaRPr sz="1000">
              <a:latin typeface="Arial"/>
              <a:cs typeface="Arial"/>
            </a:endParaRPr>
          </a:p>
          <a:p>
            <a:pPr marL="92075" indent="-92075">
              <a:lnSpc>
                <a:spcPct val="100000"/>
              </a:lnSpc>
              <a:spcBef>
                <a:spcPts val="240"/>
              </a:spcBef>
              <a:buChar char="•"/>
              <a:tabLst>
                <a:tab pos="92075" algn="l"/>
              </a:tabLst>
            </a:pPr>
            <a:r>
              <a:rPr sz="1000" spc="-5" dirty="0">
                <a:latin typeface="Arial"/>
                <a:cs typeface="Arial"/>
              </a:rPr>
              <a:t>Discussion rapide de cet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élément</a:t>
            </a:r>
            <a:endParaRPr sz="1000">
              <a:latin typeface="Arial"/>
              <a:cs typeface="Arial"/>
            </a:endParaRPr>
          </a:p>
          <a:p>
            <a:pPr marL="140970" marR="7620" indent="-140970">
              <a:lnSpc>
                <a:spcPct val="100000"/>
              </a:lnSpc>
              <a:spcBef>
                <a:spcPts val="240"/>
              </a:spcBef>
              <a:buChar char="•"/>
              <a:tabLst>
                <a:tab pos="140970" algn="l"/>
              </a:tabLst>
            </a:pPr>
            <a:r>
              <a:rPr sz="1000" spc="-5" dirty="0">
                <a:latin typeface="Arial"/>
                <a:cs typeface="Arial"/>
              </a:rPr>
              <a:t>Vote (chaque </a:t>
            </a:r>
            <a:r>
              <a:rPr sz="1000" dirty="0">
                <a:latin typeface="Arial"/>
                <a:cs typeface="Arial"/>
              </a:rPr>
              <a:t>participant </a:t>
            </a:r>
            <a:r>
              <a:rPr sz="1000" spc="-5" dirty="0">
                <a:latin typeface="Arial"/>
                <a:cs typeface="Arial"/>
              </a:rPr>
              <a:t>sélectionne une carte et </a:t>
            </a:r>
            <a:r>
              <a:rPr sz="1000" spc="-10" dirty="0">
                <a:latin typeface="Arial"/>
                <a:cs typeface="Arial"/>
              </a:rPr>
              <a:t>tous </a:t>
            </a:r>
            <a:r>
              <a:rPr sz="1000" spc="-5" dirty="0">
                <a:latin typeface="Arial"/>
                <a:cs typeface="Arial"/>
              </a:rPr>
              <a:t>les participants  montrent </a:t>
            </a:r>
            <a:r>
              <a:rPr sz="1000" spc="-10" dirty="0">
                <a:latin typeface="Arial"/>
                <a:cs typeface="Arial"/>
              </a:rPr>
              <a:t>la valeur </a:t>
            </a:r>
            <a:r>
              <a:rPr sz="1000" spc="-5" dirty="0">
                <a:latin typeface="Arial"/>
                <a:cs typeface="Arial"/>
              </a:rPr>
              <a:t>en </a:t>
            </a:r>
            <a:r>
              <a:rPr sz="1000" spc="5" dirty="0">
                <a:latin typeface="Arial"/>
                <a:cs typeface="Arial"/>
              </a:rPr>
              <a:t>même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temps)</a:t>
            </a:r>
            <a:endParaRPr sz="1000">
              <a:latin typeface="Arial"/>
              <a:cs typeface="Arial"/>
            </a:endParaRPr>
          </a:p>
          <a:p>
            <a:pPr marL="96520" marR="5715" indent="-96520">
              <a:lnSpc>
                <a:spcPct val="100000"/>
              </a:lnSpc>
              <a:spcBef>
                <a:spcPts val="240"/>
              </a:spcBef>
              <a:buChar char="•"/>
              <a:tabLst>
                <a:tab pos="96520" algn="l"/>
              </a:tabLst>
            </a:pPr>
            <a:r>
              <a:rPr sz="1000" spc="-5" dirty="0">
                <a:latin typeface="Arial"/>
                <a:cs typeface="Arial"/>
              </a:rPr>
              <a:t>Discussion sur les écarts (« J’ai </a:t>
            </a:r>
            <a:r>
              <a:rPr sz="1000" dirty="0">
                <a:latin typeface="Arial"/>
                <a:cs typeface="Arial"/>
              </a:rPr>
              <a:t>mis </a:t>
            </a:r>
            <a:r>
              <a:rPr sz="1000" spc="-5" dirty="0">
                <a:latin typeface="Arial"/>
                <a:cs typeface="Arial"/>
              </a:rPr>
              <a:t>2 et toi 13 … pourquoi penses-tu </a:t>
            </a:r>
            <a:r>
              <a:rPr sz="1000" dirty="0">
                <a:latin typeface="Arial"/>
                <a:cs typeface="Arial"/>
              </a:rPr>
              <a:t>que </a:t>
            </a:r>
            <a:r>
              <a:rPr sz="1000" spc="-5" dirty="0">
                <a:latin typeface="Arial"/>
                <a:cs typeface="Arial"/>
              </a:rPr>
              <a:t>cet  élément est </a:t>
            </a:r>
            <a:r>
              <a:rPr sz="1000" dirty="0">
                <a:latin typeface="Arial"/>
                <a:cs typeface="Arial"/>
              </a:rPr>
              <a:t>si </a:t>
            </a:r>
            <a:r>
              <a:rPr sz="1000" spc="-5" dirty="0">
                <a:latin typeface="Arial"/>
                <a:cs typeface="Arial"/>
              </a:rPr>
              <a:t>compliqué ? </a:t>
            </a:r>
            <a:r>
              <a:rPr sz="1000" spc="-10" dirty="0">
                <a:latin typeface="Arial"/>
                <a:cs typeface="Arial"/>
              </a:rPr>
              <a:t>»)</a:t>
            </a:r>
            <a:endParaRPr sz="1000">
              <a:latin typeface="Arial"/>
              <a:cs typeface="Arial"/>
            </a:endParaRPr>
          </a:p>
          <a:p>
            <a:pPr marL="92075" indent="-92075">
              <a:lnSpc>
                <a:spcPct val="100000"/>
              </a:lnSpc>
              <a:spcBef>
                <a:spcPts val="240"/>
              </a:spcBef>
              <a:buChar char="•"/>
              <a:tabLst>
                <a:tab pos="92075" algn="l"/>
              </a:tabLst>
            </a:pPr>
            <a:r>
              <a:rPr sz="1000" spc="-5" dirty="0">
                <a:latin typeface="Arial"/>
                <a:cs typeface="Arial"/>
              </a:rPr>
              <a:t>Nouveau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vote</a:t>
            </a:r>
            <a:endParaRPr sz="1000">
              <a:latin typeface="Arial"/>
              <a:cs typeface="Arial"/>
            </a:endParaRPr>
          </a:p>
          <a:p>
            <a:pPr marL="96520" marR="5080" indent="-96520">
              <a:lnSpc>
                <a:spcPct val="100000"/>
              </a:lnSpc>
              <a:spcBef>
                <a:spcPts val="240"/>
              </a:spcBef>
              <a:buChar char="•"/>
              <a:tabLst>
                <a:tab pos="96520" algn="l"/>
              </a:tabLst>
            </a:pPr>
            <a:r>
              <a:rPr sz="1000" dirty="0">
                <a:latin typeface="Arial"/>
                <a:cs typeface="Arial"/>
              </a:rPr>
              <a:t>En </a:t>
            </a:r>
            <a:r>
              <a:rPr sz="1000" spc="-5" dirty="0">
                <a:latin typeface="Arial"/>
                <a:cs typeface="Arial"/>
              </a:rPr>
              <a:t>cas d’accord,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Product Backlog est </a:t>
            </a:r>
            <a:r>
              <a:rPr sz="1000" dirty="0">
                <a:latin typeface="Arial"/>
                <a:cs typeface="Arial"/>
              </a:rPr>
              <a:t>mis </a:t>
            </a:r>
            <a:r>
              <a:rPr sz="1000" spc="-5" dirty="0">
                <a:latin typeface="Arial"/>
                <a:cs typeface="Arial"/>
              </a:rPr>
              <a:t>à jour avec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valeur sur </a:t>
            </a:r>
            <a:r>
              <a:rPr sz="1000" dirty="0">
                <a:latin typeface="Arial"/>
                <a:cs typeface="Arial"/>
              </a:rPr>
              <a:t>laquelle  </a:t>
            </a:r>
            <a:r>
              <a:rPr sz="1000" spc="-10" dirty="0">
                <a:latin typeface="Arial"/>
                <a:cs typeface="Arial"/>
              </a:rPr>
              <a:t>l’équipe </a:t>
            </a:r>
            <a:r>
              <a:rPr sz="1000" spc="-5" dirty="0">
                <a:latin typeface="Arial"/>
                <a:cs typeface="Arial"/>
              </a:rPr>
              <a:t>s’est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accordée</a:t>
            </a:r>
            <a:endParaRPr sz="1000">
              <a:latin typeface="Arial"/>
              <a:cs typeface="Arial"/>
            </a:endParaRPr>
          </a:p>
          <a:p>
            <a:pPr marL="114935" marR="5080" indent="-114935" algn="just">
              <a:lnSpc>
                <a:spcPct val="100000"/>
              </a:lnSpc>
              <a:spcBef>
                <a:spcPts val="240"/>
              </a:spcBef>
              <a:buChar char="•"/>
              <a:tabLst>
                <a:tab pos="114935" algn="l"/>
              </a:tabLst>
            </a:pPr>
            <a:r>
              <a:rPr sz="1000" dirty="0">
                <a:latin typeface="Arial"/>
                <a:cs typeface="Arial"/>
              </a:rPr>
              <a:t>S'il </a:t>
            </a:r>
            <a:r>
              <a:rPr sz="1000" spc="5" dirty="0">
                <a:latin typeface="Arial"/>
                <a:cs typeface="Arial"/>
              </a:rPr>
              <a:t>n'y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pas </a:t>
            </a:r>
            <a:r>
              <a:rPr sz="1000" spc="-5" dirty="0">
                <a:latin typeface="Arial"/>
                <a:cs typeface="Arial"/>
              </a:rPr>
              <a:t>unanimité, </a:t>
            </a:r>
            <a:r>
              <a:rPr sz="1000" spc="-10" dirty="0">
                <a:latin typeface="Arial"/>
                <a:cs typeface="Arial"/>
              </a:rPr>
              <a:t>une </a:t>
            </a:r>
            <a:r>
              <a:rPr sz="1000" spc="-5" dirty="0">
                <a:latin typeface="Arial"/>
                <a:cs typeface="Arial"/>
              </a:rPr>
              <a:t>discussion est entamée. Une compréhension  différente du </a:t>
            </a:r>
            <a:r>
              <a:rPr sz="1000" dirty="0">
                <a:latin typeface="Arial"/>
                <a:cs typeface="Arial"/>
              </a:rPr>
              <a:t>besoin ou de la </a:t>
            </a:r>
            <a:r>
              <a:rPr sz="1000" spc="-5" dirty="0">
                <a:latin typeface="Arial"/>
                <a:cs typeface="Arial"/>
              </a:rPr>
              <a:t>solution à adopter peut être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cause des  divergences </a:t>
            </a:r>
            <a:r>
              <a:rPr sz="1000" dirty="0">
                <a:latin typeface="Arial"/>
                <a:cs typeface="Arial"/>
              </a:rPr>
              <a:t>d'opinion. </a:t>
            </a:r>
            <a:r>
              <a:rPr sz="1000" spc="-5" dirty="0">
                <a:latin typeface="Arial"/>
                <a:cs typeface="Arial"/>
              </a:rPr>
              <a:t>On répète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processus d'estimation </a:t>
            </a:r>
            <a:r>
              <a:rPr sz="1000" dirty="0">
                <a:latin typeface="Arial"/>
                <a:cs typeface="Arial"/>
              </a:rPr>
              <a:t>jusqu'à  </a:t>
            </a:r>
            <a:r>
              <a:rPr sz="1000" spc="-5" dirty="0">
                <a:latin typeface="Arial"/>
                <a:cs typeface="Arial"/>
              </a:rPr>
              <a:t>l'obtention de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l'unanimité.</a:t>
            </a:r>
            <a:endParaRPr sz="1000">
              <a:latin typeface="Arial"/>
              <a:cs typeface="Arial"/>
            </a:endParaRPr>
          </a:p>
          <a:p>
            <a:pPr marR="347345" algn="r">
              <a:lnSpc>
                <a:spcPct val="100000"/>
              </a:lnSpc>
              <a:spcBef>
                <a:spcPts val="819"/>
              </a:spcBef>
            </a:pPr>
            <a:r>
              <a:rPr sz="700" spc="-5" dirty="0">
                <a:latin typeface="Times New Roman"/>
                <a:cs typeface="Times New Roman"/>
              </a:rPr>
              <a:t>103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2019" marR="273685" indent="-892175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52</a:t>
            </a:fld>
            <a:endParaRPr spc="-40" dirty="0"/>
          </a:p>
        </p:txBody>
      </p:sp>
      <p:sp>
        <p:nvSpPr>
          <p:cNvPr id="12" name="object 12"/>
          <p:cNvSpPr txBox="1"/>
          <p:nvPr/>
        </p:nvSpPr>
        <p:spPr>
          <a:xfrm>
            <a:off x="1176324" y="5456999"/>
            <a:ext cx="4508500" cy="21482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b="1" dirty="0">
                <a:latin typeface="Arial"/>
                <a:cs typeface="Arial"/>
              </a:rPr>
              <a:t>Planning Poker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Signification des </a:t>
            </a:r>
            <a:r>
              <a:rPr sz="1200" dirty="0">
                <a:latin typeface="Arial"/>
                <a:cs typeface="Arial"/>
              </a:rPr>
              <a:t>cartes </a:t>
            </a:r>
            <a:r>
              <a:rPr sz="1200" spc="-5" dirty="0">
                <a:latin typeface="Arial"/>
                <a:cs typeface="Arial"/>
              </a:rPr>
              <a:t>(unité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« </a:t>
            </a:r>
            <a:r>
              <a:rPr sz="1200" dirty="0">
                <a:latin typeface="Arial"/>
                <a:cs typeface="Arial"/>
              </a:rPr>
              <a:t>story </a:t>
            </a:r>
            <a:r>
              <a:rPr sz="1200" spc="-5" dirty="0">
                <a:latin typeface="Arial"/>
                <a:cs typeface="Arial"/>
              </a:rPr>
              <a:t>points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»):</a:t>
            </a:r>
            <a:endParaRPr sz="1200">
              <a:latin typeface="Arial"/>
              <a:cs typeface="Arial"/>
            </a:endParaRPr>
          </a:p>
          <a:p>
            <a:pPr marL="184785" marR="6985" indent="-172085">
              <a:lnSpc>
                <a:spcPct val="100000"/>
              </a:lnSpc>
              <a:spcBef>
                <a:spcPts val="290"/>
              </a:spcBef>
              <a:buChar char="–"/>
              <a:tabLst>
                <a:tab pos="203200" algn="l"/>
              </a:tabLst>
            </a:pPr>
            <a:r>
              <a:rPr sz="1200" spc="-5" dirty="0">
                <a:latin typeface="Arial"/>
                <a:cs typeface="Arial"/>
              </a:rPr>
              <a:t>0 </a:t>
            </a:r>
            <a:r>
              <a:rPr sz="1200" spc="-5" dirty="0">
                <a:latin typeface="Wingdings"/>
                <a:cs typeface="Wingdings"/>
              </a:rPr>
              <a:t></a:t>
            </a:r>
            <a:r>
              <a:rPr sz="1200" spc="-5" dirty="0">
                <a:latin typeface="Arial"/>
                <a:cs typeface="Arial"/>
              </a:rPr>
              <a:t>« cette story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déjà faite » or « cette story </a:t>
            </a:r>
            <a:r>
              <a:rPr sz="1200" dirty="0">
                <a:latin typeface="Arial"/>
                <a:cs typeface="Arial"/>
              </a:rPr>
              <a:t>c’est  </a:t>
            </a:r>
            <a:r>
              <a:rPr sz="1200" spc="-5" dirty="0">
                <a:latin typeface="Arial"/>
                <a:cs typeface="Arial"/>
              </a:rPr>
              <a:t>pratiquement rien, </a:t>
            </a:r>
            <a:r>
              <a:rPr sz="1200" dirty="0">
                <a:latin typeface="Arial"/>
                <a:cs typeface="Arial"/>
              </a:rPr>
              <a:t>juste </a:t>
            </a:r>
            <a:r>
              <a:rPr sz="1200" spc="-5" dirty="0">
                <a:latin typeface="Arial"/>
                <a:cs typeface="Arial"/>
              </a:rPr>
              <a:t>quelques </a:t>
            </a:r>
            <a:r>
              <a:rPr sz="1200" dirty="0">
                <a:latin typeface="Arial"/>
                <a:cs typeface="Arial"/>
              </a:rPr>
              <a:t>minutes </a:t>
            </a:r>
            <a:r>
              <a:rPr sz="1200" spc="-5" dirty="0">
                <a:latin typeface="Arial"/>
                <a:cs typeface="Arial"/>
              </a:rPr>
              <a:t>de travail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»</a:t>
            </a:r>
            <a:endParaRPr sz="1200">
              <a:latin typeface="Arial"/>
              <a:cs typeface="Arial"/>
            </a:endParaRPr>
          </a:p>
          <a:p>
            <a:pPr marL="145415" marR="5080" indent="-145415">
              <a:lnSpc>
                <a:spcPct val="100000"/>
              </a:lnSpc>
              <a:spcBef>
                <a:spcPts val="285"/>
              </a:spcBef>
              <a:buChar char="–"/>
              <a:tabLst>
                <a:tab pos="145415" algn="l"/>
              </a:tabLst>
            </a:pPr>
            <a:r>
              <a:rPr sz="1200" dirty="0">
                <a:latin typeface="Arial"/>
                <a:cs typeface="Arial"/>
              </a:rPr>
              <a:t>Tasse </a:t>
            </a:r>
            <a:r>
              <a:rPr sz="1200" spc="-5" dirty="0">
                <a:latin typeface="Arial"/>
                <a:cs typeface="Arial"/>
              </a:rPr>
              <a:t>à café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« Je suis </a:t>
            </a:r>
            <a:r>
              <a:rPr sz="1200" dirty="0">
                <a:latin typeface="Arial"/>
                <a:cs typeface="Arial"/>
              </a:rPr>
              <a:t>trop </a:t>
            </a:r>
            <a:r>
              <a:rPr sz="1200" spc="-5" dirty="0">
                <a:latin typeface="Arial"/>
                <a:cs typeface="Arial"/>
              </a:rPr>
              <a:t>fatigué pour penser. Faisons une  courte </a:t>
            </a:r>
            <a:r>
              <a:rPr sz="1200" dirty="0">
                <a:latin typeface="Arial"/>
                <a:cs typeface="Arial"/>
              </a:rPr>
              <a:t>pause.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»</a:t>
            </a:r>
            <a:endParaRPr sz="12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dirty="0">
                <a:latin typeface="Arial"/>
                <a:cs typeface="Arial"/>
              </a:rPr>
              <a:t>1, 2, 3, 5, 8, 13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estimation </a:t>
            </a:r>
            <a:r>
              <a:rPr sz="1200" spc="-5" dirty="0">
                <a:latin typeface="Arial"/>
                <a:cs typeface="Arial"/>
              </a:rPr>
              <a:t>de </a:t>
            </a:r>
            <a:r>
              <a:rPr sz="1200" dirty="0">
                <a:latin typeface="Arial"/>
                <a:cs typeface="Arial"/>
              </a:rPr>
              <a:t>l’effort </a:t>
            </a:r>
            <a:r>
              <a:rPr sz="1200" spc="-5" dirty="0">
                <a:latin typeface="Arial"/>
                <a:cs typeface="Arial"/>
              </a:rPr>
              <a:t>(suite de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Fibonacci)</a:t>
            </a:r>
            <a:endParaRPr sz="12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21, 40, 100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grande stories à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décomposer</a:t>
            </a:r>
            <a:endParaRPr sz="12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85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?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« Je n’ai </a:t>
            </a:r>
            <a:r>
              <a:rPr sz="1200" dirty="0">
                <a:latin typeface="Arial"/>
                <a:cs typeface="Arial"/>
              </a:rPr>
              <a:t>aucune idée. Vraiment aucune.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»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–∞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« </a:t>
            </a:r>
            <a:r>
              <a:rPr sz="1200" dirty="0">
                <a:latin typeface="Arial"/>
                <a:cs typeface="Arial"/>
              </a:rPr>
              <a:t>A mon </a:t>
            </a:r>
            <a:r>
              <a:rPr sz="1200" spc="-5" dirty="0">
                <a:latin typeface="Arial"/>
                <a:cs typeface="Arial"/>
              </a:rPr>
              <a:t>avis, la </a:t>
            </a:r>
            <a:r>
              <a:rPr sz="1200" dirty="0">
                <a:latin typeface="Arial"/>
                <a:cs typeface="Arial"/>
              </a:rPr>
              <a:t>décomposition s’avère indispensable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»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104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2019" marR="273685" indent="-892175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23821"/>
            <a:ext cx="4507230" cy="16351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Étape 3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Définir la durée des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sprints</a:t>
            </a:r>
            <a:endParaRPr sz="1200">
              <a:latin typeface="Arial"/>
              <a:cs typeface="Arial"/>
            </a:endParaRPr>
          </a:p>
          <a:p>
            <a:pPr marL="139700" marR="5715" indent="-139700" algn="just">
              <a:lnSpc>
                <a:spcPct val="100000"/>
              </a:lnSpc>
              <a:spcBef>
                <a:spcPts val="290"/>
              </a:spcBef>
              <a:buChar char="•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Au lancement, une des premières questions à laquelle il </a:t>
            </a:r>
            <a:r>
              <a:rPr sz="1200" dirty="0">
                <a:latin typeface="Arial"/>
                <a:cs typeface="Arial"/>
              </a:rPr>
              <a:t>faut  </a:t>
            </a:r>
            <a:r>
              <a:rPr sz="1200" spc="-5" dirty="0">
                <a:latin typeface="Arial"/>
                <a:cs typeface="Arial"/>
              </a:rPr>
              <a:t>répondre concerne la durée des </a:t>
            </a:r>
            <a:r>
              <a:rPr sz="1200" dirty="0">
                <a:latin typeface="Arial"/>
                <a:cs typeface="Arial"/>
              </a:rPr>
              <a:t>itérations.</a:t>
            </a:r>
            <a:endParaRPr sz="1200">
              <a:latin typeface="Arial"/>
              <a:cs typeface="Arial"/>
            </a:endParaRPr>
          </a:p>
          <a:p>
            <a:pPr marL="171450" marR="5080" indent="-171450" algn="just">
              <a:lnSpc>
                <a:spcPct val="100000"/>
              </a:lnSpc>
              <a:spcBef>
                <a:spcPts val="290"/>
              </a:spcBef>
              <a:buChar char="•"/>
              <a:tabLst>
                <a:tab pos="171450" algn="l"/>
              </a:tabLst>
            </a:pPr>
            <a:r>
              <a:rPr sz="1200" dirty="0">
                <a:latin typeface="Arial"/>
                <a:cs typeface="Arial"/>
              </a:rPr>
              <a:t>Il </a:t>
            </a:r>
            <a:r>
              <a:rPr sz="1200" spc="-5" dirty="0">
                <a:latin typeface="Arial"/>
                <a:cs typeface="Arial"/>
              </a:rPr>
              <a:t>n’y </a:t>
            </a:r>
            <a:r>
              <a:rPr sz="1200" dirty="0">
                <a:latin typeface="Arial"/>
                <a:cs typeface="Arial"/>
              </a:rPr>
              <a:t>a pas de réponse </a:t>
            </a:r>
            <a:r>
              <a:rPr sz="1200" spc="-5" dirty="0">
                <a:latin typeface="Arial"/>
                <a:cs typeface="Arial"/>
              </a:rPr>
              <a:t>universelle. Toutefois, toutes </a:t>
            </a:r>
            <a:r>
              <a:rPr sz="1200" dirty="0">
                <a:latin typeface="Arial"/>
                <a:cs typeface="Arial"/>
              </a:rPr>
              <a:t>les  </a:t>
            </a:r>
            <a:r>
              <a:rPr sz="1200" spc="-5" dirty="0">
                <a:latin typeface="Arial"/>
                <a:cs typeface="Arial"/>
              </a:rPr>
              <a:t>itérations doivent être de même durée et qu’une itération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15" dirty="0">
                <a:latin typeface="Arial"/>
                <a:cs typeface="Arial"/>
              </a:rPr>
              <a:t>un  </a:t>
            </a:r>
            <a:r>
              <a:rPr sz="1200" spc="-5" dirty="0">
                <a:latin typeface="Arial"/>
                <a:cs typeface="Arial"/>
              </a:rPr>
              <a:t>bloc de </a:t>
            </a:r>
            <a:r>
              <a:rPr sz="1200" dirty="0">
                <a:latin typeface="Arial"/>
                <a:cs typeface="Arial"/>
              </a:rPr>
              <a:t>temps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fixé.</a:t>
            </a:r>
            <a:endParaRPr sz="1200">
              <a:latin typeface="Arial"/>
              <a:cs typeface="Arial"/>
            </a:endParaRPr>
          </a:p>
          <a:p>
            <a:pPr marL="163830" marR="5080" indent="-163830" algn="just">
              <a:lnSpc>
                <a:spcPct val="100000"/>
              </a:lnSpc>
              <a:spcBef>
                <a:spcPts val="290"/>
              </a:spcBef>
              <a:buChar char="•"/>
              <a:tabLst>
                <a:tab pos="163830" algn="l"/>
              </a:tabLst>
            </a:pPr>
            <a:r>
              <a:rPr sz="1200" spc="-5" dirty="0">
                <a:latin typeface="Arial"/>
                <a:cs typeface="Arial"/>
              </a:rPr>
              <a:t>La pratique actuelle dans les développements avec </a:t>
            </a:r>
            <a:r>
              <a:rPr sz="1200" dirty="0">
                <a:latin typeface="Arial"/>
                <a:cs typeface="Arial"/>
              </a:rPr>
              <a:t>Scrum  recommande </a:t>
            </a:r>
            <a:r>
              <a:rPr sz="1200" spc="-5" dirty="0">
                <a:latin typeface="Arial"/>
                <a:cs typeface="Arial"/>
              </a:rPr>
              <a:t>des sprints de deux ou </a:t>
            </a:r>
            <a:r>
              <a:rPr sz="1200" dirty="0">
                <a:latin typeface="Arial"/>
                <a:cs typeface="Arial"/>
              </a:rPr>
              <a:t>trois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semaines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105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03019" y="4909820"/>
            <a:ext cx="325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170" marR="5080" indent="-12211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</a:t>
            </a:r>
            <a:r>
              <a:rPr sz="1800" b="1" spc="-6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  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53</a:t>
            </a:fld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1176324" y="5456999"/>
            <a:ext cx="4472305" cy="2453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Étape 3 : Définir la durée des</a:t>
            </a:r>
            <a:r>
              <a:rPr sz="12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sprints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Les critères à </a:t>
            </a:r>
            <a:r>
              <a:rPr sz="1200" dirty="0">
                <a:latin typeface="Arial"/>
                <a:cs typeface="Arial"/>
              </a:rPr>
              <a:t>retenir pour définir </a:t>
            </a:r>
            <a:r>
              <a:rPr sz="1200" spc="-5" dirty="0">
                <a:latin typeface="Arial"/>
                <a:cs typeface="Arial"/>
              </a:rPr>
              <a:t>la bonne durée </a:t>
            </a:r>
            <a:r>
              <a:rPr sz="1200" dirty="0">
                <a:latin typeface="Arial"/>
                <a:cs typeface="Arial"/>
              </a:rPr>
              <a:t>sont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dirty="0">
                <a:latin typeface="Arial"/>
                <a:cs typeface="Arial"/>
              </a:rPr>
              <a:t>L’implication des </a:t>
            </a:r>
            <a:r>
              <a:rPr sz="1200" b="1" spc="-5" dirty="0">
                <a:latin typeface="Arial"/>
                <a:cs typeface="Arial"/>
              </a:rPr>
              <a:t>clients </a:t>
            </a:r>
            <a:r>
              <a:rPr sz="1200" b="1" dirty="0">
                <a:latin typeface="Arial"/>
                <a:cs typeface="Arial"/>
              </a:rPr>
              <a:t>et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utilisateurs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Le </a:t>
            </a:r>
            <a:r>
              <a:rPr sz="1200" b="1" dirty="0">
                <a:latin typeface="Arial"/>
                <a:cs typeface="Arial"/>
              </a:rPr>
              <a:t>coût </a:t>
            </a:r>
            <a:r>
              <a:rPr sz="1200" b="1" spc="-5" dirty="0">
                <a:latin typeface="Arial"/>
                <a:cs typeface="Arial"/>
              </a:rPr>
              <a:t>supplémentaire engendré par le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sprint</a:t>
            </a:r>
            <a:endParaRPr sz="1200">
              <a:latin typeface="Arial"/>
              <a:cs typeface="Arial"/>
            </a:endParaRPr>
          </a:p>
          <a:p>
            <a:pPr marL="384175" marR="143510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préparer le produit partiel, faire </a:t>
            </a:r>
            <a:r>
              <a:rPr sz="1000" spc="-10" dirty="0">
                <a:latin typeface="Arial"/>
                <a:cs typeface="Arial"/>
              </a:rPr>
              <a:t>les </a:t>
            </a:r>
            <a:r>
              <a:rPr sz="1000" spc="-5" dirty="0">
                <a:latin typeface="Arial"/>
                <a:cs typeface="Arial"/>
              </a:rPr>
              <a:t>tests de non-régression, préparer </a:t>
            </a:r>
            <a:r>
              <a:rPr sz="1000" spc="-10" dirty="0">
                <a:latin typeface="Arial"/>
                <a:cs typeface="Arial"/>
              </a:rPr>
              <a:t>la  </a:t>
            </a:r>
            <a:r>
              <a:rPr sz="1000" spc="-5" dirty="0">
                <a:latin typeface="Arial"/>
                <a:cs typeface="Arial"/>
              </a:rPr>
              <a:t>démonstration et pour les revues de </a:t>
            </a:r>
            <a:r>
              <a:rPr sz="1000" dirty="0">
                <a:latin typeface="Arial"/>
                <a:cs typeface="Arial"/>
              </a:rPr>
              <a:t>fin </a:t>
            </a:r>
            <a:r>
              <a:rPr sz="1000" spc="-5" dirty="0">
                <a:latin typeface="Arial"/>
                <a:cs typeface="Arial"/>
              </a:rPr>
              <a:t>et de début de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sprint</a:t>
            </a:r>
            <a:endParaRPr sz="10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dirty="0">
                <a:latin typeface="Arial"/>
                <a:cs typeface="Arial"/>
              </a:rPr>
              <a:t>La taille de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l’équipe</a:t>
            </a:r>
            <a:endParaRPr sz="1200">
              <a:latin typeface="Arial"/>
              <a:cs typeface="Arial"/>
            </a:endParaRPr>
          </a:p>
          <a:p>
            <a:pPr marL="384175" marR="184150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346710" algn="l"/>
              </a:tabLst>
            </a:pPr>
            <a:r>
              <a:rPr sz="1000" spc="-10" dirty="0">
                <a:latin typeface="Arial"/>
                <a:cs typeface="Arial"/>
              </a:rPr>
              <a:t>Plus il </a:t>
            </a:r>
            <a:r>
              <a:rPr sz="1000" spc="-5" dirty="0">
                <a:latin typeface="Arial"/>
                <a:cs typeface="Arial"/>
              </a:rPr>
              <a:t>y a de personnes </a:t>
            </a:r>
            <a:r>
              <a:rPr sz="1000" spc="-10" dirty="0">
                <a:latin typeface="Arial"/>
                <a:cs typeface="Arial"/>
              </a:rPr>
              <a:t>dans l’équipe, plus il </a:t>
            </a:r>
            <a:r>
              <a:rPr sz="1000" spc="-5" dirty="0">
                <a:latin typeface="Arial"/>
                <a:cs typeface="Arial"/>
              </a:rPr>
              <a:t>faudra de temps </a:t>
            </a:r>
            <a:r>
              <a:rPr sz="1000" spc="-10" dirty="0">
                <a:latin typeface="Arial"/>
                <a:cs typeface="Arial"/>
              </a:rPr>
              <a:t>pour </a:t>
            </a:r>
            <a:r>
              <a:rPr sz="1000" dirty="0">
                <a:latin typeface="Arial"/>
                <a:cs typeface="Arial"/>
              </a:rPr>
              <a:t>se  </a:t>
            </a:r>
            <a:r>
              <a:rPr sz="1000" spc="-5" dirty="0">
                <a:latin typeface="Arial"/>
                <a:cs typeface="Arial"/>
              </a:rPr>
              <a:t>synchroniser.</a:t>
            </a:r>
            <a:endParaRPr sz="10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dirty="0">
                <a:latin typeface="Arial"/>
                <a:cs typeface="Arial"/>
              </a:rPr>
              <a:t>La durée maximum pour prendre en </a:t>
            </a:r>
            <a:r>
              <a:rPr sz="1200" b="1" spc="-5" dirty="0">
                <a:latin typeface="Arial"/>
                <a:cs typeface="Arial"/>
              </a:rPr>
              <a:t>compte </a:t>
            </a:r>
            <a:r>
              <a:rPr sz="1200" b="1" dirty="0">
                <a:latin typeface="Arial"/>
                <a:cs typeface="Arial"/>
              </a:rPr>
              <a:t>un</a:t>
            </a:r>
            <a:r>
              <a:rPr sz="1200" b="1" spc="-1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changement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La date de </a:t>
            </a:r>
            <a:r>
              <a:rPr sz="1200" b="1" dirty="0">
                <a:latin typeface="Arial"/>
                <a:cs typeface="Arial"/>
              </a:rPr>
              <a:t>fin </a:t>
            </a:r>
            <a:r>
              <a:rPr sz="1200" b="1" spc="-5" dirty="0">
                <a:latin typeface="Arial"/>
                <a:cs typeface="Arial"/>
              </a:rPr>
              <a:t>de la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release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dirty="0">
                <a:latin typeface="Arial"/>
                <a:cs typeface="Arial"/>
              </a:rPr>
              <a:t>Le </a:t>
            </a:r>
            <a:r>
              <a:rPr sz="1200" b="1" spc="-5" dirty="0">
                <a:latin typeface="Arial"/>
                <a:cs typeface="Arial"/>
              </a:rPr>
              <a:t>maintien </a:t>
            </a:r>
            <a:r>
              <a:rPr sz="1200" b="1" dirty="0">
                <a:latin typeface="Arial"/>
                <a:cs typeface="Arial"/>
              </a:rPr>
              <a:t>de la </a:t>
            </a:r>
            <a:r>
              <a:rPr sz="1200" b="1" spc="-5" dirty="0">
                <a:latin typeface="Arial"/>
                <a:cs typeface="Arial"/>
              </a:rPr>
              <a:t>motivation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l’équipe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6324" y="7920938"/>
            <a:ext cx="213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dirty="0">
                <a:latin typeface="Arial"/>
                <a:cs typeface="Arial"/>
              </a:rPr>
              <a:t>La stabilité de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l’architecture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106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6210" y="933068"/>
            <a:ext cx="3628390" cy="99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0360" marR="5080" indent="-12211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</a:t>
            </a:r>
            <a:r>
              <a:rPr sz="1800" b="1" spc="-6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  release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Étape 3 : Définir la durée des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sprints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107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7819" y="2109546"/>
            <a:ext cx="3720083" cy="1794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03019" y="4909820"/>
            <a:ext cx="325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170" marR="5080" indent="-12211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</a:t>
            </a:r>
            <a:r>
              <a:rPr sz="1800" b="1" spc="-6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  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4963" y="5493842"/>
            <a:ext cx="36423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Étape 4 : Estimer la capacité de l’équipe -</a:t>
            </a:r>
            <a:r>
              <a:rPr sz="1200" b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Vélocité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4680" y="7999652"/>
            <a:ext cx="13271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108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28785" y="5865779"/>
            <a:ext cx="4410113" cy="22443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54</a:t>
            </a:fld>
            <a:endParaRPr spc="-4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3019" y="933068"/>
            <a:ext cx="325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170" marR="5080" indent="-12211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</a:t>
            </a:r>
            <a:r>
              <a:rPr sz="1800" b="1" spc="-6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  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4705" y="1660397"/>
            <a:ext cx="3686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Vélocité réelle= somme( des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SP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des US</a:t>
            </a:r>
            <a:r>
              <a:rPr sz="1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terminées)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109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03019" y="4909820"/>
            <a:ext cx="325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170" marR="5080" indent="-12211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</a:t>
            </a:r>
            <a:r>
              <a:rPr sz="1800" b="1" spc="-6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  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55</a:t>
            </a:fld>
            <a:endParaRPr spc="-40" dirty="0"/>
          </a:p>
        </p:txBody>
      </p:sp>
      <p:sp>
        <p:nvSpPr>
          <p:cNvPr id="15" name="object 15"/>
          <p:cNvSpPr txBox="1"/>
          <p:nvPr/>
        </p:nvSpPr>
        <p:spPr>
          <a:xfrm>
            <a:off x="1176324" y="5600822"/>
            <a:ext cx="4323715" cy="15252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Étape 5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Produire le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plan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2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release</a:t>
            </a:r>
            <a:endParaRPr sz="1200">
              <a:latin typeface="Arial"/>
              <a:cs typeface="Arial"/>
            </a:endParaRPr>
          </a:p>
          <a:p>
            <a:pPr marL="108585" indent="-108585">
              <a:lnSpc>
                <a:spcPct val="100000"/>
              </a:lnSpc>
              <a:spcBef>
                <a:spcPts val="285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Considérer le backlog priorisé 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estimé.</a:t>
            </a:r>
            <a:endParaRPr sz="1200">
              <a:latin typeface="Arial"/>
              <a:cs typeface="Arial"/>
            </a:endParaRPr>
          </a:p>
          <a:p>
            <a:pPr marL="107950" indent="-95250">
              <a:lnSpc>
                <a:spcPct val="100000"/>
              </a:lnSpc>
              <a:spcBef>
                <a:spcPts val="295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Commencer par </a:t>
            </a:r>
            <a:r>
              <a:rPr sz="1200" spc="-5" dirty="0">
                <a:latin typeface="Arial"/>
                <a:cs typeface="Arial"/>
              </a:rPr>
              <a:t>le </a:t>
            </a:r>
            <a:r>
              <a:rPr sz="1200" dirty="0">
                <a:latin typeface="Arial"/>
                <a:cs typeface="Arial"/>
              </a:rPr>
              <a:t>premier </a:t>
            </a:r>
            <a:r>
              <a:rPr sz="1200" spc="-5" dirty="0">
                <a:latin typeface="Arial"/>
                <a:cs typeface="Arial"/>
              </a:rPr>
              <a:t>sprint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release.</a:t>
            </a:r>
            <a:endParaRPr sz="1200">
              <a:latin typeface="Arial"/>
              <a:cs typeface="Arial"/>
            </a:endParaRPr>
          </a:p>
          <a:p>
            <a:pPr marL="107950" indent="-95250">
              <a:lnSpc>
                <a:spcPct val="100000"/>
              </a:lnSpc>
              <a:spcBef>
                <a:spcPts val="285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Y associer </a:t>
            </a:r>
            <a:r>
              <a:rPr sz="1200" spc="-5" dirty="0">
                <a:latin typeface="Arial"/>
                <a:cs typeface="Arial"/>
              </a:rPr>
              <a:t>les stories </a:t>
            </a:r>
            <a:r>
              <a:rPr sz="1200" dirty="0">
                <a:latin typeface="Arial"/>
                <a:cs typeface="Arial"/>
              </a:rPr>
              <a:t>en commençant par </a:t>
            </a:r>
            <a:r>
              <a:rPr sz="1200" spc="-5" dirty="0">
                <a:latin typeface="Arial"/>
                <a:cs typeface="Arial"/>
              </a:rPr>
              <a:t>les plus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prioritaires.</a:t>
            </a:r>
            <a:endParaRPr sz="1200">
              <a:latin typeface="Arial"/>
              <a:cs typeface="Arial"/>
            </a:endParaRPr>
          </a:p>
          <a:p>
            <a:pPr marL="108585" marR="5080" indent="-108585">
              <a:lnSpc>
                <a:spcPct val="100000"/>
              </a:lnSpc>
              <a:spcBef>
                <a:spcPts val="290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Continuer </a:t>
            </a:r>
            <a:r>
              <a:rPr sz="1200" dirty="0">
                <a:latin typeface="Arial"/>
                <a:cs typeface="Arial"/>
              </a:rPr>
              <a:t>dans ce </a:t>
            </a:r>
            <a:r>
              <a:rPr sz="1200" spc="-5" dirty="0">
                <a:latin typeface="Arial"/>
                <a:cs typeface="Arial"/>
              </a:rPr>
              <a:t>sprint </a:t>
            </a:r>
            <a:r>
              <a:rPr sz="1200" dirty="0">
                <a:latin typeface="Arial"/>
                <a:cs typeface="Arial"/>
              </a:rPr>
              <a:t>en </a:t>
            </a:r>
            <a:r>
              <a:rPr sz="1200" spc="-5" dirty="0">
                <a:latin typeface="Arial"/>
                <a:cs typeface="Arial"/>
              </a:rPr>
              <a:t>additionnant la taille </a:t>
            </a:r>
            <a:r>
              <a:rPr sz="1200" dirty="0">
                <a:latin typeface="Arial"/>
                <a:cs typeface="Arial"/>
              </a:rPr>
              <a:t>en </a:t>
            </a:r>
            <a:r>
              <a:rPr sz="1200" spc="-5" dirty="0">
                <a:latin typeface="Arial"/>
                <a:cs typeface="Arial"/>
              </a:rPr>
              <a:t>points </a:t>
            </a:r>
            <a:r>
              <a:rPr sz="1200" dirty="0">
                <a:latin typeface="Arial"/>
                <a:cs typeface="Arial"/>
              </a:rPr>
              <a:t>des  </a:t>
            </a:r>
            <a:r>
              <a:rPr sz="1200" spc="-5" dirty="0">
                <a:latin typeface="Arial"/>
                <a:cs typeface="Arial"/>
              </a:rPr>
              <a:t>stories jusqu’à arriver </a:t>
            </a:r>
            <a:r>
              <a:rPr sz="1200" dirty="0">
                <a:latin typeface="Arial"/>
                <a:cs typeface="Arial"/>
              </a:rPr>
              <a:t>à </a:t>
            </a:r>
            <a:r>
              <a:rPr sz="1200" spc="-5" dirty="0">
                <a:latin typeface="Arial"/>
                <a:cs typeface="Arial"/>
              </a:rPr>
              <a:t>la </a:t>
            </a:r>
            <a:r>
              <a:rPr sz="1200" dirty="0">
                <a:latin typeface="Arial"/>
                <a:cs typeface="Arial"/>
              </a:rPr>
              <a:t>capacité de </a:t>
            </a:r>
            <a:r>
              <a:rPr sz="1200" spc="-5" dirty="0">
                <a:latin typeface="Arial"/>
                <a:cs typeface="Arial"/>
              </a:rPr>
              <a:t>l’équipe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(vélocité)</a:t>
            </a:r>
            <a:endParaRPr sz="1200">
              <a:latin typeface="Arial"/>
              <a:cs typeface="Arial"/>
            </a:endParaRPr>
          </a:p>
          <a:p>
            <a:pPr marL="107950" indent="-95250">
              <a:lnSpc>
                <a:spcPct val="100000"/>
              </a:lnSpc>
              <a:spcBef>
                <a:spcPts val="285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Quand on y </a:t>
            </a:r>
            <a:r>
              <a:rPr sz="1200" spc="-5" dirty="0">
                <a:latin typeface="Arial"/>
                <a:cs typeface="Arial"/>
              </a:rPr>
              <a:t>arrive, </a:t>
            </a:r>
            <a:r>
              <a:rPr sz="1200" dirty="0">
                <a:latin typeface="Arial"/>
                <a:cs typeface="Arial"/>
              </a:rPr>
              <a:t>passer au </a:t>
            </a:r>
            <a:r>
              <a:rPr sz="1200" spc="-5" dirty="0">
                <a:latin typeface="Arial"/>
                <a:cs typeface="Arial"/>
              </a:rPr>
              <a:t>sprint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suivant.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5028" y="7977327"/>
            <a:ext cx="1555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imes New Roman"/>
                <a:cs typeface="Times New Roman"/>
              </a:rPr>
              <a:t>1</a:t>
            </a:r>
            <a:r>
              <a:rPr sz="700" spc="-5" dirty="0">
                <a:latin typeface="Times New Roman"/>
                <a:cs typeface="Times New Roman"/>
              </a:rPr>
              <a:t>10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3019" y="933068"/>
            <a:ext cx="325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170" marR="5080" indent="-12211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</a:t>
            </a:r>
            <a:r>
              <a:rPr sz="1800" b="1" spc="-6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  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1623821"/>
            <a:ext cx="4466590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Étape 5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Produire le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plan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2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release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latin typeface="Arial"/>
                <a:cs typeface="Arial"/>
              </a:rPr>
              <a:t>Exemple </a:t>
            </a:r>
            <a:r>
              <a:rPr sz="1200" b="1" dirty="0">
                <a:latin typeface="Arial"/>
                <a:cs typeface="Arial"/>
              </a:rPr>
              <a:t>: </a:t>
            </a:r>
            <a:r>
              <a:rPr sz="1200" dirty="0">
                <a:latin typeface="Arial"/>
                <a:cs typeface="Arial"/>
              </a:rPr>
              <a:t>On considère </a:t>
            </a:r>
            <a:r>
              <a:rPr sz="1200" spc="-5" dirty="0">
                <a:latin typeface="Arial"/>
                <a:cs typeface="Arial"/>
              </a:rPr>
              <a:t>que la vélocité moyenne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dix,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838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Pour les </a:t>
            </a:r>
            <a:r>
              <a:rPr sz="1200" i="1" spc="-5" dirty="0">
                <a:latin typeface="Arial"/>
                <a:cs typeface="Arial"/>
              </a:rPr>
              <a:t>sprints à </a:t>
            </a:r>
            <a:r>
              <a:rPr sz="1200" i="1" dirty="0">
                <a:latin typeface="Arial"/>
                <a:cs typeface="Arial"/>
              </a:rPr>
              <a:t>planifier, </a:t>
            </a:r>
            <a:r>
              <a:rPr sz="1200" i="1" spc="-5" dirty="0">
                <a:latin typeface="Arial"/>
                <a:cs typeface="Arial"/>
              </a:rPr>
              <a:t>dix points de backlog sont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affectés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en </a:t>
            </a:r>
            <a:r>
              <a:rPr sz="1200" spc="-5" dirty="0">
                <a:latin typeface="Arial"/>
                <a:cs typeface="Arial"/>
              </a:rPr>
              <a:t>suivant </a:t>
            </a:r>
            <a:r>
              <a:rPr sz="1200" dirty="0">
                <a:latin typeface="Arial"/>
                <a:cs typeface="Arial"/>
              </a:rPr>
              <a:t>les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priorités.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8077" y="4000627"/>
            <a:ext cx="1492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imes New Roman"/>
                <a:cs typeface="Times New Roman"/>
              </a:rPr>
              <a:t>111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4431" y="2587751"/>
            <a:ext cx="3304872" cy="1603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03019" y="4909820"/>
            <a:ext cx="325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170" marR="5080" indent="-12211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Processus de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</a:t>
            </a:r>
            <a:r>
              <a:rPr sz="1800" b="1" spc="-6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  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56</a:t>
            </a:fld>
            <a:endParaRPr spc="-40" dirty="0"/>
          </a:p>
        </p:txBody>
      </p:sp>
      <p:sp>
        <p:nvSpPr>
          <p:cNvPr id="16" name="object 16"/>
          <p:cNvSpPr txBox="1"/>
          <p:nvPr/>
        </p:nvSpPr>
        <p:spPr>
          <a:xfrm>
            <a:off x="1176324" y="5600822"/>
            <a:ext cx="4509135" cy="2183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Étape 5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Produire le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plan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release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Dans certains </a:t>
            </a:r>
            <a:r>
              <a:rPr sz="1200" spc="-5" dirty="0">
                <a:latin typeface="Arial"/>
                <a:cs typeface="Arial"/>
              </a:rPr>
              <a:t>cas, </a:t>
            </a:r>
            <a:r>
              <a:rPr sz="1200" dirty="0">
                <a:latin typeface="Arial"/>
                <a:cs typeface="Arial"/>
              </a:rPr>
              <a:t>une </a:t>
            </a:r>
            <a:r>
              <a:rPr sz="1200" spc="-5" dirty="0">
                <a:latin typeface="Arial"/>
                <a:cs typeface="Arial"/>
              </a:rPr>
              <a:t>intervention manuelle s’avère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quand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même </a:t>
            </a:r>
            <a:r>
              <a:rPr sz="1200" spc="-5" dirty="0">
                <a:latin typeface="Arial"/>
                <a:cs typeface="Arial"/>
              </a:rPr>
              <a:t>utile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57480" marR="5715" indent="-157480" algn="just">
              <a:lnSpc>
                <a:spcPct val="100000"/>
              </a:lnSpc>
              <a:spcBef>
                <a:spcPts val="290"/>
              </a:spcBef>
              <a:buChar char="–"/>
              <a:tabLst>
                <a:tab pos="157480" algn="l"/>
              </a:tabLst>
            </a:pPr>
            <a:r>
              <a:rPr sz="1200" spc="-5" dirty="0">
                <a:latin typeface="Arial"/>
                <a:cs typeface="Arial"/>
              </a:rPr>
              <a:t>si on </a:t>
            </a:r>
            <a:r>
              <a:rPr sz="1200" spc="-10" dirty="0">
                <a:latin typeface="Arial"/>
                <a:cs typeface="Arial"/>
              </a:rPr>
              <a:t>ne </a:t>
            </a:r>
            <a:r>
              <a:rPr sz="1200" spc="-5" dirty="0">
                <a:latin typeface="Arial"/>
                <a:cs typeface="Arial"/>
              </a:rPr>
              <a:t>tombe pas </a:t>
            </a:r>
            <a:r>
              <a:rPr sz="1200" dirty="0">
                <a:latin typeface="Arial"/>
                <a:cs typeface="Arial"/>
              </a:rPr>
              <a:t>juste </a:t>
            </a:r>
            <a:r>
              <a:rPr sz="1200" spc="-10" dirty="0">
                <a:latin typeface="Arial"/>
                <a:cs typeface="Arial"/>
              </a:rPr>
              <a:t>sur </a:t>
            </a:r>
            <a:r>
              <a:rPr sz="1200" spc="-5" dirty="0">
                <a:latin typeface="Arial"/>
                <a:cs typeface="Arial"/>
              </a:rPr>
              <a:t>la capacité </a:t>
            </a:r>
            <a:r>
              <a:rPr sz="1200" spc="-10" dirty="0">
                <a:latin typeface="Arial"/>
                <a:cs typeface="Arial"/>
              </a:rPr>
              <a:t>en </a:t>
            </a:r>
            <a:r>
              <a:rPr sz="1200" spc="-5" dirty="0">
                <a:latin typeface="Arial"/>
                <a:cs typeface="Arial"/>
              </a:rPr>
              <a:t>ajoutant une story  au sprint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il </a:t>
            </a:r>
            <a:r>
              <a:rPr sz="1200" dirty="0">
                <a:latin typeface="Arial"/>
                <a:cs typeface="Arial"/>
              </a:rPr>
              <a:t>faut </a:t>
            </a:r>
            <a:r>
              <a:rPr sz="1200" spc="-5" dirty="0">
                <a:latin typeface="Arial"/>
                <a:cs typeface="Arial"/>
              </a:rPr>
              <a:t>décider si on se </a:t>
            </a:r>
            <a:r>
              <a:rPr sz="1200" dirty="0">
                <a:latin typeface="Arial"/>
                <a:cs typeface="Arial"/>
              </a:rPr>
              <a:t>place </a:t>
            </a:r>
            <a:r>
              <a:rPr sz="1200" spc="-5" dirty="0">
                <a:latin typeface="Arial"/>
                <a:cs typeface="Arial"/>
              </a:rPr>
              <a:t>plutôt </a:t>
            </a:r>
            <a:r>
              <a:rPr sz="1200" spc="-10" dirty="0">
                <a:latin typeface="Arial"/>
                <a:cs typeface="Arial"/>
              </a:rPr>
              <a:t>en </a:t>
            </a:r>
            <a:r>
              <a:rPr sz="1200" spc="-5" dirty="0">
                <a:latin typeface="Arial"/>
                <a:cs typeface="Arial"/>
              </a:rPr>
              <a:t>dessous, en  dessus ou si on prend une story </a:t>
            </a:r>
            <a:r>
              <a:rPr sz="1200" dirty="0">
                <a:latin typeface="Arial"/>
                <a:cs typeface="Arial"/>
              </a:rPr>
              <a:t>moins </a:t>
            </a:r>
            <a:r>
              <a:rPr sz="1200" spc="-5" dirty="0">
                <a:latin typeface="Arial"/>
                <a:cs typeface="Arial"/>
              </a:rPr>
              <a:t>prioritaire </a:t>
            </a:r>
            <a:r>
              <a:rPr sz="1200" dirty="0">
                <a:latin typeface="Arial"/>
                <a:cs typeface="Arial"/>
              </a:rPr>
              <a:t>mais </a:t>
            </a:r>
            <a:r>
              <a:rPr sz="1200" spc="-5" dirty="0">
                <a:latin typeface="Arial"/>
                <a:cs typeface="Arial"/>
              </a:rPr>
              <a:t>qui  permet d’être plus proche de la capacité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84785" marR="5080" indent="-172085" algn="just">
              <a:lnSpc>
                <a:spcPct val="100000"/>
              </a:lnSpc>
              <a:spcBef>
                <a:spcPts val="285"/>
              </a:spcBef>
              <a:buChar char="–"/>
              <a:tabLst>
                <a:tab pos="194310" algn="l"/>
              </a:tabLst>
            </a:pPr>
            <a:r>
              <a:rPr sz="1200" spc="-5" dirty="0">
                <a:latin typeface="Arial"/>
                <a:cs typeface="Arial"/>
              </a:rPr>
              <a:t>parce que la </a:t>
            </a:r>
            <a:r>
              <a:rPr sz="1200" spc="-10" dirty="0">
                <a:latin typeface="Arial"/>
                <a:cs typeface="Arial"/>
              </a:rPr>
              <a:t>vue </a:t>
            </a:r>
            <a:r>
              <a:rPr sz="1200" spc="-5" dirty="0">
                <a:latin typeface="Arial"/>
                <a:cs typeface="Arial"/>
              </a:rPr>
              <a:t>du plan de release pousse à faire des  ajustements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l’attribution des priorités est tellement délicate  qu’une consultation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contenu </a:t>
            </a:r>
            <a:r>
              <a:rPr sz="1200" dirty="0">
                <a:latin typeface="Arial"/>
                <a:cs typeface="Arial"/>
              </a:rPr>
              <a:t>des </a:t>
            </a:r>
            <a:r>
              <a:rPr sz="1200" spc="-5" dirty="0">
                <a:latin typeface="Arial"/>
                <a:cs typeface="Arial"/>
              </a:rPr>
              <a:t>sprints amène parfois  l’équipe à faire de nouveaux arbitrages dans le plan de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release.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5028" y="7977327"/>
            <a:ext cx="1555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imes New Roman"/>
                <a:cs typeface="Times New Roman"/>
              </a:rPr>
              <a:t>1</a:t>
            </a:r>
            <a:r>
              <a:rPr sz="700" spc="-5" dirty="0">
                <a:latin typeface="Times New Roman"/>
                <a:cs typeface="Times New Roman"/>
              </a:rPr>
              <a:t>12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9030" y="933068"/>
            <a:ext cx="306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0" marR="5080" indent="-10991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Un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 release 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avec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ICE  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0415" y="4000627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7728" y="4022951"/>
            <a:ext cx="8572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30" dirty="0">
                <a:latin typeface="Times New Roman"/>
                <a:cs typeface="Times New Roman"/>
              </a:rPr>
              <a:t>1</a:t>
            </a:r>
            <a:r>
              <a:rPr sz="700" spc="-5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02307" y="1542288"/>
            <a:ext cx="3584448" cy="2720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Burndown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chart de</a:t>
            </a:r>
            <a:r>
              <a:rPr sz="1800" b="1" spc="-5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57</a:t>
            </a:fld>
            <a:endParaRPr spc="-40" dirty="0"/>
          </a:p>
        </p:txBody>
      </p:sp>
      <p:sp>
        <p:nvSpPr>
          <p:cNvPr id="15" name="object 15"/>
          <p:cNvSpPr txBox="1"/>
          <p:nvPr/>
        </p:nvSpPr>
        <p:spPr>
          <a:xfrm>
            <a:off x="1176324" y="5458459"/>
            <a:ext cx="4507865" cy="241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6350" indent="-113664">
              <a:lnSpc>
                <a:spcPct val="100000"/>
              </a:lnSpc>
              <a:spcBef>
                <a:spcPts val="100"/>
              </a:spcBef>
              <a:buChar char="•"/>
              <a:tabLst>
                <a:tab pos="113664" algn="l"/>
              </a:tabLst>
            </a:pPr>
            <a:r>
              <a:rPr sz="1200" spc="-5" dirty="0">
                <a:latin typeface="Arial"/>
                <a:cs typeface="Arial"/>
              </a:rPr>
              <a:t>Un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burndown </a:t>
            </a:r>
            <a:r>
              <a:rPr sz="1200" spc="-5" dirty="0">
                <a:latin typeface="Arial"/>
                <a:cs typeface="Arial"/>
              </a:rPr>
              <a:t>de release est un indicateur graphique basé sur </a:t>
            </a:r>
            <a:r>
              <a:rPr sz="1200" spc="-10" dirty="0">
                <a:latin typeface="Arial"/>
                <a:cs typeface="Arial"/>
              </a:rPr>
              <a:t>la  </a:t>
            </a:r>
            <a:r>
              <a:rPr sz="1200" dirty="0">
                <a:latin typeface="Arial"/>
                <a:cs typeface="Arial"/>
              </a:rPr>
              <a:t>mesure </a:t>
            </a:r>
            <a:r>
              <a:rPr sz="1200" spc="-5" dirty="0">
                <a:latin typeface="Arial"/>
                <a:cs typeface="Arial"/>
              </a:rPr>
              <a:t>de ce qui </a:t>
            </a:r>
            <a:r>
              <a:rPr sz="1200" dirty="0">
                <a:latin typeface="Arial"/>
                <a:cs typeface="Arial"/>
              </a:rPr>
              <a:t>reste </a:t>
            </a:r>
            <a:r>
              <a:rPr sz="1200" spc="-5" dirty="0">
                <a:latin typeface="Arial"/>
                <a:cs typeface="Arial"/>
              </a:rPr>
              <a:t>à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faire.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Un point dans le graphe </a:t>
            </a:r>
            <a:r>
              <a:rPr sz="1200" dirty="0">
                <a:latin typeface="Arial"/>
                <a:cs typeface="Arial"/>
              </a:rPr>
              <a:t>est ajouté </a:t>
            </a:r>
            <a:r>
              <a:rPr sz="1200" spc="-5" dirty="0">
                <a:latin typeface="Arial"/>
                <a:cs typeface="Arial"/>
              </a:rPr>
              <a:t>pour chaque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16839" marR="5080" indent="-116839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116839" algn="l"/>
              </a:tabLst>
            </a:pPr>
            <a:r>
              <a:rPr sz="1200" spc="-5" dirty="0">
                <a:latin typeface="Arial"/>
                <a:cs typeface="Arial"/>
              </a:rPr>
              <a:t>Pour l’obtenir il </a:t>
            </a:r>
            <a:r>
              <a:rPr sz="1200" dirty="0">
                <a:latin typeface="Arial"/>
                <a:cs typeface="Arial"/>
              </a:rPr>
              <a:t>faut </a:t>
            </a:r>
            <a:r>
              <a:rPr sz="1200" spc="-5" dirty="0">
                <a:latin typeface="Arial"/>
                <a:cs typeface="Arial"/>
              </a:rPr>
              <a:t>donc une liste de </a:t>
            </a:r>
            <a:r>
              <a:rPr sz="1200" spc="-10" dirty="0">
                <a:latin typeface="Arial"/>
                <a:cs typeface="Arial"/>
              </a:rPr>
              <a:t>ce </a:t>
            </a:r>
            <a:r>
              <a:rPr sz="1200" spc="-5" dirty="0">
                <a:latin typeface="Arial"/>
                <a:cs typeface="Arial"/>
              </a:rPr>
              <a:t>qui </a:t>
            </a:r>
            <a:r>
              <a:rPr sz="1200" dirty="0">
                <a:latin typeface="Arial"/>
                <a:cs typeface="Arial"/>
              </a:rPr>
              <a:t>reste </a:t>
            </a:r>
            <a:r>
              <a:rPr sz="1200" spc="-5" dirty="0">
                <a:latin typeface="Arial"/>
                <a:cs typeface="Arial"/>
              </a:rPr>
              <a:t>à faire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une  </a:t>
            </a:r>
            <a:r>
              <a:rPr sz="1200" dirty="0">
                <a:latin typeface="Arial"/>
                <a:cs typeface="Arial"/>
              </a:rPr>
              <a:t>mesure </a:t>
            </a:r>
            <a:r>
              <a:rPr sz="1200" spc="-5" dirty="0">
                <a:latin typeface="Arial"/>
                <a:cs typeface="Arial"/>
              </a:rPr>
              <a:t>de la taille de chaque élément, ce qu’on trouve dans </a:t>
            </a:r>
            <a:r>
              <a:rPr sz="1200" spc="-10" dirty="0">
                <a:latin typeface="Arial"/>
                <a:cs typeface="Arial"/>
              </a:rPr>
              <a:t>le  </a:t>
            </a:r>
            <a:r>
              <a:rPr sz="1200" spc="-5" dirty="0">
                <a:latin typeface="Arial"/>
                <a:cs typeface="Arial"/>
              </a:rPr>
              <a:t>backlog de </a:t>
            </a:r>
            <a:r>
              <a:rPr sz="1200" dirty="0">
                <a:latin typeface="Arial"/>
                <a:cs typeface="Arial"/>
              </a:rPr>
              <a:t>produit.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Char char="•"/>
              <a:tabLst>
                <a:tab pos="109220" algn="l"/>
              </a:tabLst>
            </a:pPr>
            <a:r>
              <a:rPr sz="1200" dirty="0">
                <a:latin typeface="Arial"/>
                <a:cs typeface="Arial"/>
              </a:rPr>
              <a:t>À </a:t>
            </a:r>
            <a:r>
              <a:rPr sz="1200" spc="-5" dirty="0">
                <a:latin typeface="Arial"/>
                <a:cs typeface="Arial"/>
              </a:rPr>
              <a:t>quoi </a:t>
            </a:r>
            <a:r>
              <a:rPr sz="1200" dirty="0">
                <a:latin typeface="Arial"/>
                <a:cs typeface="Arial"/>
              </a:rPr>
              <a:t>sert </a:t>
            </a:r>
            <a:r>
              <a:rPr sz="1200" spc="-5" dirty="0">
                <a:latin typeface="Arial"/>
                <a:cs typeface="Arial"/>
              </a:rPr>
              <a:t>le </a:t>
            </a:r>
            <a:r>
              <a:rPr sz="1200" dirty="0">
                <a:latin typeface="Arial"/>
                <a:cs typeface="Arial"/>
              </a:rPr>
              <a:t>burndown chart </a:t>
            </a:r>
            <a:r>
              <a:rPr sz="1200" spc="-5" dirty="0">
                <a:latin typeface="Arial"/>
                <a:cs typeface="Arial"/>
              </a:rPr>
              <a:t>de release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marL="226060" algn="ctr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latin typeface="Arial"/>
                <a:cs typeface="Arial"/>
              </a:rPr>
              <a:t>– à </a:t>
            </a:r>
            <a:r>
              <a:rPr sz="1000" dirty="0">
                <a:latin typeface="Arial"/>
                <a:cs typeface="Arial"/>
              </a:rPr>
              <a:t>montrer </a:t>
            </a:r>
            <a:r>
              <a:rPr sz="1000" spc="-5" dirty="0">
                <a:latin typeface="Arial"/>
                <a:cs typeface="Arial"/>
              </a:rPr>
              <a:t>l’avancement réel, en tout cas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dirty="0">
                <a:latin typeface="Arial"/>
                <a:cs typeface="Arial"/>
              </a:rPr>
              <a:t>meilleur </a:t>
            </a:r>
            <a:r>
              <a:rPr sz="1000" spc="-5" dirty="0">
                <a:latin typeface="Arial"/>
                <a:cs typeface="Arial"/>
              </a:rPr>
              <a:t>qu’on ait, puisqu’il</a:t>
            </a:r>
            <a:r>
              <a:rPr sz="1000" spc="1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est</a:t>
            </a:r>
            <a:endParaRPr sz="1000">
              <a:latin typeface="Arial"/>
              <a:cs typeface="Arial"/>
            </a:endParaRPr>
          </a:p>
          <a:p>
            <a:pPr marL="281305" algn="ctr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basé sur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distinction entre ce qui est </a:t>
            </a:r>
            <a:r>
              <a:rPr sz="1000" dirty="0">
                <a:latin typeface="Arial"/>
                <a:cs typeface="Arial"/>
              </a:rPr>
              <a:t>complètement </a:t>
            </a:r>
            <a:r>
              <a:rPr sz="1000" spc="-5" dirty="0">
                <a:latin typeface="Arial"/>
                <a:cs typeface="Arial"/>
              </a:rPr>
              <a:t>fini et ce qui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reste.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4874" y="7874609"/>
            <a:ext cx="4278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– à </a:t>
            </a:r>
            <a:r>
              <a:rPr sz="1000" dirty="0">
                <a:latin typeface="Arial"/>
                <a:cs typeface="Arial"/>
              </a:rPr>
              <a:t>montrer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tendance et </a:t>
            </a:r>
            <a:r>
              <a:rPr sz="1000" dirty="0">
                <a:latin typeface="Arial"/>
                <a:cs typeface="Arial"/>
              </a:rPr>
              <a:t>se </a:t>
            </a:r>
            <a:r>
              <a:rPr sz="1000" spc="-5" dirty="0">
                <a:latin typeface="Arial"/>
                <a:cs typeface="Arial"/>
              </a:rPr>
              <a:t>poser </a:t>
            </a:r>
            <a:r>
              <a:rPr sz="1000" spc="-10" dirty="0">
                <a:latin typeface="Arial"/>
                <a:cs typeface="Arial"/>
              </a:rPr>
              <a:t>des </a:t>
            </a:r>
            <a:r>
              <a:rPr sz="1000" spc="-5" dirty="0">
                <a:latin typeface="Arial"/>
                <a:cs typeface="Arial"/>
              </a:rPr>
              <a:t>questions sur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dirty="0">
                <a:latin typeface="Arial"/>
                <a:cs typeface="Arial"/>
              </a:rPr>
              <a:t>façon</a:t>
            </a:r>
            <a:r>
              <a:rPr sz="1000" spc="18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8130" y="8027009"/>
            <a:ext cx="5803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er.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5028" y="7977327"/>
            <a:ext cx="1555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imes New Roman"/>
                <a:cs typeface="Times New Roman"/>
              </a:rPr>
              <a:t>1</a:t>
            </a:r>
            <a:r>
              <a:rPr sz="700" spc="-5" dirty="0">
                <a:latin typeface="Times New Roman"/>
                <a:cs typeface="Times New Roman"/>
              </a:rPr>
              <a:t>14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97728" y="4022951"/>
            <a:ext cx="13017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30" dirty="0">
                <a:latin typeface="Times New Roman"/>
                <a:cs typeface="Times New Roman"/>
              </a:rPr>
              <a:t>1</a:t>
            </a:r>
            <a:r>
              <a:rPr sz="700" spc="-5" dirty="0">
                <a:latin typeface="Times New Roman"/>
                <a:cs typeface="Times New Roman"/>
              </a:rPr>
              <a:t>15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4147" y="1475232"/>
            <a:ext cx="4523232" cy="2607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62936" y="6173241"/>
            <a:ext cx="260350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06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La réunion de</a:t>
            </a:r>
            <a:r>
              <a:rPr sz="1600" b="1" spc="-4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planification  de</a:t>
            </a:r>
            <a:r>
              <a:rPr sz="16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58</a:t>
            </a:fld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5185028" y="7977327"/>
            <a:ext cx="1555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imes New Roman"/>
                <a:cs typeface="Times New Roman"/>
              </a:rPr>
              <a:t>1</a:t>
            </a:r>
            <a:r>
              <a:rPr sz="700" spc="-5" dirty="0">
                <a:latin typeface="Times New Roman"/>
                <a:cs typeface="Times New Roman"/>
              </a:rPr>
              <a:t>16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planning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74621"/>
            <a:ext cx="4509135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1117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11760" algn="l"/>
              </a:tabLst>
            </a:pPr>
            <a:r>
              <a:rPr sz="1200" spc="-5" dirty="0">
                <a:latin typeface="Arial"/>
                <a:cs typeface="Arial"/>
              </a:rPr>
              <a:t>Éviter que certains </a:t>
            </a:r>
            <a:r>
              <a:rPr sz="1200" dirty="0">
                <a:latin typeface="Arial"/>
                <a:cs typeface="Arial"/>
              </a:rPr>
              <a:t>chefs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projet font la planification </a:t>
            </a:r>
            <a:r>
              <a:rPr sz="1200" dirty="0">
                <a:latin typeface="Arial"/>
                <a:cs typeface="Arial"/>
              </a:rPr>
              <a:t>tout seuls,  </a:t>
            </a:r>
            <a:r>
              <a:rPr sz="1200" spc="-5" dirty="0">
                <a:latin typeface="Arial"/>
                <a:cs typeface="Arial"/>
              </a:rPr>
              <a:t>ils </a:t>
            </a:r>
            <a:r>
              <a:rPr sz="1200" dirty="0">
                <a:latin typeface="Arial"/>
                <a:cs typeface="Arial"/>
              </a:rPr>
              <a:t>identifient </a:t>
            </a:r>
            <a:r>
              <a:rPr sz="1200" spc="-5" dirty="0">
                <a:latin typeface="Arial"/>
                <a:cs typeface="Arial"/>
              </a:rPr>
              <a:t>des grandes tâches, les « chiffrent » et les  </a:t>
            </a:r>
            <a:r>
              <a:rPr sz="1200" dirty="0">
                <a:latin typeface="Arial"/>
                <a:cs typeface="Arial"/>
              </a:rPr>
              <a:t>affectent </a:t>
            </a:r>
            <a:r>
              <a:rPr sz="1200" spc="-5" dirty="0">
                <a:latin typeface="Arial"/>
                <a:cs typeface="Arial"/>
              </a:rPr>
              <a:t>aux personnes de </a:t>
            </a:r>
            <a:r>
              <a:rPr sz="1200" dirty="0">
                <a:latin typeface="Arial"/>
                <a:cs typeface="Arial"/>
              </a:rPr>
              <a:t>leur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équipe.</a:t>
            </a:r>
            <a:endParaRPr sz="1200">
              <a:latin typeface="Arial"/>
              <a:cs typeface="Arial"/>
            </a:endParaRPr>
          </a:p>
          <a:p>
            <a:pPr marL="184785" marR="6350" indent="-172720" algn="just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Si les </a:t>
            </a:r>
            <a:r>
              <a:rPr sz="1200" dirty="0">
                <a:latin typeface="Arial"/>
                <a:cs typeface="Arial"/>
              </a:rPr>
              <a:t>tâches </a:t>
            </a:r>
            <a:r>
              <a:rPr sz="1200" spc="-5" dirty="0">
                <a:latin typeface="Arial"/>
                <a:cs typeface="Arial"/>
              </a:rPr>
              <a:t>n’avancent pas comme </a:t>
            </a:r>
            <a:r>
              <a:rPr sz="1200" spc="-10" dirty="0">
                <a:latin typeface="Arial"/>
                <a:cs typeface="Arial"/>
              </a:rPr>
              <a:t>prévu, </a:t>
            </a:r>
            <a:r>
              <a:rPr sz="1200" spc="-5" dirty="0">
                <a:latin typeface="Arial"/>
                <a:cs typeface="Arial"/>
              </a:rPr>
              <a:t>le chef de projet  </a:t>
            </a:r>
            <a:r>
              <a:rPr sz="1200" dirty="0">
                <a:latin typeface="Arial"/>
                <a:cs typeface="Arial"/>
              </a:rPr>
              <a:t>aura </a:t>
            </a:r>
            <a:r>
              <a:rPr sz="1200" spc="-5" dirty="0">
                <a:latin typeface="Arial"/>
                <a:cs typeface="Arial"/>
              </a:rPr>
              <a:t>beau </a:t>
            </a:r>
            <a:r>
              <a:rPr sz="1200" dirty="0">
                <a:latin typeface="Arial"/>
                <a:cs typeface="Arial"/>
              </a:rPr>
              <a:t>râler, les </a:t>
            </a:r>
            <a:r>
              <a:rPr sz="1200" spc="-5" dirty="0">
                <a:latin typeface="Arial"/>
                <a:cs typeface="Arial"/>
              </a:rPr>
              <a:t>équipiers </a:t>
            </a:r>
            <a:r>
              <a:rPr sz="1200" dirty="0">
                <a:latin typeface="Arial"/>
                <a:cs typeface="Arial"/>
              </a:rPr>
              <a:t>diront </a:t>
            </a:r>
            <a:r>
              <a:rPr sz="1200" spc="-10" dirty="0">
                <a:latin typeface="Arial"/>
                <a:cs typeface="Arial"/>
              </a:rPr>
              <a:t>que </a:t>
            </a:r>
            <a:r>
              <a:rPr sz="1200" dirty="0">
                <a:latin typeface="Arial"/>
                <a:cs typeface="Arial"/>
              </a:rPr>
              <a:t>les </a:t>
            </a:r>
            <a:r>
              <a:rPr sz="1200" spc="-5" dirty="0">
                <a:latin typeface="Arial"/>
                <a:cs typeface="Arial"/>
              </a:rPr>
              <a:t>estimations  n’étaient pas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réalistes.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19380" marR="5715" indent="-11938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119380" algn="l"/>
              </a:tabLst>
            </a:pPr>
            <a:r>
              <a:rPr sz="1200" spc="-5" dirty="0">
                <a:latin typeface="Arial"/>
                <a:cs typeface="Arial"/>
              </a:rPr>
              <a:t>La planification de sprint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basée </a:t>
            </a:r>
            <a:r>
              <a:rPr sz="1200" dirty="0">
                <a:latin typeface="Arial"/>
                <a:cs typeface="Arial"/>
              </a:rPr>
              <a:t>sur </a:t>
            </a:r>
            <a:r>
              <a:rPr sz="1200" spc="-5" dirty="0">
                <a:latin typeface="Arial"/>
                <a:cs typeface="Arial"/>
              </a:rPr>
              <a:t>l’idée qu’on </a:t>
            </a:r>
            <a:r>
              <a:rPr sz="1200" spc="-10" dirty="0">
                <a:latin typeface="Arial"/>
                <a:cs typeface="Arial"/>
              </a:rPr>
              <a:t>ne </a:t>
            </a:r>
            <a:r>
              <a:rPr sz="1200" spc="-5" dirty="0">
                <a:latin typeface="Arial"/>
                <a:cs typeface="Arial"/>
              </a:rPr>
              <a:t>peut pas  prévoir de </a:t>
            </a:r>
            <a:r>
              <a:rPr sz="1200" dirty="0">
                <a:latin typeface="Arial"/>
                <a:cs typeface="Arial"/>
              </a:rPr>
              <a:t>façon </a:t>
            </a:r>
            <a:r>
              <a:rPr sz="1200" spc="-5" dirty="0">
                <a:latin typeface="Arial"/>
                <a:cs typeface="Arial"/>
              </a:rPr>
              <a:t>précise au-delà d’un certain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horizon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L’horizon pour la planification détaillée correspond au sprint</a:t>
            </a:r>
            <a:r>
              <a:rPr sz="1200" spc="2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(2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4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semaines).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5028" y="4000627"/>
            <a:ext cx="1555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imes New Roman"/>
                <a:cs typeface="Times New Roman"/>
              </a:rPr>
              <a:t>1</a:t>
            </a:r>
            <a:r>
              <a:rPr sz="700" spc="-5" dirty="0">
                <a:latin typeface="Times New Roman"/>
                <a:cs typeface="Times New Roman"/>
              </a:rPr>
              <a:t>17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planning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59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176324" y="5637021"/>
            <a:ext cx="450850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 marR="5080" indent="-12255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22555" algn="l"/>
              </a:tabLst>
            </a:pPr>
            <a:r>
              <a:rPr sz="1200" dirty="0">
                <a:latin typeface="Arial"/>
                <a:cs typeface="Arial"/>
              </a:rPr>
              <a:t>Cette </a:t>
            </a:r>
            <a:r>
              <a:rPr sz="1200" spc="-5" dirty="0">
                <a:latin typeface="Arial"/>
                <a:cs typeface="Arial"/>
              </a:rPr>
              <a:t>réunion </a:t>
            </a:r>
            <a:r>
              <a:rPr sz="1200" dirty="0">
                <a:latin typeface="Arial"/>
                <a:cs typeface="Arial"/>
              </a:rPr>
              <a:t>met </a:t>
            </a:r>
            <a:r>
              <a:rPr sz="1200" spc="-10" dirty="0">
                <a:latin typeface="Arial"/>
                <a:cs typeface="Arial"/>
              </a:rPr>
              <a:t>en </a:t>
            </a:r>
            <a:r>
              <a:rPr sz="1200" spc="-5" dirty="0">
                <a:latin typeface="Arial"/>
                <a:cs typeface="Arial"/>
              </a:rPr>
              <a:t>évidence, peut-être encore plus que pour  la planification de release, le rôle essentiel de l’équipe dans  l’élaboration </a:t>
            </a:r>
            <a:r>
              <a:rPr sz="1200" dirty="0">
                <a:latin typeface="Arial"/>
                <a:cs typeface="Arial"/>
              </a:rPr>
              <a:t>des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plans.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27000" marR="5715" indent="-127000" algn="just">
              <a:lnSpc>
                <a:spcPct val="100000"/>
              </a:lnSpc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Le travail du </a:t>
            </a:r>
            <a:r>
              <a:rPr sz="1200" dirty="0">
                <a:latin typeface="Arial"/>
                <a:cs typeface="Arial"/>
              </a:rPr>
              <a:t>sprint </a:t>
            </a:r>
            <a:r>
              <a:rPr sz="1200" spc="-5" dirty="0">
                <a:latin typeface="Arial"/>
                <a:cs typeface="Arial"/>
              </a:rPr>
              <a:t>appartient à l’équipe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ce n’est pas un </a:t>
            </a:r>
            <a:r>
              <a:rPr sz="1200" spc="-10" dirty="0">
                <a:latin typeface="Arial"/>
                <a:cs typeface="Arial"/>
              </a:rPr>
              <a:t>chef  </a:t>
            </a:r>
            <a:r>
              <a:rPr sz="1200" spc="-5" dirty="0">
                <a:latin typeface="Arial"/>
                <a:cs typeface="Arial"/>
              </a:rPr>
              <a:t>qui définit ce qu’il </a:t>
            </a:r>
            <a:r>
              <a:rPr sz="1200" dirty="0">
                <a:latin typeface="Arial"/>
                <a:cs typeface="Arial"/>
              </a:rPr>
              <a:t>y </a:t>
            </a:r>
            <a:r>
              <a:rPr sz="1200" spc="-5" dirty="0">
                <a:latin typeface="Arial"/>
                <a:cs typeface="Arial"/>
              </a:rPr>
              <a:t>a à </a:t>
            </a:r>
            <a:r>
              <a:rPr sz="1200" dirty="0">
                <a:latin typeface="Arial"/>
                <a:cs typeface="Arial"/>
              </a:rPr>
              <a:t>faire, c’est </a:t>
            </a:r>
            <a:r>
              <a:rPr sz="1200" spc="-5" dirty="0">
                <a:latin typeface="Arial"/>
                <a:cs typeface="Arial"/>
              </a:rPr>
              <a:t>l’équipe qui s’organise elle-  </a:t>
            </a:r>
            <a:r>
              <a:rPr sz="1200" dirty="0">
                <a:latin typeface="Arial"/>
                <a:cs typeface="Arial"/>
              </a:rPr>
              <a:t>même.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25730" marR="6350" indent="-125730" algn="just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200" spc="-5" dirty="0">
                <a:latin typeface="Arial"/>
                <a:cs typeface="Arial"/>
              </a:rPr>
              <a:t>Au-delà de sa fonction </a:t>
            </a:r>
            <a:r>
              <a:rPr sz="1200" dirty="0">
                <a:latin typeface="Arial"/>
                <a:cs typeface="Arial"/>
              </a:rPr>
              <a:t>première </a:t>
            </a:r>
            <a:r>
              <a:rPr sz="1200" spc="-5" dirty="0">
                <a:latin typeface="Arial"/>
                <a:cs typeface="Arial"/>
              </a:rPr>
              <a:t>de planification, la réunion est  un rituel qui prépare l’équipe à travailler de </a:t>
            </a:r>
            <a:r>
              <a:rPr sz="1200" dirty="0">
                <a:latin typeface="Arial"/>
                <a:cs typeface="Arial"/>
              </a:rPr>
              <a:t>façon </a:t>
            </a:r>
            <a:r>
              <a:rPr sz="1200" spc="-5" dirty="0">
                <a:latin typeface="Arial"/>
                <a:cs typeface="Arial"/>
              </a:rPr>
              <a:t>collective  pendant 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5028" y="7977327"/>
            <a:ext cx="1555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imes New Roman"/>
                <a:cs typeface="Times New Roman"/>
              </a:rPr>
              <a:t>1</a:t>
            </a:r>
            <a:r>
              <a:rPr sz="700" spc="-5" dirty="0">
                <a:latin typeface="Times New Roman"/>
                <a:cs typeface="Times New Roman"/>
              </a:rPr>
              <a:t>18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 manifeste (2001)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6194" y="1551812"/>
            <a:ext cx="4309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marR="5080" indent="-1066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On </a:t>
            </a:r>
            <a:r>
              <a:rPr sz="1400" spc="-5" dirty="0">
                <a:latin typeface="Arial"/>
                <a:cs typeface="Arial"/>
              </a:rPr>
              <a:t>découvre </a:t>
            </a:r>
            <a:r>
              <a:rPr sz="1400" dirty="0">
                <a:latin typeface="Arial"/>
                <a:cs typeface="Arial"/>
              </a:rPr>
              <a:t>de meilleures façons de </a:t>
            </a:r>
            <a:r>
              <a:rPr sz="1400" spc="-5" dirty="0">
                <a:latin typeface="Arial"/>
                <a:cs typeface="Arial"/>
              </a:rPr>
              <a:t>développer </a:t>
            </a:r>
            <a:r>
              <a:rPr sz="1400" dirty="0">
                <a:latin typeface="Arial"/>
                <a:cs typeface="Arial"/>
              </a:rPr>
              <a:t>des  logiciels en le faisant et en aidant les autres à le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faire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9225" y="4000627"/>
            <a:ext cx="1079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imes New Roman"/>
                <a:cs typeface="Times New Roman"/>
              </a:rPr>
              <a:t>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9861" y="2225869"/>
            <a:ext cx="3624851" cy="1636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53415" marR="826769" indent="-70485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4 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valeurs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du 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manifeste</a:t>
            </a:r>
            <a:r>
              <a:rPr sz="1800" b="1" spc="-3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agile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6</a:t>
            </a:fld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1176324" y="5421883"/>
            <a:ext cx="4470400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8930">
              <a:lnSpc>
                <a:spcPct val="120000"/>
              </a:lnSpc>
              <a:spcBef>
                <a:spcPts val="10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Priorité aux </a:t>
            </a:r>
            <a:r>
              <a:rPr sz="1200" b="1" spc="-5" dirty="0">
                <a:solidFill>
                  <a:srgbClr val="009900"/>
                </a:solidFill>
                <a:latin typeface="Arial"/>
                <a:cs typeface="Arial"/>
              </a:rPr>
              <a:t>personnes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aux </a:t>
            </a:r>
            <a:r>
              <a:rPr sz="1200" b="1" spc="-5" dirty="0">
                <a:solidFill>
                  <a:srgbClr val="009900"/>
                </a:solidFill>
                <a:latin typeface="Arial"/>
                <a:cs typeface="Arial"/>
              </a:rPr>
              <a:t>interactions </a:t>
            </a:r>
            <a:r>
              <a:rPr sz="1200" spc="-5" dirty="0">
                <a:latin typeface="Arial"/>
                <a:cs typeface="Arial"/>
              </a:rPr>
              <a:t>par rapport aux </a:t>
            </a:r>
            <a:r>
              <a:rPr sz="1200" spc="-5" dirty="0">
                <a:solidFill>
                  <a:srgbClr val="FF0066"/>
                </a:solidFill>
                <a:latin typeface="Arial"/>
                <a:cs typeface="Arial"/>
              </a:rPr>
              <a:t> procédures </a:t>
            </a:r>
            <a:r>
              <a:rPr sz="1200" dirty="0">
                <a:solidFill>
                  <a:srgbClr val="FF0066"/>
                </a:solidFill>
                <a:latin typeface="Arial"/>
                <a:cs typeface="Arial"/>
              </a:rPr>
              <a:t>et</a:t>
            </a:r>
            <a:r>
              <a:rPr sz="1200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66"/>
                </a:solidFill>
                <a:latin typeface="Arial"/>
                <a:cs typeface="Arial"/>
              </a:rPr>
              <a:t>outils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latin typeface="Arial"/>
                <a:cs typeface="Arial"/>
              </a:rPr>
              <a:t>– Travail en groupe,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communication</a:t>
            </a:r>
            <a:endParaRPr sz="1000">
              <a:latin typeface="Arial"/>
              <a:cs typeface="Arial"/>
            </a:endParaRPr>
          </a:p>
          <a:p>
            <a:pPr marL="12700" marR="364490">
              <a:lnSpc>
                <a:spcPts val="1730"/>
              </a:lnSpc>
              <a:spcBef>
                <a:spcPts val="95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Priorité aux </a:t>
            </a:r>
            <a:r>
              <a:rPr sz="1200" b="1" dirty="0">
                <a:solidFill>
                  <a:srgbClr val="009900"/>
                </a:solidFill>
                <a:latin typeface="Arial"/>
                <a:cs typeface="Arial"/>
              </a:rPr>
              <a:t>applications </a:t>
            </a:r>
            <a:r>
              <a:rPr sz="1200" b="1" spc="-5" dirty="0">
                <a:solidFill>
                  <a:srgbClr val="009900"/>
                </a:solidFill>
                <a:latin typeface="Arial"/>
                <a:cs typeface="Arial"/>
              </a:rPr>
              <a:t>fonctionnelles </a:t>
            </a:r>
            <a:r>
              <a:rPr sz="1200" spc="-5" dirty="0">
                <a:latin typeface="Arial"/>
                <a:cs typeface="Arial"/>
              </a:rPr>
              <a:t>par rapport à une </a:t>
            </a:r>
            <a:r>
              <a:rPr sz="1200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66"/>
                </a:solidFill>
                <a:latin typeface="Arial"/>
                <a:cs typeface="Arial"/>
              </a:rPr>
              <a:t>documentation</a:t>
            </a:r>
            <a:r>
              <a:rPr sz="1200" spc="-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66"/>
                </a:solidFill>
                <a:latin typeface="Arial"/>
                <a:cs typeface="Arial"/>
              </a:rPr>
              <a:t>pléthorique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Arial"/>
                <a:cs typeface="Arial"/>
              </a:rPr>
              <a:t>– </a:t>
            </a:r>
            <a:r>
              <a:rPr sz="1000" spc="-5" dirty="0">
                <a:latin typeface="Arial"/>
                <a:cs typeface="Arial"/>
              </a:rPr>
              <a:t>Documentation succincte à jour, documentation permanente du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code</a:t>
            </a:r>
            <a:endParaRPr sz="1000">
              <a:latin typeface="Arial"/>
              <a:cs typeface="Arial"/>
            </a:endParaRPr>
          </a:p>
          <a:p>
            <a:pPr marL="12700" marR="424815">
              <a:lnSpc>
                <a:spcPct val="120000"/>
              </a:lnSpc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Priorité de </a:t>
            </a:r>
            <a:r>
              <a:rPr sz="1200" b="1" spc="-5" dirty="0">
                <a:solidFill>
                  <a:srgbClr val="009900"/>
                </a:solidFill>
                <a:latin typeface="Arial"/>
                <a:cs typeface="Arial"/>
              </a:rPr>
              <a:t>la </a:t>
            </a:r>
            <a:r>
              <a:rPr sz="1200" b="1" dirty="0">
                <a:solidFill>
                  <a:srgbClr val="009900"/>
                </a:solidFill>
                <a:latin typeface="Arial"/>
                <a:cs typeface="Arial"/>
              </a:rPr>
              <a:t>collaboration </a:t>
            </a:r>
            <a:r>
              <a:rPr sz="1200" b="1" spc="-10" dirty="0">
                <a:solidFill>
                  <a:srgbClr val="009900"/>
                </a:solidFill>
                <a:latin typeface="Arial"/>
                <a:cs typeface="Arial"/>
              </a:rPr>
              <a:t>avec </a:t>
            </a:r>
            <a:r>
              <a:rPr sz="1200" b="1" spc="-5" dirty="0">
                <a:solidFill>
                  <a:srgbClr val="009900"/>
                </a:solidFill>
                <a:latin typeface="Arial"/>
                <a:cs typeface="Arial"/>
              </a:rPr>
              <a:t>le </a:t>
            </a:r>
            <a:r>
              <a:rPr sz="1200" b="1" dirty="0">
                <a:solidFill>
                  <a:srgbClr val="009900"/>
                </a:solidFill>
                <a:latin typeface="Arial"/>
                <a:cs typeface="Arial"/>
              </a:rPr>
              <a:t>client </a:t>
            </a:r>
            <a:r>
              <a:rPr sz="1200" spc="-5" dirty="0">
                <a:latin typeface="Arial"/>
                <a:cs typeface="Arial"/>
              </a:rPr>
              <a:t>par rapport à </a:t>
            </a:r>
            <a:r>
              <a:rPr sz="1200" spc="-10" dirty="0">
                <a:latin typeface="Arial"/>
                <a:cs typeface="Arial"/>
              </a:rPr>
              <a:t>la </a:t>
            </a:r>
            <a:r>
              <a:rPr sz="1200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66"/>
                </a:solidFill>
                <a:latin typeface="Arial"/>
                <a:cs typeface="Arial"/>
              </a:rPr>
              <a:t>négociation du </a:t>
            </a:r>
            <a:r>
              <a:rPr sz="1200" dirty="0">
                <a:solidFill>
                  <a:srgbClr val="FF0066"/>
                </a:solidFill>
                <a:latin typeface="Arial"/>
                <a:cs typeface="Arial"/>
              </a:rPr>
              <a:t>contrat</a:t>
            </a:r>
            <a:endParaRPr sz="12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SzPct val="120000"/>
              <a:buChar char="–"/>
              <a:tabLst>
                <a:tab pos="139700" algn="l"/>
              </a:tabLst>
            </a:pPr>
            <a:r>
              <a:rPr sz="1000" spc="-5" dirty="0">
                <a:latin typeface="Arial"/>
                <a:cs typeface="Arial"/>
              </a:rPr>
              <a:t>Feedback régulier du client, solution répondant réellement </a:t>
            </a:r>
            <a:r>
              <a:rPr sz="1000" spc="-10" dirty="0">
                <a:latin typeface="Arial"/>
                <a:cs typeface="Arial"/>
              </a:rPr>
              <a:t>aux</a:t>
            </a:r>
            <a:r>
              <a:rPr sz="1000" spc="1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attentes</a:t>
            </a:r>
            <a:endParaRPr sz="10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245"/>
              </a:spcBef>
              <a:buChar char="–"/>
              <a:tabLst>
                <a:tab pos="118110" algn="l"/>
              </a:tabLst>
            </a:pPr>
            <a:r>
              <a:rPr sz="1000" spc="-5" dirty="0">
                <a:latin typeface="Arial"/>
                <a:cs typeface="Arial"/>
              </a:rPr>
              <a:t>Grande maturité du client, relation de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confiance</a:t>
            </a:r>
            <a:endParaRPr sz="10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Priorité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b="1" spc="-5" dirty="0">
                <a:solidFill>
                  <a:srgbClr val="009900"/>
                </a:solidFill>
                <a:latin typeface="Arial"/>
                <a:cs typeface="Arial"/>
              </a:rPr>
              <a:t>l’application du </a:t>
            </a:r>
            <a:r>
              <a:rPr sz="1200" b="1" dirty="0">
                <a:solidFill>
                  <a:srgbClr val="009900"/>
                </a:solidFill>
                <a:latin typeface="Arial"/>
                <a:cs typeface="Arial"/>
              </a:rPr>
              <a:t>changement </a:t>
            </a:r>
            <a:r>
              <a:rPr sz="1200" dirty="0">
                <a:latin typeface="Arial"/>
                <a:cs typeface="Arial"/>
              </a:rPr>
              <a:t>par rapport à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FF0066"/>
                </a:solidFill>
                <a:latin typeface="Arial"/>
                <a:cs typeface="Arial"/>
              </a:rPr>
              <a:t>planification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– </a:t>
            </a:r>
            <a:r>
              <a:rPr sz="1000" spc="-10" dirty="0">
                <a:latin typeface="Arial"/>
                <a:cs typeface="Arial"/>
              </a:rPr>
              <a:t>Planning </a:t>
            </a:r>
            <a:r>
              <a:rPr sz="1000" spc="-5" dirty="0">
                <a:latin typeface="Arial"/>
                <a:cs typeface="Arial"/>
              </a:rPr>
              <a:t>flexible, modifications possibles après </a:t>
            </a:r>
            <a:r>
              <a:rPr sz="1000" spc="-10" dirty="0">
                <a:latin typeface="Arial"/>
                <a:cs typeface="Arial"/>
              </a:rPr>
              <a:t>une </a:t>
            </a:r>
            <a:r>
              <a:rPr sz="1000" spc="-5" dirty="0">
                <a:latin typeface="Arial"/>
                <a:cs typeface="Arial"/>
              </a:rPr>
              <a:t>1ère version du</a:t>
            </a:r>
            <a:r>
              <a:rPr sz="1000" spc="229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système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12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Planifier le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495170"/>
            <a:ext cx="4507865" cy="10864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9220" indent="-109220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Durée</a:t>
            </a:r>
            <a:r>
              <a:rPr sz="1200" spc="-5" dirty="0">
                <a:latin typeface="Arial"/>
                <a:cs typeface="Arial"/>
              </a:rPr>
              <a:t>: 1 heure </a:t>
            </a:r>
            <a:r>
              <a:rPr sz="120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4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heures</a:t>
            </a:r>
            <a:endParaRPr sz="12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85420" algn="l"/>
              </a:tabLst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Participants: </a:t>
            </a:r>
            <a:r>
              <a:rPr sz="1200" dirty="0">
                <a:latin typeface="Arial"/>
                <a:cs typeface="Arial"/>
              </a:rPr>
              <a:t>PO, </a:t>
            </a:r>
            <a:r>
              <a:rPr sz="1200" spc="-5" dirty="0">
                <a:latin typeface="Arial"/>
                <a:cs typeface="Arial"/>
              </a:rPr>
              <a:t>SM,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Equipe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Le Backlog du produit au mur, définition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 « Done »</a:t>
            </a:r>
            <a:endParaRPr sz="1200">
              <a:latin typeface="Arial"/>
              <a:cs typeface="Arial"/>
            </a:endParaRPr>
          </a:p>
          <a:p>
            <a:pPr marL="184785" marR="5080" indent="-1720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85420" algn="l"/>
              </a:tabLst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Objectif: </a:t>
            </a:r>
            <a:r>
              <a:rPr sz="1200" spc="-5" dirty="0">
                <a:latin typeface="Arial"/>
                <a:cs typeface="Arial"/>
              </a:rPr>
              <a:t>extraction des </a:t>
            </a:r>
            <a:r>
              <a:rPr sz="1200" dirty="0">
                <a:latin typeface="Arial"/>
                <a:cs typeface="Arial"/>
              </a:rPr>
              <a:t>items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Backlog du produit pour </a:t>
            </a:r>
            <a:r>
              <a:rPr sz="1200" spc="-10" dirty="0">
                <a:latin typeface="Arial"/>
                <a:cs typeface="Arial"/>
              </a:rPr>
              <a:t>le  </a:t>
            </a:r>
            <a:r>
              <a:rPr sz="1200" spc="-5" dirty="0">
                <a:latin typeface="Arial"/>
                <a:cs typeface="Arial"/>
              </a:rPr>
              <a:t>sprint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5028" y="4000627"/>
            <a:ext cx="1555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imes New Roman"/>
                <a:cs typeface="Times New Roman"/>
              </a:rPr>
              <a:t>1</a:t>
            </a:r>
            <a:r>
              <a:rPr sz="700" spc="-5" dirty="0">
                <a:latin typeface="Times New Roman"/>
                <a:cs typeface="Times New Roman"/>
              </a:rPr>
              <a:t>19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4372" y="2869692"/>
            <a:ext cx="2078172" cy="1220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Planifier le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324" y="5472298"/>
            <a:ext cx="4120515" cy="9036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Durée</a:t>
            </a:r>
            <a:r>
              <a:rPr sz="1200" spc="-5" dirty="0">
                <a:latin typeface="Arial"/>
                <a:cs typeface="Arial"/>
              </a:rPr>
              <a:t>: 1 heure </a:t>
            </a:r>
            <a:r>
              <a:rPr sz="120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4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heures</a:t>
            </a:r>
            <a:endParaRPr sz="12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85420" algn="l"/>
              </a:tabLst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Participants: </a:t>
            </a:r>
            <a:r>
              <a:rPr sz="1200" dirty="0">
                <a:latin typeface="Arial"/>
                <a:cs typeface="Arial"/>
              </a:rPr>
              <a:t>SM,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Equipe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Le Backlog </a:t>
            </a:r>
            <a:r>
              <a:rPr sz="120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sprint au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mur</a:t>
            </a:r>
            <a:endParaRPr sz="12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85420" algn="l"/>
              </a:tabLst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Objectif: </a:t>
            </a:r>
            <a:r>
              <a:rPr sz="1200" dirty="0">
                <a:latin typeface="Arial"/>
                <a:cs typeface="Arial"/>
              </a:rPr>
              <a:t>définir et estimer </a:t>
            </a:r>
            <a:r>
              <a:rPr sz="1200" spc="-5" dirty="0">
                <a:latin typeface="Arial"/>
                <a:cs typeface="Arial"/>
              </a:rPr>
              <a:t>les </a:t>
            </a:r>
            <a:r>
              <a:rPr sz="1200" dirty="0">
                <a:latin typeface="Arial"/>
                <a:cs typeface="Arial"/>
              </a:rPr>
              <a:t>tâches </a:t>
            </a:r>
            <a:r>
              <a:rPr sz="1200" spc="-5" dirty="0">
                <a:latin typeface="Arial"/>
                <a:cs typeface="Arial"/>
              </a:rPr>
              <a:t>du backlog du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120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14372" y="6845807"/>
            <a:ext cx="2078172" cy="1220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60</a:t>
            </a:fld>
            <a:endParaRPr spc="-4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121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711" y="1455419"/>
            <a:ext cx="2307336" cy="2723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2472" y="1440180"/>
            <a:ext cx="2292095" cy="270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2472" y="1440180"/>
            <a:ext cx="2292350" cy="2708275"/>
          </a:xfrm>
          <a:custGeom>
            <a:avLst/>
            <a:gdLst/>
            <a:ahLst/>
            <a:cxnLst/>
            <a:rect l="l" t="t" r="r" b="b"/>
            <a:pathLst>
              <a:path w="2292350" h="2708275">
                <a:moveTo>
                  <a:pt x="0" y="137033"/>
                </a:moveTo>
                <a:lnTo>
                  <a:pt x="6985" y="93715"/>
                </a:lnTo>
                <a:lnTo>
                  <a:pt x="26436" y="56098"/>
                </a:lnTo>
                <a:lnTo>
                  <a:pt x="56098" y="26436"/>
                </a:lnTo>
                <a:lnTo>
                  <a:pt x="93715" y="6985"/>
                </a:lnTo>
                <a:lnTo>
                  <a:pt x="137032" y="0"/>
                </a:lnTo>
                <a:lnTo>
                  <a:pt x="2155063" y="0"/>
                </a:lnTo>
                <a:lnTo>
                  <a:pt x="2198380" y="6984"/>
                </a:lnTo>
                <a:lnTo>
                  <a:pt x="2235997" y="26436"/>
                </a:lnTo>
                <a:lnTo>
                  <a:pt x="2265659" y="56098"/>
                </a:lnTo>
                <a:lnTo>
                  <a:pt x="2285110" y="93715"/>
                </a:lnTo>
                <a:lnTo>
                  <a:pt x="2292095" y="137033"/>
                </a:lnTo>
                <a:lnTo>
                  <a:pt x="2292095" y="2571115"/>
                </a:lnTo>
                <a:lnTo>
                  <a:pt x="2285110" y="2614432"/>
                </a:lnTo>
                <a:lnTo>
                  <a:pt x="2265659" y="2652049"/>
                </a:lnTo>
                <a:lnTo>
                  <a:pt x="2235997" y="2681711"/>
                </a:lnTo>
                <a:lnTo>
                  <a:pt x="2198380" y="2701163"/>
                </a:lnTo>
                <a:lnTo>
                  <a:pt x="2155063" y="2708148"/>
                </a:lnTo>
                <a:lnTo>
                  <a:pt x="137032" y="2708148"/>
                </a:lnTo>
                <a:lnTo>
                  <a:pt x="93715" y="2701163"/>
                </a:lnTo>
                <a:lnTo>
                  <a:pt x="56098" y="2681711"/>
                </a:lnTo>
                <a:lnTo>
                  <a:pt x="26436" y="2652049"/>
                </a:lnTo>
                <a:lnTo>
                  <a:pt x="6985" y="2614432"/>
                </a:lnTo>
                <a:lnTo>
                  <a:pt x="0" y="2571115"/>
                </a:lnTo>
                <a:lnTo>
                  <a:pt x="0" y="137033"/>
                </a:lnTo>
                <a:close/>
              </a:path>
            </a:pathLst>
          </a:custGeom>
          <a:ln w="12191">
            <a:solidFill>
              <a:srgbClr val="003B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2783" y="1440180"/>
            <a:ext cx="1572895" cy="268605"/>
          </a:xfrm>
          <a:custGeom>
            <a:avLst/>
            <a:gdLst/>
            <a:ahLst/>
            <a:cxnLst/>
            <a:rect l="l" t="t" r="r" b="b"/>
            <a:pathLst>
              <a:path w="1572895" h="268605">
                <a:moveTo>
                  <a:pt x="0" y="268224"/>
                </a:moveTo>
                <a:lnTo>
                  <a:pt x="1572768" y="268224"/>
                </a:lnTo>
                <a:lnTo>
                  <a:pt x="15727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003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6376" y="1440180"/>
            <a:ext cx="222504" cy="205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46376" y="1594103"/>
            <a:ext cx="280670" cy="114300"/>
          </a:xfrm>
          <a:custGeom>
            <a:avLst/>
            <a:gdLst/>
            <a:ahLst/>
            <a:cxnLst/>
            <a:rect l="l" t="t" r="r" b="b"/>
            <a:pathLst>
              <a:path w="280669" h="114300">
                <a:moveTo>
                  <a:pt x="0" y="114300"/>
                </a:moveTo>
                <a:lnTo>
                  <a:pt x="280415" y="114300"/>
                </a:lnTo>
                <a:lnTo>
                  <a:pt x="280415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3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9644" y="1508760"/>
            <a:ext cx="220979" cy="2042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0208" y="1440180"/>
            <a:ext cx="279400" cy="114300"/>
          </a:xfrm>
          <a:custGeom>
            <a:avLst/>
            <a:gdLst/>
            <a:ahLst/>
            <a:cxnLst/>
            <a:rect l="l" t="t" r="r" b="b"/>
            <a:pathLst>
              <a:path w="279400" h="114300">
                <a:moveTo>
                  <a:pt x="0" y="114300"/>
                </a:moveTo>
                <a:lnTo>
                  <a:pt x="278891" y="114300"/>
                </a:lnTo>
                <a:lnTo>
                  <a:pt x="27889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3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30576" y="1420114"/>
            <a:ext cx="189865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Planification 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du</a:t>
            </a:r>
            <a:r>
              <a:rPr sz="14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sprint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82011" y="1815083"/>
            <a:ext cx="21122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6772" y="1799844"/>
            <a:ext cx="2097024" cy="839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6772" y="1799844"/>
            <a:ext cx="2097405" cy="840105"/>
          </a:xfrm>
          <a:custGeom>
            <a:avLst/>
            <a:gdLst/>
            <a:ahLst/>
            <a:cxnLst/>
            <a:rect l="l" t="t" r="r" b="b"/>
            <a:pathLst>
              <a:path w="2097404" h="840105">
                <a:moveTo>
                  <a:pt x="0" y="137032"/>
                </a:moveTo>
                <a:lnTo>
                  <a:pt x="6985" y="93715"/>
                </a:lnTo>
                <a:lnTo>
                  <a:pt x="26436" y="56098"/>
                </a:lnTo>
                <a:lnTo>
                  <a:pt x="56098" y="26436"/>
                </a:lnTo>
                <a:lnTo>
                  <a:pt x="93715" y="6984"/>
                </a:lnTo>
                <a:lnTo>
                  <a:pt x="137032" y="0"/>
                </a:lnTo>
                <a:lnTo>
                  <a:pt x="1959990" y="0"/>
                </a:lnTo>
                <a:lnTo>
                  <a:pt x="2003308" y="6984"/>
                </a:lnTo>
                <a:lnTo>
                  <a:pt x="2040925" y="26436"/>
                </a:lnTo>
                <a:lnTo>
                  <a:pt x="2070587" y="56098"/>
                </a:lnTo>
                <a:lnTo>
                  <a:pt x="2090039" y="93715"/>
                </a:lnTo>
                <a:lnTo>
                  <a:pt x="2097024" y="137032"/>
                </a:lnTo>
                <a:lnTo>
                  <a:pt x="2097024" y="702690"/>
                </a:lnTo>
                <a:lnTo>
                  <a:pt x="2090039" y="746008"/>
                </a:lnTo>
                <a:lnTo>
                  <a:pt x="2070587" y="783625"/>
                </a:lnTo>
                <a:lnTo>
                  <a:pt x="2040925" y="813287"/>
                </a:lnTo>
                <a:lnTo>
                  <a:pt x="2003308" y="832738"/>
                </a:lnTo>
                <a:lnTo>
                  <a:pt x="1959990" y="839724"/>
                </a:lnTo>
                <a:lnTo>
                  <a:pt x="137032" y="839724"/>
                </a:lnTo>
                <a:lnTo>
                  <a:pt x="93715" y="832739"/>
                </a:lnTo>
                <a:lnTo>
                  <a:pt x="56098" y="813287"/>
                </a:lnTo>
                <a:lnTo>
                  <a:pt x="26436" y="783625"/>
                </a:lnTo>
                <a:lnTo>
                  <a:pt x="6985" y="746008"/>
                </a:lnTo>
                <a:lnTo>
                  <a:pt x="0" y="702690"/>
                </a:lnTo>
                <a:lnTo>
                  <a:pt x="0" y="137032"/>
                </a:lnTo>
                <a:close/>
              </a:path>
            </a:pathLst>
          </a:custGeom>
          <a:ln w="12192">
            <a:solidFill>
              <a:srgbClr val="0052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83179" y="1799844"/>
            <a:ext cx="1022985" cy="205740"/>
          </a:xfrm>
          <a:custGeom>
            <a:avLst/>
            <a:gdLst/>
            <a:ahLst/>
            <a:cxnLst/>
            <a:rect l="l" t="t" r="r" b="b"/>
            <a:pathLst>
              <a:path w="1022985" h="205739">
                <a:moveTo>
                  <a:pt x="0" y="205740"/>
                </a:moveTo>
                <a:lnTo>
                  <a:pt x="1022604" y="205740"/>
                </a:lnTo>
                <a:lnTo>
                  <a:pt x="1022604" y="0"/>
                </a:lnTo>
                <a:lnTo>
                  <a:pt x="0" y="0"/>
                </a:lnTo>
                <a:lnTo>
                  <a:pt x="0" y="205740"/>
                </a:lnTo>
                <a:close/>
              </a:path>
            </a:pathLst>
          </a:custGeom>
          <a:solidFill>
            <a:srgbClr val="0052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49396" y="1802892"/>
            <a:ext cx="222503" cy="2057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6772" y="1799844"/>
            <a:ext cx="222503" cy="2057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53767" y="1790826"/>
            <a:ext cx="610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Périmètre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8047" y="2030730"/>
            <a:ext cx="1819275" cy="4851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4620" marR="5080" indent="-121920">
              <a:lnSpc>
                <a:spcPts val="1180"/>
              </a:lnSpc>
              <a:spcBef>
                <a:spcPts val="210"/>
              </a:spcBef>
              <a:buFont typeface="Arial"/>
              <a:buChar char="•"/>
              <a:tabLst>
                <a:tab pos="134620" algn="l"/>
              </a:tabLst>
            </a:pPr>
            <a:r>
              <a:rPr sz="1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Analyser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et </a:t>
            </a:r>
            <a:r>
              <a:rPr sz="1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évaluer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le backlog  </a:t>
            </a:r>
            <a:r>
              <a:rPr sz="10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produit</a:t>
            </a:r>
            <a:endParaRPr sz="1050">
              <a:latin typeface="Times New Roman"/>
              <a:cs typeface="Times New Roman"/>
            </a:endParaRPr>
          </a:p>
          <a:p>
            <a:pPr marL="134620" indent="-121920">
              <a:lnSpc>
                <a:spcPts val="1145"/>
              </a:lnSpc>
              <a:buFont typeface="Arial"/>
              <a:buChar char="•"/>
              <a:tabLst>
                <a:tab pos="134620" algn="l"/>
              </a:tabLst>
            </a:pP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Définir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le </a:t>
            </a:r>
            <a:r>
              <a:rPr sz="1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but </a:t>
            </a: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du</a:t>
            </a:r>
            <a:r>
              <a:rPr sz="105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sprint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82011" y="2735579"/>
            <a:ext cx="2112264" cy="1335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6772" y="2720339"/>
            <a:ext cx="2097024" cy="13197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66772" y="2720339"/>
            <a:ext cx="2097405" cy="1320165"/>
          </a:xfrm>
          <a:custGeom>
            <a:avLst/>
            <a:gdLst/>
            <a:ahLst/>
            <a:cxnLst/>
            <a:rect l="l" t="t" r="r" b="b"/>
            <a:pathLst>
              <a:path w="2097404" h="1320164">
                <a:moveTo>
                  <a:pt x="0" y="137160"/>
                </a:moveTo>
                <a:lnTo>
                  <a:pt x="6986" y="93780"/>
                </a:lnTo>
                <a:lnTo>
                  <a:pt x="26444" y="56125"/>
                </a:lnTo>
                <a:lnTo>
                  <a:pt x="56125" y="26444"/>
                </a:lnTo>
                <a:lnTo>
                  <a:pt x="93780" y="6986"/>
                </a:lnTo>
                <a:lnTo>
                  <a:pt x="137159" y="0"/>
                </a:lnTo>
                <a:lnTo>
                  <a:pt x="1959864" y="0"/>
                </a:lnTo>
                <a:lnTo>
                  <a:pt x="2003243" y="6986"/>
                </a:lnTo>
                <a:lnTo>
                  <a:pt x="2040898" y="26444"/>
                </a:lnTo>
                <a:lnTo>
                  <a:pt x="2070579" y="56125"/>
                </a:lnTo>
                <a:lnTo>
                  <a:pt x="2090037" y="93780"/>
                </a:lnTo>
                <a:lnTo>
                  <a:pt x="2097024" y="137160"/>
                </a:lnTo>
                <a:lnTo>
                  <a:pt x="2097024" y="1182624"/>
                </a:lnTo>
                <a:lnTo>
                  <a:pt x="2090037" y="1226003"/>
                </a:lnTo>
                <a:lnTo>
                  <a:pt x="2070579" y="1263658"/>
                </a:lnTo>
                <a:lnTo>
                  <a:pt x="2040898" y="1293339"/>
                </a:lnTo>
                <a:lnTo>
                  <a:pt x="2003243" y="1312797"/>
                </a:lnTo>
                <a:lnTo>
                  <a:pt x="1959864" y="1319784"/>
                </a:lnTo>
                <a:lnTo>
                  <a:pt x="137159" y="1319784"/>
                </a:lnTo>
                <a:lnTo>
                  <a:pt x="93780" y="1312797"/>
                </a:lnTo>
                <a:lnTo>
                  <a:pt x="56125" y="1293339"/>
                </a:lnTo>
                <a:lnTo>
                  <a:pt x="26444" y="1263658"/>
                </a:lnTo>
                <a:lnTo>
                  <a:pt x="6986" y="1226003"/>
                </a:lnTo>
                <a:lnTo>
                  <a:pt x="0" y="1182624"/>
                </a:lnTo>
                <a:lnTo>
                  <a:pt x="0" y="137160"/>
                </a:lnTo>
                <a:close/>
              </a:path>
            </a:pathLst>
          </a:custGeom>
          <a:ln w="12192">
            <a:solidFill>
              <a:srgbClr val="0052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3179" y="2720339"/>
            <a:ext cx="1022985" cy="205740"/>
          </a:xfrm>
          <a:custGeom>
            <a:avLst/>
            <a:gdLst/>
            <a:ahLst/>
            <a:cxnLst/>
            <a:rect l="l" t="t" r="r" b="b"/>
            <a:pathLst>
              <a:path w="1022985" h="205739">
                <a:moveTo>
                  <a:pt x="0" y="205739"/>
                </a:moveTo>
                <a:lnTo>
                  <a:pt x="1022604" y="205739"/>
                </a:lnTo>
                <a:lnTo>
                  <a:pt x="1022604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0052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49396" y="2723388"/>
            <a:ext cx="222503" cy="2057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6772" y="2720339"/>
            <a:ext cx="222503" cy="2057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53767" y="2710688"/>
            <a:ext cx="293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8047" y="2950845"/>
            <a:ext cx="1915160" cy="9302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34620" marR="88265" indent="-121920">
              <a:lnSpc>
                <a:spcPts val="1190"/>
              </a:lnSpc>
              <a:spcBef>
                <a:spcPts val="204"/>
              </a:spcBef>
              <a:buFont typeface="Arial"/>
              <a:buChar char="•"/>
              <a:tabLst>
                <a:tab pos="134620" algn="l"/>
              </a:tabLst>
            </a:pPr>
            <a:r>
              <a:rPr sz="1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Décider </a:t>
            </a:r>
            <a:r>
              <a:rPr sz="10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comment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s'y</a:t>
            </a:r>
            <a:r>
              <a:rPr sz="105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prendre  </a:t>
            </a:r>
            <a:r>
              <a:rPr sz="10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(conception)</a:t>
            </a:r>
            <a:endParaRPr sz="1050">
              <a:latin typeface="Times New Roman"/>
              <a:cs typeface="Times New Roman"/>
            </a:endParaRPr>
          </a:p>
          <a:p>
            <a:pPr marL="134620" indent="-121920">
              <a:lnSpc>
                <a:spcPts val="1085"/>
              </a:lnSpc>
              <a:buFont typeface="Arial"/>
              <a:buChar char="•"/>
              <a:tabLst>
                <a:tab pos="134620" algn="l"/>
              </a:tabLst>
            </a:pPr>
            <a:r>
              <a:rPr sz="10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Créer </a:t>
            </a:r>
            <a:r>
              <a:rPr sz="1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la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liste </a:t>
            </a:r>
            <a:r>
              <a:rPr sz="10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des </a:t>
            </a:r>
            <a:r>
              <a:rPr sz="1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tâches </a:t>
            </a:r>
            <a:r>
              <a:rPr sz="1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à</a:t>
            </a:r>
            <a:r>
              <a:rPr sz="105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partir</a:t>
            </a:r>
            <a:endParaRPr sz="1050">
              <a:latin typeface="Times New Roman"/>
              <a:cs typeface="Times New Roman"/>
            </a:endParaRPr>
          </a:p>
          <a:p>
            <a:pPr marL="133985" marR="212090">
              <a:lnSpc>
                <a:spcPts val="1180"/>
              </a:lnSpc>
              <a:spcBef>
                <a:spcPts val="55"/>
              </a:spcBef>
            </a:pPr>
            <a:r>
              <a:rPr sz="10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des </a:t>
            </a:r>
            <a:r>
              <a:rPr sz="1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éléments </a:t>
            </a: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du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backlog</a:t>
            </a:r>
            <a:r>
              <a:rPr sz="105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de  </a:t>
            </a:r>
            <a:r>
              <a:rPr sz="1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produit</a:t>
            </a:r>
            <a:endParaRPr sz="1050">
              <a:latin typeface="Times New Roman"/>
              <a:cs typeface="Times New Roman"/>
            </a:endParaRPr>
          </a:p>
          <a:p>
            <a:pPr marL="134620" indent="-121920">
              <a:lnSpc>
                <a:spcPts val="1135"/>
              </a:lnSpc>
              <a:buFont typeface="Arial"/>
              <a:buChar char="•"/>
              <a:tabLst>
                <a:tab pos="134620" algn="l"/>
              </a:tabLst>
            </a:pP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Estimer </a:t>
            </a:r>
            <a:r>
              <a:rPr sz="10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les </a:t>
            </a:r>
            <a:r>
              <a:rPr sz="1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tâches </a:t>
            </a:r>
            <a:r>
              <a:rPr sz="10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105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heures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61509" y="2190242"/>
            <a:ext cx="378460" cy="59690"/>
          </a:xfrm>
          <a:custGeom>
            <a:avLst/>
            <a:gdLst/>
            <a:ahLst/>
            <a:cxnLst/>
            <a:rect l="l" t="t" r="r" b="b"/>
            <a:pathLst>
              <a:path w="378460" h="59689">
                <a:moveTo>
                  <a:pt x="358439" y="19811"/>
                </a:moveTo>
                <a:lnTo>
                  <a:pt x="328422" y="19811"/>
                </a:lnTo>
                <a:lnTo>
                  <a:pt x="328422" y="39624"/>
                </a:lnTo>
                <a:lnTo>
                  <a:pt x="318558" y="39662"/>
                </a:lnTo>
                <a:lnTo>
                  <a:pt x="318642" y="59435"/>
                </a:lnTo>
                <a:lnTo>
                  <a:pt x="377951" y="29463"/>
                </a:lnTo>
                <a:lnTo>
                  <a:pt x="358439" y="19811"/>
                </a:lnTo>
                <a:close/>
              </a:path>
              <a:path w="378460" h="59689">
                <a:moveTo>
                  <a:pt x="318473" y="19850"/>
                </a:moveTo>
                <a:lnTo>
                  <a:pt x="0" y="21081"/>
                </a:lnTo>
                <a:lnTo>
                  <a:pt x="0" y="40893"/>
                </a:lnTo>
                <a:lnTo>
                  <a:pt x="318558" y="39662"/>
                </a:lnTo>
                <a:lnTo>
                  <a:pt x="318473" y="19850"/>
                </a:lnTo>
                <a:close/>
              </a:path>
              <a:path w="378460" h="59689">
                <a:moveTo>
                  <a:pt x="328422" y="19811"/>
                </a:moveTo>
                <a:lnTo>
                  <a:pt x="318473" y="19850"/>
                </a:lnTo>
                <a:lnTo>
                  <a:pt x="318558" y="39662"/>
                </a:lnTo>
                <a:lnTo>
                  <a:pt x="328422" y="39624"/>
                </a:lnTo>
                <a:lnTo>
                  <a:pt x="328422" y="19811"/>
                </a:lnTo>
                <a:close/>
              </a:path>
              <a:path w="378460" h="59689">
                <a:moveTo>
                  <a:pt x="318388" y="0"/>
                </a:moveTo>
                <a:lnTo>
                  <a:pt x="318473" y="19850"/>
                </a:lnTo>
                <a:lnTo>
                  <a:pt x="358439" y="19811"/>
                </a:lnTo>
                <a:lnTo>
                  <a:pt x="318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56988" y="1975104"/>
            <a:ext cx="774191" cy="5349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38700" y="1964435"/>
            <a:ext cx="858012" cy="5958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41747" y="1959864"/>
            <a:ext cx="758951" cy="5196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41747" y="1959864"/>
            <a:ext cx="759460" cy="520065"/>
          </a:xfrm>
          <a:custGeom>
            <a:avLst/>
            <a:gdLst/>
            <a:ahLst/>
            <a:cxnLst/>
            <a:rect l="l" t="t" r="r" b="b"/>
            <a:pathLst>
              <a:path w="759460" h="520064">
                <a:moveTo>
                  <a:pt x="0" y="137032"/>
                </a:moveTo>
                <a:lnTo>
                  <a:pt x="6985" y="93715"/>
                </a:lnTo>
                <a:lnTo>
                  <a:pt x="26436" y="56098"/>
                </a:lnTo>
                <a:lnTo>
                  <a:pt x="56098" y="26436"/>
                </a:lnTo>
                <a:lnTo>
                  <a:pt x="93715" y="6984"/>
                </a:lnTo>
                <a:lnTo>
                  <a:pt x="137032" y="0"/>
                </a:lnTo>
                <a:lnTo>
                  <a:pt x="621918" y="0"/>
                </a:lnTo>
                <a:lnTo>
                  <a:pt x="665236" y="6984"/>
                </a:lnTo>
                <a:lnTo>
                  <a:pt x="702853" y="26436"/>
                </a:lnTo>
                <a:lnTo>
                  <a:pt x="732515" y="56098"/>
                </a:lnTo>
                <a:lnTo>
                  <a:pt x="751966" y="93715"/>
                </a:lnTo>
                <a:lnTo>
                  <a:pt x="758951" y="137032"/>
                </a:lnTo>
                <a:lnTo>
                  <a:pt x="758951" y="382650"/>
                </a:lnTo>
                <a:lnTo>
                  <a:pt x="751966" y="425968"/>
                </a:lnTo>
                <a:lnTo>
                  <a:pt x="732515" y="463585"/>
                </a:lnTo>
                <a:lnTo>
                  <a:pt x="702853" y="493247"/>
                </a:lnTo>
                <a:lnTo>
                  <a:pt x="665236" y="512699"/>
                </a:lnTo>
                <a:lnTo>
                  <a:pt x="621918" y="519683"/>
                </a:lnTo>
                <a:lnTo>
                  <a:pt x="137032" y="519683"/>
                </a:lnTo>
                <a:lnTo>
                  <a:pt x="93715" y="512699"/>
                </a:lnTo>
                <a:lnTo>
                  <a:pt x="56098" y="493247"/>
                </a:lnTo>
                <a:lnTo>
                  <a:pt x="26436" y="463585"/>
                </a:lnTo>
                <a:lnTo>
                  <a:pt x="6985" y="425968"/>
                </a:lnTo>
                <a:lnTo>
                  <a:pt x="0" y="382650"/>
                </a:lnTo>
                <a:lnTo>
                  <a:pt x="0" y="137032"/>
                </a:lnTo>
                <a:close/>
              </a:path>
            </a:pathLst>
          </a:custGeom>
          <a:ln w="12192">
            <a:solidFill>
              <a:srgbClr val="9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17185" y="1980438"/>
            <a:ext cx="608965" cy="4527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7625" marR="5080" indent="-35560">
              <a:lnSpc>
                <a:spcPts val="1620"/>
              </a:lnSpc>
              <a:spcBef>
                <a:spcPts val="254"/>
              </a:spcBef>
            </a:pPr>
            <a:r>
              <a:rPr sz="1450" b="1" dirty="0">
                <a:solidFill>
                  <a:srgbClr val="E2EFFF"/>
                </a:solidFill>
                <a:latin typeface="Arial"/>
                <a:cs typeface="Arial"/>
              </a:rPr>
              <a:t>But</a:t>
            </a:r>
            <a:r>
              <a:rPr sz="1450" b="1" spc="-100" dirty="0">
                <a:solidFill>
                  <a:srgbClr val="E2E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E2EFFF"/>
                </a:solidFill>
                <a:latin typeface="Arial"/>
                <a:cs typeface="Arial"/>
              </a:rPr>
              <a:t>du  sprint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54529" y="1680972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242315" y="0"/>
                </a:moveTo>
                <a:lnTo>
                  <a:pt x="242315" y="59435"/>
                </a:lnTo>
                <a:lnTo>
                  <a:pt x="281939" y="39624"/>
                </a:lnTo>
                <a:lnTo>
                  <a:pt x="252221" y="39624"/>
                </a:lnTo>
                <a:lnTo>
                  <a:pt x="252221" y="19811"/>
                </a:lnTo>
                <a:lnTo>
                  <a:pt x="281939" y="19811"/>
                </a:lnTo>
                <a:lnTo>
                  <a:pt x="242315" y="0"/>
                </a:lnTo>
                <a:close/>
              </a:path>
              <a:path w="302260" h="59689">
                <a:moveTo>
                  <a:pt x="242315" y="19811"/>
                </a:moveTo>
                <a:lnTo>
                  <a:pt x="0" y="19811"/>
                </a:lnTo>
                <a:lnTo>
                  <a:pt x="0" y="39624"/>
                </a:lnTo>
                <a:lnTo>
                  <a:pt x="242315" y="39624"/>
                </a:lnTo>
                <a:lnTo>
                  <a:pt x="242315" y="19811"/>
                </a:lnTo>
                <a:close/>
              </a:path>
              <a:path w="302260" h="59689">
                <a:moveTo>
                  <a:pt x="281939" y="19811"/>
                </a:moveTo>
                <a:lnTo>
                  <a:pt x="252221" y="19811"/>
                </a:lnTo>
                <a:lnTo>
                  <a:pt x="252221" y="39624"/>
                </a:lnTo>
                <a:lnTo>
                  <a:pt x="281939" y="39624"/>
                </a:lnTo>
                <a:lnTo>
                  <a:pt x="301751" y="29718"/>
                </a:lnTo>
                <a:lnTo>
                  <a:pt x="281939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5276" y="3128772"/>
            <a:ext cx="812291" cy="536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09744" y="3015995"/>
            <a:ext cx="905255" cy="8016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0035" y="3113532"/>
            <a:ext cx="797051" cy="5212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60035" y="3113532"/>
            <a:ext cx="797560" cy="521334"/>
          </a:xfrm>
          <a:custGeom>
            <a:avLst/>
            <a:gdLst/>
            <a:ahLst/>
            <a:cxnLst/>
            <a:rect l="l" t="t" r="r" b="b"/>
            <a:pathLst>
              <a:path w="797560" h="521335">
                <a:moveTo>
                  <a:pt x="0" y="137413"/>
                </a:moveTo>
                <a:lnTo>
                  <a:pt x="7012" y="94008"/>
                </a:lnTo>
                <a:lnTo>
                  <a:pt x="26533" y="56290"/>
                </a:lnTo>
                <a:lnTo>
                  <a:pt x="56290" y="26533"/>
                </a:lnTo>
                <a:lnTo>
                  <a:pt x="94008" y="7012"/>
                </a:lnTo>
                <a:lnTo>
                  <a:pt x="137413" y="0"/>
                </a:lnTo>
                <a:lnTo>
                  <a:pt x="659638" y="0"/>
                </a:lnTo>
                <a:lnTo>
                  <a:pt x="703043" y="7012"/>
                </a:lnTo>
                <a:lnTo>
                  <a:pt x="740761" y="26533"/>
                </a:lnTo>
                <a:lnTo>
                  <a:pt x="770518" y="56290"/>
                </a:lnTo>
                <a:lnTo>
                  <a:pt x="790039" y="94008"/>
                </a:lnTo>
                <a:lnTo>
                  <a:pt x="797051" y="137413"/>
                </a:lnTo>
                <a:lnTo>
                  <a:pt x="797051" y="383793"/>
                </a:lnTo>
                <a:lnTo>
                  <a:pt x="790039" y="427199"/>
                </a:lnTo>
                <a:lnTo>
                  <a:pt x="770518" y="464917"/>
                </a:lnTo>
                <a:lnTo>
                  <a:pt x="740761" y="494674"/>
                </a:lnTo>
                <a:lnTo>
                  <a:pt x="703043" y="514195"/>
                </a:lnTo>
                <a:lnTo>
                  <a:pt x="659638" y="521207"/>
                </a:lnTo>
                <a:lnTo>
                  <a:pt x="137413" y="521207"/>
                </a:lnTo>
                <a:lnTo>
                  <a:pt x="94008" y="514195"/>
                </a:lnTo>
                <a:lnTo>
                  <a:pt x="56290" y="494674"/>
                </a:lnTo>
                <a:lnTo>
                  <a:pt x="26533" y="464917"/>
                </a:lnTo>
                <a:lnTo>
                  <a:pt x="7012" y="427199"/>
                </a:lnTo>
                <a:lnTo>
                  <a:pt x="0" y="383793"/>
                </a:lnTo>
                <a:lnTo>
                  <a:pt x="0" y="137413"/>
                </a:lnTo>
                <a:close/>
              </a:path>
            </a:pathLst>
          </a:custGeom>
          <a:ln w="12192">
            <a:solidFill>
              <a:srgbClr val="9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88229" y="3032251"/>
            <a:ext cx="741680" cy="6584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ts val="1620"/>
              </a:lnSpc>
              <a:spcBef>
                <a:spcPts val="254"/>
              </a:spcBef>
            </a:pPr>
            <a:r>
              <a:rPr sz="1450" b="1" dirty="0">
                <a:solidFill>
                  <a:srgbClr val="E2EFFF"/>
                </a:solidFill>
                <a:latin typeface="Arial"/>
                <a:cs typeface="Arial"/>
              </a:rPr>
              <a:t>B</a:t>
            </a:r>
            <a:r>
              <a:rPr sz="1450" b="1" spc="-10" dirty="0">
                <a:solidFill>
                  <a:srgbClr val="E2EFFF"/>
                </a:solidFill>
                <a:latin typeface="Arial"/>
                <a:cs typeface="Arial"/>
              </a:rPr>
              <a:t>a</a:t>
            </a:r>
            <a:r>
              <a:rPr sz="1450" b="1" dirty="0">
                <a:solidFill>
                  <a:srgbClr val="E2EFFF"/>
                </a:solidFill>
                <a:latin typeface="Arial"/>
                <a:cs typeface="Arial"/>
              </a:rPr>
              <a:t>c</a:t>
            </a:r>
            <a:r>
              <a:rPr sz="1450" b="1" spc="-10" dirty="0">
                <a:solidFill>
                  <a:srgbClr val="E2EFFF"/>
                </a:solidFill>
                <a:latin typeface="Arial"/>
                <a:cs typeface="Arial"/>
              </a:rPr>
              <a:t>k</a:t>
            </a:r>
            <a:r>
              <a:rPr sz="1450" b="1" dirty="0">
                <a:solidFill>
                  <a:srgbClr val="E2EFFF"/>
                </a:solidFill>
                <a:latin typeface="Arial"/>
                <a:cs typeface="Arial"/>
              </a:rPr>
              <a:t>log  </a:t>
            </a:r>
            <a:r>
              <a:rPr sz="1450" b="1" spc="-5" dirty="0">
                <a:solidFill>
                  <a:srgbClr val="E2EFFF"/>
                </a:solidFill>
                <a:latin typeface="Arial"/>
                <a:cs typeface="Arial"/>
              </a:rPr>
              <a:t>du  </a:t>
            </a:r>
            <a:r>
              <a:rPr sz="1450" b="1" dirty="0">
                <a:solidFill>
                  <a:srgbClr val="E2EFFF"/>
                </a:solidFill>
                <a:latin typeface="Arial"/>
                <a:cs typeface="Arial"/>
              </a:rPr>
              <a:t>sprint</a:t>
            </a:r>
            <a:endParaRPr sz="14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461509" y="3345179"/>
            <a:ext cx="396240" cy="59690"/>
          </a:xfrm>
          <a:custGeom>
            <a:avLst/>
            <a:gdLst/>
            <a:ahLst/>
            <a:cxnLst/>
            <a:rect l="l" t="t" r="r" b="b"/>
            <a:pathLst>
              <a:path w="396239" h="59689">
                <a:moveTo>
                  <a:pt x="336803" y="0"/>
                </a:moveTo>
                <a:lnTo>
                  <a:pt x="336803" y="59436"/>
                </a:lnTo>
                <a:lnTo>
                  <a:pt x="376428" y="39624"/>
                </a:lnTo>
                <a:lnTo>
                  <a:pt x="346710" y="39624"/>
                </a:lnTo>
                <a:lnTo>
                  <a:pt x="346710" y="19812"/>
                </a:lnTo>
                <a:lnTo>
                  <a:pt x="376427" y="19812"/>
                </a:lnTo>
                <a:lnTo>
                  <a:pt x="336803" y="0"/>
                </a:lnTo>
                <a:close/>
              </a:path>
              <a:path w="396239" h="59689">
                <a:moveTo>
                  <a:pt x="336803" y="19812"/>
                </a:moveTo>
                <a:lnTo>
                  <a:pt x="0" y="19812"/>
                </a:lnTo>
                <a:lnTo>
                  <a:pt x="0" y="39624"/>
                </a:lnTo>
                <a:lnTo>
                  <a:pt x="336803" y="39624"/>
                </a:lnTo>
                <a:lnTo>
                  <a:pt x="336803" y="19812"/>
                </a:lnTo>
                <a:close/>
              </a:path>
              <a:path w="396239" h="59689">
                <a:moveTo>
                  <a:pt x="376427" y="19812"/>
                </a:moveTo>
                <a:lnTo>
                  <a:pt x="346710" y="19812"/>
                </a:lnTo>
                <a:lnTo>
                  <a:pt x="346710" y="39624"/>
                </a:lnTo>
                <a:lnTo>
                  <a:pt x="376428" y="39624"/>
                </a:lnTo>
                <a:lnTo>
                  <a:pt x="396239" y="29718"/>
                </a:lnTo>
                <a:lnTo>
                  <a:pt x="376427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89303" y="2586227"/>
            <a:ext cx="701040" cy="4724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6444" y="2558795"/>
            <a:ext cx="748283" cy="5532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74063" y="2570988"/>
            <a:ext cx="685800" cy="4571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74063" y="2570988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548640" y="0"/>
                </a:lnTo>
                <a:lnTo>
                  <a:pt x="591970" y="6998"/>
                </a:lnTo>
                <a:lnTo>
                  <a:pt x="629619" y="26481"/>
                </a:lnTo>
                <a:lnTo>
                  <a:pt x="659318" y="56180"/>
                </a:lnTo>
                <a:lnTo>
                  <a:pt x="678801" y="93829"/>
                </a:lnTo>
                <a:lnTo>
                  <a:pt x="685800" y="137159"/>
                </a:lnTo>
                <a:lnTo>
                  <a:pt x="685800" y="320039"/>
                </a:lnTo>
                <a:lnTo>
                  <a:pt x="678801" y="363370"/>
                </a:lnTo>
                <a:lnTo>
                  <a:pt x="659318" y="401019"/>
                </a:lnTo>
                <a:lnTo>
                  <a:pt x="629619" y="430718"/>
                </a:lnTo>
                <a:lnTo>
                  <a:pt x="591970" y="450201"/>
                </a:lnTo>
                <a:lnTo>
                  <a:pt x="548640" y="457199"/>
                </a:lnTo>
                <a:lnTo>
                  <a:pt x="137160" y="457199"/>
                </a:lnTo>
                <a:lnTo>
                  <a:pt x="93829" y="450201"/>
                </a:lnTo>
                <a:lnTo>
                  <a:pt x="56180" y="430718"/>
                </a:lnTo>
                <a:lnTo>
                  <a:pt x="26481" y="401019"/>
                </a:lnTo>
                <a:lnTo>
                  <a:pt x="6998" y="363370"/>
                </a:lnTo>
                <a:lnTo>
                  <a:pt x="0" y="320039"/>
                </a:lnTo>
                <a:lnTo>
                  <a:pt x="0" y="137159"/>
                </a:lnTo>
                <a:close/>
              </a:path>
            </a:pathLst>
          </a:custGeom>
          <a:ln w="12192">
            <a:solidFill>
              <a:srgbClr val="7500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308861" y="2561336"/>
            <a:ext cx="617220" cy="46100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ts val="1120"/>
              </a:lnSpc>
              <a:spcBef>
                <a:spcPts val="200"/>
              </a:spcBef>
            </a:pPr>
            <a:r>
              <a:rPr sz="1000" b="1" spc="-5" dirty="0">
                <a:solidFill>
                  <a:srgbClr val="E2EFFF"/>
                </a:solidFill>
                <a:latin typeface="Arial"/>
                <a:cs typeface="Arial"/>
              </a:rPr>
              <a:t>Condition  s</a:t>
            </a:r>
            <a:endParaRPr sz="1000">
              <a:latin typeface="Arial"/>
              <a:cs typeface="Arial"/>
            </a:endParaRPr>
          </a:p>
          <a:p>
            <a:pPr marL="1905" algn="ctr">
              <a:lnSpc>
                <a:spcPts val="1090"/>
              </a:lnSpc>
            </a:pPr>
            <a:r>
              <a:rPr sz="1000" b="1" spc="-5" dirty="0">
                <a:solidFill>
                  <a:srgbClr val="E2EFFF"/>
                </a:solidFill>
                <a:latin typeface="Arial"/>
                <a:cs typeface="Arial"/>
              </a:rPr>
              <a:t>métier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89303" y="1501139"/>
            <a:ext cx="701040" cy="4724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8447" y="1473708"/>
            <a:ext cx="682752" cy="5532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74063" y="1485900"/>
            <a:ext cx="685800" cy="4572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74063" y="1485900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548640" y="0"/>
                </a:lnTo>
                <a:lnTo>
                  <a:pt x="591970" y="6998"/>
                </a:lnTo>
                <a:lnTo>
                  <a:pt x="629619" y="26481"/>
                </a:lnTo>
                <a:lnTo>
                  <a:pt x="659318" y="56180"/>
                </a:lnTo>
                <a:lnTo>
                  <a:pt x="678801" y="93829"/>
                </a:lnTo>
                <a:lnTo>
                  <a:pt x="685800" y="137159"/>
                </a:lnTo>
                <a:lnTo>
                  <a:pt x="685800" y="320040"/>
                </a:lnTo>
                <a:lnTo>
                  <a:pt x="678801" y="363370"/>
                </a:lnTo>
                <a:lnTo>
                  <a:pt x="659318" y="401019"/>
                </a:lnTo>
                <a:lnTo>
                  <a:pt x="629619" y="430718"/>
                </a:lnTo>
                <a:lnTo>
                  <a:pt x="591970" y="450201"/>
                </a:lnTo>
                <a:lnTo>
                  <a:pt x="548640" y="457200"/>
                </a:lnTo>
                <a:lnTo>
                  <a:pt x="137160" y="457200"/>
                </a:lnTo>
                <a:lnTo>
                  <a:pt x="93829" y="450201"/>
                </a:lnTo>
                <a:lnTo>
                  <a:pt x="56180" y="430718"/>
                </a:lnTo>
                <a:lnTo>
                  <a:pt x="26481" y="401019"/>
                </a:lnTo>
                <a:lnTo>
                  <a:pt x="6998" y="363370"/>
                </a:lnTo>
                <a:lnTo>
                  <a:pt x="0" y="320040"/>
                </a:lnTo>
                <a:lnTo>
                  <a:pt x="0" y="137159"/>
                </a:lnTo>
                <a:close/>
              </a:path>
            </a:pathLst>
          </a:custGeom>
          <a:ln w="12192">
            <a:solidFill>
              <a:srgbClr val="7500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89303" y="2043683"/>
            <a:ext cx="701040" cy="4724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16736" y="2016251"/>
            <a:ext cx="647700" cy="553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74063" y="2028444"/>
            <a:ext cx="685800" cy="457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74063" y="2028444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548640" y="0"/>
                </a:lnTo>
                <a:lnTo>
                  <a:pt x="591970" y="6998"/>
                </a:lnTo>
                <a:lnTo>
                  <a:pt x="629619" y="26481"/>
                </a:lnTo>
                <a:lnTo>
                  <a:pt x="659318" y="56180"/>
                </a:lnTo>
                <a:lnTo>
                  <a:pt x="678801" y="93829"/>
                </a:lnTo>
                <a:lnTo>
                  <a:pt x="685800" y="137159"/>
                </a:lnTo>
                <a:lnTo>
                  <a:pt x="685800" y="320039"/>
                </a:lnTo>
                <a:lnTo>
                  <a:pt x="678801" y="363370"/>
                </a:lnTo>
                <a:lnTo>
                  <a:pt x="659318" y="401019"/>
                </a:lnTo>
                <a:lnTo>
                  <a:pt x="629619" y="430718"/>
                </a:lnTo>
                <a:lnTo>
                  <a:pt x="591970" y="450201"/>
                </a:lnTo>
                <a:lnTo>
                  <a:pt x="548640" y="457200"/>
                </a:lnTo>
                <a:lnTo>
                  <a:pt x="137160" y="457200"/>
                </a:lnTo>
                <a:lnTo>
                  <a:pt x="93829" y="450201"/>
                </a:lnTo>
                <a:lnTo>
                  <a:pt x="56180" y="430718"/>
                </a:lnTo>
                <a:lnTo>
                  <a:pt x="26481" y="401019"/>
                </a:lnTo>
                <a:lnTo>
                  <a:pt x="6998" y="363370"/>
                </a:lnTo>
                <a:lnTo>
                  <a:pt x="0" y="320039"/>
                </a:lnTo>
                <a:lnTo>
                  <a:pt x="0" y="137159"/>
                </a:lnTo>
                <a:close/>
              </a:path>
            </a:pathLst>
          </a:custGeom>
          <a:ln w="12192">
            <a:solidFill>
              <a:srgbClr val="7500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340866" y="1475689"/>
            <a:ext cx="553085" cy="10039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ts val="1120"/>
              </a:lnSpc>
              <a:spcBef>
                <a:spcPts val="200"/>
              </a:spcBef>
            </a:pPr>
            <a:r>
              <a:rPr sz="1000" b="1" spc="-5" dirty="0">
                <a:solidFill>
                  <a:srgbClr val="E2EFFF"/>
                </a:solidFill>
                <a:latin typeface="Arial"/>
                <a:cs typeface="Arial"/>
              </a:rPr>
              <a:t>C</a:t>
            </a:r>
            <a:r>
              <a:rPr sz="1000" b="1" spc="-10" dirty="0">
                <a:solidFill>
                  <a:srgbClr val="E2EFFF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E2EFFF"/>
                </a:solidFill>
                <a:latin typeface="Arial"/>
                <a:cs typeface="Arial"/>
              </a:rPr>
              <a:t>pa</a:t>
            </a:r>
            <a:r>
              <a:rPr sz="1000" b="1" spc="-10" dirty="0">
                <a:solidFill>
                  <a:srgbClr val="E2EFFF"/>
                </a:solidFill>
                <a:latin typeface="Arial"/>
                <a:cs typeface="Arial"/>
              </a:rPr>
              <a:t>c</a:t>
            </a:r>
            <a:r>
              <a:rPr sz="1000" b="1" spc="-5" dirty="0">
                <a:solidFill>
                  <a:srgbClr val="E2EFFF"/>
                </a:solidFill>
                <a:latin typeface="Arial"/>
                <a:cs typeface="Arial"/>
              </a:rPr>
              <a:t>ité  de   l'équipe</a:t>
            </a:r>
            <a:endParaRPr sz="1000">
              <a:latin typeface="Arial"/>
              <a:cs typeface="Arial"/>
            </a:endParaRPr>
          </a:p>
          <a:p>
            <a:pPr marL="30480" marR="22225" algn="ctr">
              <a:lnSpc>
                <a:spcPts val="1120"/>
              </a:lnSpc>
              <a:spcBef>
                <a:spcPts val="915"/>
              </a:spcBef>
            </a:pPr>
            <a:r>
              <a:rPr sz="1000" b="1" spc="-5" dirty="0">
                <a:solidFill>
                  <a:srgbClr val="E2EFFF"/>
                </a:solidFill>
                <a:latin typeface="Arial"/>
                <a:cs typeface="Arial"/>
              </a:rPr>
              <a:t>Bac</a:t>
            </a:r>
            <a:r>
              <a:rPr sz="1000" b="1" spc="-10" dirty="0">
                <a:solidFill>
                  <a:srgbClr val="E2EFFF"/>
                </a:solidFill>
                <a:latin typeface="Arial"/>
                <a:cs typeface="Arial"/>
              </a:rPr>
              <a:t>k</a:t>
            </a:r>
            <a:r>
              <a:rPr sz="1000" b="1" spc="-5" dirty="0">
                <a:solidFill>
                  <a:srgbClr val="E2EFFF"/>
                </a:solidFill>
                <a:latin typeface="Arial"/>
                <a:cs typeface="Arial"/>
              </a:rPr>
              <a:t>log  de  produit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289303" y="3672840"/>
            <a:ext cx="701040" cy="4724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06067" y="3787140"/>
            <a:ext cx="669036" cy="2697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74063" y="3657600"/>
            <a:ext cx="685800" cy="4572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74063" y="3657600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137160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548640" y="0"/>
                </a:lnTo>
                <a:lnTo>
                  <a:pt x="591970" y="6998"/>
                </a:lnTo>
                <a:lnTo>
                  <a:pt x="629619" y="26481"/>
                </a:lnTo>
                <a:lnTo>
                  <a:pt x="659318" y="56180"/>
                </a:lnTo>
                <a:lnTo>
                  <a:pt x="678801" y="93829"/>
                </a:lnTo>
                <a:lnTo>
                  <a:pt x="685800" y="137160"/>
                </a:lnTo>
                <a:lnTo>
                  <a:pt x="685800" y="320039"/>
                </a:lnTo>
                <a:lnTo>
                  <a:pt x="678801" y="363370"/>
                </a:lnTo>
                <a:lnTo>
                  <a:pt x="659318" y="401019"/>
                </a:lnTo>
                <a:lnTo>
                  <a:pt x="629619" y="430718"/>
                </a:lnTo>
                <a:lnTo>
                  <a:pt x="591970" y="450201"/>
                </a:lnTo>
                <a:lnTo>
                  <a:pt x="548640" y="457200"/>
                </a:lnTo>
                <a:lnTo>
                  <a:pt x="137160" y="457200"/>
                </a:lnTo>
                <a:lnTo>
                  <a:pt x="93829" y="450201"/>
                </a:lnTo>
                <a:lnTo>
                  <a:pt x="56180" y="430718"/>
                </a:lnTo>
                <a:lnTo>
                  <a:pt x="26481" y="401019"/>
                </a:lnTo>
                <a:lnTo>
                  <a:pt x="6998" y="363370"/>
                </a:lnTo>
                <a:lnTo>
                  <a:pt x="0" y="320039"/>
                </a:lnTo>
                <a:lnTo>
                  <a:pt x="0" y="137160"/>
                </a:lnTo>
                <a:close/>
              </a:path>
            </a:pathLst>
          </a:custGeom>
          <a:ln w="12192">
            <a:solidFill>
              <a:srgbClr val="7500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348486" y="3789045"/>
            <a:ext cx="5391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E2EFFF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E2EFFF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E2EFFF"/>
                </a:solidFill>
                <a:latin typeface="Arial"/>
                <a:cs typeface="Arial"/>
              </a:rPr>
              <a:t>c</a:t>
            </a:r>
            <a:r>
              <a:rPr sz="1000" b="1" spc="-5" dirty="0">
                <a:solidFill>
                  <a:srgbClr val="E2EFFF"/>
                </a:solidFill>
                <a:latin typeface="Arial"/>
                <a:cs typeface="Arial"/>
              </a:rPr>
              <a:t>hnos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289303" y="3128772"/>
            <a:ext cx="701040" cy="4724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41119" y="3172967"/>
            <a:ext cx="598932" cy="4114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74063" y="3113532"/>
            <a:ext cx="685800" cy="4572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74063" y="3113532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548640" y="0"/>
                </a:lnTo>
                <a:lnTo>
                  <a:pt x="591970" y="6998"/>
                </a:lnTo>
                <a:lnTo>
                  <a:pt x="629619" y="26481"/>
                </a:lnTo>
                <a:lnTo>
                  <a:pt x="659318" y="56180"/>
                </a:lnTo>
                <a:lnTo>
                  <a:pt x="678801" y="93829"/>
                </a:lnTo>
                <a:lnTo>
                  <a:pt x="685800" y="137159"/>
                </a:lnTo>
                <a:lnTo>
                  <a:pt x="685800" y="320039"/>
                </a:lnTo>
                <a:lnTo>
                  <a:pt x="678801" y="363370"/>
                </a:lnTo>
                <a:lnTo>
                  <a:pt x="659318" y="401019"/>
                </a:lnTo>
                <a:lnTo>
                  <a:pt x="629619" y="430718"/>
                </a:lnTo>
                <a:lnTo>
                  <a:pt x="591970" y="450201"/>
                </a:lnTo>
                <a:lnTo>
                  <a:pt x="548640" y="457200"/>
                </a:lnTo>
                <a:lnTo>
                  <a:pt x="137160" y="457200"/>
                </a:lnTo>
                <a:lnTo>
                  <a:pt x="93829" y="450201"/>
                </a:lnTo>
                <a:lnTo>
                  <a:pt x="56180" y="430718"/>
                </a:lnTo>
                <a:lnTo>
                  <a:pt x="26481" y="401019"/>
                </a:lnTo>
                <a:lnTo>
                  <a:pt x="6998" y="363370"/>
                </a:lnTo>
                <a:lnTo>
                  <a:pt x="0" y="320039"/>
                </a:lnTo>
                <a:lnTo>
                  <a:pt x="0" y="137159"/>
                </a:lnTo>
                <a:close/>
              </a:path>
            </a:pathLst>
          </a:custGeom>
          <a:ln w="12192">
            <a:solidFill>
              <a:srgbClr val="7500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383538" y="3175254"/>
            <a:ext cx="467995" cy="3194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0800" marR="5080" indent="-38100">
              <a:lnSpc>
                <a:spcPts val="1120"/>
              </a:lnSpc>
              <a:spcBef>
                <a:spcPts val="200"/>
              </a:spcBef>
            </a:pPr>
            <a:r>
              <a:rPr sz="1000" b="1" spc="-10" dirty="0">
                <a:solidFill>
                  <a:srgbClr val="E2EFFF"/>
                </a:solidFill>
                <a:latin typeface="Arial"/>
                <a:cs typeface="Arial"/>
              </a:rPr>
              <a:t>Pr</a:t>
            </a:r>
            <a:r>
              <a:rPr sz="1000" b="1" spc="-5" dirty="0">
                <a:solidFill>
                  <a:srgbClr val="E2EFFF"/>
                </a:solidFill>
                <a:latin typeface="Arial"/>
                <a:cs typeface="Arial"/>
              </a:rPr>
              <a:t>oduit  actuel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954529" y="2223516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242315" y="0"/>
                </a:moveTo>
                <a:lnTo>
                  <a:pt x="242315" y="59435"/>
                </a:lnTo>
                <a:lnTo>
                  <a:pt x="281939" y="39624"/>
                </a:lnTo>
                <a:lnTo>
                  <a:pt x="252221" y="39624"/>
                </a:lnTo>
                <a:lnTo>
                  <a:pt x="252221" y="19811"/>
                </a:lnTo>
                <a:lnTo>
                  <a:pt x="281939" y="19811"/>
                </a:lnTo>
                <a:lnTo>
                  <a:pt x="242315" y="0"/>
                </a:lnTo>
                <a:close/>
              </a:path>
              <a:path w="302260" h="59689">
                <a:moveTo>
                  <a:pt x="242315" y="19811"/>
                </a:moveTo>
                <a:lnTo>
                  <a:pt x="0" y="19811"/>
                </a:lnTo>
                <a:lnTo>
                  <a:pt x="0" y="39624"/>
                </a:lnTo>
                <a:lnTo>
                  <a:pt x="242315" y="39624"/>
                </a:lnTo>
                <a:lnTo>
                  <a:pt x="242315" y="19811"/>
                </a:lnTo>
                <a:close/>
              </a:path>
              <a:path w="302260" h="59689">
                <a:moveTo>
                  <a:pt x="281939" y="19811"/>
                </a:moveTo>
                <a:lnTo>
                  <a:pt x="252221" y="19811"/>
                </a:lnTo>
                <a:lnTo>
                  <a:pt x="252221" y="39624"/>
                </a:lnTo>
                <a:lnTo>
                  <a:pt x="281939" y="39624"/>
                </a:lnTo>
                <a:lnTo>
                  <a:pt x="301751" y="29717"/>
                </a:lnTo>
                <a:lnTo>
                  <a:pt x="281939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54529" y="2766314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282239" y="19812"/>
                </a:moveTo>
                <a:lnTo>
                  <a:pt x="252221" y="19812"/>
                </a:lnTo>
                <a:lnTo>
                  <a:pt x="252221" y="39624"/>
                </a:lnTo>
                <a:lnTo>
                  <a:pt x="242358" y="39673"/>
                </a:lnTo>
                <a:lnTo>
                  <a:pt x="242443" y="59436"/>
                </a:lnTo>
                <a:lnTo>
                  <a:pt x="301751" y="29463"/>
                </a:lnTo>
                <a:lnTo>
                  <a:pt x="282239" y="19812"/>
                </a:lnTo>
                <a:close/>
              </a:path>
              <a:path w="302260" h="59689">
                <a:moveTo>
                  <a:pt x="242273" y="19862"/>
                </a:moveTo>
                <a:lnTo>
                  <a:pt x="0" y="21082"/>
                </a:lnTo>
                <a:lnTo>
                  <a:pt x="0" y="40894"/>
                </a:lnTo>
                <a:lnTo>
                  <a:pt x="242358" y="39673"/>
                </a:lnTo>
                <a:lnTo>
                  <a:pt x="242273" y="19862"/>
                </a:lnTo>
                <a:close/>
              </a:path>
              <a:path w="302260" h="59689">
                <a:moveTo>
                  <a:pt x="252221" y="19812"/>
                </a:moveTo>
                <a:lnTo>
                  <a:pt x="242273" y="19862"/>
                </a:lnTo>
                <a:lnTo>
                  <a:pt x="242358" y="39673"/>
                </a:lnTo>
                <a:lnTo>
                  <a:pt x="252221" y="39624"/>
                </a:lnTo>
                <a:lnTo>
                  <a:pt x="252221" y="19812"/>
                </a:lnTo>
                <a:close/>
              </a:path>
              <a:path w="302260" h="59689">
                <a:moveTo>
                  <a:pt x="242188" y="0"/>
                </a:moveTo>
                <a:lnTo>
                  <a:pt x="242273" y="19862"/>
                </a:lnTo>
                <a:lnTo>
                  <a:pt x="282239" y="19812"/>
                </a:lnTo>
                <a:lnTo>
                  <a:pt x="242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54529" y="33088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282239" y="19812"/>
                </a:moveTo>
                <a:lnTo>
                  <a:pt x="252221" y="19812"/>
                </a:lnTo>
                <a:lnTo>
                  <a:pt x="252221" y="39624"/>
                </a:lnTo>
                <a:lnTo>
                  <a:pt x="242358" y="39673"/>
                </a:lnTo>
                <a:lnTo>
                  <a:pt x="242443" y="59436"/>
                </a:lnTo>
                <a:lnTo>
                  <a:pt x="301751" y="29463"/>
                </a:lnTo>
                <a:lnTo>
                  <a:pt x="282239" y="19812"/>
                </a:lnTo>
                <a:close/>
              </a:path>
              <a:path w="302260" h="59689">
                <a:moveTo>
                  <a:pt x="242273" y="19862"/>
                </a:moveTo>
                <a:lnTo>
                  <a:pt x="0" y="21081"/>
                </a:lnTo>
                <a:lnTo>
                  <a:pt x="0" y="40893"/>
                </a:lnTo>
                <a:lnTo>
                  <a:pt x="242358" y="39673"/>
                </a:lnTo>
                <a:lnTo>
                  <a:pt x="242273" y="19862"/>
                </a:lnTo>
                <a:close/>
              </a:path>
              <a:path w="302260" h="59689">
                <a:moveTo>
                  <a:pt x="252221" y="19812"/>
                </a:moveTo>
                <a:lnTo>
                  <a:pt x="242273" y="19862"/>
                </a:lnTo>
                <a:lnTo>
                  <a:pt x="242358" y="39673"/>
                </a:lnTo>
                <a:lnTo>
                  <a:pt x="252221" y="39624"/>
                </a:lnTo>
                <a:lnTo>
                  <a:pt x="252221" y="19812"/>
                </a:lnTo>
                <a:close/>
              </a:path>
              <a:path w="302260" h="59689">
                <a:moveTo>
                  <a:pt x="242188" y="0"/>
                </a:moveTo>
                <a:lnTo>
                  <a:pt x="242273" y="19862"/>
                </a:lnTo>
                <a:lnTo>
                  <a:pt x="282239" y="19812"/>
                </a:lnTo>
                <a:lnTo>
                  <a:pt x="242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54529" y="3852671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242315" y="0"/>
                </a:moveTo>
                <a:lnTo>
                  <a:pt x="242315" y="59436"/>
                </a:lnTo>
                <a:lnTo>
                  <a:pt x="281939" y="39624"/>
                </a:lnTo>
                <a:lnTo>
                  <a:pt x="252221" y="39624"/>
                </a:lnTo>
                <a:lnTo>
                  <a:pt x="252221" y="19812"/>
                </a:lnTo>
                <a:lnTo>
                  <a:pt x="281940" y="19812"/>
                </a:lnTo>
                <a:lnTo>
                  <a:pt x="242315" y="0"/>
                </a:lnTo>
                <a:close/>
              </a:path>
              <a:path w="302260" h="59689">
                <a:moveTo>
                  <a:pt x="242315" y="19812"/>
                </a:moveTo>
                <a:lnTo>
                  <a:pt x="0" y="19812"/>
                </a:lnTo>
                <a:lnTo>
                  <a:pt x="0" y="39624"/>
                </a:lnTo>
                <a:lnTo>
                  <a:pt x="242315" y="39624"/>
                </a:lnTo>
                <a:lnTo>
                  <a:pt x="242315" y="19812"/>
                </a:lnTo>
                <a:close/>
              </a:path>
              <a:path w="302260" h="59689">
                <a:moveTo>
                  <a:pt x="281940" y="19812"/>
                </a:moveTo>
                <a:lnTo>
                  <a:pt x="252221" y="19812"/>
                </a:lnTo>
                <a:lnTo>
                  <a:pt x="252221" y="39624"/>
                </a:lnTo>
                <a:lnTo>
                  <a:pt x="281939" y="39624"/>
                </a:lnTo>
                <a:lnTo>
                  <a:pt x="301751" y="29717"/>
                </a:lnTo>
                <a:lnTo>
                  <a:pt x="28194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122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429511" y="5340096"/>
            <a:ext cx="4070604" cy="263804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29511" y="5381244"/>
            <a:ext cx="963294" cy="893444"/>
          </a:xfrm>
          <a:custGeom>
            <a:avLst/>
            <a:gdLst/>
            <a:ahLst/>
            <a:cxnLst/>
            <a:rect l="l" t="t" r="r" b="b"/>
            <a:pathLst>
              <a:path w="963294" h="893445">
                <a:moveTo>
                  <a:pt x="0" y="893063"/>
                </a:moveTo>
                <a:lnTo>
                  <a:pt x="963168" y="893063"/>
                </a:lnTo>
                <a:lnTo>
                  <a:pt x="963168" y="0"/>
                </a:lnTo>
                <a:lnTo>
                  <a:pt x="0" y="0"/>
                </a:lnTo>
                <a:lnTo>
                  <a:pt x="0" y="893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61</a:t>
            </a:fld>
            <a:endParaRPr spc="-4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Tableau mural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des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tâches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1986" y="1445132"/>
            <a:ext cx="4472940" cy="16351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9220" indent="-109220">
              <a:lnSpc>
                <a:spcPct val="100000"/>
              </a:lnSpc>
              <a:spcBef>
                <a:spcPts val="385"/>
              </a:spcBef>
              <a:buChar char="•"/>
              <a:tabLst>
                <a:tab pos="109220" algn="l"/>
              </a:tabLst>
            </a:pPr>
            <a:r>
              <a:rPr sz="1200" dirty="0">
                <a:latin typeface="Arial"/>
                <a:cs typeface="Arial"/>
              </a:rPr>
              <a:t>Ilest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élaboré</a:t>
            </a:r>
            <a:r>
              <a:rPr sz="1200" spc="-5" dirty="0">
                <a:latin typeface="Arial"/>
                <a:cs typeface="Arial"/>
              </a:rPr>
              <a:t> lors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réunion</a:t>
            </a:r>
            <a:r>
              <a:rPr sz="1200" dirty="0">
                <a:latin typeface="Arial"/>
                <a:cs typeface="Arial"/>
              </a:rPr>
              <a:t> de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planification</a:t>
            </a:r>
            <a:r>
              <a:rPr sz="1200" spc="-5" dirty="0">
                <a:latin typeface="Arial"/>
                <a:cs typeface="Arial"/>
              </a:rPr>
              <a:t> du sprint.</a:t>
            </a:r>
            <a:endParaRPr sz="1200">
              <a:latin typeface="Arial"/>
              <a:cs typeface="Arial"/>
            </a:endParaRPr>
          </a:p>
          <a:p>
            <a:pPr marL="147320" marR="5715" indent="-147320">
              <a:lnSpc>
                <a:spcPct val="100000"/>
              </a:lnSpc>
              <a:spcBef>
                <a:spcPts val="290"/>
              </a:spcBef>
              <a:buChar char="•"/>
              <a:tabLst>
                <a:tab pos="147320" algn="l"/>
              </a:tabLst>
            </a:pPr>
            <a:r>
              <a:rPr sz="1200" spc="-5" dirty="0">
                <a:latin typeface="Arial"/>
                <a:cs typeface="Arial"/>
              </a:rPr>
              <a:t>Pour chaque story sélectionnée, l’équipe identifie les tâches  </a:t>
            </a:r>
            <a:r>
              <a:rPr sz="1200" dirty="0">
                <a:latin typeface="Arial"/>
                <a:cs typeface="Arial"/>
              </a:rPr>
              <a:t>correspondantes.</a:t>
            </a:r>
            <a:endParaRPr sz="1200">
              <a:latin typeface="Arial"/>
              <a:cs typeface="Arial"/>
            </a:endParaRPr>
          </a:p>
          <a:p>
            <a:pPr marL="123825" indent="-111125">
              <a:lnSpc>
                <a:spcPct val="100000"/>
              </a:lnSpc>
              <a:spcBef>
                <a:spcPts val="290"/>
              </a:spcBef>
              <a:buChar char="•"/>
              <a:tabLst>
                <a:tab pos="124460" algn="l"/>
              </a:tabLst>
            </a:pPr>
            <a:r>
              <a:rPr sz="1200" dirty="0">
                <a:latin typeface="Arial"/>
                <a:cs typeface="Arial"/>
              </a:rPr>
              <a:t>Sur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tableau,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stories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tâches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sont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placées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avec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des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Post-it.</a:t>
            </a:r>
            <a:endParaRPr sz="1200">
              <a:latin typeface="Arial"/>
              <a:cs typeface="Arial"/>
            </a:endParaRPr>
          </a:p>
          <a:p>
            <a:pPr marL="127000" marR="5715" indent="-127000" algn="just">
              <a:lnSpc>
                <a:spcPct val="100000"/>
              </a:lnSpc>
              <a:spcBef>
                <a:spcPts val="290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L’état des tâches est reconnu </a:t>
            </a:r>
            <a:r>
              <a:rPr sz="1200" dirty="0">
                <a:latin typeface="Arial"/>
                <a:cs typeface="Arial"/>
              </a:rPr>
              <a:t>selon </a:t>
            </a:r>
            <a:r>
              <a:rPr sz="1200" spc="-5" dirty="0">
                <a:latin typeface="Arial"/>
                <a:cs typeface="Arial"/>
              </a:rPr>
              <a:t>la place de la tâche dans  des zones représentant chaque état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à faire, en cours 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et 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finie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123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2635" y="2977895"/>
            <a:ext cx="1697736" cy="1271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Plan de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4680" y="7999652"/>
            <a:ext cx="13271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124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99616" y="5579364"/>
            <a:ext cx="4037076" cy="2659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62</a:t>
            </a:fld>
            <a:endParaRPr spc="-4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Durée de la réunion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58873"/>
            <a:ext cx="4509135" cy="247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825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sz="1400" spc="-5" dirty="0">
                <a:latin typeface="Arial"/>
                <a:cs typeface="Arial"/>
              </a:rPr>
              <a:t>La </a:t>
            </a:r>
            <a:r>
              <a:rPr sz="1400" dirty="0">
                <a:latin typeface="Arial"/>
                <a:cs typeface="Arial"/>
              </a:rPr>
              <a:t>planification </a:t>
            </a:r>
            <a:r>
              <a:rPr sz="1400" spc="-5" dirty="0">
                <a:latin typeface="Arial"/>
                <a:cs typeface="Arial"/>
              </a:rPr>
              <a:t>de </a:t>
            </a:r>
            <a:r>
              <a:rPr sz="1400" dirty="0">
                <a:latin typeface="Arial"/>
                <a:cs typeface="Arial"/>
              </a:rPr>
              <a:t>sprint </a:t>
            </a:r>
            <a:r>
              <a:rPr sz="1400" spc="-10" dirty="0">
                <a:latin typeface="Arial"/>
                <a:cs typeface="Arial"/>
              </a:rPr>
              <a:t>est </a:t>
            </a:r>
            <a:r>
              <a:rPr sz="1400" spc="-5" dirty="0">
                <a:latin typeface="Arial"/>
                <a:cs typeface="Arial"/>
              </a:rPr>
              <a:t>une </a:t>
            </a:r>
            <a:r>
              <a:rPr sz="1400" dirty="0">
                <a:latin typeface="Arial"/>
                <a:cs typeface="Arial"/>
              </a:rPr>
              <a:t>séance </a:t>
            </a:r>
            <a:r>
              <a:rPr sz="1400" spc="-5" dirty="0">
                <a:latin typeface="Arial"/>
                <a:cs typeface="Arial"/>
              </a:rPr>
              <a:t>de travail  </a:t>
            </a:r>
            <a:r>
              <a:rPr sz="1400" dirty="0">
                <a:latin typeface="Arial"/>
                <a:cs typeface="Arial"/>
              </a:rPr>
              <a:t>collectif, limitée </a:t>
            </a:r>
            <a:r>
              <a:rPr sz="1400" spc="-5" dirty="0">
                <a:latin typeface="Arial"/>
                <a:cs typeface="Arial"/>
              </a:rPr>
              <a:t>dans 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temps.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42240" marR="5080" indent="-142240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400" spc="-5" dirty="0">
                <a:latin typeface="Arial"/>
                <a:cs typeface="Arial"/>
              </a:rPr>
              <a:t>La </a:t>
            </a:r>
            <a:r>
              <a:rPr sz="1400" dirty="0">
                <a:latin typeface="Arial"/>
                <a:cs typeface="Arial"/>
              </a:rPr>
              <a:t>durée </a:t>
            </a:r>
            <a:r>
              <a:rPr sz="1400" spc="-5" dirty="0">
                <a:latin typeface="Arial"/>
                <a:cs typeface="Arial"/>
              </a:rPr>
              <a:t>de </a:t>
            </a:r>
            <a:r>
              <a:rPr sz="1400" dirty="0">
                <a:latin typeface="Arial"/>
                <a:cs typeface="Arial"/>
              </a:rPr>
              <a:t>la réunion </a:t>
            </a:r>
            <a:r>
              <a:rPr sz="1400" spc="-5" dirty="0">
                <a:latin typeface="Arial"/>
                <a:cs typeface="Arial"/>
              </a:rPr>
              <a:t>de planification de sprint </a:t>
            </a:r>
            <a:r>
              <a:rPr sz="1400" dirty="0">
                <a:latin typeface="Arial"/>
                <a:cs typeface="Arial"/>
              </a:rPr>
              <a:t>est à  ajuster </a:t>
            </a:r>
            <a:r>
              <a:rPr sz="1400" spc="-5" dirty="0">
                <a:latin typeface="Arial"/>
                <a:cs typeface="Arial"/>
              </a:rPr>
              <a:t>en </a:t>
            </a:r>
            <a:r>
              <a:rPr sz="1400" dirty="0">
                <a:latin typeface="Arial"/>
                <a:cs typeface="Arial"/>
              </a:rPr>
              <a:t>fonction </a:t>
            </a:r>
            <a:r>
              <a:rPr sz="1400" spc="-5" dirty="0">
                <a:latin typeface="Arial"/>
                <a:cs typeface="Arial"/>
              </a:rPr>
              <a:t>de </a:t>
            </a:r>
            <a:r>
              <a:rPr sz="1400" dirty="0">
                <a:latin typeface="Arial"/>
                <a:cs typeface="Arial"/>
              </a:rPr>
              <a:t>la durée </a:t>
            </a:r>
            <a:r>
              <a:rPr sz="1400" spc="-5" dirty="0">
                <a:latin typeface="Arial"/>
                <a:cs typeface="Arial"/>
              </a:rPr>
              <a:t>du sprint en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question:</a:t>
            </a:r>
            <a:endParaRPr sz="1400">
              <a:latin typeface="Arial"/>
              <a:cs typeface="Arial"/>
            </a:endParaRPr>
          </a:p>
          <a:p>
            <a:pPr marL="184785" marR="5715">
              <a:lnSpc>
                <a:spcPct val="100000"/>
              </a:lnSpc>
            </a:pPr>
            <a:r>
              <a:rPr sz="1400" dirty="0">
                <a:latin typeface="Wingdings"/>
                <a:cs typeface="Wingdings"/>
              </a:rPr>
              <a:t>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limiter à </a:t>
            </a:r>
            <a:r>
              <a:rPr sz="1400" b="1" spc="-5" dirty="0">
                <a:latin typeface="Arial"/>
                <a:cs typeface="Arial"/>
              </a:rPr>
              <a:t>2*n heures, </a:t>
            </a:r>
            <a:r>
              <a:rPr sz="1400" spc="-5" dirty="0">
                <a:latin typeface="Arial"/>
                <a:cs typeface="Arial"/>
              </a:rPr>
              <a:t>où, </a:t>
            </a:r>
            <a:r>
              <a:rPr sz="1400" b="1" dirty="0">
                <a:latin typeface="Arial"/>
                <a:cs typeface="Arial"/>
              </a:rPr>
              <a:t>n </a:t>
            </a:r>
            <a:r>
              <a:rPr sz="1400" b="1" spc="-5" dirty="0">
                <a:latin typeface="Arial"/>
                <a:cs typeface="Arial"/>
              </a:rPr>
              <a:t>étant </a:t>
            </a:r>
            <a:r>
              <a:rPr sz="1400" b="1" dirty="0">
                <a:latin typeface="Arial"/>
                <a:cs typeface="Arial"/>
              </a:rPr>
              <a:t>le </a:t>
            </a:r>
            <a:r>
              <a:rPr sz="1400" b="1" spc="-5" dirty="0">
                <a:latin typeface="Arial"/>
                <a:cs typeface="Arial"/>
              </a:rPr>
              <a:t>nombre </a:t>
            </a:r>
            <a:r>
              <a:rPr sz="1400" b="1" spc="-10" dirty="0">
                <a:latin typeface="Arial"/>
                <a:cs typeface="Arial"/>
              </a:rPr>
              <a:t>de  </a:t>
            </a:r>
            <a:r>
              <a:rPr sz="1400" b="1" dirty="0">
                <a:latin typeface="Arial"/>
                <a:cs typeface="Arial"/>
              </a:rPr>
              <a:t>semaines </a:t>
            </a:r>
            <a:r>
              <a:rPr sz="1400" b="1" spc="-5" dirty="0">
                <a:latin typeface="Arial"/>
                <a:cs typeface="Arial"/>
              </a:rPr>
              <a:t>dans </a:t>
            </a:r>
            <a:r>
              <a:rPr sz="1400" b="1" dirty="0">
                <a:latin typeface="Arial"/>
                <a:cs typeface="Arial"/>
              </a:rPr>
              <a:t>le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sprint.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84785" marR="5080" indent="-17272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Par exemple 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Pour un </a:t>
            </a:r>
            <a:r>
              <a:rPr sz="1400" dirty="0">
                <a:latin typeface="Arial"/>
                <a:cs typeface="Arial"/>
              </a:rPr>
              <a:t>sprint </a:t>
            </a:r>
            <a:r>
              <a:rPr sz="1400" spc="-5" dirty="0">
                <a:latin typeface="Arial"/>
                <a:cs typeface="Arial"/>
              </a:rPr>
              <a:t>de </a:t>
            </a:r>
            <a:r>
              <a:rPr sz="1400" dirty="0">
                <a:latin typeface="Arial"/>
                <a:cs typeface="Arial"/>
              </a:rPr>
              <a:t>deux semaines, la  réunion a une limitation à 4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heures.</a:t>
            </a:r>
            <a:endParaRPr sz="1400">
              <a:latin typeface="Arial"/>
              <a:cs typeface="Arial"/>
            </a:endParaRPr>
          </a:p>
          <a:p>
            <a:pPr marR="349885" algn="r">
              <a:lnSpc>
                <a:spcPct val="100000"/>
              </a:lnSpc>
              <a:spcBef>
                <a:spcPts val="285"/>
              </a:spcBef>
            </a:pPr>
            <a:r>
              <a:rPr sz="700" spc="-5" dirty="0">
                <a:latin typeface="Times New Roman"/>
                <a:cs typeface="Times New Roman"/>
              </a:rPr>
              <a:t>125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24127" y="5046979"/>
            <a:ext cx="380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Étapes de la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du</a:t>
            </a:r>
            <a:r>
              <a:rPr sz="1800" b="1" spc="-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126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9711" y="5535543"/>
            <a:ext cx="3640468" cy="2399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63</a:t>
            </a:fld>
            <a:endParaRPr spc="-4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127" y="1070229"/>
            <a:ext cx="380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Étapes de la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du</a:t>
            </a:r>
            <a:r>
              <a:rPr sz="1800" b="1" spc="-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1445132"/>
            <a:ext cx="4509135" cy="25133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Étape 1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: Rappeler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le contexte du</a:t>
            </a:r>
            <a:r>
              <a:rPr sz="12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sprint</a:t>
            </a:r>
            <a:endParaRPr sz="1200">
              <a:latin typeface="Arial"/>
              <a:cs typeface="Arial"/>
            </a:endParaRPr>
          </a:p>
          <a:p>
            <a:pPr marL="145415" marR="5080" indent="-145415" algn="just">
              <a:lnSpc>
                <a:spcPct val="100000"/>
              </a:lnSpc>
              <a:spcBef>
                <a:spcPts val="290"/>
              </a:spcBef>
              <a:buChar char="–"/>
              <a:tabLst>
                <a:tab pos="145415" algn="l"/>
              </a:tabLst>
            </a:pPr>
            <a:r>
              <a:rPr sz="1200" spc="-5" dirty="0">
                <a:latin typeface="Arial"/>
                <a:cs typeface="Arial"/>
              </a:rPr>
              <a:t>Le Product Owner rappelle la place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ce sprint dans la release  en cours (chaque sprint a un numéro séquentiel qui lui </a:t>
            </a:r>
            <a:r>
              <a:rPr sz="1200" dirty="0">
                <a:latin typeface="Arial"/>
                <a:cs typeface="Arial"/>
              </a:rPr>
              <a:t>est  affecté)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il annonce la </a:t>
            </a:r>
            <a:r>
              <a:rPr sz="1200" dirty="0">
                <a:latin typeface="Arial"/>
                <a:cs typeface="Arial"/>
              </a:rPr>
              <a:t>date </a:t>
            </a:r>
            <a:r>
              <a:rPr sz="1200" spc="-5" dirty="0">
                <a:latin typeface="Arial"/>
                <a:cs typeface="Arial"/>
              </a:rPr>
              <a:t>de </a:t>
            </a:r>
            <a:r>
              <a:rPr sz="1200" dirty="0">
                <a:latin typeface="Arial"/>
                <a:cs typeface="Arial"/>
              </a:rPr>
              <a:t>fin, </a:t>
            </a:r>
            <a:r>
              <a:rPr sz="1200" spc="-5" dirty="0">
                <a:latin typeface="Arial"/>
                <a:cs typeface="Arial"/>
              </a:rPr>
              <a:t>en </a:t>
            </a:r>
            <a:r>
              <a:rPr sz="1200" dirty="0">
                <a:latin typeface="Arial"/>
                <a:cs typeface="Arial"/>
              </a:rPr>
              <a:t>fonction </a:t>
            </a:r>
            <a:r>
              <a:rPr sz="1200" spc="-5" dirty="0">
                <a:latin typeface="Arial"/>
                <a:cs typeface="Arial"/>
              </a:rPr>
              <a:t>de la durée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usuelle.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Étape 2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Évaluer le périmètre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potentiel</a:t>
            </a:r>
            <a:endParaRPr sz="1200">
              <a:latin typeface="Arial"/>
              <a:cs typeface="Arial"/>
            </a:endParaRPr>
          </a:p>
          <a:p>
            <a:pPr marL="157480" marR="6985" indent="-157480">
              <a:lnSpc>
                <a:spcPct val="100000"/>
              </a:lnSpc>
              <a:spcBef>
                <a:spcPts val="285"/>
              </a:spcBef>
              <a:buChar char="–"/>
              <a:tabLst>
                <a:tab pos="157480" algn="l"/>
              </a:tabLst>
            </a:pPr>
            <a:r>
              <a:rPr sz="1200" dirty="0">
                <a:latin typeface="Arial"/>
                <a:cs typeface="Arial"/>
              </a:rPr>
              <a:t>Il </a:t>
            </a:r>
            <a:r>
              <a:rPr sz="1200" spc="-5" dirty="0">
                <a:latin typeface="Arial"/>
                <a:cs typeface="Arial"/>
              </a:rPr>
              <a:t>s’agit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préciser </a:t>
            </a:r>
            <a:r>
              <a:rPr sz="1200" spc="-10" dirty="0">
                <a:latin typeface="Arial"/>
                <a:cs typeface="Arial"/>
              </a:rPr>
              <a:t>le </a:t>
            </a:r>
            <a:r>
              <a:rPr sz="1200" spc="-5" dirty="0">
                <a:latin typeface="Arial"/>
                <a:cs typeface="Arial"/>
              </a:rPr>
              <a:t>périmètre envisagé pour ce sprint, c-à-d  les </a:t>
            </a:r>
            <a:r>
              <a:rPr sz="1200" dirty="0">
                <a:latin typeface="Arial"/>
                <a:cs typeface="Arial"/>
              </a:rPr>
              <a:t>éléments </a:t>
            </a:r>
            <a:r>
              <a:rPr sz="1200" spc="-5" dirty="0">
                <a:latin typeface="Arial"/>
                <a:cs typeface="Arial"/>
              </a:rPr>
              <a:t>du backlog de produit qui vont </a:t>
            </a:r>
            <a:r>
              <a:rPr sz="1200" dirty="0">
                <a:latin typeface="Arial"/>
                <a:cs typeface="Arial"/>
              </a:rPr>
              <a:t>être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réalisés.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latin typeface="Arial"/>
                <a:cs typeface="Arial"/>
              </a:rPr>
              <a:t>Règle:</a:t>
            </a:r>
            <a:endParaRPr sz="1200">
              <a:latin typeface="Arial"/>
              <a:cs typeface="Arial"/>
            </a:endParaRPr>
          </a:p>
          <a:p>
            <a:pPr marL="163830" marR="5080" indent="-163830">
              <a:lnSpc>
                <a:spcPct val="100000"/>
              </a:lnSpc>
              <a:spcBef>
                <a:spcPts val="290"/>
              </a:spcBef>
              <a:buChar char="–"/>
              <a:tabLst>
                <a:tab pos="163830" algn="l"/>
              </a:tabLst>
            </a:pPr>
            <a:r>
              <a:rPr sz="1200" spc="-5" dirty="0">
                <a:latin typeface="Arial"/>
                <a:cs typeface="Arial"/>
              </a:rPr>
              <a:t>C’est le </a:t>
            </a:r>
            <a:r>
              <a:rPr sz="1200" dirty="0">
                <a:latin typeface="Arial"/>
                <a:cs typeface="Arial"/>
              </a:rPr>
              <a:t>Product </a:t>
            </a:r>
            <a:r>
              <a:rPr sz="1200" spc="-10" dirty="0">
                <a:latin typeface="Arial"/>
                <a:cs typeface="Arial"/>
              </a:rPr>
              <a:t>Owner </a:t>
            </a:r>
            <a:r>
              <a:rPr sz="1200" spc="-5" dirty="0">
                <a:latin typeface="Arial"/>
                <a:cs typeface="Arial"/>
              </a:rPr>
              <a:t>qui </a:t>
            </a:r>
            <a:r>
              <a:rPr sz="1200" dirty="0">
                <a:latin typeface="Arial"/>
                <a:cs typeface="Arial"/>
              </a:rPr>
              <a:t>définit </a:t>
            </a:r>
            <a:r>
              <a:rPr sz="1200" spc="-5" dirty="0">
                <a:latin typeface="Arial"/>
                <a:cs typeface="Arial"/>
              </a:rPr>
              <a:t>les priorités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donc l’ordre  des stories </a:t>
            </a:r>
            <a:r>
              <a:rPr sz="1200" dirty="0">
                <a:latin typeface="Arial"/>
                <a:cs typeface="Arial"/>
              </a:rPr>
              <a:t>candidates </a:t>
            </a:r>
            <a:r>
              <a:rPr sz="1200" spc="-5" dirty="0">
                <a:latin typeface="Arial"/>
                <a:cs typeface="Arial"/>
              </a:rPr>
              <a:t>à </a:t>
            </a:r>
            <a:r>
              <a:rPr sz="1200" dirty="0">
                <a:latin typeface="Arial"/>
                <a:cs typeface="Arial"/>
              </a:rPr>
              <a:t>être </a:t>
            </a:r>
            <a:r>
              <a:rPr sz="1200" spc="-5" dirty="0">
                <a:latin typeface="Arial"/>
                <a:cs typeface="Arial"/>
              </a:rPr>
              <a:t>dans le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sprint.</a:t>
            </a:r>
            <a:endParaRPr sz="12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85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C’est l’équipe qui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la seule à </a:t>
            </a:r>
            <a:r>
              <a:rPr sz="1200" dirty="0">
                <a:latin typeface="Arial"/>
                <a:cs typeface="Arial"/>
              </a:rPr>
              <a:t>décider </a:t>
            </a:r>
            <a:r>
              <a:rPr sz="1200" spc="-5" dirty="0">
                <a:latin typeface="Arial"/>
                <a:cs typeface="Arial"/>
              </a:rPr>
              <a:t>du périmètre, c-à-d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à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324" y="3968953"/>
            <a:ext cx="2553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arrêter </a:t>
            </a:r>
            <a:r>
              <a:rPr sz="1200" spc="-5" dirty="0">
                <a:latin typeface="Arial"/>
                <a:cs typeface="Arial"/>
              </a:rPr>
              <a:t>la liste </a:t>
            </a:r>
            <a:r>
              <a:rPr sz="1200" dirty="0">
                <a:latin typeface="Arial"/>
                <a:cs typeface="Arial"/>
              </a:rPr>
              <a:t>des stories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candidates.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127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24127" y="5046979"/>
            <a:ext cx="380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Étapes de la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du</a:t>
            </a:r>
            <a:r>
              <a:rPr sz="1800" b="1" spc="-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64</a:t>
            </a:fld>
            <a:endParaRPr spc="-40" dirty="0"/>
          </a:p>
        </p:txBody>
      </p:sp>
      <p:sp>
        <p:nvSpPr>
          <p:cNvPr id="16" name="object 16"/>
          <p:cNvSpPr txBox="1"/>
          <p:nvPr/>
        </p:nvSpPr>
        <p:spPr>
          <a:xfrm>
            <a:off x="1176324" y="5600822"/>
            <a:ext cx="4420235" cy="18910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forcer toute </a:t>
            </a:r>
            <a:r>
              <a:rPr sz="1200" spc="-5" dirty="0">
                <a:latin typeface="Arial"/>
                <a:cs typeface="Arial"/>
              </a:rPr>
              <a:t>l’équipe </a:t>
            </a:r>
            <a:r>
              <a:rPr sz="1200" dirty="0">
                <a:latin typeface="Arial"/>
                <a:cs typeface="Arial"/>
              </a:rPr>
              <a:t>à </a:t>
            </a:r>
            <a:r>
              <a:rPr sz="1200" spc="-5" dirty="0">
                <a:latin typeface="Arial"/>
                <a:cs typeface="Arial"/>
              </a:rPr>
              <a:t>discuter </a:t>
            </a:r>
            <a:r>
              <a:rPr sz="1200" dirty="0">
                <a:latin typeface="Arial"/>
                <a:cs typeface="Arial"/>
              </a:rPr>
              <a:t>pour </a:t>
            </a:r>
            <a:r>
              <a:rPr sz="1200" spc="-5" dirty="0">
                <a:latin typeface="Arial"/>
                <a:cs typeface="Arial"/>
              </a:rPr>
              <a:t>éclaircir </a:t>
            </a:r>
            <a:r>
              <a:rPr sz="1200" dirty="0">
                <a:latin typeface="Arial"/>
                <a:cs typeface="Arial"/>
              </a:rPr>
              <a:t>des </a:t>
            </a:r>
            <a:r>
              <a:rPr sz="1200" spc="-5" dirty="0">
                <a:latin typeface="Arial"/>
                <a:cs typeface="Arial"/>
              </a:rPr>
              <a:t>points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solution par rapport à cette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story,</a:t>
            </a:r>
            <a:endParaRPr sz="1200">
              <a:latin typeface="Arial"/>
              <a:cs typeface="Arial"/>
            </a:endParaRPr>
          </a:p>
          <a:p>
            <a:pPr marL="184785" marR="7620" indent="-17272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demander </a:t>
            </a:r>
            <a:r>
              <a:rPr sz="1200" spc="-5" dirty="0">
                <a:latin typeface="Arial"/>
                <a:cs typeface="Arial"/>
              </a:rPr>
              <a:t>si nécessaire au </a:t>
            </a:r>
            <a:r>
              <a:rPr sz="1200" dirty="0">
                <a:latin typeface="Arial"/>
                <a:cs typeface="Arial"/>
              </a:rPr>
              <a:t>Product </a:t>
            </a:r>
            <a:r>
              <a:rPr sz="1200" spc="-5" dirty="0">
                <a:latin typeface="Arial"/>
                <a:cs typeface="Arial"/>
              </a:rPr>
              <a:t>Owner des précisions sur  le </a:t>
            </a:r>
            <a:r>
              <a:rPr sz="1200" dirty="0">
                <a:latin typeface="Arial"/>
                <a:cs typeface="Arial"/>
              </a:rPr>
              <a:t>comportement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attendu.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39700" marR="5080" indent="-139700">
              <a:lnSpc>
                <a:spcPct val="100000"/>
              </a:lnSpc>
              <a:buChar char="–"/>
              <a:tabLst>
                <a:tab pos="139700" algn="l"/>
              </a:tabLst>
            </a:pPr>
            <a:r>
              <a:rPr sz="1200" dirty="0">
                <a:latin typeface="Arial"/>
                <a:cs typeface="Arial"/>
              </a:rPr>
              <a:t>La </a:t>
            </a:r>
            <a:r>
              <a:rPr sz="1200" spc="-5" dirty="0">
                <a:latin typeface="Arial"/>
                <a:cs typeface="Arial"/>
              </a:rPr>
              <a:t>liste </a:t>
            </a:r>
            <a:r>
              <a:rPr sz="1200" dirty="0">
                <a:latin typeface="Arial"/>
                <a:cs typeface="Arial"/>
              </a:rPr>
              <a:t>des tâches se </a:t>
            </a:r>
            <a:r>
              <a:rPr sz="1200" spc="-5" dirty="0">
                <a:latin typeface="Arial"/>
                <a:cs typeface="Arial"/>
              </a:rPr>
              <a:t>construit progressivement avec l’examen  des stories </a:t>
            </a:r>
            <a:r>
              <a:rPr sz="1200" dirty="0">
                <a:latin typeface="Arial"/>
                <a:cs typeface="Arial"/>
              </a:rPr>
              <a:t>sélectionnées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tâches </a:t>
            </a:r>
            <a:r>
              <a:rPr sz="1200" spc="-5" dirty="0">
                <a:latin typeface="Arial"/>
                <a:cs typeface="Arial"/>
              </a:rPr>
              <a:t>déduites des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stories</a:t>
            </a:r>
            <a:endParaRPr sz="1200">
              <a:latin typeface="Arial"/>
              <a:cs typeface="Arial"/>
            </a:endParaRPr>
          </a:p>
          <a:p>
            <a:pPr marL="139700" indent="-139700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puis en </a:t>
            </a:r>
            <a:r>
              <a:rPr sz="1200" dirty="0">
                <a:latin typeface="Arial"/>
                <a:cs typeface="Arial"/>
              </a:rPr>
              <a:t>complétant </a:t>
            </a:r>
            <a:r>
              <a:rPr sz="1200" spc="-5" dirty="0">
                <a:latin typeface="Arial"/>
                <a:cs typeface="Arial"/>
              </a:rPr>
              <a:t>avec </a:t>
            </a:r>
            <a:r>
              <a:rPr sz="1200" dirty="0">
                <a:latin typeface="Arial"/>
                <a:cs typeface="Arial"/>
              </a:rPr>
              <a:t>des tâches indépendantes </a:t>
            </a:r>
            <a:r>
              <a:rPr sz="1200" spc="-5" dirty="0">
                <a:latin typeface="Arial"/>
                <a:cs typeface="Arial"/>
              </a:rPr>
              <a:t>des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stories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storyless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128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127" y="1070229"/>
            <a:ext cx="380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Étapes de la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du</a:t>
            </a:r>
            <a:r>
              <a:rPr sz="1800" b="1" spc="-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1445132"/>
            <a:ext cx="4509135" cy="2623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Étape 5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Estimer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les</a:t>
            </a:r>
            <a:r>
              <a:rPr sz="12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tâches</a:t>
            </a:r>
            <a:endParaRPr sz="1200">
              <a:latin typeface="Arial"/>
              <a:cs typeface="Arial"/>
            </a:endParaRPr>
          </a:p>
          <a:p>
            <a:pPr marL="184785" marR="5715" indent="-172085" algn="just">
              <a:lnSpc>
                <a:spcPct val="100000"/>
              </a:lnSpc>
              <a:spcBef>
                <a:spcPts val="290"/>
              </a:spcBef>
              <a:buChar char="–"/>
              <a:tabLst>
                <a:tab pos="210820" algn="l"/>
              </a:tabLst>
            </a:pPr>
            <a:r>
              <a:rPr sz="1200" spc="-5" dirty="0">
                <a:latin typeface="Arial"/>
                <a:cs typeface="Arial"/>
              </a:rPr>
              <a:t>L’estimation du </a:t>
            </a:r>
            <a:r>
              <a:rPr sz="1200" dirty="0">
                <a:latin typeface="Arial"/>
                <a:cs typeface="Arial"/>
              </a:rPr>
              <a:t>temps </a:t>
            </a:r>
            <a:r>
              <a:rPr sz="1200" spc="-5" dirty="0">
                <a:latin typeface="Arial"/>
                <a:cs typeface="Arial"/>
              </a:rPr>
              <a:t>à passer sur une </a:t>
            </a:r>
            <a:r>
              <a:rPr sz="1200" dirty="0">
                <a:latin typeface="Arial"/>
                <a:cs typeface="Arial"/>
              </a:rPr>
              <a:t>tâche </a:t>
            </a:r>
            <a:r>
              <a:rPr sz="1200" spc="-5" dirty="0">
                <a:latin typeface="Arial"/>
                <a:cs typeface="Arial"/>
              </a:rPr>
              <a:t>est </a:t>
            </a:r>
            <a:r>
              <a:rPr sz="1200" dirty="0">
                <a:latin typeface="Arial"/>
                <a:cs typeface="Arial"/>
              </a:rPr>
              <a:t>faite  </a:t>
            </a:r>
            <a:r>
              <a:rPr sz="1200" spc="-5" dirty="0">
                <a:latin typeface="Arial"/>
                <a:cs typeface="Arial"/>
              </a:rPr>
              <a:t>collectivement, par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l’équipe.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148590" marR="5080" indent="-148590" algn="just">
              <a:lnSpc>
                <a:spcPct val="100000"/>
              </a:lnSpc>
              <a:buChar char="–"/>
              <a:tabLst>
                <a:tab pos="148590" algn="l"/>
              </a:tabLst>
            </a:pPr>
            <a:r>
              <a:rPr sz="1200" spc="-5" dirty="0">
                <a:latin typeface="Arial"/>
                <a:cs typeface="Arial"/>
              </a:rPr>
              <a:t>Les tâches sont estimées en </a:t>
            </a:r>
            <a:r>
              <a:rPr sz="1200" i="1" spc="-5" dirty="0">
                <a:solidFill>
                  <a:srgbClr val="FF0000"/>
                </a:solidFill>
                <a:latin typeface="Arial"/>
                <a:cs typeface="Arial"/>
              </a:rPr>
              <a:t>heures</a:t>
            </a:r>
            <a:r>
              <a:rPr sz="1200" spc="-5" dirty="0">
                <a:latin typeface="Arial"/>
                <a:cs typeface="Arial"/>
              </a:rPr>
              <a:t>. </a:t>
            </a:r>
            <a:r>
              <a:rPr sz="1200" dirty="0">
                <a:latin typeface="Arial"/>
                <a:cs typeface="Arial"/>
              </a:rPr>
              <a:t>Il </a:t>
            </a:r>
            <a:r>
              <a:rPr sz="1200" spc="-5" dirty="0">
                <a:latin typeface="Arial"/>
                <a:cs typeface="Arial"/>
              </a:rPr>
              <a:t>est conseillé d’avoir des  </a:t>
            </a:r>
            <a:r>
              <a:rPr sz="1200" dirty="0">
                <a:latin typeface="Arial"/>
                <a:cs typeface="Arial"/>
              </a:rPr>
              <a:t>tâches </a:t>
            </a:r>
            <a:r>
              <a:rPr sz="1200" spc="-5" dirty="0">
                <a:latin typeface="Arial"/>
                <a:cs typeface="Arial"/>
              </a:rPr>
              <a:t>suffisamment petites pour qu’elles </a:t>
            </a:r>
            <a:r>
              <a:rPr sz="1200" dirty="0">
                <a:latin typeface="Arial"/>
                <a:cs typeface="Arial"/>
              </a:rPr>
              <a:t>soient finies </a:t>
            </a:r>
            <a:r>
              <a:rPr sz="1200" spc="-5" dirty="0">
                <a:latin typeface="Arial"/>
                <a:cs typeface="Arial"/>
              </a:rPr>
              <a:t>en </a:t>
            </a:r>
            <a:r>
              <a:rPr sz="1200" dirty="0">
                <a:latin typeface="Arial"/>
                <a:cs typeface="Arial"/>
              </a:rPr>
              <a:t>moins  </a:t>
            </a:r>
            <a:r>
              <a:rPr sz="1200" spc="-5" dirty="0">
                <a:latin typeface="Arial"/>
                <a:cs typeface="Arial"/>
              </a:rPr>
              <a:t>de 2 </a:t>
            </a:r>
            <a:r>
              <a:rPr sz="1200" dirty="0">
                <a:latin typeface="Arial"/>
                <a:cs typeface="Arial"/>
              </a:rPr>
              <a:t>jours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travail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148590" marR="6985" indent="-148590" algn="just">
              <a:lnSpc>
                <a:spcPct val="100000"/>
              </a:lnSpc>
              <a:buChar char="–"/>
              <a:tabLst>
                <a:tab pos="148590" algn="l"/>
              </a:tabLst>
            </a:pPr>
            <a:r>
              <a:rPr sz="1200" spc="-5" dirty="0">
                <a:latin typeface="Arial"/>
                <a:cs typeface="Arial"/>
              </a:rPr>
              <a:t>La liste des </a:t>
            </a:r>
            <a:r>
              <a:rPr sz="1200" dirty="0">
                <a:latin typeface="Arial"/>
                <a:cs typeface="Arial"/>
              </a:rPr>
              <a:t>tâches </a:t>
            </a:r>
            <a:r>
              <a:rPr sz="1200" spc="-5" dirty="0">
                <a:latin typeface="Arial"/>
                <a:cs typeface="Arial"/>
              </a:rPr>
              <a:t>constituée lors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la réunion de planification  n’est pas figée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20040" lvl="1" indent="-79375">
              <a:lnSpc>
                <a:spcPct val="100000"/>
              </a:lnSpc>
              <a:spcBef>
                <a:spcPts val="250"/>
              </a:spcBef>
              <a:buChar char="•"/>
              <a:tabLst>
                <a:tab pos="320675" algn="l"/>
              </a:tabLst>
            </a:pPr>
            <a:r>
              <a:rPr sz="1000" spc="-10" dirty="0">
                <a:latin typeface="Arial"/>
                <a:cs typeface="Arial"/>
              </a:rPr>
              <a:t>des </a:t>
            </a:r>
            <a:r>
              <a:rPr sz="1000" spc="-5" dirty="0">
                <a:latin typeface="Arial"/>
                <a:cs typeface="Arial"/>
              </a:rPr>
              <a:t>tâches peuvent être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ajoutées,</a:t>
            </a:r>
            <a:endParaRPr sz="1000">
              <a:latin typeface="Arial"/>
              <a:cs typeface="Arial"/>
            </a:endParaRPr>
          </a:p>
          <a:p>
            <a:pPr marL="320040" lvl="1" indent="-79375">
              <a:lnSpc>
                <a:spcPct val="100000"/>
              </a:lnSpc>
              <a:spcBef>
                <a:spcPts val="240"/>
              </a:spcBef>
              <a:buChar char="•"/>
              <a:tabLst>
                <a:tab pos="320675" algn="l"/>
              </a:tabLst>
            </a:pPr>
            <a:r>
              <a:rPr sz="1000" spc="-10" dirty="0">
                <a:latin typeface="Arial"/>
                <a:cs typeface="Arial"/>
              </a:rPr>
              <a:t>d’autres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supprimées</a:t>
            </a:r>
            <a:endParaRPr sz="1000">
              <a:latin typeface="Arial"/>
              <a:cs typeface="Arial"/>
            </a:endParaRPr>
          </a:p>
          <a:p>
            <a:pPr marL="320040" lvl="1" indent="-79375">
              <a:lnSpc>
                <a:spcPct val="100000"/>
              </a:lnSpc>
              <a:spcBef>
                <a:spcPts val="240"/>
              </a:spcBef>
              <a:buChar char="•"/>
              <a:tabLst>
                <a:tab pos="320675" algn="l"/>
              </a:tabLst>
            </a:pPr>
            <a:r>
              <a:rPr sz="1000" spc="-5" dirty="0">
                <a:latin typeface="Arial"/>
                <a:cs typeface="Arial"/>
              </a:rPr>
              <a:t>et </a:t>
            </a:r>
            <a:r>
              <a:rPr sz="1000" spc="-10" dirty="0">
                <a:latin typeface="Arial"/>
                <a:cs typeface="Arial"/>
              </a:rPr>
              <a:t>d’autres </a:t>
            </a:r>
            <a:r>
              <a:rPr sz="1000" spc="-5" dirty="0">
                <a:latin typeface="Arial"/>
                <a:cs typeface="Arial"/>
              </a:rPr>
              <a:t>décomposées </a:t>
            </a:r>
            <a:r>
              <a:rPr sz="1000" spc="-10" dirty="0">
                <a:latin typeface="Arial"/>
                <a:cs typeface="Arial"/>
              </a:rPr>
              <a:t>pendant le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sprint.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129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24127" y="5046979"/>
            <a:ext cx="380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Étapes de la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du</a:t>
            </a:r>
            <a:r>
              <a:rPr sz="1800" b="1" spc="-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65</a:t>
            </a:fld>
            <a:endParaRPr spc="-40" dirty="0"/>
          </a:p>
        </p:txBody>
      </p:sp>
      <p:sp>
        <p:nvSpPr>
          <p:cNvPr id="15" name="object 15"/>
          <p:cNvSpPr txBox="1"/>
          <p:nvPr/>
        </p:nvSpPr>
        <p:spPr>
          <a:xfrm>
            <a:off x="1176324" y="5600822"/>
            <a:ext cx="4507230" cy="25082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Étape 6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Prendre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les</a:t>
            </a:r>
            <a:r>
              <a:rPr sz="12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tâches</a:t>
            </a:r>
            <a:endParaRPr sz="1200">
              <a:latin typeface="Arial"/>
              <a:cs typeface="Arial"/>
            </a:endParaRPr>
          </a:p>
          <a:p>
            <a:pPr marL="139700" indent="-139700">
              <a:lnSpc>
                <a:spcPct val="100000"/>
              </a:lnSpc>
              <a:spcBef>
                <a:spcPts val="285"/>
              </a:spcBef>
              <a:buChar char="–"/>
              <a:tabLst>
                <a:tab pos="139700" algn="l"/>
              </a:tabLst>
            </a:pPr>
            <a:r>
              <a:rPr sz="1200" dirty="0">
                <a:latin typeface="Arial"/>
                <a:cs typeface="Arial"/>
              </a:rPr>
              <a:t>Les membres de </a:t>
            </a:r>
            <a:r>
              <a:rPr sz="1200" spc="-5" dirty="0">
                <a:latin typeface="Arial"/>
                <a:cs typeface="Arial"/>
              </a:rPr>
              <a:t>l’équipe qui </a:t>
            </a:r>
            <a:r>
              <a:rPr sz="1200" dirty="0">
                <a:latin typeface="Arial"/>
                <a:cs typeface="Arial"/>
              </a:rPr>
              <a:t>prennent </a:t>
            </a:r>
            <a:r>
              <a:rPr sz="1200" spc="-5" dirty="0">
                <a:latin typeface="Arial"/>
                <a:cs typeface="Arial"/>
              </a:rPr>
              <a:t>eux-mêmes </a:t>
            </a:r>
            <a:r>
              <a:rPr sz="1200" dirty="0">
                <a:latin typeface="Arial"/>
                <a:cs typeface="Arial"/>
              </a:rPr>
              <a:t>les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tâches.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184785" marR="5080" indent="-172085" algn="just">
              <a:lnSpc>
                <a:spcPct val="100000"/>
              </a:lnSpc>
              <a:spcBef>
                <a:spcPts val="5"/>
              </a:spcBef>
              <a:buChar char="–"/>
              <a:tabLst>
                <a:tab pos="185420" algn="l"/>
              </a:tabLst>
            </a:pPr>
            <a:r>
              <a:rPr sz="1200" dirty="0">
                <a:latin typeface="Arial"/>
                <a:cs typeface="Arial"/>
              </a:rPr>
              <a:t>Il </a:t>
            </a:r>
            <a:r>
              <a:rPr sz="1200" spc="-5" dirty="0">
                <a:latin typeface="Arial"/>
                <a:cs typeface="Arial"/>
              </a:rPr>
              <a:t>n’est pas obligatoire d’aboutir à l’attribution de </a:t>
            </a:r>
            <a:r>
              <a:rPr sz="1200" dirty="0">
                <a:latin typeface="Arial"/>
                <a:cs typeface="Arial"/>
              </a:rPr>
              <a:t>toutes </a:t>
            </a:r>
            <a:r>
              <a:rPr sz="1200" spc="-5" dirty="0">
                <a:latin typeface="Arial"/>
                <a:cs typeface="Arial"/>
              </a:rPr>
              <a:t>les  </a:t>
            </a:r>
            <a:r>
              <a:rPr sz="1200" dirty="0">
                <a:latin typeface="Arial"/>
                <a:cs typeface="Arial"/>
              </a:rPr>
              <a:t>tâches : </a:t>
            </a:r>
            <a:r>
              <a:rPr sz="1200" spc="-5" dirty="0">
                <a:latin typeface="Arial"/>
                <a:cs typeface="Arial"/>
              </a:rPr>
              <a:t>il suffit que chacun ait du travail pour les </a:t>
            </a:r>
            <a:r>
              <a:rPr sz="1200" dirty="0">
                <a:latin typeface="Arial"/>
                <a:cs typeface="Arial"/>
              </a:rPr>
              <a:t>premiers </a:t>
            </a:r>
            <a:r>
              <a:rPr sz="1200" spc="-5" dirty="0">
                <a:latin typeface="Arial"/>
                <a:cs typeface="Arial"/>
              </a:rPr>
              <a:t>jours  du sprint </a:t>
            </a:r>
            <a:r>
              <a:rPr sz="1200" dirty="0">
                <a:latin typeface="Arial"/>
                <a:cs typeface="Arial"/>
              </a:rPr>
              <a:t>; l’affectation </a:t>
            </a:r>
            <a:r>
              <a:rPr sz="1200" spc="-5" dirty="0">
                <a:latin typeface="Arial"/>
                <a:cs typeface="Arial"/>
              </a:rPr>
              <a:t>des autres </a:t>
            </a:r>
            <a:r>
              <a:rPr sz="1200" dirty="0">
                <a:latin typeface="Arial"/>
                <a:cs typeface="Arial"/>
              </a:rPr>
              <a:t>tâches est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différée.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151765" marR="6350" indent="-151765">
              <a:lnSpc>
                <a:spcPct val="100000"/>
              </a:lnSpc>
              <a:buChar char="–"/>
              <a:tabLst>
                <a:tab pos="151765" algn="l"/>
              </a:tabLst>
            </a:pPr>
            <a:r>
              <a:rPr sz="1200" dirty="0">
                <a:latin typeface="Arial"/>
                <a:cs typeface="Arial"/>
              </a:rPr>
              <a:t>Il est </a:t>
            </a:r>
            <a:r>
              <a:rPr sz="1200" spc="-5" dirty="0">
                <a:latin typeface="Arial"/>
                <a:cs typeface="Arial"/>
              </a:rPr>
              <a:t>fréquent </a:t>
            </a:r>
            <a:r>
              <a:rPr sz="1200" spc="-10" dirty="0">
                <a:latin typeface="Arial"/>
                <a:cs typeface="Arial"/>
              </a:rPr>
              <a:t>de revoir </a:t>
            </a:r>
            <a:r>
              <a:rPr sz="1200" spc="-5" dirty="0">
                <a:latin typeface="Arial"/>
                <a:cs typeface="Arial"/>
              </a:rPr>
              <a:t>le périmètre après la décomposition </a:t>
            </a:r>
            <a:r>
              <a:rPr sz="1200" spc="-15" dirty="0">
                <a:latin typeface="Arial"/>
                <a:cs typeface="Arial"/>
              </a:rPr>
              <a:t>en  </a:t>
            </a:r>
            <a:r>
              <a:rPr sz="1200" dirty="0">
                <a:latin typeface="Arial"/>
                <a:cs typeface="Arial"/>
              </a:rPr>
              <a:t>tâches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84175" marR="6350" lvl="1" indent="-143510">
              <a:lnSpc>
                <a:spcPct val="100000"/>
              </a:lnSpc>
              <a:spcBef>
                <a:spcPts val="250"/>
              </a:spcBef>
              <a:buChar char="•"/>
              <a:tabLst>
                <a:tab pos="335915" algn="l"/>
              </a:tabLst>
            </a:pPr>
            <a:r>
              <a:rPr sz="1000" spc="-5" dirty="0">
                <a:latin typeface="Arial"/>
                <a:cs typeface="Arial"/>
              </a:rPr>
              <a:t>Avec une idée plus </a:t>
            </a:r>
            <a:r>
              <a:rPr sz="1000" dirty="0">
                <a:latin typeface="Arial"/>
                <a:cs typeface="Arial"/>
              </a:rPr>
              <a:t>précise </a:t>
            </a:r>
            <a:r>
              <a:rPr sz="1000" spc="-5" dirty="0">
                <a:latin typeface="Arial"/>
                <a:cs typeface="Arial"/>
              </a:rPr>
              <a:t>du travail à faire, l’équipe peut décider d’en  faire plus ou moins </a:t>
            </a:r>
            <a:r>
              <a:rPr sz="1000" spc="-10" dirty="0">
                <a:latin typeface="Arial"/>
                <a:cs typeface="Arial"/>
              </a:rPr>
              <a:t>que le </a:t>
            </a:r>
            <a:r>
              <a:rPr sz="1000" spc="-5" dirty="0">
                <a:latin typeface="Arial"/>
                <a:cs typeface="Arial"/>
              </a:rPr>
              <a:t>périmètre </a:t>
            </a:r>
            <a:r>
              <a:rPr sz="1000" spc="-10" dirty="0">
                <a:latin typeface="Arial"/>
                <a:cs typeface="Arial"/>
              </a:rPr>
              <a:t>évalué </a:t>
            </a:r>
            <a:r>
              <a:rPr sz="1000" spc="-5" dirty="0">
                <a:latin typeface="Arial"/>
                <a:cs typeface="Arial"/>
              </a:rPr>
              <a:t>en </a:t>
            </a:r>
            <a:r>
              <a:rPr sz="1000" spc="-10" dirty="0">
                <a:latin typeface="Arial"/>
                <a:cs typeface="Arial"/>
              </a:rPr>
              <a:t>début </a:t>
            </a:r>
            <a:r>
              <a:rPr sz="1000" spc="-5" dirty="0">
                <a:latin typeface="Arial"/>
                <a:cs typeface="Arial"/>
              </a:rPr>
              <a:t>de</a:t>
            </a:r>
            <a:r>
              <a:rPr sz="1000" spc="1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réunion.</a:t>
            </a:r>
            <a:endParaRPr sz="1000">
              <a:latin typeface="Arial"/>
              <a:cs typeface="Arial"/>
            </a:endParaRPr>
          </a:p>
          <a:p>
            <a:pPr marL="240665">
              <a:lnSpc>
                <a:spcPts val="1165"/>
              </a:lnSpc>
              <a:spcBef>
                <a:spcPts val="240"/>
              </a:spcBef>
            </a:pP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Product Owner doit assister à </a:t>
            </a:r>
            <a:r>
              <a:rPr sz="1000" spc="-10" dirty="0">
                <a:latin typeface="Arial"/>
                <a:cs typeface="Arial"/>
              </a:rPr>
              <a:t>toute la</a:t>
            </a:r>
            <a:r>
              <a:rPr sz="1000" spc="1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réunion.</a:t>
            </a:r>
            <a:endParaRPr sz="1000">
              <a:latin typeface="Arial"/>
              <a:cs typeface="Arial"/>
            </a:endParaRPr>
          </a:p>
          <a:p>
            <a:pPr marR="348615" algn="r">
              <a:lnSpc>
                <a:spcPts val="805"/>
              </a:lnSpc>
            </a:pPr>
            <a:r>
              <a:rPr sz="700" spc="-5" dirty="0">
                <a:latin typeface="Times New Roman"/>
                <a:cs typeface="Times New Roman"/>
              </a:rPr>
              <a:t>130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127" y="1070229"/>
            <a:ext cx="380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Étapes de la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du</a:t>
            </a:r>
            <a:r>
              <a:rPr sz="1800" b="1" spc="-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1623821"/>
            <a:ext cx="4509770" cy="24396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Étape 7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: S’engager</a:t>
            </a:r>
            <a:r>
              <a:rPr sz="12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collectivement</a:t>
            </a:r>
            <a:endParaRPr sz="1200">
              <a:latin typeface="Arial"/>
              <a:cs typeface="Arial"/>
            </a:endParaRPr>
          </a:p>
          <a:p>
            <a:pPr marL="184785" marR="8255" indent="-172085" algn="just">
              <a:lnSpc>
                <a:spcPct val="100000"/>
              </a:lnSpc>
              <a:spcBef>
                <a:spcPts val="290"/>
              </a:spcBef>
              <a:buChar char="–"/>
              <a:tabLst>
                <a:tab pos="177800" algn="l"/>
              </a:tabLst>
            </a:pPr>
            <a:r>
              <a:rPr sz="1200" spc="-5" dirty="0">
                <a:latin typeface="Arial"/>
                <a:cs typeface="Arial"/>
              </a:rPr>
              <a:t>Pour </a:t>
            </a:r>
            <a:r>
              <a:rPr sz="1200" dirty="0">
                <a:latin typeface="Arial"/>
                <a:cs typeface="Arial"/>
              </a:rPr>
              <a:t>finir </a:t>
            </a:r>
            <a:r>
              <a:rPr sz="1200" spc="-5" dirty="0">
                <a:latin typeface="Arial"/>
                <a:cs typeface="Arial"/>
              </a:rPr>
              <a:t>la réunion, l’équipe s’engage à réaliser les </a:t>
            </a:r>
            <a:r>
              <a:rPr sz="1200" dirty="0">
                <a:latin typeface="Arial"/>
                <a:cs typeface="Arial"/>
              </a:rPr>
              <a:t>stories  sélectionnées.</a:t>
            </a:r>
            <a:endParaRPr sz="12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L’engagement </a:t>
            </a:r>
            <a:r>
              <a:rPr sz="1200" dirty="0">
                <a:latin typeface="Arial"/>
                <a:cs typeface="Arial"/>
              </a:rPr>
              <a:t>collectif est important pour </a:t>
            </a:r>
            <a:r>
              <a:rPr sz="1200" spc="-5" dirty="0">
                <a:latin typeface="Arial"/>
                <a:cs typeface="Arial"/>
              </a:rPr>
              <a:t>motiver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l’équipe.</a:t>
            </a:r>
            <a:endParaRPr sz="1200">
              <a:latin typeface="Arial"/>
              <a:cs typeface="Arial"/>
            </a:endParaRPr>
          </a:p>
          <a:p>
            <a:pPr marL="184785" marR="6350" indent="-172720" algn="just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Peut permettre de déceler des réticences de certains, qu’il </a:t>
            </a:r>
            <a:r>
              <a:rPr sz="1200" dirty="0">
                <a:latin typeface="Arial"/>
                <a:cs typeface="Arial"/>
              </a:rPr>
              <a:t>est  préférable </a:t>
            </a:r>
            <a:r>
              <a:rPr sz="1200" spc="-5" dirty="0">
                <a:latin typeface="Arial"/>
                <a:cs typeface="Arial"/>
              </a:rPr>
              <a:t>de prendre en </a:t>
            </a:r>
            <a:r>
              <a:rPr sz="1200" dirty="0">
                <a:latin typeface="Arial"/>
                <a:cs typeface="Arial"/>
              </a:rPr>
              <a:t>compte </a:t>
            </a:r>
            <a:r>
              <a:rPr sz="1200" spc="-5" dirty="0">
                <a:latin typeface="Arial"/>
                <a:cs typeface="Arial"/>
              </a:rPr>
              <a:t>avant de </a:t>
            </a:r>
            <a:r>
              <a:rPr sz="1200" dirty="0">
                <a:latin typeface="Arial"/>
                <a:cs typeface="Arial"/>
              </a:rPr>
              <a:t>finir 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réunion.</a:t>
            </a:r>
            <a:endParaRPr sz="1200">
              <a:latin typeface="Arial"/>
              <a:cs typeface="Arial"/>
            </a:endParaRPr>
          </a:p>
          <a:p>
            <a:pPr marL="156210" marR="5715" indent="-156210" algn="just">
              <a:lnSpc>
                <a:spcPct val="100000"/>
              </a:lnSpc>
              <a:spcBef>
                <a:spcPts val="285"/>
              </a:spcBef>
              <a:buChar char="–"/>
              <a:tabLst>
                <a:tab pos="156210" algn="l"/>
              </a:tabLst>
            </a:pPr>
            <a:r>
              <a:rPr sz="1200" spc="-5" dirty="0">
                <a:latin typeface="Arial"/>
                <a:cs typeface="Arial"/>
              </a:rPr>
              <a:t>Avant de demander l’engagement, le </a:t>
            </a:r>
            <a:r>
              <a:rPr sz="1200" i="1" spc="-5" dirty="0">
                <a:latin typeface="Arial"/>
                <a:cs typeface="Arial"/>
              </a:rPr>
              <a:t>ScrumMaster </a:t>
            </a:r>
            <a:r>
              <a:rPr sz="1200" spc="-5" dirty="0">
                <a:latin typeface="Arial"/>
                <a:cs typeface="Arial"/>
              </a:rPr>
              <a:t>annonce </a:t>
            </a:r>
            <a:r>
              <a:rPr sz="1200" spc="-10" dirty="0">
                <a:latin typeface="Arial"/>
                <a:cs typeface="Arial"/>
              </a:rPr>
              <a:t>la  </a:t>
            </a:r>
            <a:r>
              <a:rPr sz="1200" spc="-5" dirty="0">
                <a:latin typeface="Arial"/>
                <a:cs typeface="Arial"/>
              </a:rPr>
              <a:t>capacité prévue pour ce sprint en la calculant à partir des  stories dans 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périmètre.</a:t>
            </a:r>
            <a:endParaRPr sz="1200">
              <a:latin typeface="Arial"/>
              <a:cs typeface="Arial"/>
            </a:endParaRPr>
          </a:p>
          <a:p>
            <a:pPr marL="145415" marR="5080" indent="-145415" algn="just">
              <a:lnSpc>
                <a:spcPct val="100000"/>
              </a:lnSpc>
              <a:spcBef>
                <a:spcPts val="290"/>
              </a:spcBef>
              <a:buChar char="–"/>
              <a:tabLst>
                <a:tab pos="145415" algn="l"/>
              </a:tabLst>
            </a:pPr>
            <a:r>
              <a:rPr sz="1200" spc="-5" dirty="0">
                <a:latin typeface="Arial"/>
                <a:cs typeface="Arial"/>
              </a:rPr>
              <a:t>Même s’il peut </a:t>
            </a:r>
            <a:r>
              <a:rPr sz="1200" dirty="0">
                <a:latin typeface="Arial"/>
                <a:cs typeface="Arial"/>
              </a:rPr>
              <a:t>y </a:t>
            </a:r>
            <a:r>
              <a:rPr sz="1200" spc="-5" dirty="0">
                <a:latin typeface="Arial"/>
                <a:cs typeface="Arial"/>
              </a:rPr>
              <a:t>avoir de légères variations, il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important que  </a:t>
            </a:r>
            <a:r>
              <a:rPr sz="1200" dirty="0">
                <a:latin typeface="Arial"/>
                <a:cs typeface="Arial"/>
              </a:rPr>
              <a:t>cette </a:t>
            </a:r>
            <a:r>
              <a:rPr sz="1200" spc="-5" dirty="0">
                <a:latin typeface="Arial"/>
                <a:cs typeface="Arial"/>
              </a:rPr>
              <a:t>capacité reste dans une </a:t>
            </a:r>
            <a:r>
              <a:rPr sz="1200" dirty="0">
                <a:latin typeface="Arial"/>
                <a:cs typeface="Arial"/>
              </a:rPr>
              <a:t>fourchette </a:t>
            </a:r>
            <a:r>
              <a:rPr sz="1200" spc="-5" dirty="0">
                <a:latin typeface="Arial"/>
                <a:cs typeface="Arial"/>
              </a:rPr>
              <a:t>raisonnable par  rapport à la vélocité moyenne des </a:t>
            </a:r>
            <a:r>
              <a:rPr sz="1200" dirty="0">
                <a:latin typeface="Arial"/>
                <a:cs typeface="Arial"/>
              </a:rPr>
              <a:t>derniers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131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32330" y="5046979"/>
            <a:ext cx="359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Faire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de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5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66</a:t>
            </a:fld>
            <a:endParaRPr spc="-40" dirty="0"/>
          </a:p>
        </p:txBody>
      </p:sp>
      <p:sp>
        <p:nvSpPr>
          <p:cNvPr id="15" name="object 15"/>
          <p:cNvSpPr txBox="1"/>
          <p:nvPr/>
        </p:nvSpPr>
        <p:spPr>
          <a:xfrm>
            <a:off x="1176324" y="5456999"/>
            <a:ext cx="3754120" cy="23310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90"/>
              </a:spcBef>
              <a:buChar char="•"/>
              <a:tabLst>
                <a:tab pos="109220" algn="l"/>
              </a:tabLst>
            </a:pPr>
            <a:r>
              <a:rPr sz="1200" dirty="0">
                <a:latin typeface="Arial"/>
                <a:cs typeface="Arial"/>
              </a:rPr>
              <a:t>Préparer </a:t>
            </a:r>
            <a:r>
              <a:rPr sz="1200" spc="-5" dirty="0">
                <a:latin typeface="Arial"/>
                <a:cs typeface="Arial"/>
              </a:rPr>
              <a:t>le </a:t>
            </a:r>
            <a:r>
              <a:rPr sz="1200" dirty="0">
                <a:latin typeface="Arial"/>
                <a:cs typeface="Arial"/>
              </a:rPr>
              <a:t>backlog de produit en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anticipation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Laisser l’équipe </a:t>
            </a:r>
            <a:r>
              <a:rPr sz="1200" dirty="0">
                <a:latin typeface="Arial"/>
                <a:cs typeface="Arial"/>
              </a:rPr>
              <a:t>décider </a:t>
            </a:r>
            <a:r>
              <a:rPr sz="1200" spc="-5" dirty="0">
                <a:latin typeface="Arial"/>
                <a:cs typeface="Arial"/>
              </a:rPr>
              <a:t>du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périmètre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Laisser l’équipe </a:t>
            </a:r>
            <a:r>
              <a:rPr sz="1200" dirty="0">
                <a:latin typeface="Arial"/>
                <a:cs typeface="Arial"/>
              </a:rPr>
              <a:t>identifier </a:t>
            </a:r>
            <a:r>
              <a:rPr sz="1200" spc="-5" dirty="0">
                <a:latin typeface="Arial"/>
                <a:cs typeface="Arial"/>
              </a:rPr>
              <a:t>les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tâches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5"/>
              </a:spcBef>
              <a:buChar char="•"/>
              <a:tabLst>
                <a:tab pos="109220" algn="l"/>
              </a:tabLst>
            </a:pPr>
            <a:r>
              <a:rPr sz="1200" dirty="0">
                <a:latin typeface="Arial"/>
                <a:cs typeface="Arial"/>
              </a:rPr>
              <a:t>Décomposer en tâches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courtes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Prendre un engagement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raisonnable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dirty="0">
                <a:latin typeface="Arial"/>
                <a:cs typeface="Arial"/>
              </a:rPr>
              <a:t>Garder </a:t>
            </a:r>
            <a:r>
              <a:rPr sz="1200" spc="-5" dirty="0">
                <a:latin typeface="Arial"/>
                <a:cs typeface="Arial"/>
              </a:rPr>
              <a:t>du </a:t>
            </a:r>
            <a:r>
              <a:rPr sz="1200" dirty="0">
                <a:latin typeface="Arial"/>
                <a:cs typeface="Arial"/>
              </a:rPr>
              <a:t>mou </a:t>
            </a:r>
            <a:r>
              <a:rPr sz="1200" spc="-5" dirty="0">
                <a:latin typeface="Arial"/>
                <a:cs typeface="Arial"/>
              </a:rPr>
              <a:t>dans le plan de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</a:t>
            </a:r>
            <a:endParaRPr sz="12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5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Pour les incertitudes </a:t>
            </a:r>
            <a:r>
              <a:rPr sz="1000" spc="-10" dirty="0">
                <a:latin typeface="Arial"/>
                <a:cs typeface="Arial"/>
              </a:rPr>
              <a:t>dans </a:t>
            </a:r>
            <a:r>
              <a:rPr sz="1000" spc="-5" dirty="0">
                <a:latin typeface="Arial"/>
                <a:cs typeface="Arial"/>
              </a:rPr>
              <a:t>les estimations sur les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tâches.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Pour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travail en anticipation sur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i="1" spc="-5" dirty="0">
                <a:latin typeface="Arial"/>
                <a:cs typeface="Arial"/>
              </a:rPr>
              <a:t>sprint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suivant.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Pour les impondérables susceptibles de </a:t>
            </a:r>
            <a:r>
              <a:rPr sz="1000" dirty="0">
                <a:latin typeface="Arial"/>
                <a:cs typeface="Arial"/>
              </a:rPr>
              <a:t>se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produire.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prévoir entre 10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30% de </a:t>
            </a:r>
            <a:r>
              <a:rPr sz="1200" dirty="0">
                <a:latin typeface="Arial"/>
                <a:cs typeface="Arial"/>
              </a:rPr>
              <a:t>mou (temps </a:t>
            </a:r>
            <a:r>
              <a:rPr sz="1200" spc="-5" dirty="0">
                <a:latin typeface="Arial"/>
                <a:cs typeface="Arial"/>
              </a:rPr>
              <a:t>non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affecté)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5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Faire de la conception </a:t>
            </a:r>
            <a:r>
              <a:rPr sz="1200" dirty="0">
                <a:latin typeface="Arial"/>
                <a:cs typeface="Arial"/>
              </a:rPr>
              <a:t>tout </a:t>
            </a:r>
            <a:r>
              <a:rPr sz="1200" spc="-5" dirty="0">
                <a:latin typeface="Arial"/>
                <a:cs typeface="Arial"/>
              </a:rPr>
              <a:t>au </a:t>
            </a:r>
            <a:r>
              <a:rPr sz="1200" dirty="0">
                <a:latin typeface="Arial"/>
                <a:cs typeface="Arial"/>
              </a:rPr>
              <a:t>long </a:t>
            </a:r>
            <a:r>
              <a:rPr sz="1200" spc="-5" dirty="0">
                <a:latin typeface="Arial"/>
                <a:cs typeface="Arial"/>
              </a:rPr>
              <a:t>des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132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2330" y="1070229"/>
            <a:ext cx="359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Faire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de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planification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-5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1533271"/>
            <a:ext cx="4507865" cy="2524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6985" indent="-172720" algn="just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Réunion de planification de sprint : 13:00 – 17:00 </a:t>
            </a:r>
            <a:r>
              <a:rPr sz="1000" spc="-5" dirty="0">
                <a:latin typeface="Arial"/>
                <a:cs typeface="Arial"/>
              </a:rPr>
              <a:t>(10 minutes </a:t>
            </a:r>
            <a:r>
              <a:rPr sz="1000" dirty="0">
                <a:latin typeface="Arial"/>
                <a:cs typeface="Arial"/>
              </a:rPr>
              <a:t>de </a:t>
            </a:r>
            <a:r>
              <a:rPr sz="1000" spc="-5" dirty="0">
                <a:latin typeface="Arial"/>
                <a:cs typeface="Arial"/>
              </a:rPr>
              <a:t>pause  </a:t>
            </a:r>
            <a:r>
              <a:rPr sz="1000" spc="-10" dirty="0">
                <a:latin typeface="Arial"/>
                <a:cs typeface="Arial"/>
              </a:rPr>
              <a:t>toutes </a:t>
            </a:r>
            <a:r>
              <a:rPr sz="1000" spc="-5" dirty="0">
                <a:latin typeface="Arial"/>
                <a:cs typeface="Arial"/>
              </a:rPr>
              <a:t>les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heures)</a:t>
            </a:r>
            <a:endParaRPr sz="1000">
              <a:latin typeface="Arial"/>
              <a:cs typeface="Arial"/>
            </a:endParaRPr>
          </a:p>
          <a:p>
            <a:pPr marL="113664" indent="-113664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3664" algn="l"/>
              </a:tabLst>
            </a:pPr>
            <a:r>
              <a:rPr sz="1000" b="1" spc="-10" dirty="0">
                <a:latin typeface="Arial"/>
                <a:cs typeface="Arial"/>
              </a:rPr>
              <a:t>13:00 </a:t>
            </a:r>
            <a:r>
              <a:rPr sz="1000" b="1" spc="-5" dirty="0">
                <a:latin typeface="Arial"/>
                <a:cs typeface="Arial"/>
              </a:rPr>
              <a:t>– </a:t>
            </a:r>
            <a:r>
              <a:rPr sz="1000" b="1" spc="-10" dirty="0">
                <a:latin typeface="Arial"/>
                <a:cs typeface="Arial"/>
              </a:rPr>
              <a:t>13:30. </a:t>
            </a:r>
            <a:r>
              <a:rPr sz="1000" spc="-5" dirty="0">
                <a:latin typeface="Arial"/>
                <a:cs typeface="Arial"/>
              </a:rPr>
              <a:t>Le directeur de produit décrit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but du </a:t>
            </a:r>
            <a:r>
              <a:rPr sz="1000" dirty="0">
                <a:latin typeface="Arial"/>
                <a:cs typeface="Arial"/>
              </a:rPr>
              <a:t>sprint </a:t>
            </a:r>
            <a:r>
              <a:rPr sz="1000" spc="-5" dirty="0">
                <a:latin typeface="Arial"/>
                <a:cs typeface="Arial"/>
              </a:rPr>
              <a:t>et </a:t>
            </a:r>
            <a:r>
              <a:rPr sz="1000" dirty="0">
                <a:latin typeface="Arial"/>
                <a:cs typeface="Arial"/>
              </a:rPr>
              <a:t>résume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</a:t>
            </a:r>
            <a:endParaRPr sz="10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backlog de produit. Le </a:t>
            </a:r>
            <a:r>
              <a:rPr sz="1000" spc="-10" dirty="0">
                <a:latin typeface="Arial"/>
                <a:cs typeface="Arial"/>
              </a:rPr>
              <a:t>lieu, la </a:t>
            </a:r>
            <a:r>
              <a:rPr sz="1000" spc="-5" dirty="0">
                <a:latin typeface="Arial"/>
                <a:cs typeface="Arial"/>
              </a:rPr>
              <a:t>date et </a:t>
            </a:r>
            <a:r>
              <a:rPr sz="1000" spc="-10" dirty="0">
                <a:latin typeface="Arial"/>
                <a:cs typeface="Arial"/>
              </a:rPr>
              <a:t>l’heure </a:t>
            </a:r>
            <a:r>
              <a:rPr sz="1000" spc="-5" dirty="0">
                <a:latin typeface="Arial"/>
                <a:cs typeface="Arial"/>
              </a:rPr>
              <a:t>de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démonstration sont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fixés.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2555" marR="5080" indent="-122555" algn="just">
              <a:lnSpc>
                <a:spcPct val="100000"/>
              </a:lnSpc>
              <a:buFont typeface="Arial"/>
              <a:buChar char="•"/>
              <a:tabLst>
                <a:tab pos="122555" algn="l"/>
              </a:tabLst>
            </a:pPr>
            <a:r>
              <a:rPr sz="1000" b="1" spc="-10" dirty="0">
                <a:latin typeface="Arial"/>
                <a:cs typeface="Arial"/>
              </a:rPr>
              <a:t>13:30 </a:t>
            </a:r>
            <a:r>
              <a:rPr sz="1000" b="1" spc="-5" dirty="0">
                <a:latin typeface="Arial"/>
                <a:cs typeface="Arial"/>
              </a:rPr>
              <a:t>– </a:t>
            </a:r>
            <a:r>
              <a:rPr sz="1000" b="1" spc="-10" dirty="0">
                <a:latin typeface="Arial"/>
                <a:cs typeface="Arial"/>
              </a:rPr>
              <a:t>15:00. </a:t>
            </a:r>
            <a:r>
              <a:rPr sz="1000" dirty="0">
                <a:latin typeface="Arial"/>
                <a:cs typeface="Arial"/>
              </a:rPr>
              <a:t>L’équipe </a:t>
            </a:r>
            <a:r>
              <a:rPr sz="1000" spc="-5" dirty="0">
                <a:latin typeface="Arial"/>
                <a:cs typeface="Arial"/>
              </a:rPr>
              <a:t>fait les estimations en temps, et décompose les  éléments selon les besoins. Le product owner met à jour les niveaux  d’importance selon les besoins. </a:t>
            </a:r>
            <a:r>
              <a:rPr sz="1000" spc="-10" dirty="0">
                <a:latin typeface="Arial"/>
                <a:cs typeface="Arial"/>
              </a:rPr>
              <a:t>Les </a:t>
            </a:r>
            <a:r>
              <a:rPr sz="1000" spc="-5" dirty="0">
                <a:latin typeface="Arial"/>
                <a:cs typeface="Arial"/>
              </a:rPr>
              <a:t>éléments sont clarifiés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« </a:t>
            </a:r>
            <a:r>
              <a:rPr sz="1000" dirty="0">
                <a:latin typeface="Arial"/>
                <a:cs typeface="Arial"/>
              </a:rPr>
              <a:t>Comment  </a:t>
            </a:r>
            <a:r>
              <a:rPr sz="1000" spc="-5" dirty="0">
                <a:latin typeface="Arial"/>
                <a:cs typeface="Arial"/>
              </a:rPr>
              <a:t>démontrer » est explicité </a:t>
            </a:r>
            <a:r>
              <a:rPr sz="1000" spc="-10" dirty="0">
                <a:latin typeface="Arial"/>
                <a:cs typeface="Arial"/>
              </a:rPr>
              <a:t>pour </a:t>
            </a:r>
            <a:r>
              <a:rPr sz="1000" spc="-5" dirty="0">
                <a:latin typeface="Arial"/>
                <a:cs typeface="Arial"/>
              </a:rPr>
              <a:t>chacun </a:t>
            </a:r>
            <a:r>
              <a:rPr sz="1000" spc="-10" dirty="0">
                <a:latin typeface="Arial"/>
                <a:cs typeface="Arial"/>
              </a:rPr>
              <a:t>des </a:t>
            </a:r>
            <a:r>
              <a:rPr sz="1000" spc="-5" dirty="0">
                <a:latin typeface="Arial"/>
                <a:cs typeface="Arial"/>
              </a:rPr>
              <a:t>éléments les plus</a:t>
            </a:r>
            <a:r>
              <a:rPr sz="1000" spc="1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importants.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106045" marR="6985" indent="-106045" algn="just">
              <a:lnSpc>
                <a:spcPct val="100000"/>
              </a:lnSpc>
              <a:buFont typeface="Arial"/>
              <a:buChar char="•"/>
              <a:tabLst>
                <a:tab pos="106045" algn="l"/>
              </a:tabLst>
            </a:pPr>
            <a:r>
              <a:rPr sz="1000" b="1" spc="-5" dirty="0">
                <a:latin typeface="Arial"/>
                <a:cs typeface="Arial"/>
              </a:rPr>
              <a:t>15:00 – 16:00. </a:t>
            </a:r>
            <a:r>
              <a:rPr sz="1000" spc="-5" dirty="0">
                <a:latin typeface="Arial"/>
                <a:cs typeface="Arial"/>
              </a:rPr>
              <a:t>L’équipe sélectionne les stories à inclure </a:t>
            </a:r>
            <a:r>
              <a:rPr sz="1000" spc="-10" dirty="0">
                <a:latin typeface="Arial"/>
                <a:cs typeface="Arial"/>
              </a:rPr>
              <a:t>dans le </a:t>
            </a:r>
            <a:r>
              <a:rPr sz="1000" spc="-5" dirty="0">
                <a:latin typeface="Arial"/>
                <a:cs typeface="Arial"/>
              </a:rPr>
              <a:t>sprint. Elle  fait les calculs de vélocité </a:t>
            </a:r>
            <a:r>
              <a:rPr sz="1000" spc="-10" dirty="0">
                <a:latin typeface="Arial"/>
                <a:cs typeface="Arial"/>
              </a:rPr>
              <a:t>pour </a:t>
            </a:r>
            <a:r>
              <a:rPr sz="1000" dirty="0">
                <a:latin typeface="Arial"/>
                <a:cs typeface="Arial"/>
              </a:rPr>
              <a:t>se </a:t>
            </a:r>
            <a:r>
              <a:rPr sz="1000" spc="-5" dirty="0">
                <a:latin typeface="Arial"/>
                <a:cs typeface="Arial"/>
              </a:rPr>
              <a:t>confronter à </a:t>
            </a:r>
            <a:r>
              <a:rPr sz="1000" spc="-10" dirty="0">
                <a:latin typeface="Arial"/>
                <a:cs typeface="Arial"/>
              </a:rPr>
              <a:t>la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réalité.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99060" indent="-86360">
              <a:lnSpc>
                <a:spcPct val="100000"/>
              </a:lnSpc>
              <a:buFont typeface="Arial"/>
              <a:buChar char="•"/>
              <a:tabLst>
                <a:tab pos="99695" algn="l"/>
              </a:tabLst>
            </a:pPr>
            <a:r>
              <a:rPr sz="1000" b="1" spc="-10" dirty="0">
                <a:latin typeface="Arial"/>
                <a:cs typeface="Arial"/>
              </a:rPr>
              <a:t>16:00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–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17:00.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choisit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lieu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et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l’heure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pour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Scrum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quotidien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(s’ils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sont</a:t>
            </a:r>
            <a:endParaRPr sz="10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différents du </a:t>
            </a:r>
            <a:r>
              <a:rPr sz="1000" spc="-10" dirty="0">
                <a:latin typeface="Arial"/>
                <a:cs typeface="Arial"/>
              </a:rPr>
              <a:t>dernier </a:t>
            </a:r>
            <a:r>
              <a:rPr sz="1000" spc="-5" dirty="0">
                <a:latin typeface="Arial"/>
                <a:cs typeface="Arial"/>
              </a:rPr>
              <a:t>sprint). On poursuit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décomposition des histoires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8486" y="4033266"/>
            <a:ext cx="434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tâch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133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11579" y="5046979"/>
            <a:ext cx="34372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rôle du P.O.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est important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67</a:t>
            </a:fld>
            <a:endParaRPr spc="-40" dirty="0"/>
          </a:p>
        </p:txBody>
      </p:sp>
      <p:sp>
        <p:nvSpPr>
          <p:cNvPr id="16" name="object 16"/>
          <p:cNvSpPr txBox="1"/>
          <p:nvPr/>
        </p:nvSpPr>
        <p:spPr>
          <a:xfrm>
            <a:off x="1176324" y="5617210"/>
            <a:ext cx="4508500" cy="249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66CC"/>
                </a:solidFill>
                <a:latin typeface="Arial"/>
                <a:cs typeface="Arial"/>
              </a:rPr>
              <a:t>Que faire si </a:t>
            </a:r>
            <a:r>
              <a:rPr sz="1000" spc="-10" dirty="0">
                <a:solidFill>
                  <a:srgbClr val="3366CC"/>
                </a:solidFill>
                <a:latin typeface="Arial"/>
                <a:cs typeface="Arial"/>
              </a:rPr>
              <a:t>le </a:t>
            </a:r>
            <a:r>
              <a:rPr sz="1000" spc="-5" dirty="0">
                <a:solidFill>
                  <a:srgbClr val="3366CC"/>
                </a:solidFill>
                <a:latin typeface="Arial"/>
                <a:cs typeface="Arial"/>
              </a:rPr>
              <a:t>P.O. persiste à dire qu'il n'a pas le </a:t>
            </a:r>
            <a:r>
              <a:rPr sz="1000" dirty="0">
                <a:solidFill>
                  <a:srgbClr val="3366CC"/>
                </a:solidFill>
                <a:latin typeface="Arial"/>
                <a:cs typeface="Arial"/>
              </a:rPr>
              <a:t>temps </a:t>
            </a:r>
            <a:r>
              <a:rPr sz="1000" spc="-5" dirty="0">
                <a:solidFill>
                  <a:srgbClr val="3366CC"/>
                </a:solidFill>
                <a:latin typeface="Arial"/>
                <a:cs typeface="Arial"/>
              </a:rPr>
              <a:t>de participer</a:t>
            </a:r>
            <a:r>
              <a:rPr sz="1000" spc="9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3366CC"/>
                </a:solidFill>
                <a:latin typeface="Arial"/>
                <a:cs typeface="Arial"/>
              </a:rPr>
              <a:t>aux</a:t>
            </a:r>
            <a:endParaRPr sz="1000">
              <a:latin typeface="Arial"/>
              <a:cs typeface="Arial"/>
            </a:endParaRPr>
          </a:p>
          <a:p>
            <a:pPr marL="1436370">
              <a:lnSpc>
                <a:spcPct val="100000"/>
              </a:lnSpc>
            </a:pPr>
            <a:r>
              <a:rPr sz="1000" spc="-5" dirty="0">
                <a:solidFill>
                  <a:srgbClr val="3366CC"/>
                </a:solidFill>
                <a:latin typeface="Arial"/>
                <a:cs typeface="Arial"/>
              </a:rPr>
              <a:t>réunions de </a:t>
            </a:r>
            <a:r>
              <a:rPr sz="1000" spc="-10" dirty="0">
                <a:solidFill>
                  <a:srgbClr val="3366CC"/>
                </a:solidFill>
                <a:latin typeface="Arial"/>
                <a:cs typeface="Arial"/>
              </a:rPr>
              <a:t>planning </a:t>
            </a:r>
            <a:r>
              <a:rPr sz="1000" spc="-5" dirty="0">
                <a:solidFill>
                  <a:srgbClr val="3366CC"/>
                </a:solidFill>
                <a:latin typeface="Arial"/>
                <a:cs typeface="Arial"/>
              </a:rPr>
              <a:t>de sprint</a:t>
            </a:r>
            <a:r>
              <a:rPr sz="1000" spc="8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3366CC"/>
                </a:solidFill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113664" marR="6350" indent="-113664" algn="just">
              <a:lnSpc>
                <a:spcPct val="100000"/>
              </a:lnSpc>
              <a:spcBef>
                <a:spcPts val="220"/>
              </a:spcBef>
              <a:buChar char="–"/>
              <a:tabLst>
                <a:tab pos="113664" algn="l"/>
              </a:tabLst>
            </a:pPr>
            <a:r>
              <a:rPr sz="900" spc="-5" dirty="0">
                <a:latin typeface="Arial"/>
                <a:cs typeface="Arial"/>
              </a:rPr>
              <a:t>Essayer d'aider </a:t>
            </a:r>
            <a:r>
              <a:rPr sz="900" spc="-10" dirty="0">
                <a:latin typeface="Arial"/>
                <a:cs typeface="Arial"/>
              </a:rPr>
              <a:t>le </a:t>
            </a:r>
            <a:r>
              <a:rPr sz="900" spc="-5" dirty="0">
                <a:latin typeface="Arial"/>
                <a:cs typeface="Arial"/>
              </a:rPr>
              <a:t>P.O. à comprendre pourquoi </a:t>
            </a:r>
            <a:r>
              <a:rPr sz="900" dirty="0">
                <a:latin typeface="Arial"/>
                <a:cs typeface="Arial"/>
              </a:rPr>
              <a:t>sa </a:t>
            </a:r>
            <a:r>
              <a:rPr sz="900" spc="-5" dirty="0">
                <a:latin typeface="Arial"/>
                <a:cs typeface="Arial"/>
              </a:rPr>
              <a:t>participation directe </a:t>
            </a:r>
            <a:r>
              <a:rPr sz="900" dirty="0">
                <a:latin typeface="Arial"/>
                <a:cs typeface="Arial"/>
              </a:rPr>
              <a:t>est </a:t>
            </a:r>
            <a:r>
              <a:rPr sz="900" spc="-5" dirty="0">
                <a:latin typeface="Arial"/>
                <a:cs typeface="Arial"/>
              </a:rPr>
              <a:t>cruciale, </a:t>
            </a:r>
            <a:r>
              <a:rPr sz="900" spc="-10" dirty="0">
                <a:latin typeface="Arial"/>
                <a:cs typeface="Arial"/>
              </a:rPr>
              <a:t>et  </a:t>
            </a:r>
            <a:r>
              <a:rPr sz="900" dirty="0">
                <a:latin typeface="Arial"/>
                <a:cs typeface="Arial"/>
              </a:rPr>
              <a:t>espérer </a:t>
            </a:r>
            <a:r>
              <a:rPr sz="900" spc="-5" dirty="0">
                <a:latin typeface="Arial"/>
                <a:cs typeface="Arial"/>
              </a:rPr>
              <a:t>qu'il </a:t>
            </a:r>
            <a:r>
              <a:rPr sz="900" dirty="0">
                <a:latin typeface="Arial"/>
                <a:cs typeface="Arial"/>
              </a:rPr>
              <a:t>change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d'avis.</a:t>
            </a:r>
            <a:endParaRPr sz="900">
              <a:latin typeface="Arial"/>
              <a:cs typeface="Arial"/>
            </a:endParaRPr>
          </a:p>
          <a:p>
            <a:pPr marL="125730" marR="6350" indent="-125730" algn="just">
              <a:lnSpc>
                <a:spcPct val="100000"/>
              </a:lnSpc>
              <a:spcBef>
                <a:spcPts val="215"/>
              </a:spcBef>
              <a:buChar char="–"/>
              <a:tabLst>
                <a:tab pos="125730" algn="l"/>
              </a:tabLst>
            </a:pPr>
            <a:r>
              <a:rPr sz="900" spc="-5" dirty="0">
                <a:latin typeface="Arial"/>
                <a:cs typeface="Arial"/>
              </a:rPr>
              <a:t>Essayer </a:t>
            </a:r>
            <a:r>
              <a:rPr sz="900" spc="-10" dirty="0">
                <a:latin typeface="Arial"/>
                <a:cs typeface="Arial"/>
              </a:rPr>
              <a:t>de </a:t>
            </a:r>
            <a:r>
              <a:rPr sz="900" spc="-5" dirty="0">
                <a:latin typeface="Arial"/>
                <a:cs typeface="Arial"/>
              </a:rPr>
              <a:t>convaincre quelqu'un de l'équipe </a:t>
            </a:r>
            <a:r>
              <a:rPr sz="900" dirty="0">
                <a:latin typeface="Arial"/>
                <a:cs typeface="Arial"/>
              </a:rPr>
              <a:t>de se </a:t>
            </a:r>
            <a:r>
              <a:rPr sz="900" spc="-5" dirty="0">
                <a:latin typeface="Arial"/>
                <a:cs typeface="Arial"/>
              </a:rPr>
              <a:t>porter volontaire pour </a:t>
            </a:r>
            <a:r>
              <a:rPr sz="900" dirty="0">
                <a:latin typeface="Arial"/>
                <a:cs typeface="Arial"/>
              </a:rPr>
              <a:t>servir </a:t>
            </a:r>
            <a:r>
              <a:rPr sz="900" spc="-15" dirty="0">
                <a:latin typeface="Arial"/>
                <a:cs typeface="Arial"/>
              </a:rPr>
              <a:t>de  </a:t>
            </a:r>
            <a:r>
              <a:rPr sz="900" dirty="0">
                <a:latin typeface="Arial"/>
                <a:cs typeface="Arial"/>
              </a:rPr>
              <a:t>représentant </a:t>
            </a:r>
            <a:r>
              <a:rPr sz="900" spc="-5" dirty="0">
                <a:latin typeface="Arial"/>
                <a:cs typeface="Arial"/>
              </a:rPr>
              <a:t>du P.O. pendant la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réunion.</a:t>
            </a:r>
            <a:endParaRPr sz="900">
              <a:latin typeface="Arial"/>
              <a:cs typeface="Arial"/>
            </a:endParaRPr>
          </a:p>
          <a:p>
            <a:pPr marL="184785" marR="5080" indent="-172720" algn="just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Arial"/>
                <a:cs typeface="Arial"/>
              </a:rPr>
              <a:t>Par </a:t>
            </a:r>
            <a:r>
              <a:rPr sz="900" spc="-5" dirty="0">
                <a:latin typeface="Arial"/>
                <a:cs typeface="Arial"/>
              </a:rPr>
              <a:t>exemple, dire au directeur </a:t>
            </a:r>
            <a:r>
              <a:rPr sz="900" dirty="0">
                <a:latin typeface="Arial"/>
                <a:cs typeface="Arial"/>
              </a:rPr>
              <a:t>de produit : « </a:t>
            </a:r>
            <a:r>
              <a:rPr sz="900" spc="-5" dirty="0">
                <a:latin typeface="Arial"/>
                <a:cs typeface="Arial"/>
              </a:rPr>
              <a:t>Puisque que vous ne pouvez pas venir,  nous laisserons </a:t>
            </a:r>
            <a:r>
              <a:rPr sz="900" b="1" dirty="0">
                <a:latin typeface="Arial"/>
                <a:cs typeface="Arial"/>
              </a:rPr>
              <a:t>xxx </a:t>
            </a:r>
            <a:r>
              <a:rPr sz="900" spc="-5" dirty="0">
                <a:latin typeface="Arial"/>
                <a:cs typeface="Arial"/>
              </a:rPr>
              <a:t>ici présent vous représenter. </a:t>
            </a:r>
            <a:r>
              <a:rPr sz="900" dirty="0">
                <a:latin typeface="Arial"/>
                <a:cs typeface="Arial"/>
              </a:rPr>
              <a:t>Il </a:t>
            </a:r>
            <a:r>
              <a:rPr sz="900" spc="-5" dirty="0">
                <a:latin typeface="Arial"/>
                <a:cs typeface="Arial"/>
              </a:rPr>
              <a:t>aura les pleins pouvoirs pour  changer la priorité et </a:t>
            </a:r>
            <a:r>
              <a:rPr sz="900" spc="-10" dirty="0">
                <a:latin typeface="Arial"/>
                <a:cs typeface="Arial"/>
              </a:rPr>
              <a:t>la </a:t>
            </a:r>
            <a:r>
              <a:rPr sz="900" spc="-5" dirty="0">
                <a:latin typeface="Arial"/>
                <a:cs typeface="Arial"/>
              </a:rPr>
              <a:t>portée des histoires pendant </a:t>
            </a:r>
            <a:r>
              <a:rPr sz="900" spc="-10" dirty="0">
                <a:latin typeface="Arial"/>
                <a:cs typeface="Arial"/>
              </a:rPr>
              <a:t>la </a:t>
            </a:r>
            <a:r>
              <a:rPr sz="900" spc="-5" dirty="0">
                <a:latin typeface="Arial"/>
                <a:cs typeface="Arial"/>
              </a:rPr>
              <a:t>réunion. </a:t>
            </a:r>
            <a:r>
              <a:rPr sz="900" dirty="0">
                <a:latin typeface="Arial"/>
                <a:cs typeface="Arial"/>
              </a:rPr>
              <a:t>Je </a:t>
            </a:r>
            <a:r>
              <a:rPr sz="900" spc="-5" dirty="0">
                <a:latin typeface="Arial"/>
                <a:cs typeface="Arial"/>
              </a:rPr>
              <a:t>vous suggère de  vous synchroniser </a:t>
            </a:r>
            <a:r>
              <a:rPr sz="900" spc="-10" dirty="0">
                <a:latin typeface="Arial"/>
                <a:cs typeface="Arial"/>
              </a:rPr>
              <a:t>avec </a:t>
            </a:r>
            <a:r>
              <a:rPr sz="900" spc="-5" dirty="0">
                <a:latin typeface="Arial"/>
                <a:cs typeface="Arial"/>
              </a:rPr>
              <a:t>lui </a:t>
            </a:r>
            <a:r>
              <a:rPr sz="900" spc="-10" dirty="0">
                <a:latin typeface="Arial"/>
                <a:cs typeface="Arial"/>
              </a:rPr>
              <a:t>le </a:t>
            </a:r>
            <a:r>
              <a:rPr sz="900" spc="-5" dirty="0">
                <a:latin typeface="Arial"/>
                <a:cs typeface="Arial"/>
              </a:rPr>
              <a:t>mieux possible avant la réunion. </a:t>
            </a:r>
            <a:r>
              <a:rPr sz="900" spc="-10" dirty="0">
                <a:latin typeface="Arial"/>
                <a:cs typeface="Arial"/>
              </a:rPr>
              <a:t>Si </a:t>
            </a:r>
            <a:r>
              <a:rPr sz="900" b="1" spc="-5" dirty="0">
                <a:latin typeface="Arial"/>
                <a:cs typeface="Arial"/>
              </a:rPr>
              <a:t>xxx </a:t>
            </a:r>
            <a:r>
              <a:rPr sz="900" spc="-10" dirty="0">
                <a:latin typeface="Arial"/>
                <a:cs typeface="Arial"/>
              </a:rPr>
              <a:t>ne vous  </a:t>
            </a:r>
            <a:r>
              <a:rPr sz="900" spc="-5" dirty="0">
                <a:latin typeface="Arial"/>
                <a:cs typeface="Arial"/>
              </a:rPr>
              <a:t>convient pas comme représentant, merci de suggérer quelqu'un d'autre, à condition  que </a:t>
            </a:r>
            <a:r>
              <a:rPr sz="900" dirty="0">
                <a:latin typeface="Arial"/>
                <a:cs typeface="Arial"/>
              </a:rPr>
              <a:t>cette personne puisse rester </a:t>
            </a:r>
            <a:r>
              <a:rPr sz="900" spc="-5" dirty="0">
                <a:latin typeface="Arial"/>
                <a:cs typeface="Arial"/>
              </a:rPr>
              <a:t>avec nous pour </a:t>
            </a:r>
            <a:r>
              <a:rPr sz="900" dirty="0">
                <a:latin typeface="Arial"/>
                <a:cs typeface="Arial"/>
              </a:rPr>
              <a:t>toute </a:t>
            </a:r>
            <a:r>
              <a:rPr sz="900" spc="-5" dirty="0">
                <a:latin typeface="Arial"/>
                <a:cs typeface="Arial"/>
              </a:rPr>
              <a:t>la durée de la </a:t>
            </a:r>
            <a:r>
              <a:rPr sz="900" dirty="0">
                <a:latin typeface="Arial"/>
                <a:cs typeface="Arial"/>
              </a:rPr>
              <a:t>réunion.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»</a:t>
            </a:r>
            <a:endParaRPr sz="9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20"/>
              </a:spcBef>
              <a:buChar char="–"/>
              <a:tabLst>
                <a:tab pos="109220" algn="l"/>
              </a:tabLst>
            </a:pPr>
            <a:r>
              <a:rPr sz="900" spc="-5" dirty="0">
                <a:latin typeface="Arial"/>
                <a:cs typeface="Arial"/>
              </a:rPr>
              <a:t>Essayer de convaincre l'équipe de </a:t>
            </a:r>
            <a:r>
              <a:rPr sz="900" dirty="0">
                <a:latin typeface="Arial"/>
                <a:cs typeface="Arial"/>
              </a:rPr>
              <a:t>direction </a:t>
            </a:r>
            <a:r>
              <a:rPr sz="900" spc="-5" dirty="0">
                <a:latin typeface="Arial"/>
                <a:cs typeface="Arial"/>
              </a:rPr>
              <a:t>de </a:t>
            </a:r>
            <a:r>
              <a:rPr sz="900" dirty="0">
                <a:latin typeface="Arial"/>
                <a:cs typeface="Arial"/>
              </a:rPr>
              <a:t>désigner </a:t>
            </a:r>
            <a:r>
              <a:rPr sz="900" spc="-5" dirty="0">
                <a:latin typeface="Arial"/>
                <a:cs typeface="Arial"/>
              </a:rPr>
              <a:t>un nouveau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P.O.</a:t>
            </a:r>
            <a:endParaRPr sz="900">
              <a:latin typeface="Arial"/>
              <a:cs typeface="Arial"/>
            </a:endParaRPr>
          </a:p>
          <a:p>
            <a:pPr marL="111760" marR="5080" indent="-111760" algn="just">
              <a:lnSpc>
                <a:spcPct val="100000"/>
              </a:lnSpc>
              <a:spcBef>
                <a:spcPts val="215"/>
              </a:spcBef>
              <a:buChar char="–"/>
              <a:tabLst>
                <a:tab pos="111760" algn="l"/>
              </a:tabLst>
            </a:pPr>
            <a:r>
              <a:rPr sz="900" spc="-5" dirty="0">
                <a:latin typeface="Arial"/>
                <a:cs typeface="Arial"/>
              </a:rPr>
              <a:t>Repousser le démarrage </a:t>
            </a:r>
            <a:r>
              <a:rPr sz="900" spc="-10" dirty="0">
                <a:latin typeface="Arial"/>
                <a:cs typeface="Arial"/>
              </a:rPr>
              <a:t>du </a:t>
            </a:r>
            <a:r>
              <a:rPr sz="900" spc="-5" dirty="0">
                <a:latin typeface="Arial"/>
                <a:cs typeface="Arial"/>
              </a:rPr>
              <a:t>sprint jusqu'à </a:t>
            </a:r>
            <a:r>
              <a:rPr sz="900" spc="-10" dirty="0">
                <a:latin typeface="Arial"/>
                <a:cs typeface="Arial"/>
              </a:rPr>
              <a:t>ce </a:t>
            </a:r>
            <a:r>
              <a:rPr sz="900" spc="-5" dirty="0">
                <a:latin typeface="Arial"/>
                <a:cs typeface="Arial"/>
              </a:rPr>
              <a:t>que le P.O. trouve </a:t>
            </a:r>
            <a:r>
              <a:rPr sz="900" spc="-10" dirty="0">
                <a:latin typeface="Arial"/>
                <a:cs typeface="Arial"/>
              </a:rPr>
              <a:t>le </a:t>
            </a:r>
            <a:r>
              <a:rPr sz="900" spc="-5" dirty="0">
                <a:latin typeface="Arial"/>
                <a:cs typeface="Arial"/>
              </a:rPr>
              <a:t>temps de participer  à la réunion. En attendant, refuser de s'engager </a:t>
            </a:r>
            <a:r>
              <a:rPr sz="900" dirty="0">
                <a:latin typeface="Arial"/>
                <a:cs typeface="Arial"/>
              </a:rPr>
              <a:t>sur </a:t>
            </a:r>
            <a:r>
              <a:rPr sz="900" spc="-5" dirty="0">
                <a:latin typeface="Arial"/>
                <a:cs typeface="Arial"/>
              </a:rPr>
              <a:t>une quelconque livraison.  </a:t>
            </a:r>
            <a:r>
              <a:rPr sz="900" dirty="0">
                <a:latin typeface="Arial"/>
                <a:cs typeface="Arial"/>
              </a:rPr>
              <a:t>Laisser </a:t>
            </a:r>
            <a:r>
              <a:rPr sz="900" spc="-5" dirty="0">
                <a:latin typeface="Arial"/>
                <a:cs typeface="Arial"/>
              </a:rPr>
              <a:t>l'équipe </a:t>
            </a:r>
            <a:r>
              <a:rPr sz="900" dirty="0">
                <a:latin typeface="Arial"/>
                <a:cs typeface="Arial"/>
              </a:rPr>
              <a:t>consacrer chaque </a:t>
            </a:r>
            <a:r>
              <a:rPr sz="900" spc="-5" dirty="0">
                <a:latin typeface="Arial"/>
                <a:cs typeface="Arial"/>
              </a:rPr>
              <a:t>jour à </a:t>
            </a:r>
            <a:r>
              <a:rPr sz="900" dirty="0">
                <a:latin typeface="Arial"/>
                <a:cs typeface="Arial"/>
              </a:rPr>
              <a:t>ce </a:t>
            </a:r>
            <a:r>
              <a:rPr sz="900" spc="-5" dirty="0">
                <a:latin typeface="Arial"/>
                <a:cs typeface="Arial"/>
              </a:rPr>
              <a:t>qui </a:t>
            </a:r>
            <a:r>
              <a:rPr sz="900" dirty="0">
                <a:latin typeface="Arial"/>
                <a:cs typeface="Arial"/>
              </a:rPr>
              <a:t>lui paraît </a:t>
            </a:r>
            <a:r>
              <a:rPr sz="900" spc="-5" dirty="0">
                <a:latin typeface="Arial"/>
                <a:cs typeface="Arial"/>
              </a:rPr>
              <a:t>le plus </a:t>
            </a:r>
            <a:r>
              <a:rPr sz="900" dirty="0">
                <a:latin typeface="Arial"/>
                <a:cs typeface="Arial"/>
              </a:rPr>
              <a:t>important ce</a:t>
            </a:r>
            <a:r>
              <a:rPr sz="900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jour-là.</a:t>
            </a:r>
            <a:endParaRPr sz="900">
              <a:latin typeface="Arial"/>
              <a:cs typeface="Arial"/>
            </a:endParaRPr>
          </a:p>
          <a:p>
            <a:pPr marR="350520" algn="r">
              <a:lnSpc>
                <a:spcPts val="815"/>
              </a:lnSpc>
            </a:pPr>
            <a:r>
              <a:rPr sz="700" spc="-5" dirty="0">
                <a:latin typeface="Times New Roman"/>
                <a:cs typeface="Times New Roman"/>
              </a:rPr>
              <a:t>134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2076" y="998219"/>
            <a:ext cx="17538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4455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665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En</a:t>
            </a:r>
            <a:r>
              <a:rPr sz="1800" b="1" spc="-8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résumé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983739">
              <a:lnSpc>
                <a:spcPct val="100000"/>
              </a:lnSpc>
              <a:spcBef>
                <a:spcPts val="1250"/>
              </a:spcBef>
            </a:pP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553336"/>
            <a:ext cx="4508500" cy="257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 marR="5715" indent="-1244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24460" algn="l"/>
              </a:tabLst>
            </a:pPr>
            <a:r>
              <a:rPr sz="1200" spc="-5" dirty="0">
                <a:latin typeface="Arial"/>
                <a:cs typeface="Arial"/>
              </a:rPr>
              <a:t>La planification du sprint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la </a:t>
            </a:r>
            <a:r>
              <a:rPr sz="1200" dirty="0">
                <a:latin typeface="Arial"/>
                <a:cs typeface="Arial"/>
              </a:rPr>
              <a:t>première </a:t>
            </a:r>
            <a:r>
              <a:rPr sz="1200" spc="-5" dirty="0">
                <a:latin typeface="Arial"/>
                <a:cs typeface="Arial"/>
              </a:rPr>
              <a:t>réunion du sprint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10" dirty="0">
                <a:latin typeface="Arial"/>
                <a:cs typeface="Arial"/>
              </a:rPr>
              <a:t>la  </a:t>
            </a:r>
            <a:r>
              <a:rPr sz="1200" spc="-5" dirty="0">
                <a:latin typeface="Arial"/>
                <a:cs typeface="Arial"/>
              </a:rPr>
              <a:t>plus délicate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10" dirty="0">
                <a:latin typeface="Arial"/>
                <a:cs typeface="Arial"/>
              </a:rPr>
              <a:t>son </a:t>
            </a:r>
            <a:r>
              <a:rPr sz="1200" spc="-5" dirty="0">
                <a:latin typeface="Arial"/>
                <a:cs typeface="Arial"/>
              </a:rPr>
              <a:t>bon déroulement conditionne le succès </a:t>
            </a:r>
            <a:r>
              <a:rPr sz="1200" spc="-15" dirty="0">
                <a:latin typeface="Arial"/>
                <a:cs typeface="Arial"/>
              </a:rPr>
              <a:t>du  </a:t>
            </a:r>
            <a:r>
              <a:rPr sz="1200" spc="-5" dirty="0">
                <a:latin typeface="Arial"/>
                <a:cs typeface="Arial"/>
              </a:rPr>
              <a:t>sprint.</a:t>
            </a:r>
            <a:endParaRPr sz="1200">
              <a:latin typeface="Arial"/>
              <a:cs typeface="Arial"/>
            </a:endParaRPr>
          </a:p>
          <a:p>
            <a:pPr marL="111760" marR="5080" indent="-111760" algn="just">
              <a:lnSpc>
                <a:spcPct val="100000"/>
              </a:lnSpc>
              <a:spcBef>
                <a:spcPts val="285"/>
              </a:spcBef>
              <a:buChar char="•"/>
              <a:tabLst>
                <a:tab pos="111760" algn="l"/>
              </a:tabLst>
            </a:pPr>
            <a:r>
              <a:rPr sz="1200" spc="-5" dirty="0">
                <a:latin typeface="Arial"/>
                <a:cs typeface="Arial"/>
              </a:rPr>
              <a:t>Elle n’est pas une séance de planification, </a:t>
            </a:r>
            <a:r>
              <a:rPr sz="1200" dirty="0">
                <a:latin typeface="Arial"/>
                <a:cs typeface="Arial"/>
              </a:rPr>
              <a:t>mais </a:t>
            </a:r>
            <a:r>
              <a:rPr sz="1200" spc="-5" dirty="0">
                <a:latin typeface="Arial"/>
                <a:cs typeface="Arial"/>
              </a:rPr>
              <a:t>aussi comme un  exercice collectif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l’équipe apprend à s’auto-organiser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à  partager la </a:t>
            </a:r>
            <a:r>
              <a:rPr sz="1200" dirty="0">
                <a:latin typeface="Arial"/>
                <a:cs typeface="Arial"/>
              </a:rPr>
              <a:t>connaissance </a:t>
            </a:r>
            <a:r>
              <a:rPr sz="1200" spc="-5" dirty="0">
                <a:latin typeface="Arial"/>
                <a:cs typeface="Arial"/>
              </a:rPr>
              <a:t>sur le</a:t>
            </a:r>
            <a:r>
              <a:rPr sz="1200" dirty="0">
                <a:latin typeface="Arial"/>
                <a:cs typeface="Arial"/>
              </a:rPr>
              <a:t> produit.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la </a:t>
            </a:r>
            <a:r>
              <a:rPr sz="1200" dirty="0">
                <a:latin typeface="Arial"/>
                <a:cs typeface="Arial"/>
              </a:rPr>
              <a:t>fin </a:t>
            </a:r>
            <a:r>
              <a:rPr sz="1200" spc="-5" dirty="0">
                <a:latin typeface="Arial"/>
                <a:cs typeface="Arial"/>
              </a:rPr>
              <a:t>de la </a:t>
            </a:r>
            <a:r>
              <a:rPr sz="1200" dirty="0">
                <a:latin typeface="Arial"/>
                <a:cs typeface="Arial"/>
              </a:rPr>
              <a:t>planification </a:t>
            </a:r>
            <a:r>
              <a:rPr sz="1200" spc="-5" dirty="0">
                <a:latin typeface="Arial"/>
                <a:cs typeface="Arial"/>
              </a:rPr>
              <a:t>de sprint, on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a:</a:t>
            </a:r>
            <a:endParaRPr sz="12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5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Un </a:t>
            </a:r>
            <a:r>
              <a:rPr sz="1000" spc="-10" dirty="0">
                <a:latin typeface="Arial"/>
                <a:cs typeface="Arial"/>
              </a:rPr>
              <a:t>but pour le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sprint.</a:t>
            </a:r>
            <a:endParaRPr sz="1000">
              <a:latin typeface="Arial"/>
              <a:cs typeface="Arial"/>
            </a:endParaRPr>
          </a:p>
          <a:p>
            <a:pPr marL="358140" lvl="1" indent="-117475">
              <a:lnSpc>
                <a:spcPct val="100000"/>
              </a:lnSpc>
              <a:spcBef>
                <a:spcPts val="240"/>
              </a:spcBef>
              <a:buChar char="–"/>
              <a:tabLst>
                <a:tab pos="358775" algn="l"/>
              </a:tabLst>
            </a:pPr>
            <a:r>
              <a:rPr sz="1000" dirty="0">
                <a:latin typeface="Arial"/>
                <a:cs typeface="Arial"/>
              </a:rPr>
              <a:t>Une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liste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des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membres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d'équipe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(et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leur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niveau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d'engagement,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ce</a:t>
            </a:r>
            <a:endParaRPr sz="10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n'est pas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100%).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Un backlog de sprint (la liste </a:t>
            </a:r>
            <a:r>
              <a:rPr sz="1000" spc="-10" dirty="0">
                <a:latin typeface="Arial"/>
                <a:cs typeface="Arial"/>
              </a:rPr>
              <a:t>des </a:t>
            </a:r>
            <a:r>
              <a:rPr sz="1000" spc="-5" dirty="0">
                <a:latin typeface="Arial"/>
                <a:cs typeface="Arial"/>
              </a:rPr>
              <a:t>histoires incluses </a:t>
            </a:r>
            <a:r>
              <a:rPr sz="1000" spc="-10" dirty="0">
                <a:latin typeface="Arial"/>
                <a:cs typeface="Arial"/>
              </a:rPr>
              <a:t>dans le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sprint).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Une </a:t>
            </a:r>
            <a:r>
              <a:rPr sz="1000" spc="-10" dirty="0">
                <a:latin typeface="Arial"/>
                <a:cs typeface="Arial"/>
              </a:rPr>
              <a:t>date </a:t>
            </a:r>
            <a:r>
              <a:rPr sz="1000" spc="-5" dirty="0">
                <a:latin typeface="Arial"/>
                <a:cs typeface="Arial"/>
              </a:rPr>
              <a:t>bien définie </a:t>
            </a:r>
            <a:r>
              <a:rPr sz="1000" spc="-10" dirty="0">
                <a:latin typeface="Arial"/>
                <a:cs typeface="Arial"/>
              </a:rPr>
              <a:t>pour la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démonstration.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Une heure et un lieu bien définis </a:t>
            </a:r>
            <a:r>
              <a:rPr sz="1000" spc="-10" dirty="0">
                <a:latin typeface="Arial"/>
                <a:cs typeface="Arial"/>
              </a:rPr>
              <a:t>pour le </a:t>
            </a:r>
            <a:r>
              <a:rPr sz="1000" spc="-5" dirty="0">
                <a:latin typeface="Arial"/>
                <a:cs typeface="Arial"/>
              </a:rPr>
              <a:t>Scrum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quotidien.</a:t>
            </a:r>
            <a:endParaRPr sz="1000">
              <a:latin typeface="Arial"/>
              <a:cs typeface="Arial"/>
            </a:endParaRPr>
          </a:p>
          <a:p>
            <a:pPr marR="349885" algn="r">
              <a:lnSpc>
                <a:spcPct val="100000"/>
              </a:lnSpc>
              <a:spcBef>
                <a:spcPts val="200"/>
              </a:spcBef>
            </a:pPr>
            <a:r>
              <a:rPr sz="700" spc="-5" dirty="0">
                <a:latin typeface="Times New Roman"/>
                <a:cs typeface="Times New Roman"/>
              </a:rPr>
              <a:t>135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Attention!!!!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68</a:t>
            </a:fld>
            <a:endParaRPr spc="-40" dirty="0"/>
          </a:p>
        </p:txBody>
      </p:sp>
      <p:sp>
        <p:nvSpPr>
          <p:cNvPr id="12" name="object 12"/>
          <p:cNvSpPr txBox="1"/>
          <p:nvPr/>
        </p:nvSpPr>
        <p:spPr>
          <a:xfrm>
            <a:off x="1176324" y="5507863"/>
            <a:ext cx="4505960" cy="23501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385"/>
              </a:spcBef>
              <a:buChar char="•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Durant les sprints, la capacité de l’équipe </a:t>
            </a:r>
            <a:r>
              <a:rPr sz="1200" spc="-5" dirty="0">
                <a:solidFill>
                  <a:srgbClr val="FF0066"/>
                </a:solidFill>
                <a:latin typeface="Arial"/>
                <a:cs typeface="Arial"/>
              </a:rPr>
              <a:t>doit</a:t>
            </a:r>
            <a:r>
              <a:rPr sz="1200" spc="8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66"/>
                </a:solidFill>
                <a:latin typeface="Arial"/>
                <a:cs typeface="Arial"/>
              </a:rPr>
              <a:t>augmenter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bon SM, bon </a:t>
            </a:r>
            <a:r>
              <a:rPr sz="1200" dirty="0">
                <a:latin typeface="Arial"/>
                <a:cs typeface="Arial"/>
              </a:rPr>
              <a:t>PO, </a:t>
            </a:r>
            <a:r>
              <a:rPr sz="1200" spc="-5" dirty="0">
                <a:latin typeface="Arial"/>
                <a:cs typeface="Arial"/>
              </a:rPr>
              <a:t>équipe motivée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engagée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La capacité </a:t>
            </a:r>
            <a:r>
              <a:rPr sz="1200" dirty="0">
                <a:latin typeface="Arial"/>
                <a:cs typeface="Arial"/>
              </a:rPr>
              <a:t>peut diminuer </a:t>
            </a:r>
            <a:r>
              <a:rPr sz="1200" spc="-5" dirty="0">
                <a:latin typeface="Arial"/>
                <a:cs typeface="Arial"/>
              </a:rPr>
              <a:t>à cause </a:t>
            </a:r>
            <a:r>
              <a:rPr sz="1200" dirty="0">
                <a:latin typeface="Arial"/>
                <a:cs typeface="Arial"/>
              </a:rPr>
              <a:t>des </a:t>
            </a:r>
            <a:r>
              <a:rPr sz="1200" dirty="0">
                <a:solidFill>
                  <a:srgbClr val="FF0066"/>
                </a:solidFill>
                <a:latin typeface="Arial"/>
                <a:cs typeface="Arial"/>
              </a:rPr>
              <a:t>dettes</a:t>
            </a:r>
            <a:r>
              <a:rPr sz="1200" spc="-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66"/>
                </a:solidFill>
                <a:latin typeface="Arial"/>
                <a:cs typeface="Arial"/>
              </a:rPr>
              <a:t>techniques</a:t>
            </a:r>
            <a:r>
              <a:rPr sz="1200" spc="-5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562610" lvl="1" indent="-93345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Font typeface="Arial"/>
              <a:buChar char="-"/>
              <a:tabLst>
                <a:tab pos="563245" algn="l"/>
              </a:tabLst>
            </a:pP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Bug</a:t>
            </a:r>
            <a:r>
              <a:rPr sz="1200" spc="-5" dirty="0">
                <a:latin typeface="Wingdings"/>
                <a:cs typeface="Wingdings"/>
              </a:rPr>
              <a:t>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problème </a:t>
            </a:r>
            <a:r>
              <a:rPr sz="1200" spc="-5" dirty="0">
                <a:latin typeface="Arial"/>
                <a:cs typeface="Arial"/>
              </a:rPr>
              <a:t>au niveau d’une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tâche:</a:t>
            </a:r>
            <a:endParaRPr sz="1200">
              <a:latin typeface="Arial"/>
              <a:cs typeface="Arial"/>
            </a:endParaRPr>
          </a:p>
          <a:p>
            <a:pPr marL="812165" lvl="2" indent="-114300">
              <a:lnSpc>
                <a:spcPct val="100000"/>
              </a:lnSpc>
              <a:spcBef>
                <a:spcPts val="229"/>
              </a:spcBef>
              <a:buChar char="–"/>
              <a:tabLst>
                <a:tab pos="812800" algn="l"/>
              </a:tabLst>
            </a:pPr>
            <a:r>
              <a:rPr sz="900" spc="-5" dirty="0">
                <a:latin typeface="Arial"/>
                <a:cs typeface="Arial"/>
              </a:rPr>
              <a:t>Ne </a:t>
            </a:r>
            <a:r>
              <a:rPr sz="900" dirty="0">
                <a:latin typeface="Arial"/>
                <a:cs typeface="Arial"/>
              </a:rPr>
              <a:t>doit </a:t>
            </a:r>
            <a:r>
              <a:rPr sz="900" spc="-5" dirty="0">
                <a:latin typeface="Arial"/>
                <a:cs typeface="Arial"/>
              </a:rPr>
              <a:t>pas </a:t>
            </a:r>
            <a:r>
              <a:rPr sz="900" dirty="0">
                <a:latin typeface="Arial"/>
                <a:cs typeface="Arial"/>
              </a:rPr>
              <a:t>être </a:t>
            </a:r>
            <a:r>
              <a:rPr sz="900" spc="-5" dirty="0">
                <a:latin typeface="Arial"/>
                <a:cs typeface="Arial"/>
              </a:rPr>
              <a:t>réintégrer dans le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BP</a:t>
            </a:r>
            <a:endParaRPr sz="900">
              <a:latin typeface="Arial"/>
              <a:cs typeface="Arial"/>
            </a:endParaRPr>
          </a:p>
          <a:p>
            <a:pPr marL="812165" lvl="2" indent="-114300">
              <a:lnSpc>
                <a:spcPct val="100000"/>
              </a:lnSpc>
              <a:spcBef>
                <a:spcPts val="215"/>
              </a:spcBef>
              <a:buChar char="–"/>
              <a:tabLst>
                <a:tab pos="812800" algn="l"/>
              </a:tabLst>
            </a:pPr>
            <a:r>
              <a:rPr sz="900" spc="-5" dirty="0">
                <a:latin typeface="Arial"/>
                <a:cs typeface="Arial"/>
              </a:rPr>
              <a:t>Ne </a:t>
            </a:r>
            <a:r>
              <a:rPr sz="900" dirty="0">
                <a:latin typeface="Arial"/>
                <a:cs typeface="Arial"/>
              </a:rPr>
              <a:t>s’estime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pas</a:t>
            </a:r>
            <a:endParaRPr sz="900">
              <a:latin typeface="Arial"/>
              <a:cs typeface="Arial"/>
            </a:endParaRPr>
          </a:p>
          <a:p>
            <a:pPr marL="812165" lvl="2" indent="-114300">
              <a:lnSpc>
                <a:spcPct val="100000"/>
              </a:lnSpc>
              <a:spcBef>
                <a:spcPts val="215"/>
              </a:spcBef>
              <a:buChar char="–"/>
              <a:tabLst>
                <a:tab pos="812800" algn="l"/>
              </a:tabLst>
            </a:pPr>
            <a:r>
              <a:rPr sz="900" dirty="0">
                <a:latin typeface="Arial"/>
                <a:cs typeface="Arial"/>
              </a:rPr>
              <a:t>L’équipe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assume!</a:t>
            </a:r>
            <a:endParaRPr sz="900">
              <a:latin typeface="Arial"/>
              <a:cs typeface="Arial"/>
            </a:endParaRPr>
          </a:p>
          <a:p>
            <a:pPr marL="606425" lvl="1" indent="-137160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Font typeface="Arial"/>
              <a:buChar char="-"/>
              <a:tabLst>
                <a:tab pos="607060" algn="l"/>
              </a:tabLst>
            </a:pP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Dysfonctionnement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problème </a:t>
            </a:r>
            <a:r>
              <a:rPr sz="1200" dirty="0">
                <a:latin typeface="Arial"/>
                <a:cs typeface="Arial"/>
              </a:rPr>
              <a:t>au </a:t>
            </a:r>
            <a:r>
              <a:rPr sz="1200" spc="-5" dirty="0">
                <a:latin typeface="Arial"/>
                <a:cs typeface="Arial"/>
              </a:rPr>
              <a:t>niveau d’une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ou</a:t>
            </a:r>
            <a:endParaRPr sz="1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plusieurs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US</a:t>
            </a:r>
            <a:endParaRPr sz="1200">
              <a:latin typeface="Arial"/>
              <a:cs typeface="Arial"/>
            </a:endParaRPr>
          </a:p>
          <a:p>
            <a:pPr marL="812165" lvl="2" indent="-114300">
              <a:lnSpc>
                <a:spcPct val="100000"/>
              </a:lnSpc>
              <a:spcBef>
                <a:spcPts val="225"/>
              </a:spcBef>
              <a:buChar char="–"/>
              <a:tabLst>
                <a:tab pos="812800" algn="l"/>
              </a:tabLst>
            </a:pPr>
            <a:r>
              <a:rPr sz="900" dirty="0">
                <a:latin typeface="Arial"/>
                <a:cs typeface="Arial"/>
              </a:rPr>
              <a:t>Il faut l’intégrer </a:t>
            </a:r>
            <a:r>
              <a:rPr sz="900" spc="-5" dirty="0">
                <a:latin typeface="Arial"/>
                <a:cs typeface="Arial"/>
              </a:rPr>
              <a:t>dans le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BP</a:t>
            </a:r>
            <a:endParaRPr sz="900">
              <a:latin typeface="Arial"/>
              <a:cs typeface="Arial"/>
            </a:endParaRPr>
          </a:p>
          <a:p>
            <a:pPr marL="812165" lvl="2" indent="-114300">
              <a:lnSpc>
                <a:spcPct val="100000"/>
              </a:lnSpc>
              <a:spcBef>
                <a:spcPts val="219"/>
              </a:spcBef>
              <a:buChar char="–"/>
              <a:tabLst>
                <a:tab pos="812800" algn="l"/>
              </a:tabLst>
            </a:pPr>
            <a:r>
              <a:rPr sz="900" spc="-5" dirty="0">
                <a:latin typeface="Arial"/>
                <a:cs typeface="Arial"/>
              </a:rPr>
              <a:t>Sa </a:t>
            </a:r>
            <a:r>
              <a:rPr sz="900" dirty="0">
                <a:latin typeface="Arial"/>
                <a:cs typeface="Arial"/>
              </a:rPr>
              <a:t>complexité sera </a:t>
            </a:r>
            <a:r>
              <a:rPr sz="900" spc="-5" dirty="0">
                <a:latin typeface="Arial"/>
                <a:cs typeface="Arial"/>
              </a:rPr>
              <a:t>plus </a:t>
            </a:r>
            <a:r>
              <a:rPr sz="900" dirty="0">
                <a:latin typeface="Arial"/>
                <a:cs typeface="Arial"/>
              </a:rPr>
              <a:t>imprtante par rapport </a:t>
            </a:r>
            <a:r>
              <a:rPr sz="900" spc="-5" dirty="0">
                <a:latin typeface="Arial"/>
                <a:cs typeface="Arial"/>
              </a:rPr>
              <a:t>à </a:t>
            </a:r>
            <a:r>
              <a:rPr sz="900" dirty="0">
                <a:latin typeface="Arial"/>
                <a:cs typeface="Arial"/>
              </a:rPr>
              <a:t>sa première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estimation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136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53436" y="2195664"/>
            <a:ext cx="2223770" cy="61150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9"/>
              </a:spcBef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Le Scrum quotidien</a:t>
            </a:r>
            <a:r>
              <a:rPr sz="1600" b="1" spc="-3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ou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La Mêlée</a:t>
            </a:r>
            <a:r>
              <a:rPr sz="1600" b="1" spc="-5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quotidienne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137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Une réunion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quotidienne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69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176324" y="5485002"/>
            <a:ext cx="4508500" cy="2425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8110" marR="5080" indent="-118110" algn="just">
              <a:lnSpc>
                <a:spcPct val="100899"/>
              </a:lnSpc>
              <a:spcBef>
                <a:spcPts val="90"/>
              </a:spcBef>
              <a:buSzPct val="109090"/>
              <a:buChar char="•"/>
              <a:tabLst>
                <a:tab pos="118110" algn="l"/>
              </a:tabLst>
            </a:pPr>
            <a:r>
              <a:rPr sz="1100" spc="-5" dirty="0">
                <a:latin typeface="Arial"/>
                <a:cs typeface="Arial"/>
              </a:rPr>
              <a:t>Le scrum quotidien est un point de </a:t>
            </a:r>
            <a:r>
              <a:rPr sz="1100" dirty="0">
                <a:latin typeface="Arial"/>
                <a:cs typeface="Arial"/>
              </a:rPr>
              <a:t>rencontre </a:t>
            </a:r>
            <a:r>
              <a:rPr sz="1100" spc="-10" dirty="0">
                <a:latin typeface="Arial"/>
                <a:cs typeface="Arial"/>
              </a:rPr>
              <a:t>où </a:t>
            </a:r>
            <a:r>
              <a:rPr sz="1100" dirty="0">
                <a:latin typeface="Arial"/>
                <a:cs typeface="Arial"/>
              </a:rPr>
              <a:t>tous </a:t>
            </a:r>
            <a:r>
              <a:rPr sz="1100" spc="-5" dirty="0">
                <a:latin typeface="Arial"/>
                <a:cs typeface="Arial"/>
              </a:rPr>
              <a:t>les </a:t>
            </a:r>
            <a:r>
              <a:rPr sz="1100" dirty="0">
                <a:latin typeface="Arial"/>
                <a:cs typeface="Arial"/>
              </a:rPr>
              <a:t>membres </a:t>
            </a:r>
            <a:r>
              <a:rPr sz="1100" spc="-5" dirty="0">
                <a:latin typeface="Arial"/>
                <a:cs typeface="Arial"/>
              </a:rPr>
              <a:t>de  l’équipe </a:t>
            </a:r>
            <a:r>
              <a:rPr sz="1100" dirty="0">
                <a:latin typeface="Arial"/>
                <a:cs typeface="Arial"/>
              </a:rPr>
              <a:t>répondent à </a:t>
            </a:r>
            <a:r>
              <a:rPr sz="1100" spc="-5" dirty="0">
                <a:latin typeface="Arial"/>
                <a:cs typeface="Arial"/>
              </a:rPr>
              <a:t>trois questions simples </a:t>
            </a:r>
            <a:r>
              <a:rPr sz="1100" spc="-10" dirty="0">
                <a:latin typeface="Arial"/>
                <a:cs typeface="Arial"/>
              </a:rPr>
              <a:t>et </a:t>
            </a:r>
            <a:r>
              <a:rPr sz="1100" spc="-5" dirty="0">
                <a:latin typeface="Arial"/>
                <a:cs typeface="Arial"/>
              </a:rPr>
              <a:t>actualisent le plan de  </a:t>
            </a:r>
            <a:r>
              <a:rPr sz="1100" dirty="0">
                <a:latin typeface="Arial"/>
                <a:cs typeface="Arial"/>
              </a:rPr>
              <a:t>sprint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30175" indent="-13017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Arial"/>
              <a:buChar char="–"/>
              <a:tabLst>
                <a:tab pos="130175" algn="l"/>
              </a:tabLst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Présenter ce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qui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a été fait </a:t>
            </a:r>
            <a:r>
              <a:rPr sz="1100" b="1" dirty="0">
                <a:latin typeface="Arial"/>
                <a:cs typeface="Arial"/>
              </a:rPr>
              <a:t>: </a:t>
            </a:r>
            <a:r>
              <a:rPr sz="1100" b="1" dirty="0">
                <a:solidFill>
                  <a:srgbClr val="3366CC"/>
                </a:solidFill>
                <a:latin typeface="Arial"/>
                <a:cs typeface="Arial"/>
              </a:rPr>
              <a:t>Qu’as-tu fait depuis le dernier</a:t>
            </a:r>
            <a:r>
              <a:rPr sz="1100" b="1" spc="-10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66CC"/>
                </a:solidFill>
                <a:latin typeface="Arial"/>
                <a:cs typeface="Arial"/>
              </a:rPr>
              <a:t>scrum?</a:t>
            </a:r>
            <a:endParaRPr sz="1100">
              <a:latin typeface="Arial"/>
              <a:cs typeface="Arial"/>
            </a:endParaRPr>
          </a:p>
          <a:p>
            <a:pPr marL="167005" marR="7620" indent="-16700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Arial"/>
              <a:buChar char="–"/>
              <a:tabLst>
                <a:tab pos="167005" algn="l"/>
              </a:tabLst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Prévoir ce qui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va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être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fait </a:t>
            </a:r>
            <a:r>
              <a:rPr sz="1100" b="1" dirty="0">
                <a:latin typeface="Arial"/>
                <a:cs typeface="Arial"/>
              </a:rPr>
              <a:t>: </a:t>
            </a:r>
            <a:r>
              <a:rPr sz="1100" b="1" dirty="0">
                <a:solidFill>
                  <a:srgbClr val="3366CC"/>
                </a:solidFill>
                <a:latin typeface="Arial"/>
                <a:cs typeface="Arial"/>
              </a:rPr>
              <a:t>Que </a:t>
            </a:r>
            <a:r>
              <a:rPr sz="1100" b="1" spc="-5" dirty="0">
                <a:solidFill>
                  <a:srgbClr val="3366CC"/>
                </a:solidFill>
                <a:latin typeface="Arial"/>
                <a:cs typeface="Arial"/>
              </a:rPr>
              <a:t>prévois-tu de faire jusqu’au  </a:t>
            </a:r>
            <a:r>
              <a:rPr sz="1100" b="1" dirty="0">
                <a:solidFill>
                  <a:srgbClr val="3366CC"/>
                </a:solidFill>
                <a:latin typeface="Arial"/>
                <a:cs typeface="Arial"/>
              </a:rPr>
              <a:t>prochain</a:t>
            </a:r>
            <a:r>
              <a:rPr sz="1100" b="1" spc="-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66CC"/>
                </a:solidFill>
                <a:latin typeface="Arial"/>
                <a:cs typeface="Arial"/>
              </a:rPr>
              <a:t>scrum?</a:t>
            </a:r>
            <a:endParaRPr sz="1100">
              <a:latin typeface="Arial"/>
              <a:cs typeface="Arial"/>
            </a:endParaRPr>
          </a:p>
          <a:p>
            <a:pPr marL="140970" marR="6985" indent="-140970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Arial"/>
              <a:buChar char="–"/>
              <a:tabLst>
                <a:tab pos="140970" algn="l"/>
              </a:tabLst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Identifier les obstacles </a:t>
            </a:r>
            <a:r>
              <a:rPr sz="1100" b="1" dirty="0">
                <a:latin typeface="Arial"/>
                <a:cs typeface="Arial"/>
              </a:rPr>
              <a:t>: </a:t>
            </a:r>
            <a:r>
              <a:rPr sz="1100" b="1" dirty="0">
                <a:solidFill>
                  <a:srgbClr val="3366CC"/>
                </a:solidFill>
                <a:latin typeface="Arial"/>
                <a:cs typeface="Arial"/>
              </a:rPr>
              <a:t>Quels </a:t>
            </a:r>
            <a:r>
              <a:rPr sz="1100" b="1" spc="-5" dirty="0">
                <a:solidFill>
                  <a:srgbClr val="3366CC"/>
                </a:solidFill>
                <a:latin typeface="Arial"/>
                <a:cs typeface="Arial"/>
              </a:rPr>
              <a:t>sont </a:t>
            </a:r>
            <a:r>
              <a:rPr sz="1100" b="1" dirty="0">
                <a:solidFill>
                  <a:srgbClr val="3366CC"/>
                </a:solidFill>
                <a:latin typeface="Arial"/>
                <a:cs typeface="Arial"/>
              </a:rPr>
              <a:t>les </a:t>
            </a:r>
            <a:r>
              <a:rPr sz="1100" b="1" spc="-5" dirty="0">
                <a:solidFill>
                  <a:srgbClr val="3366CC"/>
                </a:solidFill>
                <a:latin typeface="Arial"/>
                <a:cs typeface="Arial"/>
              </a:rPr>
              <a:t>obstacles qui </a:t>
            </a:r>
            <a:r>
              <a:rPr sz="1100" b="1" dirty="0">
                <a:solidFill>
                  <a:srgbClr val="3366CC"/>
                </a:solidFill>
                <a:latin typeface="Arial"/>
                <a:cs typeface="Arial"/>
              </a:rPr>
              <a:t>te </a:t>
            </a:r>
            <a:r>
              <a:rPr sz="1100" b="1" spc="-5" dirty="0">
                <a:solidFill>
                  <a:srgbClr val="3366CC"/>
                </a:solidFill>
                <a:latin typeface="Arial"/>
                <a:cs typeface="Arial"/>
              </a:rPr>
              <a:t>freinent  dans </a:t>
            </a:r>
            <a:r>
              <a:rPr sz="1100" b="1" dirty="0">
                <a:solidFill>
                  <a:srgbClr val="3366CC"/>
                </a:solidFill>
                <a:latin typeface="Arial"/>
                <a:cs typeface="Arial"/>
              </a:rPr>
              <a:t>ton </a:t>
            </a:r>
            <a:r>
              <a:rPr sz="1100" b="1" spc="-5" dirty="0">
                <a:solidFill>
                  <a:srgbClr val="3366CC"/>
                </a:solidFill>
                <a:latin typeface="Arial"/>
                <a:cs typeface="Arial"/>
              </a:rPr>
              <a:t>travail</a:t>
            </a:r>
            <a:r>
              <a:rPr sz="1100" b="1" spc="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66CC"/>
                </a:solidFill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113664" marR="6350" indent="-113664">
              <a:lnSpc>
                <a:spcPct val="101800"/>
              </a:lnSpc>
              <a:spcBef>
                <a:spcPts val="360"/>
              </a:spcBef>
              <a:buSzPct val="109090"/>
              <a:buChar char="•"/>
              <a:tabLst>
                <a:tab pos="113664" algn="l"/>
              </a:tabLst>
            </a:pPr>
            <a:r>
              <a:rPr sz="1100" dirty="0">
                <a:latin typeface="Arial"/>
                <a:cs typeface="Arial"/>
              </a:rPr>
              <a:t>Son </a:t>
            </a:r>
            <a:r>
              <a:rPr sz="1100" spc="-5" dirty="0">
                <a:latin typeface="Arial"/>
                <a:cs typeface="Arial"/>
              </a:rPr>
              <a:t>but principal </a:t>
            </a:r>
            <a:r>
              <a:rPr sz="1100" dirty="0">
                <a:latin typeface="Arial"/>
                <a:cs typeface="Arial"/>
              </a:rPr>
              <a:t>est </a:t>
            </a:r>
            <a:r>
              <a:rPr sz="1100" spc="-5" dirty="0">
                <a:latin typeface="Arial"/>
                <a:cs typeface="Arial"/>
              </a:rPr>
              <a:t>d’optimiser la probabilité que l’équipe </a:t>
            </a:r>
            <a:r>
              <a:rPr sz="1100" dirty="0">
                <a:latin typeface="Arial"/>
                <a:cs typeface="Arial"/>
              </a:rPr>
              <a:t>atteigne </a:t>
            </a:r>
            <a:r>
              <a:rPr sz="1100" spc="-5" dirty="0">
                <a:latin typeface="Arial"/>
                <a:cs typeface="Arial"/>
              </a:rPr>
              <a:t>les  </a:t>
            </a:r>
            <a:r>
              <a:rPr sz="1100" dirty="0">
                <a:latin typeface="Arial"/>
                <a:cs typeface="Arial"/>
              </a:rPr>
              <a:t>objectifs </a:t>
            </a:r>
            <a:r>
              <a:rPr sz="1100" spc="-5" dirty="0">
                <a:latin typeface="Arial"/>
                <a:cs typeface="Arial"/>
              </a:rPr>
              <a:t>du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sprint.</a:t>
            </a:r>
            <a:endParaRPr sz="1100">
              <a:latin typeface="Arial"/>
              <a:cs typeface="Arial"/>
            </a:endParaRPr>
          </a:p>
          <a:p>
            <a:pPr marL="100965" indent="-88265">
              <a:lnSpc>
                <a:spcPct val="100000"/>
              </a:lnSpc>
              <a:spcBef>
                <a:spcPts val="265"/>
              </a:spcBef>
              <a:buChar char="•"/>
              <a:tabLst>
                <a:tab pos="101600" algn="l"/>
              </a:tabLst>
            </a:pPr>
            <a:r>
              <a:rPr sz="1100" spc="-5" dirty="0">
                <a:latin typeface="Arial"/>
                <a:cs typeface="Arial"/>
              </a:rPr>
              <a:t>Les moyens pour </a:t>
            </a:r>
            <a:r>
              <a:rPr sz="1100" dirty="0">
                <a:latin typeface="Arial"/>
                <a:cs typeface="Arial"/>
              </a:rPr>
              <a:t>atteindre ce </a:t>
            </a:r>
            <a:r>
              <a:rPr sz="1100" spc="-5" dirty="0">
                <a:latin typeface="Arial"/>
                <a:cs typeface="Arial"/>
              </a:rPr>
              <a:t>but consistent en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4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Éliminer les obstacles nuisant à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progression de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l’équipe.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Garder </a:t>
            </a:r>
            <a:r>
              <a:rPr sz="1000" spc="-10" dirty="0">
                <a:latin typeface="Arial"/>
                <a:cs typeface="Arial"/>
              </a:rPr>
              <a:t>l’équipe </a:t>
            </a:r>
            <a:r>
              <a:rPr sz="1000" spc="-5" dirty="0">
                <a:latin typeface="Arial"/>
                <a:cs typeface="Arial"/>
              </a:rPr>
              <a:t>concentrée sur </a:t>
            </a:r>
            <a:r>
              <a:rPr sz="1000" spc="-10" dirty="0">
                <a:latin typeface="Arial"/>
                <a:cs typeface="Arial"/>
              </a:rPr>
              <a:t>l’objectif </a:t>
            </a:r>
            <a:r>
              <a:rPr sz="1000" spc="-5" dirty="0">
                <a:latin typeface="Arial"/>
                <a:cs typeface="Arial"/>
              </a:rPr>
              <a:t>du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sprint.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4874" y="7884348"/>
            <a:ext cx="3222625" cy="3924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17475" indent="-104775">
              <a:lnSpc>
                <a:spcPct val="100000"/>
              </a:lnSpc>
              <a:spcBef>
                <a:spcPts val="345"/>
              </a:spcBef>
              <a:buChar char="–"/>
              <a:tabLst>
                <a:tab pos="118110" algn="l"/>
              </a:tabLst>
            </a:pPr>
            <a:r>
              <a:rPr sz="1000" spc="-10" dirty="0">
                <a:latin typeface="Arial"/>
                <a:cs typeface="Arial"/>
              </a:rPr>
              <a:t>Évaluer </a:t>
            </a:r>
            <a:r>
              <a:rPr sz="1000" spc="-5" dirty="0">
                <a:latin typeface="Arial"/>
                <a:cs typeface="Arial"/>
              </a:rPr>
              <a:t>l’avancement du travail pour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sprint en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cours.</a:t>
            </a:r>
            <a:endParaRPr sz="10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240"/>
              </a:spcBef>
              <a:buChar char="–"/>
              <a:tabLst>
                <a:tab pos="118110" algn="l"/>
              </a:tabLst>
            </a:pPr>
            <a:r>
              <a:rPr sz="1000" spc="-5" dirty="0">
                <a:latin typeface="Arial"/>
                <a:cs typeface="Arial"/>
              </a:rPr>
              <a:t>Communiquer objectivement sur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l’avancement.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138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1330" marR="725805" indent="101600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12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principes  du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manifeste</a:t>
            </a:r>
            <a:r>
              <a:rPr sz="1800" b="1" spc="-6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agile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8877" y="4022951"/>
            <a:ext cx="8890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13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1618488"/>
            <a:ext cx="4572000" cy="2500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solutions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classiques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6177" y="79773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57755" y="5916167"/>
            <a:ext cx="3182112" cy="16718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7</a:t>
            </a:fld>
            <a:endParaRPr spc="-4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Les obstacles</a:t>
            </a:r>
            <a:r>
              <a:rPr sz="18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potentiels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1986" y="1517395"/>
            <a:ext cx="4401185" cy="261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marR="5715" indent="-1193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19380" algn="l"/>
              </a:tabLst>
            </a:pPr>
            <a:r>
              <a:rPr sz="1200" spc="-5" dirty="0">
                <a:latin typeface="Arial"/>
                <a:cs typeface="Arial"/>
              </a:rPr>
              <a:t>Un obstacle empêche une tâche (ou plusieurs) de se dérouler  </a:t>
            </a:r>
            <a:r>
              <a:rPr sz="1200" dirty="0">
                <a:latin typeface="Arial"/>
                <a:cs typeface="Arial"/>
              </a:rPr>
              <a:t>normalement.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40970" marR="5715" indent="-140970" algn="just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200" spc="-5" dirty="0">
                <a:latin typeface="Arial"/>
                <a:cs typeface="Arial"/>
              </a:rPr>
              <a:t>La personne doit penser à </a:t>
            </a:r>
            <a:r>
              <a:rPr sz="1200" spc="-10" dirty="0">
                <a:latin typeface="Arial"/>
                <a:cs typeface="Arial"/>
              </a:rPr>
              <a:t>ce </a:t>
            </a:r>
            <a:r>
              <a:rPr sz="1200" spc="-5" dirty="0">
                <a:latin typeface="Arial"/>
                <a:cs typeface="Arial"/>
              </a:rPr>
              <a:t>qui l’a gêné dans les tâches  qu’elle 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71450" marR="5080" indent="-17145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171450" algn="l"/>
              </a:tabLst>
            </a:pPr>
            <a:r>
              <a:rPr sz="1200" spc="-5" dirty="0">
                <a:latin typeface="Arial"/>
                <a:cs typeface="Arial"/>
              </a:rPr>
              <a:t>C’est </a:t>
            </a:r>
            <a:r>
              <a:rPr sz="1200" spc="-10" dirty="0">
                <a:latin typeface="Arial"/>
                <a:cs typeface="Arial"/>
              </a:rPr>
              <a:t>au </a:t>
            </a:r>
            <a:r>
              <a:rPr sz="1200" spc="-5" dirty="0">
                <a:latin typeface="Arial"/>
                <a:cs typeface="Arial"/>
              </a:rPr>
              <a:t>ScrumMaster de </a:t>
            </a:r>
            <a:r>
              <a:rPr sz="1200" dirty="0">
                <a:latin typeface="Arial"/>
                <a:cs typeface="Arial"/>
              </a:rPr>
              <a:t>rechercher </a:t>
            </a:r>
            <a:r>
              <a:rPr sz="1200" spc="-10" dirty="0">
                <a:latin typeface="Arial"/>
                <a:cs typeface="Arial"/>
              </a:rPr>
              <a:t>les </a:t>
            </a:r>
            <a:r>
              <a:rPr sz="1200" spc="-5" dirty="0">
                <a:latin typeface="Arial"/>
                <a:cs typeface="Arial"/>
              </a:rPr>
              <a:t>vrais </a:t>
            </a:r>
            <a:r>
              <a:rPr sz="1200" dirty="0">
                <a:latin typeface="Arial"/>
                <a:cs typeface="Arial"/>
              </a:rPr>
              <a:t>obstacles  </a:t>
            </a:r>
            <a:r>
              <a:rPr sz="1200" spc="-5" dirty="0">
                <a:latin typeface="Arial"/>
                <a:cs typeface="Arial"/>
              </a:rPr>
              <a:t>derrière les </a:t>
            </a:r>
            <a:r>
              <a:rPr sz="1200" dirty="0">
                <a:latin typeface="Arial"/>
                <a:cs typeface="Arial"/>
              </a:rPr>
              <a:t>différentes formulations </a:t>
            </a:r>
            <a:r>
              <a:rPr sz="1200" spc="-5" dirty="0">
                <a:latin typeface="Arial"/>
                <a:cs typeface="Arial"/>
              </a:rPr>
              <a:t>potentielles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39700" indent="-139700">
              <a:lnSpc>
                <a:spcPct val="100000"/>
              </a:lnSpc>
              <a:spcBef>
                <a:spcPts val="285"/>
              </a:spcBef>
              <a:buChar char="–"/>
              <a:tabLst>
                <a:tab pos="139700" algn="l"/>
              </a:tabLst>
            </a:pPr>
            <a:r>
              <a:rPr sz="1200" spc="-5" dirty="0">
                <a:latin typeface="Arial"/>
                <a:cs typeface="Arial"/>
              </a:rPr>
              <a:t>« </a:t>
            </a:r>
            <a:r>
              <a:rPr sz="1200" i="1" spc="-5" dirty="0">
                <a:latin typeface="Arial"/>
                <a:cs typeface="Arial"/>
              </a:rPr>
              <a:t>difficulté à communiquer avec le Product </a:t>
            </a:r>
            <a:r>
              <a:rPr sz="1200" i="1" dirty="0">
                <a:latin typeface="Arial"/>
                <a:cs typeface="Arial"/>
              </a:rPr>
              <a:t>Owner !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».</a:t>
            </a:r>
            <a:endParaRPr sz="1200">
              <a:latin typeface="Arial"/>
              <a:cs typeface="Arial"/>
            </a:endParaRPr>
          </a:p>
          <a:p>
            <a:pPr marL="140970" marR="5715" indent="-140970" algn="just">
              <a:lnSpc>
                <a:spcPct val="100000"/>
              </a:lnSpc>
              <a:spcBef>
                <a:spcPts val="290"/>
              </a:spcBef>
              <a:buChar char="–"/>
              <a:tabLst>
                <a:tab pos="140970" algn="l"/>
              </a:tabLst>
            </a:pPr>
            <a:r>
              <a:rPr sz="1200" spc="-5" dirty="0">
                <a:latin typeface="Arial"/>
                <a:cs typeface="Arial"/>
              </a:rPr>
              <a:t>« </a:t>
            </a:r>
            <a:r>
              <a:rPr sz="1200" i="1" spc="-10" dirty="0">
                <a:latin typeface="Arial"/>
                <a:cs typeface="Arial"/>
              </a:rPr>
              <a:t>j’ai </a:t>
            </a:r>
            <a:r>
              <a:rPr sz="1200" i="1" spc="-5" dirty="0">
                <a:latin typeface="Arial"/>
                <a:cs typeface="Arial"/>
              </a:rPr>
              <a:t>proposé deux façons de procéder </a:t>
            </a:r>
            <a:r>
              <a:rPr sz="1200" i="1" spc="-10" dirty="0">
                <a:latin typeface="Arial"/>
                <a:cs typeface="Arial"/>
              </a:rPr>
              <a:t>pour </a:t>
            </a:r>
            <a:r>
              <a:rPr sz="1200" i="1" spc="-5" dirty="0">
                <a:latin typeface="Arial"/>
                <a:cs typeface="Arial"/>
              </a:rPr>
              <a:t>l’arrangement des  </a:t>
            </a:r>
            <a:r>
              <a:rPr sz="1200" i="1" dirty="0">
                <a:latin typeface="Arial"/>
                <a:cs typeface="Arial"/>
              </a:rPr>
              <a:t>boutons sur </a:t>
            </a:r>
            <a:r>
              <a:rPr sz="1200" i="1" spc="-5" dirty="0">
                <a:latin typeface="Arial"/>
                <a:cs typeface="Arial"/>
              </a:rPr>
              <a:t>la fenêtre </a:t>
            </a:r>
            <a:r>
              <a:rPr sz="1200" i="1" dirty="0">
                <a:latin typeface="Arial"/>
                <a:cs typeface="Arial"/>
              </a:rPr>
              <a:t>de validation </a:t>
            </a:r>
            <a:r>
              <a:rPr sz="1200" i="1" spc="-5" dirty="0">
                <a:latin typeface="Arial"/>
                <a:cs typeface="Arial"/>
              </a:rPr>
              <a:t>de la story </a:t>
            </a:r>
            <a:r>
              <a:rPr sz="1200" i="1" dirty="0">
                <a:latin typeface="Arial"/>
                <a:cs typeface="Arial"/>
              </a:rPr>
              <a:t>22 et </a:t>
            </a:r>
            <a:r>
              <a:rPr sz="1200" i="1" spc="-5" dirty="0">
                <a:latin typeface="Arial"/>
                <a:cs typeface="Arial"/>
              </a:rPr>
              <a:t>j’attends  </a:t>
            </a:r>
            <a:r>
              <a:rPr sz="1200" i="1" dirty="0">
                <a:latin typeface="Arial"/>
                <a:cs typeface="Arial"/>
              </a:rPr>
              <a:t>toujours </a:t>
            </a:r>
            <a:r>
              <a:rPr sz="1200" i="1" spc="-5" dirty="0">
                <a:latin typeface="Arial"/>
                <a:cs typeface="Arial"/>
              </a:rPr>
              <a:t>la réponse du Product </a:t>
            </a:r>
            <a:r>
              <a:rPr sz="1200" i="1" dirty="0">
                <a:latin typeface="Arial"/>
                <a:cs typeface="Arial"/>
              </a:rPr>
              <a:t>Owner !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».</a:t>
            </a:r>
            <a:endParaRPr sz="1200">
              <a:latin typeface="Arial"/>
              <a:cs typeface="Arial"/>
            </a:endParaRPr>
          </a:p>
          <a:p>
            <a:pPr marR="277495" algn="r">
              <a:lnSpc>
                <a:spcPct val="100000"/>
              </a:lnSpc>
              <a:spcBef>
                <a:spcPts val="540"/>
              </a:spcBef>
            </a:pPr>
            <a:r>
              <a:rPr sz="700" spc="-5" dirty="0">
                <a:latin typeface="Times New Roman"/>
                <a:cs typeface="Times New Roman"/>
              </a:rPr>
              <a:t>139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Les obstacles</a:t>
            </a:r>
            <a:r>
              <a:rPr sz="18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potentiels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70</a:t>
            </a:fld>
            <a:endParaRPr spc="-40" dirty="0"/>
          </a:p>
        </p:txBody>
      </p:sp>
      <p:sp>
        <p:nvSpPr>
          <p:cNvPr id="12" name="object 12"/>
          <p:cNvSpPr txBox="1"/>
          <p:nvPr/>
        </p:nvSpPr>
        <p:spPr>
          <a:xfrm>
            <a:off x="1176324" y="5458459"/>
            <a:ext cx="4507230" cy="243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10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Si un </a:t>
            </a:r>
            <a:r>
              <a:rPr sz="1200" dirty="0">
                <a:latin typeface="Arial"/>
                <a:cs typeface="Arial"/>
              </a:rPr>
              <a:t>obstacle est identifié, trois </a:t>
            </a:r>
            <a:r>
              <a:rPr sz="1200" spc="-5" dirty="0">
                <a:latin typeface="Arial"/>
                <a:cs typeface="Arial"/>
              </a:rPr>
              <a:t>situations </a:t>
            </a:r>
            <a:r>
              <a:rPr sz="1200" dirty="0">
                <a:latin typeface="Arial"/>
                <a:cs typeface="Arial"/>
              </a:rPr>
              <a:t>sont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envisageables: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buChar char="–"/>
              <a:tabLst>
                <a:tab pos="355600" algn="l"/>
              </a:tabLst>
            </a:pPr>
            <a:r>
              <a:rPr sz="1000" dirty="0">
                <a:latin typeface="Arial"/>
                <a:cs typeface="Arial"/>
              </a:rPr>
              <a:t>Si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des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membres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l’équipe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connait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déjà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la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solution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pour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l’éliminer,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il</a:t>
            </a:r>
            <a:endParaRPr sz="10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est bien évident </a:t>
            </a:r>
            <a:r>
              <a:rPr sz="1000" spc="-10" dirty="0">
                <a:latin typeface="Arial"/>
                <a:cs typeface="Arial"/>
              </a:rPr>
              <a:t>qu’il la donne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immédiatement.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695325" algn="l"/>
              </a:tabLst>
            </a:pPr>
            <a:r>
              <a:rPr sz="1000" spc="-5" dirty="0">
                <a:latin typeface="Arial"/>
                <a:cs typeface="Arial"/>
              </a:rPr>
              <a:t>	un gain de </a:t>
            </a:r>
            <a:r>
              <a:rPr sz="1000" dirty="0">
                <a:latin typeface="Arial"/>
                <a:cs typeface="Arial"/>
              </a:rPr>
              <a:t>temps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considérable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384175" marR="5715" lvl="1" indent="-143510" algn="just">
              <a:lnSpc>
                <a:spcPct val="100000"/>
              </a:lnSpc>
              <a:buChar char="–"/>
              <a:tabLst>
                <a:tab pos="363220" algn="l"/>
              </a:tabLst>
            </a:pPr>
            <a:r>
              <a:rPr sz="1000" dirty="0">
                <a:latin typeface="Arial"/>
                <a:cs typeface="Arial"/>
              </a:rPr>
              <a:t>si </a:t>
            </a:r>
            <a:r>
              <a:rPr sz="1000" spc="-5" dirty="0">
                <a:latin typeface="Arial"/>
                <a:cs typeface="Arial"/>
              </a:rPr>
              <a:t>des personnes </a:t>
            </a:r>
            <a:r>
              <a:rPr sz="1000" spc="-10" dirty="0">
                <a:latin typeface="Arial"/>
                <a:cs typeface="Arial"/>
              </a:rPr>
              <a:t>ont </a:t>
            </a:r>
            <a:r>
              <a:rPr sz="1000" dirty="0">
                <a:latin typeface="Arial"/>
                <a:cs typeface="Arial"/>
              </a:rPr>
              <a:t>seulement </a:t>
            </a:r>
            <a:r>
              <a:rPr sz="1000" spc="-10" dirty="0">
                <a:latin typeface="Arial"/>
                <a:cs typeface="Arial"/>
              </a:rPr>
              <a:t>des </a:t>
            </a:r>
            <a:r>
              <a:rPr sz="1000" spc="-5" dirty="0">
                <a:latin typeface="Arial"/>
                <a:cs typeface="Arial"/>
              </a:rPr>
              <a:t>pistes </a:t>
            </a:r>
            <a:r>
              <a:rPr sz="1000" dirty="0">
                <a:latin typeface="Arial"/>
                <a:cs typeface="Arial"/>
              </a:rPr>
              <a:t>de </a:t>
            </a:r>
            <a:r>
              <a:rPr sz="1000" spc="-5" dirty="0">
                <a:latin typeface="Arial"/>
                <a:cs typeface="Arial"/>
              </a:rPr>
              <a:t>solution, une discussion  </a:t>
            </a:r>
            <a:r>
              <a:rPr sz="1000" spc="-10" dirty="0">
                <a:latin typeface="Arial"/>
                <a:cs typeface="Arial"/>
              </a:rPr>
              <a:t>peut s’engager, </a:t>
            </a:r>
            <a:r>
              <a:rPr sz="1000" dirty="0">
                <a:latin typeface="Arial"/>
                <a:cs typeface="Arial"/>
              </a:rPr>
              <a:t>mais ce </a:t>
            </a:r>
            <a:r>
              <a:rPr sz="1000" spc="-10" dirty="0">
                <a:latin typeface="Arial"/>
                <a:cs typeface="Arial"/>
              </a:rPr>
              <a:t>n’est pas le </a:t>
            </a:r>
            <a:r>
              <a:rPr sz="1000" spc="-5" dirty="0">
                <a:latin typeface="Arial"/>
                <a:cs typeface="Arial"/>
              </a:rPr>
              <a:t>lieu </a:t>
            </a:r>
            <a:r>
              <a:rPr sz="1000" spc="-10" dirty="0">
                <a:latin typeface="Arial"/>
                <a:cs typeface="Arial"/>
              </a:rPr>
              <a:t>adéquat pour la</a:t>
            </a:r>
            <a:r>
              <a:rPr sz="1000" spc="1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prolonger.</a:t>
            </a:r>
            <a:endParaRPr sz="1000">
              <a:latin typeface="Arial"/>
              <a:cs typeface="Arial"/>
            </a:endParaRPr>
          </a:p>
          <a:p>
            <a:pPr marL="583565" marR="5080" indent="-114300">
              <a:lnSpc>
                <a:spcPct val="100000"/>
              </a:lnSpc>
              <a:spcBef>
                <a:spcPts val="220"/>
              </a:spcBef>
              <a:tabLst>
                <a:tab pos="741045" algn="l"/>
              </a:tabLst>
            </a:pPr>
            <a:r>
              <a:rPr sz="900" dirty="0">
                <a:latin typeface="Arial"/>
                <a:cs typeface="Arial"/>
              </a:rPr>
              <a:t>		</a:t>
            </a:r>
            <a:r>
              <a:rPr sz="900" spc="-5" dirty="0">
                <a:latin typeface="Arial"/>
                <a:cs typeface="Arial"/>
              </a:rPr>
              <a:t>Le ScrumMaster arrête la discussion </a:t>
            </a:r>
            <a:r>
              <a:rPr sz="900" dirty="0">
                <a:latin typeface="Arial"/>
                <a:cs typeface="Arial"/>
              </a:rPr>
              <a:t>et </a:t>
            </a:r>
            <a:r>
              <a:rPr sz="900" spc="-5" dirty="0">
                <a:latin typeface="Arial"/>
                <a:cs typeface="Arial"/>
              </a:rPr>
              <a:t>propose aux personnes  </a:t>
            </a:r>
            <a:r>
              <a:rPr sz="900" dirty="0">
                <a:latin typeface="Arial"/>
                <a:cs typeface="Arial"/>
              </a:rPr>
              <a:t>intéressées </a:t>
            </a:r>
            <a:r>
              <a:rPr sz="900" spc="-5" dirty="0">
                <a:latin typeface="Arial"/>
                <a:cs typeface="Arial"/>
              </a:rPr>
              <a:t>de la </a:t>
            </a:r>
            <a:r>
              <a:rPr sz="900" dirty="0">
                <a:latin typeface="Arial"/>
                <a:cs typeface="Arial"/>
              </a:rPr>
              <a:t>repousser </a:t>
            </a:r>
            <a:r>
              <a:rPr sz="900" spc="-5" dirty="0">
                <a:latin typeface="Arial"/>
                <a:cs typeface="Arial"/>
              </a:rPr>
              <a:t>à plus </a:t>
            </a:r>
            <a:r>
              <a:rPr sz="900" dirty="0">
                <a:latin typeface="Arial"/>
                <a:cs typeface="Arial"/>
              </a:rPr>
              <a:t>tard, </a:t>
            </a:r>
            <a:r>
              <a:rPr sz="900" spc="-5" dirty="0">
                <a:latin typeface="Arial"/>
                <a:cs typeface="Arial"/>
              </a:rPr>
              <a:t>en dehors du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scrum.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384175" marR="5080" lvl="1" indent="-143510" algn="just">
              <a:lnSpc>
                <a:spcPct val="100000"/>
              </a:lnSpc>
              <a:spcBef>
                <a:spcPts val="5"/>
              </a:spcBef>
              <a:buChar char="–"/>
              <a:tabLst>
                <a:tab pos="358775" algn="l"/>
              </a:tabLst>
            </a:pPr>
            <a:r>
              <a:rPr sz="1000" spc="-5" dirty="0">
                <a:latin typeface="Arial"/>
                <a:cs typeface="Arial"/>
              </a:rPr>
              <a:t>Si aucun membres de l’équipe n’a </a:t>
            </a:r>
            <a:r>
              <a:rPr sz="1000" spc="-10" dirty="0">
                <a:latin typeface="Arial"/>
                <a:cs typeface="Arial"/>
              </a:rPr>
              <a:t>une </a:t>
            </a:r>
            <a:r>
              <a:rPr sz="1000" dirty="0">
                <a:latin typeface="Arial"/>
                <a:cs typeface="Arial"/>
              </a:rPr>
              <a:t>idée </a:t>
            </a:r>
            <a:r>
              <a:rPr sz="1000" spc="-5" dirty="0">
                <a:latin typeface="Arial"/>
                <a:cs typeface="Arial"/>
              </a:rPr>
              <a:t>sur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solution du </a:t>
            </a:r>
            <a:r>
              <a:rPr sz="1000" dirty="0">
                <a:latin typeface="Arial"/>
                <a:cs typeface="Arial"/>
              </a:rPr>
              <a:t>problème  </a:t>
            </a:r>
            <a:r>
              <a:rPr sz="1000" spc="-5" dirty="0">
                <a:latin typeface="Arial"/>
                <a:cs typeface="Arial"/>
              </a:rPr>
              <a:t>posé,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dirty="0">
                <a:latin typeface="Arial"/>
                <a:cs typeface="Arial"/>
              </a:rPr>
              <a:t>tâche </a:t>
            </a:r>
            <a:r>
              <a:rPr sz="1000" spc="-5" dirty="0">
                <a:latin typeface="Arial"/>
                <a:cs typeface="Arial"/>
              </a:rPr>
              <a:t>est </a:t>
            </a:r>
            <a:r>
              <a:rPr sz="1000" dirty="0">
                <a:latin typeface="Arial"/>
                <a:cs typeface="Arial"/>
              </a:rPr>
              <a:t>mise </a:t>
            </a:r>
            <a:r>
              <a:rPr sz="1000" spc="-5" dirty="0">
                <a:latin typeface="Arial"/>
                <a:cs typeface="Arial"/>
              </a:rPr>
              <a:t>en </a:t>
            </a:r>
            <a:r>
              <a:rPr sz="1000" spc="-10" dirty="0">
                <a:latin typeface="Arial"/>
                <a:cs typeface="Arial"/>
              </a:rPr>
              <a:t>attente </a:t>
            </a:r>
            <a:r>
              <a:rPr sz="1000" spc="-5" dirty="0">
                <a:latin typeface="Arial"/>
                <a:cs typeface="Arial"/>
              </a:rPr>
              <a:t>et c’est au Scrum Master </a:t>
            </a:r>
            <a:r>
              <a:rPr sz="1000" spc="-10" dirty="0">
                <a:latin typeface="Arial"/>
                <a:cs typeface="Arial"/>
              </a:rPr>
              <a:t>de  </a:t>
            </a:r>
            <a:r>
              <a:rPr sz="1000" spc="-5" dirty="0">
                <a:latin typeface="Arial"/>
                <a:cs typeface="Arial"/>
              </a:rPr>
              <a:t>rechercher les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solutions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3473" y="7898993"/>
            <a:ext cx="3455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Le ScrumMaster peut faire intervenir </a:t>
            </a:r>
            <a:r>
              <a:rPr sz="900" dirty="0">
                <a:latin typeface="Arial"/>
                <a:cs typeface="Arial"/>
              </a:rPr>
              <a:t>des personnes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extérieures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140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Les obstacles</a:t>
            </a:r>
            <a:r>
              <a:rPr sz="18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potentiels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481708"/>
            <a:ext cx="4508500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marR="5080" indent="-116839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16839" algn="l"/>
              </a:tabLst>
            </a:pPr>
            <a:r>
              <a:rPr sz="1200" spc="-5" dirty="0">
                <a:latin typeface="Arial"/>
                <a:cs typeface="Arial"/>
              </a:rPr>
              <a:t>C’est la responsabilité du ScrumMaster de </a:t>
            </a:r>
            <a:r>
              <a:rPr sz="1200" dirty="0">
                <a:latin typeface="Arial"/>
                <a:cs typeface="Arial"/>
              </a:rPr>
              <a:t>classer </a:t>
            </a:r>
            <a:r>
              <a:rPr sz="1200" spc="-5" dirty="0">
                <a:latin typeface="Arial"/>
                <a:cs typeface="Arial"/>
              </a:rPr>
              <a:t>les </a:t>
            </a:r>
            <a:r>
              <a:rPr sz="1200" dirty="0">
                <a:latin typeface="Arial"/>
                <a:cs typeface="Arial"/>
              </a:rPr>
              <a:t>obstacles  </a:t>
            </a:r>
            <a:r>
              <a:rPr sz="1200" spc="-5" dirty="0">
                <a:latin typeface="Arial"/>
                <a:cs typeface="Arial"/>
              </a:rPr>
              <a:t>par priorité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faire en </a:t>
            </a:r>
            <a:r>
              <a:rPr sz="1200" dirty="0">
                <a:latin typeface="Arial"/>
                <a:cs typeface="Arial"/>
              </a:rPr>
              <a:t>sorte </a:t>
            </a:r>
            <a:r>
              <a:rPr sz="1200" spc="-5" dirty="0">
                <a:latin typeface="Arial"/>
                <a:cs typeface="Arial"/>
              </a:rPr>
              <a:t>qu’ils </a:t>
            </a:r>
            <a:r>
              <a:rPr sz="1200" dirty="0">
                <a:latin typeface="Arial"/>
                <a:cs typeface="Arial"/>
              </a:rPr>
              <a:t>soient éliminés </a:t>
            </a:r>
            <a:r>
              <a:rPr sz="1200" spc="-5" dirty="0">
                <a:latin typeface="Arial"/>
                <a:cs typeface="Arial"/>
              </a:rPr>
              <a:t>au plus  vite.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5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Un </a:t>
            </a:r>
            <a:r>
              <a:rPr sz="1200" dirty="0">
                <a:latin typeface="Arial"/>
                <a:cs typeface="Arial"/>
              </a:rPr>
              <a:t>obstacle </a:t>
            </a:r>
            <a:r>
              <a:rPr sz="1200" spc="-5" dirty="0">
                <a:latin typeface="Arial"/>
                <a:cs typeface="Arial"/>
              </a:rPr>
              <a:t>possède les attributs suivants</a:t>
            </a:r>
            <a:r>
              <a:rPr sz="1200" dirty="0">
                <a:latin typeface="Arial"/>
                <a:cs typeface="Arial"/>
              </a:rPr>
              <a:t> :</a:t>
            </a:r>
            <a:endParaRPr sz="12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5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son</a:t>
            </a:r>
            <a:r>
              <a:rPr sz="1000" dirty="0">
                <a:latin typeface="Arial"/>
                <a:cs typeface="Arial"/>
              </a:rPr>
              <a:t> nom,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4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son </a:t>
            </a:r>
            <a:r>
              <a:rPr sz="1000" spc="-10" dirty="0">
                <a:latin typeface="Arial"/>
                <a:cs typeface="Arial"/>
              </a:rPr>
              <a:t>état </a:t>
            </a:r>
            <a:r>
              <a:rPr sz="1000" spc="-5" dirty="0">
                <a:latin typeface="Arial"/>
                <a:cs typeface="Arial"/>
              </a:rPr>
              <a:t>(identifié, en cours de résolution,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résolu),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son </a:t>
            </a:r>
            <a:r>
              <a:rPr sz="1000" dirty="0">
                <a:latin typeface="Arial"/>
                <a:cs typeface="Arial"/>
              </a:rPr>
              <a:t>impact </a:t>
            </a:r>
            <a:r>
              <a:rPr sz="1000" spc="-5" dirty="0">
                <a:latin typeface="Arial"/>
                <a:cs typeface="Arial"/>
              </a:rPr>
              <a:t>(défini </a:t>
            </a:r>
            <a:r>
              <a:rPr sz="1000" spc="-10" dirty="0">
                <a:latin typeface="Arial"/>
                <a:cs typeface="Arial"/>
              </a:rPr>
              <a:t>par </a:t>
            </a:r>
            <a:r>
              <a:rPr sz="1000" spc="-5" dirty="0">
                <a:latin typeface="Arial"/>
                <a:cs typeface="Arial"/>
              </a:rPr>
              <a:t>les tâches </a:t>
            </a:r>
            <a:r>
              <a:rPr sz="1000" spc="-10" dirty="0">
                <a:latin typeface="Arial"/>
                <a:cs typeface="Arial"/>
              </a:rPr>
              <a:t>qui </a:t>
            </a:r>
            <a:r>
              <a:rPr sz="1000" spc="-5" dirty="0">
                <a:latin typeface="Arial"/>
                <a:cs typeface="Arial"/>
              </a:rPr>
              <a:t>sont bloquées ou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freinées),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10" dirty="0">
                <a:latin typeface="Arial"/>
                <a:cs typeface="Arial"/>
              </a:rPr>
              <a:t>la date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d’identification.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4680" y="4022951"/>
            <a:ext cx="13271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141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9504" y="2869692"/>
            <a:ext cx="2589275" cy="1401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91410" y="5046979"/>
            <a:ext cx="307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Réussir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un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r>
              <a:rPr sz="1800" b="1" spc="-4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quotidien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71</a:t>
            </a:fld>
            <a:endParaRPr spc="-40" dirty="0"/>
          </a:p>
        </p:txBody>
      </p:sp>
      <p:sp>
        <p:nvSpPr>
          <p:cNvPr id="15" name="object 15"/>
          <p:cNvSpPr txBox="1"/>
          <p:nvPr/>
        </p:nvSpPr>
        <p:spPr>
          <a:xfrm>
            <a:off x="1176324" y="5421883"/>
            <a:ext cx="4506595" cy="23799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S’en </a:t>
            </a:r>
            <a:r>
              <a:rPr sz="1200" dirty="0">
                <a:latin typeface="Arial"/>
                <a:cs typeface="Arial"/>
              </a:rPr>
              <a:t>tenir </a:t>
            </a:r>
            <a:r>
              <a:rPr sz="1200" spc="-5" dirty="0">
                <a:latin typeface="Arial"/>
                <a:cs typeface="Arial"/>
              </a:rPr>
              <a:t>à un </a:t>
            </a:r>
            <a:r>
              <a:rPr sz="1200" b="1" spc="-5" dirty="0">
                <a:solidFill>
                  <a:srgbClr val="3366CC"/>
                </a:solidFill>
                <a:latin typeface="Arial"/>
                <a:cs typeface="Arial"/>
              </a:rPr>
              <a:t>quart</a:t>
            </a:r>
            <a:r>
              <a:rPr sz="12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366CC"/>
                </a:solidFill>
                <a:latin typeface="Arial"/>
                <a:cs typeface="Arial"/>
              </a:rPr>
              <a:t>d’heure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dirty="0">
                <a:latin typeface="Arial"/>
                <a:cs typeface="Arial"/>
              </a:rPr>
              <a:t>Tout </a:t>
            </a:r>
            <a:r>
              <a:rPr sz="1200" spc="-5" dirty="0">
                <a:latin typeface="Arial"/>
                <a:cs typeface="Arial"/>
              </a:rPr>
              <a:t>le </a:t>
            </a:r>
            <a:r>
              <a:rPr sz="1200" dirty="0">
                <a:latin typeface="Arial"/>
                <a:cs typeface="Arial"/>
              </a:rPr>
              <a:t>monde est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debout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Ne </a:t>
            </a:r>
            <a:r>
              <a:rPr sz="1200" dirty="0">
                <a:latin typeface="Arial"/>
                <a:cs typeface="Arial"/>
              </a:rPr>
              <a:t>s’intéresser </a:t>
            </a:r>
            <a:r>
              <a:rPr sz="1200" spc="-5" dirty="0">
                <a:latin typeface="Arial"/>
                <a:cs typeface="Arial"/>
              </a:rPr>
              <a:t>qu’au </a:t>
            </a:r>
            <a:r>
              <a:rPr sz="1200" dirty="0">
                <a:latin typeface="Arial"/>
                <a:cs typeface="Arial"/>
              </a:rPr>
              <a:t>reste </a:t>
            </a:r>
            <a:r>
              <a:rPr sz="1200" spc="-5" dirty="0">
                <a:latin typeface="Arial"/>
                <a:cs typeface="Arial"/>
              </a:rPr>
              <a:t>à </a:t>
            </a:r>
            <a:r>
              <a:rPr sz="1200" dirty="0">
                <a:latin typeface="Arial"/>
                <a:cs typeface="Arial"/>
              </a:rPr>
              <a:t>faire, </a:t>
            </a:r>
            <a:r>
              <a:rPr sz="1200" spc="-5" dirty="0">
                <a:latin typeface="Arial"/>
                <a:cs typeface="Arial"/>
              </a:rPr>
              <a:t>pas au </a:t>
            </a:r>
            <a:r>
              <a:rPr sz="1200" dirty="0">
                <a:latin typeface="Arial"/>
                <a:cs typeface="Arial"/>
              </a:rPr>
              <a:t>temps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passé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Faire le suivi </a:t>
            </a:r>
            <a:r>
              <a:rPr sz="1200" dirty="0">
                <a:latin typeface="Arial"/>
                <a:cs typeface="Arial"/>
              </a:rPr>
              <a:t>des tâches </a:t>
            </a:r>
            <a:r>
              <a:rPr sz="1200" spc="-5" dirty="0">
                <a:latin typeface="Arial"/>
                <a:cs typeface="Arial"/>
              </a:rPr>
              <a:t>avec les </a:t>
            </a:r>
            <a:r>
              <a:rPr sz="1200" dirty="0">
                <a:latin typeface="Arial"/>
                <a:cs typeface="Arial"/>
              </a:rPr>
              <a:t>états </a:t>
            </a:r>
            <a:r>
              <a:rPr sz="1200" spc="-5" dirty="0">
                <a:latin typeface="Arial"/>
                <a:cs typeface="Arial"/>
              </a:rPr>
              <a:t>plutôt que les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heures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5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Veiller à </a:t>
            </a:r>
            <a:r>
              <a:rPr sz="1200" dirty="0">
                <a:latin typeface="Arial"/>
                <a:cs typeface="Arial"/>
              </a:rPr>
              <a:t>finir </a:t>
            </a:r>
            <a:r>
              <a:rPr sz="1200" spc="-5" dirty="0">
                <a:latin typeface="Arial"/>
                <a:cs typeface="Arial"/>
              </a:rPr>
              <a:t>les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stories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9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Organiser des variations dans le </a:t>
            </a:r>
            <a:r>
              <a:rPr sz="1200" dirty="0">
                <a:latin typeface="Arial"/>
                <a:cs typeface="Arial"/>
              </a:rPr>
              <a:t>déroulement </a:t>
            </a:r>
            <a:r>
              <a:rPr sz="1200" spc="-5" dirty="0">
                <a:latin typeface="Arial"/>
                <a:cs typeface="Arial"/>
              </a:rPr>
              <a:t>du </a:t>
            </a:r>
            <a:r>
              <a:rPr sz="1200" dirty="0">
                <a:latin typeface="Arial"/>
                <a:cs typeface="Arial"/>
              </a:rPr>
              <a:t>scrum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84175" marR="5715" lvl="1" indent="-143510">
              <a:lnSpc>
                <a:spcPct val="100000"/>
              </a:lnSpc>
              <a:spcBef>
                <a:spcPts val="245"/>
              </a:spcBef>
              <a:buChar char="–"/>
              <a:tabLst>
                <a:tab pos="351155" algn="l"/>
              </a:tabLst>
            </a:pP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prise </a:t>
            </a:r>
            <a:r>
              <a:rPr sz="1000" dirty="0">
                <a:latin typeface="Arial"/>
                <a:cs typeface="Arial"/>
              </a:rPr>
              <a:t>de </a:t>
            </a:r>
            <a:r>
              <a:rPr sz="1000" spc="-5" dirty="0">
                <a:latin typeface="Arial"/>
                <a:cs typeface="Arial"/>
              </a:rPr>
              <a:t>parole </a:t>
            </a:r>
            <a:r>
              <a:rPr sz="1000" dirty="0">
                <a:latin typeface="Arial"/>
                <a:cs typeface="Arial"/>
              </a:rPr>
              <a:t>se </a:t>
            </a:r>
            <a:r>
              <a:rPr sz="1000" spc="-5" dirty="0">
                <a:latin typeface="Arial"/>
                <a:cs typeface="Arial"/>
              </a:rPr>
              <a:t>fait un coup de gauche à droite, un coup de droite à  gauche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240"/>
              </a:spcBef>
              <a:buChar char="–"/>
              <a:tabLst>
                <a:tab pos="369570" algn="l"/>
              </a:tabLst>
            </a:pPr>
            <a:r>
              <a:rPr sz="100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réponse aux trois questions </a:t>
            </a:r>
            <a:r>
              <a:rPr sz="1000" dirty="0">
                <a:latin typeface="Arial"/>
                <a:cs typeface="Arial"/>
              </a:rPr>
              <a:t>se </a:t>
            </a:r>
            <a:r>
              <a:rPr sz="1000" spc="-5" dirty="0">
                <a:latin typeface="Arial"/>
                <a:cs typeface="Arial"/>
              </a:rPr>
              <a:t>fait </a:t>
            </a:r>
            <a:r>
              <a:rPr sz="1000" spc="-10" dirty="0">
                <a:latin typeface="Arial"/>
                <a:cs typeface="Arial"/>
              </a:rPr>
              <a:t>une </a:t>
            </a:r>
            <a:r>
              <a:rPr sz="1000" dirty="0">
                <a:latin typeface="Arial"/>
                <a:cs typeface="Arial"/>
              </a:rPr>
              <a:t>fois </a:t>
            </a:r>
            <a:r>
              <a:rPr sz="1000" spc="-5" dirty="0">
                <a:latin typeface="Arial"/>
                <a:cs typeface="Arial"/>
              </a:rPr>
              <a:t>à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suite </a:t>
            </a:r>
            <a:r>
              <a:rPr sz="1000" spc="-10" dirty="0">
                <a:latin typeface="Arial"/>
                <a:cs typeface="Arial"/>
              </a:rPr>
              <a:t>pour </a:t>
            </a:r>
            <a:r>
              <a:rPr sz="1000" dirty="0">
                <a:latin typeface="Arial"/>
                <a:cs typeface="Arial"/>
              </a:rPr>
              <a:t>chaque  </a:t>
            </a:r>
            <a:r>
              <a:rPr sz="1000" spc="-5" dirty="0">
                <a:latin typeface="Arial"/>
                <a:cs typeface="Arial"/>
              </a:rPr>
              <a:t>personne, une autre fois </a:t>
            </a:r>
            <a:r>
              <a:rPr sz="1000" spc="-10" dirty="0">
                <a:latin typeface="Arial"/>
                <a:cs typeface="Arial"/>
              </a:rPr>
              <a:t>par </a:t>
            </a:r>
            <a:r>
              <a:rPr sz="1000" spc="-5" dirty="0">
                <a:latin typeface="Arial"/>
                <a:cs typeface="Arial"/>
              </a:rPr>
              <a:t>trois tours avec </a:t>
            </a:r>
            <a:r>
              <a:rPr sz="1000" spc="-10" dirty="0">
                <a:latin typeface="Arial"/>
                <a:cs typeface="Arial"/>
              </a:rPr>
              <a:t>une </a:t>
            </a:r>
            <a:r>
              <a:rPr sz="1000" spc="-5" dirty="0">
                <a:latin typeface="Arial"/>
                <a:cs typeface="Arial"/>
              </a:rPr>
              <a:t>question à chaque</a:t>
            </a:r>
            <a:r>
              <a:rPr sz="1000" spc="1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fois.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de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musique </a:t>
            </a:r>
            <a:r>
              <a:rPr sz="1000" spc="-10" dirty="0">
                <a:latin typeface="Arial"/>
                <a:cs typeface="Arial"/>
              </a:rPr>
              <a:t>pour </a:t>
            </a:r>
            <a:r>
              <a:rPr sz="1000" spc="-5" dirty="0">
                <a:latin typeface="Arial"/>
                <a:cs typeface="Arial"/>
              </a:rPr>
              <a:t>annoncer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dirty="0">
                <a:latin typeface="Arial"/>
                <a:cs typeface="Arial"/>
              </a:rPr>
              <a:t>scrum, </a:t>
            </a:r>
            <a:r>
              <a:rPr sz="1000" spc="-5" dirty="0">
                <a:latin typeface="Arial"/>
                <a:cs typeface="Arial"/>
              </a:rPr>
              <a:t>qui change à chaque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sprint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un </a:t>
            </a:r>
            <a:r>
              <a:rPr sz="1000" spc="-10" dirty="0">
                <a:latin typeface="Arial"/>
                <a:cs typeface="Arial"/>
              </a:rPr>
              <a:t>ballon </a:t>
            </a:r>
            <a:r>
              <a:rPr sz="1000" spc="-5" dirty="0">
                <a:latin typeface="Arial"/>
                <a:cs typeface="Arial"/>
              </a:rPr>
              <a:t>de rugby passé de main en main pour montrer qui a </a:t>
            </a:r>
            <a:r>
              <a:rPr sz="1000" spc="-10" dirty="0">
                <a:latin typeface="Arial"/>
                <a:cs typeface="Arial"/>
              </a:rPr>
              <a:t>la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parole.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142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1410" y="1070229"/>
            <a:ext cx="307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Réussir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un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r>
              <a:rPr sz="1800" b="1" spc="-4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quotidien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143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8404" y="1525524"/>
            <a:ext cx="3470148" cy="2343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80514" y="5046979"/>
            <a:ext cx="36976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Après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 premier Scrum</a:t>
            </a:r>
            <a:r>
              <a:rPr sz="1800" b="1" spc="5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quotidien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4680" y="7999652"/>
            <a:ext cx="13271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144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7716" y="5522976"/>
            <a:ext cx="3927348" cy="2572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72</a:t>
            </a:fld>
            <a:endParaRPr spc="-4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0430" marR="408940" indent="-728980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Après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quelques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Scrums 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quotidiens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4680" y="4022951"/>
            <a:ext cx="13271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145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1244" y="1598675"/>
            <a:ext cx="3787139" cy="2484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66797" y="6222619"/>
            <a:ext cx="1795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600" b="1" spc="-10" dirty="0">
                <a:solidFill>
                  <a:srgbClr val="3366CC"/>
                </a:solidFill>
                <a:latin typeface="Arial"/>
                <a:cs typeface="Arial"/>
              </a:rPr>
              <a:t>revue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6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73</a:t>
            </a:fld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146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48133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revue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23821"/>
            <a:ext cx="4508500" cy="20739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9220" indent="-109220">
              <a:lnSpc>
                <a:spcPct val="100000"/>
              </a:lnSpc>
              <a:spcBef>
                <a:spcPts val="385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L’un des principes des </a:t>
            </a:r>
            <a:r>
              <a:rPr sz="1200" dirty="0">
                <a:latin typeface="Arial"/>
                <a:cs typeface="Arial"/>
              </a:rPr>
              <a:t>méthodes </a:t>
            </a:r>
            <a:r>
              <a:rPr sz="1200" spc="-5" dirty="0">
                <a:latin typeface="Arial"/>
                <a:cs typeface="Arial"/>
              </a:rPr>
              <a:t>agiles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84785" marR="5080" indent="-172720" algn="just">
              <a:lnSpc>
                <a:spcPct val="100000"/>
              </a:lnSpc>
              <a:spcBef>
                <a:spcPts val="290"/>
              </a:spcBef>
            </a:pPr>
            <a:r>
              <a:rPr sz="1200" i="1" spc="-5" dirty="0">
                <a:latin typeface="Arial"/>
                <a:cs typeface="Arial"/>
              </a:rPr>
              <a:t>« pour connaître l’avancement </a:t>
            </a:r>
            <a:r>
              <a:rPr sz="1200" i="1" spc="-10" dirty="0">
                <a:latin typeface="Arial"/>
                <a:cs typeface="Arial"/>
              </a:rPr>
              <a:t>d’un </a:t>
            </a:r>
            <a:r>
              <a:rPr sz="1200" i="1" spc="-5" dirty="0">
                <a:latin typeface="Arial"/>
                <a:cs typeface="Arial"/>
              </a:rPr>
              <a:t>développement, il vaut mieux  se baser sur </a:t>
            </a:r>
            <a:r>
              <a:rPr sz="1200" i="1" spc="-10" dirty="0">
                <a:latin typeface="Arial"/>
                <a:cs typeface="Arial"/>
              </a:rPr>
              <a:t>du </a:t>
            </a:r>
            <a:r>
              <a:rPr sz="1200" i="1" spc="-5" dirty="0">
                <a:latin typeface="Arial"/>
                <a:cs typeface="Arial"/>
              </a:rPr>
              <a:t>logiciel </a:t>
            </a:r>
            <a:r>
              <a:rPr sz="1200" i="1" dirty="0">
                <a:latin typeface="Arial"/>
                <a:cs typeface="Arial"/>
              </a:rPr>
              <a:t>fonctionnel </a:t>
            </a:r>
            <a:r>
              <a:rPr sz="1200" i="1" spc="-5" dirty="0">
                <a:latin typeface="Arial"/>
                <a:cs typeface="Arial"/>
              </a:rPr>
              <a:t>plutôt que </a:t>
            </a:r>
            <a:r>
              <a:rPr sz="1200" i="1" spc="-10" dirty="0">
                <a:latin typeface="Arial"/>
                <a:cs typeface="Arial"/>
              </a:rPr>
              <a:t>sur </a:t>
            </a:r>
            <a:r>
              <a:rPr sz="1200" i="1" dirty="0">
                <a:latin typeface="Arial"/>
                <a:cs typeface="Arial"/>
              </a:rPr>
              <a:t>de </a:t>
            </a:r>
            <a:r>
              <a:rPr sz="1200" i="1" spc="-10" dirty="0">
                <a:latin typeface="Arial"/>
                <a:cs typeface="Arial"/>
              </a:rPr>
              <a:t>la  </a:t>
            </a:r>
            <a:r>
              <a:rPr sz="1200" i="1" dirty="0">
                <a:latin typeface="Arial"/>
                <a:cs typeface="Arial"/>
              </a:rPr>
              <a:t>documentation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».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2555" marR="5080" indent="-122555" algn="just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sz="1200" dirty="0">
                <a:latin typeface="Arial"/>
                <a:cs typeface="Arial"/>
              </a:rPr>
              <a:t>Dans </a:t>
            </a:r>
            <a:r>
              <a:rPr sz="1200" spc="-5" dirty="0">
                <a:latin typeface="Arial"/>
                <a:cs typeface="Arial"/>
              </a:rPr>
              <a:t>un développement de logiciel, on va montrer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code qui  </a:t>
            </a:r>
            <a:r>
              <a:rPr sz="1200" dirty="0">
                <a:latin typeface="Arial"/>
                <a:cs typeface="Arial"/>
              </a:rPr>
              <a:t>marche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démonstration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l’incrément de produit réalisé  pendant 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favoriser les </a:t>
            </a:r>
            <a:r>
              <a:rPr sz="1200" dirty="0">
                <a:latin typeface="Arial"/>
                <a:cs typeface="Arial"/>
              </a:rPr>
              <a:t>notions </a:t>
            </a:r>
            <a:r>
              <a:rPr sz="1200" spc="-5" dirty="0">
                <a:latin typeface="Arial"/>
                <a:cs typeface="Arial"/>
              </a:rPr>
              <a:t>de visibilité, </a:t>
            </a:r>
            <a:r>
              <a:rPr sz="1200" dirty="0">
                <a:latin typeface="Arial"/>
                <a:cs typeface="Arial"/>
              </a:rPr>
              <a:t>inspection et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adaptation.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147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12519" y="5046979"/>
            <a:ext cx="363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revue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est basée sur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une</a:t>
            </a:r>
            <a:r>
              <a:rPr sz="1800" b="1" spc="5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démo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74</a:t>
            </a:fld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1176324" y="5530088"/>
            <a:ext cx="450786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Le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but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revue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montrer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qui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été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réalisé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pendant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  <a:p>
            <a:pPr marL="76200" algn="ctr">
              <a:lnSpc>
                <a:spcPct val="100000"/>
              </a:lnSpc>
            </a:pPr>
            <a:r>
              <a:rPr sz="1200" i="1" spc="-5" dirty="0">
                <a:latin typeface="Arial"/>
                <a:cs typeface="Arial"/>
              </a:rPr>
              <a:t>sprint afin </a:t>
            </a:r>
            <a:r>
              <a:rPr sz="1200" i="1" spc="-10" dirty="0">
                <a:latin typeface="Arial"/>
                <a:cs typeface="Arial"/>
              </a:rPr>
              <a:t>d’en </a:t>
            </a:r>
            <a:r>
              <a:rPr sz="1200" i="1" spc="-5" dirty="0">
                <a:latin typeface="Arial"/>
                <a:cs typeface="Arial"/>
              </a:rPr>
              <a:t>tirer </a:t>
            </a:r>
            <a:r>
              <a:rPr sz="1200" spc="-5" dirty="0">
                <a:latin typeface="Arial"/>
                <a:cs typeface="Arial"/>
              </a:rPr>
              <a:t>des enseignements pour la suite du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projet.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spc="-5" dirty="0">
                <a:latin typeface="Arial"/>
                <a:cs typeface="Arial"/>
              </a:rPr>
              <a:t>Parmi les caractéristiques de </a:t>
            </a:r>
            <a:r>
              <a:rPr sz="1200" dirty="0">
                <a:latin typeface="Arial"/>
                <a:cs typeface="Arial"/>
              </a:rPr>
              <a:t>cette </a:t>
            </a:r>
            <a:r>
              <a:rPr sz="1200" spc="-5" dirty="0">
                <a:latin typeface="Arial"/>
                <a:cs typeface="Arial"/>
              </a:rPr>
              <a:t>réunion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La revue accueille de nombreux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invités</a:t>
            </a:r>
            <a:endParaRPr sz="1200">
              <a:latin typeface="Arial"/>
              <a:cs typeface="Arial"/>
            </a:endParaRPr>
          </a:p>
          <a:p>
            <a:pPr marL="162560" marR="5080" indent="-162560">
              <a:lnSpc>
                <a:spcPct val="100000"/>
              </a:lnSpc>
              <a:spcBef>
                <a:spcPts val="290"/>
              </a:spcBef>
              <a:buChar char="–"/>
              <a:tabLst>
                <a:tab pos="162560" algn="l"/>
              </a:tabLst>
            </a:pPr>
            <a:r>
              <a:rPr sz="1200" spc="-5" dirty="0">
                <a:latin typeface="Arial"/>
                <a:cs typeface="Arial"/>
              </a:rPr>
              <a:t>Toute l’équipe Scrum participe à la réunion: l’équipe étendue,  avec le </a:t>
            </a:r>
            <a:r>
              <a:rPr sz="1200" dirty="0">
                <a:latin typeface="Arial"/>
                <a:cs typeface="Arial"/>
              </a:rPr>
              <a:t>ScrumMaster et </a:t>
            </a:r>
            <a:r>
              <a:rPr sz="1200" spc="-5" dirty="0">
                <a:latin typeface="Arial"/>
                <a:cs typeface="Arial"/>
              </a:rPr>
              <a:t>le </a:t>
            </a:r>
            <a:r>
              <a:rPr sz="1200" dirty="0">
                <a:latin typeface="Arial"/>
                <a:cs typeface="Arial"/>
              </a:rPr>
              <a:t>Product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Owner.</a:t>
            </a:r>
            <a:endParaRPr sz="1200">
              <a:latin typeface="Arial"/>
              <a:cs typeface="Arial"/>
            </a:endParaRPr>
          </a:p>
          <a:p>
            <a:pPr marL="151765" marR="5715" indent="-151765">
              <a:lnSpc>
                <a:spcPct val="100000"/>
              </a:lnSpc>
              <a:spcBef>
                <a:spcPts val="290"/>
              </a:spcBef>
              <a:buChar char="–"/>
              <a:tabLst>
                <a:tab pos="151765" algn="l"/>
              </a:tabLst>
            </a:pPr>
            <a:r>
              <a:rPr sz="1200" spc="-5" dirty="0">
                <a:latin typeface="Arial"/>
                <a:cs typeface="Arial"/>
              </a:rPr>
              <a:t>Toutes les personnes qui </a:t>
            </a:r>
            <a:r>
              <a:rPr sz="120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parties prenantes (</a:t>
            </a:r>
            <a:r>
              <a:rPr sz="1200" i="1" spc="-5" dirty="0">
                <a:latin typeface="Arial"/>
                <a:cs typeface="Arial"/>
              </a:rPr>
              <a:t>stakeholders)  </a:t>
            </a:r>
            <a:r>
              <a:rPr sz="1200" spc="-5" dirty="0">
                <a:latin typeface="Arial"/>
                <a:cs typeface="Arial"/>
              </a:rPr>
              <a:t>du projet </a:t>
            </a:r>
            <a:r>
              <a:rPr sz="1200" dirty="0">
                <a:latin typeface="Arial"/>
                <a:cs typeface="Arial"/>
              </a:rPr>
              <a:t>y sont </a:t>
            </a:r>
            <a:r>
              <a:rPr sz="1200" spc="-5" dirty="0">
                <a:latin typeface="Arial"/>
                <a:cs typeface="Arial"/>
              </a:rPr>
              <a:t>invitées </a:t>
            </a:r>
            <a:r>
              <a:rPr sz="1200" dirty="0">
                <a:latin typeface="Arial"/>
                <a:cs typeface="Arial"/>
              </a:rPr>
              <a:t>et leur </a:t>
            </a:r>
            <a:r>
              <a:rPr sz="1200" spc="-5" dirty="0">
                <a:latin typeface="Arial"/>
                <a:cs typeface="Arial"/>
              </a:rPr>
              <a:t>présence vivement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encouragée.</a:t>
            </a:r>
            <a:endParaRPr sz="1200">
              <a:latin typeface="Arial"/>
              <a:cs typeface="Arial"/>
            </a:endParaRPr>
          </a:p>
          <a:p>
            <a:pPr marL="165100" marR="5080" indent="-165100">
              <a:lnSpc>
                <a:spcPct val="100000"/>
              </a:lnSpc>
              <a:spcBef>
                <a:spcPts val="285"/>
              </a:spcBef>
              <a:buChar char="–"/>
              <a:tabLst>
                <a:tab pos="165100" algn="l"/>
              </a:tabLst>
            </a:pPr>
            <a:r>
              <a:rPr sz="1200" spc="-5" dirty="0">
                <a:latin typeface="Arial"/>
                <a:cs typeface="Arial"/>
              </a:rPr>
              <a:t>C’est la réunion à laquelle </a:t>
            </a:r>
            <a:r>
              <a:rPr sz="1200" dirty="0">
                <a:latin typeface="Arial"/>
                <a:cs typeface="Arial"/>
              </a:rPr>
              <a:t>assistent </a:t>
            </a:r>
            <a:r>
              <a:rPr sz="1200" spc="-5" dirty="0">
                <a:latin typeface="Arial"/>
                <a:cs typeface="Arial"/>
              </a:rPr>
              <a:t>le plus grand nombre </a:t>
            </a:r>
            <a:r>
              <a:rPr sz="1200" spc="-15" dirty="0">
                <a:latin typeface="Arial"/>
                <a:cs typeface="Arial"/>
              </a:rPr>
              <a:t>de  </a:t>
            </a:r>
            <a:r>
              <a:rPr sz="1200" dirty="0">
                <a:latin typeface="Arial"/>
                <a:cs typeface="Arial"/>
              </a:rPr>
              <a:t>personnes.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C’est l’occasion de faire collaborer </a:t>
            </a:r>
            <a:r>
              <a:rPr sz="1200" dirty="0">
                <a:latin typeface="Arial"/>
                <a:cs typeface="Arial"/>
              </a:rPr>
              <a:t>tous </a:t>
            </a:r>
            <a:r>
              <a:rPr sz="1200" spc="-5" dirty="0">
                <a:latin typeface="Arial"/>
                <a:cs typeface="Arial"/>
              </a:rPr>
              <a:t>les intervenants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6324" y="8054137"/>
            <a:ext cx="1273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l’avenir du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produit.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148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2519" y="1070229"/>
            <a:ext cx="363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revue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est basée sur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une</a:t>
            </a:r>
            <a:r>
              <a:rPr sz="1800" b="1" spc="5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démo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1481196"/>
            <a:ext cx="4509135" cy="24396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Durée de la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réunion</a:t>
            </a:r>
            <a:endParaRPr sz="1200">
              <a:latin typeface="Arial"/>
              <a:cs typeface="Arial"/>
            </a:endParaRPr>
          </a:p>
          <a:p>
            <a:pPr marL="142240" indent="-142240">
              <a:lnSpc>
                <a:spcPct val="100000"/>
              </a:lnSpc>
              <a:spcBef>
                <a:spcPts val="285"/>
              </a:spcBef>
              <a:buChar char="–"/>
              <a:tabLst>
                <a:tab pos="142240" algn="l"/>
              </a:tabLst>
            </a:pPr>
            <a:r>
              <a:rPr sz="1200" dirty="0">
                <a:latin typeface="Arial"/>
                <a:cs typeface="Arial"/>
              </a:rPr>
              <a:t>La </a:t>
            </a:r>
            <a:r>
              <a:rPr sz="1200" spc="-5" dirty="0">
                <a:latin typeface="Arial"/>
                <a:cs typeface="Arial"/>
              </a:rPr>
              <a:t>revue </a:t>
            </a:r>
            <a:r>
              <a:rPr sz="1200" dirty="0">
                <a:latin typeface="Arial"/>
                <a:cs typeface="Arial"/>
              </a:rPr>
              <a:t>de sprint a </a:t>
            </a:r>
            <a:r>
              <a:rPr sz="1200" spc="-5" dirty="0">
                <a:latin typeface="Arial"/>
                <a:cs typeface="Arial"/>
              </a:rPr>
              <a:t>lieu le </a:t>
            </a:r>
            <a:r>
              <a:rPr sz="1200" dirty="0">
                <a:latin typeface="Arial"/>
                <a:cs typeface="Arial"/>
              </a:rPr>
              <a:t>dernier jour du sprint, elle sera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suivie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de la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rétrospective.</a:t>
            </a:r>
            <a:endParaRPr sz="1200">
              <a:latin typeface="Arial"/>
              <a:cs typeface="Arial"/>
            </a:endParaRPr>
          </a:p>
          <a:p>
            <a:pPr marL="145415" marR="5080" indent="-145415" algn="just">
              <a:lnSpc>
                <a:spcPct val="100000"/>
              </a:lnSpc>
              <a:spcBef>
                <a:spcPts val="285"/>
              </a:spcBef>
              <a:buChar char="–"/>
              <a:tabLst>
                <a:tab pos="145415" algn="l"/>
              </a:tabLst>
            </a:pPr>
            <a:r>
              <a:rPr sz="1200" spc="-5" dirty="0">
                <a:latin typeface="Arial"/>
                <a:cs typeface="Arial"/>
              </a:rPr>
              <a:t>La durée de la réunion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planification de sprint est à ajuster en  </a:t>
            </a:r>
            <a:r>
              <a:rPr sz="1200" dirty="0">
                <a:latin typeface="Arial"/>
                <a:cs typeface="Arial"/>
              </a:rPr>
              <a:t>fonction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la durée du sprint en question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limiter à </a:t>
            </a:r>
            <a:r>
              <a:rPr sz="1200" b="1" spc="-5" dirty="0">
                <a:solidFill>
                  <a:srgbClr val="3366CC"/>
                </a:solidFill>
                <a:latin typeface="Arial"/>
                <a:cs typeface="Arial"/>
              </a:rPr>
              <a:t>1*n  </a:t>
            </a:r>
            <a:r>
              <a:rPr sz="1200" b="1" dirty="0">
                <a:solidFill>
                  <a:srgbClr val="3366CC"/>
                </a:solidFill>
                <a:latin typeface="Arial"/>
                <a:cs typeface="Arial"/>
              </a:rPr>
              <a:t>heures</a:t>
            </a:r>
            <a:r>
              <a:rPr sz="1200" b="1" dirty="0">
                <a:latin typeface="Arial"/>
                <a:cs typeface="Arial"/>
              </a:rPr>
              <a:t>, </a:t>
            </a:r>
            <a:r>
              <a:rPr sz="1200" dirty="0">
                <a:latin typeface="Arial"/>
                <a:cs typeface="Arial"/>
              </a:rPr>
              <a:t>où, </a:t>
            </a:r>
            <a:r>
              <a:rPr sz="1200" b="1" dirty="0">
                <a:latin typeface="Arial"/>
                <a:cs typeface="Arial"/>
              </a:rPr>
              <a:t>n </a:t>
            </a:r>
            <a:r>
              <a:rPr sz="1200" b="1" spc="-5" dirty="0">
                <a:latin typeface="Arial"/>
                <a:cs typeface="Arial"/>
              </a:rPr>
              <a:t>étant </a:t>
            </a:r>
            <a:r>
              <a:rPr sz="1200" b="1" dirty="0">
                <a:latin typeface="Arial"/>
                <a:cs typeface="Arial"/>
              </a:rPr>
              <a:t>le </a:t>
            </a:r>
            <a:r>
              <a:rPr sz="1200" b="1" spc="-5" dirty="0">
                <a:latin typeface="Arial"/>
                <a:cs typeface="Arial"/>
              </a:rPr>
              <a:t>nombre de </a:t>
            </a:r>
            <a:r>
              <a:rPr sz="1200" b="1" dirty="0">
                <a:latin typeface="Arial"/>
                <a:cs typeface="Arial"/>
              </a:rPr>
              <a:t>semaines </a:t>
            </a:r>
            <a:r>
              <a:rPr sz="1200" b="1" spc="-5" dirty="0">
                <a:latin typeface="Arial"/>
                <a:cs typeface="Arial"/>
              </a:rPr>
              <a:t>dans le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sprint.</a:t>
            </a:r>
            <a:endParaRPr sz="12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latin typeface="Arial"/>
                <a:cs typeface="Arial"/>
              </a:rPr>
              <a:t>Par exemple </a:t>
            </a:r>
            <a:r>
              <a:rPr sz="1200" b="1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Pour </a:t>
            </a:r>
            <a:r>
              <a:rPr sz="1200" spc="-10" dirty="0">
                <a:latin typeface="Arial"/>
                <a:cs typeface="Arial"/>
              </a:rPr>
              <a:t>un </a:t>
            </a:r>
            <a:r>
              <a:rPr sz="1200" spc="-5" dirty="0">
                <a:latin typeface="Arial"/>
                <a:cs typeface="Arial"/>
              </a:rPr>
              <a:t>sprint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deux semaines, la revue a une  limitation à 2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heures.</a:t>
            </a:r>
            <a:endParaRPr sz="1200">
              <a:latin typeface="Arial"/>
              <a:cs typeface="Arial"/>
            </a:endParaRPr>
          </a:p>
          <a:p>
            <a:pPr marL="151765" marR="8890" indent="-151765">
              <a:lnSpc>
                <a:spcPct val="100000"/>
              </a:lnSpc>
              <a:spcBef>
                <a:spcPts val="290"/>
              </a:spcBef>
              <a:buChar char="–"/>
              <a:tabLst>
                <a:tab pos="151765" algn="l"/>
              </a:tabLst>
            </a:pPr>
            <a:r>
              <a:rPr sz="1200" spc="-5" dirty="0">
                <a:latin typeface="Arial"/>
                <a:cs typeface="Arial"/>
              </a:rPr>
              <a:t>La revue nécessite une préparation, au moins pour accueillir </a:t>
            </a:r>
            <a:r>
              <a:rPr sz="1200" spc="-10" dirty="0">
                <a:latin typeface="Arial"/>
                <a:cs typeface="Arial"/>
              </a:rPr>
              <a:t>le  </a:t>
            </a:r>
            <a:r>
              <a:rPr sz="1200" spc="-5" dirty="0">
                <a:latin typeface="Arial"/>
                <a:cs typeface="Arial"/>
              </a:rPr>
              <a:t>public </a:t>
            </a:r>
            <a:r>
              <a:rPr sz="1200" dirty="0">
                <a:latin typeface="Arial"/>
                <a:cs typeface="Arial"/>
              </a:rPr>
              <a:t>et être </a:t>
            </a:r>
            <a:r>
              <a:rPr sz="1200" spc="-5" dirty="0">
                <a:latin typeface="Arial"/>
                <a:cs typeface="Arial"/>
              </a:rPr>
              <a:t>en capacité de </a:t>
            </a:r>
            <a:r>
              <a:rPr sz="1200" dirty="0">
                <a:latin typeface="Arial"/>
                <a:cs typeface="Arial"/>
              </a:rPr>
              <a:t>leur </a:t>
            </a:r>
            <a:r>
              <a:rPr sz="1200" spc="-5" dirty="0">
                <a:latin typeface="Arial"/>
                <a:cs typeface="Arial"/>
              </a:rPr>
              <a:t>faire la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démonstration.</a:t>
            </a:r>
            <a:endParaRPr sz="1200">
              <a:latin typeface="Arial"/>
              <a:cs typeface="Arial"/>
            </a:endParaRPr>
          </a:p>
          <a:p>
            <a:pPr marL="184785" marR="5080" indent="-172085">
              <a:lnSpc>
                <a:spcPct val="100000"/>
              </a:lnSpc>
              <a:spcBef>
                <a:spcPts val="285"/>
              </a:spcBef>
              <a:buChar char="–"/>
              <a:tabLst>
                <a:tab pos="177800" algn="l"/>
              </a:tabLst>
            </a:pPr>
            <a:r>
              <a:rPr sz="1200" spc="-5" dirty="0">
                <a:latin typeface="Arial"/>
                <a:cs typeface="Arial"/>
              </a:rPr>
              <a:t>Le </a:t>
            </a:r>
            <a:r>
              <a:rPr sz="1200" dirty="0">
                <a:latin typeface="Arial"/>
                <a:cs typeface="Arial"/>
              </a:rPr>
              <a:t>temps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préparation global ne devrait pas excéder une  heure,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car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n’y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pas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présentation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formelle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à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faire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pas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8486" y="3895471"/>
            <a:ext cx="1205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slides à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préparer.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149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2519" y="5046979"/>
            <a:ext cx="363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revue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est basée sur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une</a:t>
            </a:r>
            <a:r>
              <a:rPr sz="1800" b="1" spc="5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démo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75</a:t>
            </a:fld>
            <a:endParaRPr spc="-40" dirty="0"/>
          </a:p>
        </p:txBody>
      </p:sp>
      <p:sp>
        <p:nvSpPr>
          <p:cNvPr id="16" name="object 16"/>
          <p:cNvSpPr txBox="1"/>
          <p:nvPr/>
        </p:nvSpPr>
        <p:spPr>
          <a:xfrm>
            <a:off x="1176324" y="5493511"/>
            <a:ext cx="4508500" cy="18548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spc="-5" dirty="0">
                <a:latin typeface="Arial"/>
                <a:cs typeface="Arial"/>
              </a:rPr>
              <a:t>La revue montre le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produit</a:t>
            </a:r>
            <a:endParaRPr sz="1200">
              <a:latin typeface="Arial"/>
              <a:cs typeface="Arial"/>
            </a:endParaRPr>
          </a:p>
          <a:p>
            <a:pPr marL="170180" marR="7620" indent="-170180">
              <a:lnSpc>
                <a:spcPct val="100000"/>
              </a:lnSpc>
              <a:spcBef>
                <a:spcPts val="290"/>
              </a:spcBef>
              <a:buChar char="–"/>
              <a:tabLst>
                <a:tab pos="170180" algn="l"/>
              </a:tabLst>
            </a:pPr>
            <a:r>
              <a:rPr sz="1200" spc="-5" dirty="0">
                <a:latin typeface="Arial"/>
                <a:cs typeface="Arial"/>
              </a:rPr>
              <a:t>La revue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sprint porte sur le </a:t>
            </a:r>
            <a:r>
              <a:rPr sz="1200" dirty="0">
                <a:latin typeface="Arial"/>
                <a:cs typeface="Arial"/>
              </a:rPr>
              <a:t>résultat </a:t>
            </a:r>
            <a:r>
              <a:rPr sz="1200" spc="-1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travail de l’équipe  pendant le sprint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le produit partiel </a:t>
            </a:r>
            <a:r>
              <a:rPr sz="1200" dirty="0">
                <a:latin typeface="Arial"/>
                <a:cs typeface="Arial"/>
              </a:rPr>
              <a:t>potentiellement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livrable.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2838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C’est </a:t>
            </a:r>
            <a:r>
              <a:rPr sz="1200" dirty="0">
                <a:latin typeface="Arial"/>
                <a:cs typeface="Arial"/>
              </a:rPr>
              <a:t>cette </a:t>
            </a:r>
            <a:r>
              <a:rPr sz="1200" spc="-5" dirty="0">
                <a:latin typeface="Arial"/>
                <a:cs typeface="Arial"/>
              </a:rPr>
              <a:t>version opérationnelle qui </a:t>
            </a:r>
            <a:r>
              <a:rPr sz="1200" dirty="0">
                <a:latin typeface="Arial"/>
                <a:cs typeface="Arial"/>
              </a:rPr>
              <a:t>est présentée.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59385" marR="5080" indent="-159385" algn="just">
              <a:lnSpc>
                <a:spcPct val="100000"/>
              </a:lnSpc>
              <a:buChar char="–"/>
              <a:tabLst>
                <a:tab pos="159385" algn="l"/>
              </a:tabLst>
            </a:pPr>
            <a:r>
              <a:rPr sz="1200" dirty="0">
                <a:latin typeface="Arial"/>
                <a:cs typeface="Arial"/>
              </a:rPr>
              <a:t>Dans </a:t>
            </a:r>
            <a:r>
              <a:rPr sz="1200" spc="-5" dirty="0">
                <a:latin typeface="Arial"/>
                <a:cs typeface="Arial"/>
              </a:rPr>
              <a:t>le </a:t>
            </a:r>
            <a:r>
              <a:rPr sz="1200" spc="-10" dirty="0">
                <a:latin typeface="Arial"/>
                <a:cs typeface="Arial"/>
              </a:rPr>
              <a:t>cas </a:t>
            </a:r>
            <a:r>
              <a:rPr sz="1200" dirty="0">
                <a:latin typeface="Arial"/>
                <a:cs typeface="Arial"/>
              </a:rPr>
              <a:t>d’un </a:t>
            </a:r>
            <a:r>
              <a:rPr sz="1200" spc="-5" dirty="0">
                <a:latin typeface="Arial"/>
                <a:cs typeface="Arial"/>
              </a:rPr>
              <a:t>développement de logiciel, il a la forme d’un  build incluant les stories </a:t>
            </a:r>
            <a:r>
              <a:rPr sz="1200" dirty="0">
                <a:latin typeface="Arial"/>
                <a:cs typeface="Arial"/>
              </a:rPr>
              <a:t>finies, accompagné </a:t>
            </a:r>
            <a:r>
              <a:rPr sz="1200" spc="-5" dirty="0">
                <a:latin typeface="Arial"/>
                <a:cs typeface="Arial"/>
              </a:rPr>
              <a:t>de ce qui est  </a:t>
            </a:r>
            <a:r>
              <a:rPr sz="1200" dirty="0">
                <a:latin typeface="Arial"/>
                <a:cs typeface="Arial"/>
              </a:rPr>
              <a:t>nécessaire </a:t>
            </a:r>
            <a:r>
              <a:rPr sz="1200" spc="-5" dirty="0">
                <a:latin typeface="Arial"/>
                <a:cs typeface="Arial"/>
              </a:rPr>
              <a:t>pour le faire </a:t>
            </a:r>
            <a:r>
              <a:rPr sz="1200" dirty="0">
                <a:latin typeface="Arial"/>
                <a:cs typeface="Arial"/>
              </a:rPr>
              <a:t>fonctionner </a:t>
            </a:r>
            <a:r>
              <a:rPr sz="1200" spc="-5" dirty="0">
                <a:latin typeface="Arial"/>
                <a:cs typeface="Arial"/>
              </a:rPr>
              <a:t>(tests,documentation,  scripts...) </a:t>
            </a:r>
            <a:r>
              <a:rPr sz="1200" dirty="0">
                <a:latin typeface="Arial"/>
                <a:cs typeface="Arial"/>
              </a:rPr>
              <a:t>et déployé </a:t>
            </a:r>
            <a:r>
              <a:rPr sz="1200" spc="-5" dirty="0">
                <a:latin typeface="Arial"/>
                <a:cs typeface="Arial"/>
              </a:rPr>
              <a:t>sur un environnement 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test.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150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957" y="924305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5">
                <a:moveTo>
                  <a:pt x="0" y="557783"/>
                </a:moveTo>
                <a:lnTo>
                  <a:pt x="3209544" y="557783"/>
                </a:lnTo>
                <a:lnTo>
                  <a:pt x="320954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8823" y="1070229"/>
            <a:ext cx="333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Résultats de la 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revue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800" b="1" spc="7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1481196"/>
            <a:ext cx="4506595" cy="22453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dirty="0">
                <a:latin typeface="Arial"/>
                <a:cs typeface="Arial"/>
              </a:rPr>
              <a:t>Backlog </a:t>
            </a:r>
            <a:r>
              <a:rPr sz="1200" b="1" spc="-5" dirty="0">
                <a:latin typeface="Arial"/>
                <a:cs typeface="Arial"/>
              </a:rPr>
              <a:t>de produit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actualisé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Le backlog de produit est mis à jour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84175" marR="6985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351155" algn="l"/>
              </a:tabLst>
            </a:pPr>
            <a:r>
              <a:rPr sz="1000" spc="-5" dirty="0">
                <a:latin typeface="Arial"/>
                <a:cs typeface="Arial"/>
              </a:rPr>
              <a:t>les stories du sprint déclarées terminées changent d’état et passent </a:t>
            </a:r>
            <a:r>
              <a:rPr sz="1000" spc="-10" dirty="0">
                <a:latin typeface="Arial"/>
                <a:cs typeface="Arial"/>
              </a:rPr>
              <a:t>dans  la zone </a:t>
            </a:r>
            <a:r>
              <a:rPr sz="1000" spc="-5" dirty="0">
                <a:latin typeface="Arial"/>
                <a:cs typeface="Arial"/>
              </a:rPr>
              <a:t>du </a:t>
            </a:r>
            <a:r>
              <a:rPr sz="1000" dirty="0">
                <a:latin typeface="Arial"/>
                <a:cs typeface="Arial"/>
              </a:rPr>
              <a:t>backlog </a:t>
            </a:r>
            <a:r>
              <a:rPr sz="1000" spc="-5" dirty="0">
                <a:latin typeface="Arial"/>
                <a:cs typeface="Arial"/>
              </a:rPr>
              <a:t>réservée </a:t>
            </a:r>
            <a:r>
              <a:rPr sz="1000" spc="-10" dirty="0">
                <a:latin typeface="Arial"/>
                <a:cs typeface="Arial"/>
              </a:rPr>
              <a:t>aux </a:t>
            </a:r>
            <a:r>
              <a:rPr sz="1000" spc="-5" dirty="0">
                <a:latin typeface="Arial"/>
                <a:cs typeface="Arial"/>
              </a:rPr>
              <a:t>stories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finies,</a:t>
            </a:r>
            <a:endParaRPr sz="1000">
              <a:latin typeface="Arial"/>
              <a:cs typeface="Arial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240"/>
              </a:spcBef>
              <a:buChar char="–"/>
              <a:tabLst>
                <a:tab pos="351155" algn="l"/>
              </a:tabLst>
            </a:pPr>
            <a:r>
              <a:rPr sz="1000" spc="-1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feedback des participants à </a:t>
            </a:r>
            <a:r>
              <a:rPr sz="1000" spc="-10" dirty="0">
                <a:latin typeface="Arial"/>
                <a:cs typeface="Arial"/>
              </a:rPr>
              <a:t>la </a:t>
            </a:r>
            <a:r>
              <a:rPr sz="1000" spc="-5" dirty="0">
                <a:latin typeface="Arial"/>
                <a:cs typeface="Arial"/>
              </a:rPr>
              <a:t>démonstration </a:t>
            </a:r>
            <a:r>
              <a:rPr sz="1000" spc="-10" dirty="0">
                <a:latin typeface="Arial"/>
                <a:cs typeface="Arial"/>
              </a:rPr>
              <a:t>peut </a:t>
            </a:r>
            <a:r>
              <a:rPr sz="1000" spc="-5" dirty="0">
                <a:latin typeface="Arial"/>
                <a:cs typeface="Arial"/>
              </a:rPr>
              <a:t>entraîner </a:t>
            </a:r>
            <a:r>
              <a:rPr sz="1000" dirty="0">
                <a:latin typeface="Arial"/>
                <a:cs typeface="Arial"/>
              </a:rPr>
              <a:t>la création  </a:t>
            </a:r>
            <a:r>
              <a:rPr sz="1000" spc="-5" dirty="0">
                <a:latin typeface="Arial"/>
                <a:cs typeface="Arial"/>
              </a:rPr>
              <a:t>de </a:t>
            </a:r>
            <a:r>
              <a:rPr sz="1000" spc="-10" dirty="0">
                <a:latin typeface="Arial"/>
                <a:cs typeface="Arial"/>
              </a:rPr>
              <a:t>nouvelles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stories.</a:t>
            </a:r>
            <a:endParaRPr sz="1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110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109220" algn="l"/>
              </a:tabLst>
            </a:pPr>
            <a:r>
              <a:rPr sz="1200" b="1" dirty="0">
                <a:latin typeface="Arial"/>
                <a:cs typeface="Arial"/>
              </a:rPr>
              <a:t>Plan </a:t>
            </a:r>
            <a:r>
              <a:rPr sz="1200" b="1" spc="-5" dirty="0">
                <a:latin typeface="Arial"/>
                <a:cs typeface="Arial"/>
              </a:rPr>
              <a:t>de </a:t>
            </a:r>
            <a:r>
              <a:rPr sz="1200" b="1" dirty="0">
                <a:latin typeface="Arial"/>
                <a:cs typeface="Arial"/>
              </a:rPr>
              <a:t>release </a:t>
            </a:r>
            <a:r>
              <a:rPr sz="1200" b="1" spc="-5" dirty="0">
                <a:latin typeface="Arial"/>
                <a:cs typeface="Arial"/>
              </a:rPr>
              <a:t>et </a:t>
            </a:r>
            <a:r>
              <a:rPr sz="1200" b="1" dirty="0">
                <a:latin typeface="Arial"/>
                <a:cs typeface="Arial"/>
              </a:rPr>
              <a:t>burndown </a:t>
            </a:r>
            <a:r>
              <a:rPr sz="1200" b="1" spc="-5" dirty="0">
                <a:latin typeface="Arial"/>
                <a:cs typeface="Arial"/>
              </a:rPr>
              <a:t>chart de </a:t>
            </a:r>
            <a:r>
              <a:rPr sz="1200" b="1" dirty="0">
                <a:latin typeface="Arial"/>
                <a:cs typeface="Arial"/>
              </a:rPr>
              <a:t>release </a:t>
            </a:r>
            <a:r>
              <a:rPr sz="1200" b="1" spc="-5" dirty="0">
                <a:latin typeface="Arial"/>
                <a:cs typeface="Arial"/>
              </a:rPr>
              <a:t>mis à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jour</a:t>
            </a:r>
            <a:endParaRPr sz="1200">
              <a:latin typeface="Arial"/>
              <a:cs typeface="Arial"/>
            </a:endParaRPr>
          </a:p>
          <a:p>
            <a:pPr marL="384175" marR="6350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349885" algn="l"/>
              </a:tabLst>
            </a:pPr>
            <a:r>
              <a:rPr sz="1000" spc="-5" dirty="0">
                <a:latin typeface="Arial"/>
                <a:cs typeface="Arial"/>
              </a:rPr>
              <a:t>Le plan de </a:t>
            </a:r>
            <a:r>
              <a:rPr sz="1000" dirty="0">
                <a:latin typeface="Arial"/>
                <a:cs typeface="Arial"/>
              </a:rPr>
              <a:t>release </a:t>
            </a:r>
            <a:r>
              <a:rPr sz="1000" spc="-5" dirty="0">
                <a:latin typeface="Arial"/>
                <a:cs typeface="Arial"/>
              </a:rPr>
              <a:t>est impacté par les </a:t>
            </a:r>
            <a:r>
              <a:rPr sz="1000" dirty="0">
                <a:latin typeface="Arial"/>
                <a:cs typeface="Arial"/>
              </a:rPr>
              <a:t>modifications </a:t>
            </a:r>
            <a:r>
              <a:rPr sz="1000" spc="-5" dirty="0">
                <a:latin typeface="Arial"/>
                <a:cs typeface="Arial"/>
              </a:rPr>
              <a:t>sur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dirty="0">
                <a:latin typeface="Arial"/>
                <a:cs typeface="Arial"/>
              </a:rPr>
              <a:t>backlog </a:t>
            </a:r>
            <a:r>
              <a:rPr sz="1000" spc="-5" dirty="0">
                <a:latin typeface="Arial"/>
                <a:cs typeface="Arial"/>
              </a:rPr>
              <a:t>et </a:t>
            </a:r>
            <a:r>
              <a:rPr sz="1000" spc="-10" dirty="0">
                <a:latin typeface="Arial"/>
                <a:cs typeface="Arial"/>
              </a:rPr>
              <a:t>par  la </a:t>
            </a:r>
            <a:r>
              <a:rPr sz="1000" dirty="0">
                <a:latin typeface="Arial"/>
                <a:cs typeface="Arial"/>
              </a:rPr>
              <a:t>mesure </a:t>
            </a:r>
            <a:r>
              <a:rPr sz="1000" spc="-5" dirty="0">
                <a:latin typeface="Arial"/>
                <a:cs typeface="Arial"/>
              </a:rPr>
              <a:t>de </a:t>
            </a:r>
            <a:r>
              <a:rPr sz="1000" spc="-10" dirty="0">
                <a:latin typeface="Arial"/>
                <a:cs typeface="Arial"/>
              </a:rPr>
              <a:t>la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vélocité.</a:t>
            </a:r>
            <a:endParaRPr sz="1000">
              <a:latin typeface="Arial"/>
              <a:cs typeface="Arial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240"/>
              </a:spcBef>
              <a:buChar char="–"/>
              <a:tabLst>
                <a:tab pos="355600" algn="l"/>
              </a:tabLst>
            </a:pPr>
            <a:r>
              <a:rPr sz="1000" spc="-5" dirty="0">
                <a:latin typeface="Arial"/>
                <a:cs typeface="Arial"/>
              </a:rPr>
              <a:t>Le burndown </a:t>
            </a:r>
            <a:r>
              <a:rPr sz="1000" dirty="0">
                <a:latin typeface="Arial"/>
                <a:cs typeface="Arial"/>
              </a:rPr>
              <a:t>chart </a:t>
            </a:r>
            <a:r>
              <a:rPr sz="1000" spc="-5" dirty="0">
                <a:latin typeface="Arial"/>
                <a:cs typeface="Arial"/>
              </a:rPr>
              <a:t>de release est complété avec </a:t>
            </a:r>
            <a:r>
              <a:rPr sz="1000" dirty="0">
                <a:latin typeface="Arial"/>
                <a:cs typeface="Arial"/>
              </a:rPr>
              <a:t>un </a:t>
            </a:r>
            <a:r>
              <a:rPr sz="1000" spc="-5" dirty="0">
                <a:latin typeface="Arial"/>
                <a:cs typeface="Arial"/>
              </a:rPr>
              <a:t>nouveau point pour 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sprint </a:t>
            </a:r>
            <a:r>
              <a:rPr sz="1000" spc="-10" dirty="0">
                <a:latin typeface="Arial"/>
                <a:cs typeface="Arial"/>
              </a:rPr>
              <a:t>qui </a:t>
            </a:r>
            <a:r>
              <a:rPr sz="1000" spc="-5" dirty="0">
                <a:latin typeface="Arial"/>
                <a:cs typeface="Arial"/>
              </a:rPr>
              <a:t>s’achève, calculé à partir du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backlog.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151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1036" y="6222619"/>
            <a:ext cx="2527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La </a:t>
            </a:r>
            <a:r>
              <a:rPr sz="1600" b="1" spc="-10" dirty="0">
                <a:solidFill>
                  <a:srgbClr val="3366CC"/>
                </a:solidFill>
                <a:latin typeface="Arial"/>
                <a:cs typeface="Arial"/>
              </a:rPr>
              <a:t>rétrospective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de</a:t>
            </a:r>
            <a:r>
              <a:rPr sz="1600" b="1" spc="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76</a:t>
            </a:fld>
            <a:endParaRPr spc="-40" dirty="0"/>
          </a:p>
        </p:txBody>
      </p:sp>
      <p:sp>
        <p:nvSpPr>
          <p:cNvPr id="15" name="object 15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152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rétrospective de</a:t>
            </a:r>
            <a:r>
              <a:rPr sz="1800" b="1" spc="2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552447"/>
            <a:ext cx="4420235" cy="22567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8585" indent="-108585">
              <a:lnSpc>
                <a:spcPct val="100000"/>
              </a:lnSpc>
              <a:spcBef>
                <a:spcPts val="385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L’un </a:t>
            </a:r>
            <a:r>
              <a:rPr sz="1200" dirty="0">
                <a:latin typeface="Arial"/>
                <a:cs typeface="Arial"/>
              </a:rPr>
              <a:t>des </a:t>
            </a:r>
            <a:r>
              <a:rPr sz="1200" spc="-5" dirty="0">
                <a:latin typeface="Arial"/>
                <a:cs typeface="Arial"/>
              </a:rPr>
              <a:t>principes </a:t>
            </a:r>
            <a:r>
              <a:rPr sz="1200" dirty="0">
                <a:latin typeface="Arial"/>
                <a:cs typeface="Arial"/>
              </a:rPr>
              <a:t>des méthodes </a:t>
            </a:r>
            <a:r>
              <a:rPr sz="1200" spc="-5" dirty="0">
                <a:latin typeface="Arial"/>
                <a:cs typeface="Arial"/>
              </a:rPr>
              <a:t>agiles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84785" marR="11430" indent="-172720">
              <a:lnSpc>
                <a:spcPct val="100000"/>
              </a:lnSpc>
              <a:spcBef>
                <a:spcPts val="290"/>
              </a:spcBef>
            </a:pPr>
            <a:r>
              <a:rPr sz="1200" i="1" dirty="0">
                <a:latin typeface="Arial"/>
                <a:cs typeface="Arial"/>
              </a:rPr>
              <a:t>«À </a:t>
            </a:r>
            <a:r>
              <a:rPr sz="1200" i="1" spc="-5" dirty="0">
                <a:latin typeface="Arial"/>
                <a:cs typeface="Arial"/>
              </a:rPr>
              <a:t>intervalles réguliers, </a:t>
            </a:r>
            <a:r>
              <a:rPr sz="1200" i="1" spc="-10" dirty="0">
                <a:latin typeface="Arial"/>
                <a:cs typeface="Arial"/>
              </a:rPr>
              <a:t>l’équipe </a:t>
            </a:r>
            <a:r>
              <a:rPr sz="1200" i="1" spc="-5" dirty="0">
                <a:latin typeface="Arial"/>
                <a:cs typeface="Arial"/>
              </a:rPr>
              <a:t>réfléchit </a:t>
            </a:r>
            <a:r>
              <a:rPr sz="1200" i="1" dirty="0">
                <a:latin typeface="Arial"/>
                <a:cs typeface="Arial"/>
              </a:rPr>
              <a:t>à </a:t>
            </a:r>
            <a:r>
              <a:rPr sz="1200" i="1" spc="-10" dirty="0">
                <a:latin typeface="Arial"/>
                <a:cs typeface="Arial"/>
              </a:rPr>
              <a:t>comment </a:t>
            </a:r>
            <a:r>
              <a:rPr sz="1200" i="1" spc="-5" dirty="0">
                <a:latin typeface="Arial"/>
                <a:cs typeface="Arial"/>
              </a:rPr>
              <a:t>devenir plus  </a:t>
            </a:r>
            <a:r>
              <a:rPr sz="1200" i="1" dirty="0">
                <a:latin typeface="Arial"/>
                <a:cs typeface="Arial"/>
              </a:rPr>
              <a:t>efficace, </a:t>
            </a:r>
            <a:r>
              <a:rPr sz="1200" i="1" spc="-5" dirty="0">
                <a:latin typeface="Arial"/>
                <a:cs typeface="Arial"/>
              </a:rPr>
              <a:t>puis adapte et ajuste son comportement en  conséquence».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08585" marR="19685" indent="-108585">
              <a:lnSpc>
                <a:spcPct val="100000"/>
              </a:lnSpc>
              <a:spcBef>
                <a:spcPts val="5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Cette réunion </a:t>
            </a:r>
            <a:r>
              <a:rPr sz="1200" dirty="0">
                <a:latin typeface="Arial"/>
                <a:cs typeface="Arial"/>
              </a:rPr>
              <a:t>permet à </a:t>
            </a:r>
            <a:r>
              <a:rPr sz="1200" spc="-5" dirty="0">
                <a:latin typeface="Arial"/>
                <a:cs typeface="Arial"/>
              </a:rPr>
              <a:t>l’équipe d’optimiser </a:t>
            </a:r>
            <a:r>
              <a:rPr sz="1200" dirty="0">
                <a:latin typeface="Arial"/>
                <a:cs typeface="Arial"/>
              </a:rPr>
              <a:t>son auto-évaluation  </a:t>
            </a:r>
            <a:r>
              <a:rPr sz="1200" spc="-5" dirty="0">
                <a:latin typeface="Arial"/>
                <a:cs typeface="Arial"/>
              </a:rPr>
              <a:t>en </a:t>
            </a:r>
            <a:r>
              <a:rPr sz="1200" dirty="0">
                <a:latin typeface="Arial"/>
                <a:cs typeface="Arial"/>
              </a:rPr>
              <a:t>effectuant </a:t>
            </a:r>
            <a:r>
              <a:rPr sz="1200" spc="-5" dirty="0">
                <a:latin typeface="Arial"/>
                <a:cs typeface="Arial"/>
              </a:rPr>
              <a:t>une rétrospective du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sprint</a:t>
            </a:r>
            <a:endParaRPr sz="1200">
              <a:latin typeface="Arial"/>
              <a:cs typeface="Arial"/>
            </a:endParaRPr>
          </a:p>
          <a:p>
            <a:pPr marL="384175" marR="5080" indent="-143510">
              <a:lnSpc>
                <a:spcPct val="100000"/>
              </a:lnSpc>
              <a:spcBef>
                <a:spcPts val="290"/>
              </a:spcBef>
              <a:tabLst>
                <a:tab pos="512445" algn="l"/>
              </a:tabLst>
            </a:pPr>
            <a:r>
              <a:rPr sz="1200" dirty="0">
                <a:latin typeface="Arial"/>
                <a:cs typeface="Arial"/>
              </a:rPr>
              <a:t>		</a:t>
            </a:r>
            <a:r>
              <a:rPr sz="1200" spc="-5" dirty="0">
                <a:latin typeface="Arial"/>
                <a:cs typeface="Arial"/>
              </a:rPr>
              <a:t>faire ressortir les </a:t>
            </a:r>
            <a:r>
              <a:rPr sz="1200" dirty="0">
                <a:latin typeface="Arial"/>
                <a:cs typeface="Arial"/>
              </a:rPr>
              <a:t>éléments </a:t>
            </a:r>
            <a:r>
              <a:rPr sz="1200" spc="-5" dirty="0">
                <a:latin typeface="Arial"/>
                <a:cs typeface="Arial"/>
              </a:rPr>
              <a:t>qui ont bien </a:t>
            </a:r>
            <a:r>
              <a:rPr sz="1200" dirty="0">
                <a:latin typeface="Arial"/>
                <a:cs typeface="Arial"/>
              </a:rPr>
              <a:t>fonctionné et </a:t>
            </a:r>
            <a:r>
              <a:rPr sz="1200" spc="-5" dirty="0">
                <a:latin typeface="Arial"/>
                <a:cs typeface="Arial"/>
              </a:rPr>
              <a:t>ceux  qu’il </a:t>
            </a:r>
            <a:r>
              <a:rPr sz="1200" dirty="0">
                <a:latin typeface="Arial"/>
                <a:cs typeface="Arial"/>
              </a:rPr>
              <a:t>reste à améliorer.</a:t>
            </a:r>
            <a:endParaRPr sz="1200">
              <a:latin typeface="Arial"/>
              <a:cs typeface="Arial"/>
            </a:endParaRPr>
          </a:p>
          <a:p>
            <a:pPr marL="384175" marR="46355" indent="-143510">
              <a:lnSpc>
                <a:spcPct val="100000"/>
              </a:lnSpc>
              <a:spcBef>
                <a:spcPts val="285"/>
              </a:spcBef>
              <a:tabLst>
                <a:tab pos="512445" algn="l"/>
              </a:tabLst>
            </a:pPr>
            <a:r>
              <a:rPr sz="1200" dirty="0">
                <a:latin typeface="Arial"/>
                <a:cs typeface="Arial"/>
              </a:rPr>
              <a:t>		</a:t>
            </a:r>
            <a:r>
              <a:rPr sz="1200" spc="-5" dirty="0">
                <a:latin typeface="Arial"/>
                <a:cs typeface="Arial"/>
              </a:rPr>
              <a:t>des actions concrètes </a:t>
            </a:r>
            <a:r>
              <a:rPr sz="1200" dirty="0">
                <a:latin typeface="Arial"/>
                <a:cs typeface="Arial"/>
              </a:rPr>
              <a:t>sont </a:t>
            </a:r>
            <a:r>
              <a:rPr sz="1200" spc="-5" dirty="0">
                <a:latin typeface="Arial"/>
                <a:cs typeface="Arial"/>
              </a:rPr>
              <a:t>alors proposées pour le sprint  suivant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153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05126" y="490982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77</a:t>
            </a:fld>
            <a:endParaRPr spc="-40" dirty="0"/>
          </a:p>
        </p:txBody>
      </p:sp>
      <p:sp>
        <p:nvSpPr>
          <p:cNvPr id="13" name="object 13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ne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pratique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d’amélioration</a:t>
            </a:r>
            <a:endParaRPr sz="1800">
              <a:latin typeface="Arial"/>
              <a:cs typeface="Arial"/>
            </a:endParaRPr>
          </a:p>
          <a:p>
            <a:pPr marL="1002665">
              <a:lnSpc>
                <a:spcPts val="2060"/>
              </a:lnSpc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continue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324" y="5493842"/>
            <a:ext cx="4508500" cy="261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marR="5080" indent="-15303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3035" algn="l"/>
              </a:tabLst>
            </a:pPr>
            <a:r>
              <a:rPr sz="1200" dirty="0">
                <a:latin typeface="Arial"/>
                <a:cs typeface="Arial"/>
              </a:rPr>
              <a:t>La </a:t>
            </a:r>
            <a:r>
              <a:rPr sz="1200" spc="-5" dirty="0">
                <a:latin typeface="Arial"/>
                <a:cs typeface="Arial"/>
              </a:rPr>
              <a:t>rétrospective </a:t>
            </a:r>
            <a:r>
              <a:rPr sz="1200" dirty="0">
                <a:latin typeface="Arial"/>
                <a:cs typeface="Arial"/>
              </a:rPr>
              <a:t>constitue un moment </a:t>
            </a:r>
            <a:r>
              <a:rPr sz="1200" spc="-5" dirty="0">
                <a:latin typeface="Arial"/>
                <a:cs typeface="Arial"/>
              </a:rPr>
              <a:t>particulier </a:t>
            </a:r>
            <a:r>
              <a:rPr sz="1200" dirty="0">
                <a:latin typeface="Arial"/>
                <a:cs typeface="Arial"/>
              </a:rPr>
              <a:t>où </a:t>
            </a:r>
            <a:r>
              <a:rPr sz="1200" spc="-5" dirty="0">
                <a:latin typeface="Arial"/>
                <a:cs typeface="Arial"/>
              </a:rPr>
              <a:t>l’équipe  s’arrête de produire, prend le </a:t>
            </a:r>
            <a:r>
              <a:rPr sz="1200" dirty="0">
                <a:latin typeface="Arial"/>
                <a:cs typeface="Arial"/>
              </a:rPr>
              <a:t>temps </a:t>
            </a:r>
            <a:r>
              <a:rPr sz="1200" spc="-1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réfléchir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parle </a:t>
            </a:r>
            <a:r>
              <a:rPr sz="1200" dirty="0">
                <a:latin typeface="Arial"/>
                <a:cs typeface="Arial"/>
              </a:rPr>
              <a:t>de </a:t>
            </a:r>
            <a:r>
              <a:rPr sz="1200" spc="-5" dirty="0">
                <a:latin typeface="Arial"/>
                <a:cs typeface="Arial"/>
              </a:rPr>
              <a:t>ses  expériences, avec l’objectif de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capitaliser sur les pratiques </a:t>
            </a:r>
            <a:r>
              <a:rPr sz="1000" spc="-10" dirty="0">
                <a:latin typeface="Arial"/>
                <a:cs typeface="Arial"/>
              </a:rPr>
              <a:t>qui ont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marché,</a:t>
            </a:r>
            <a:endParaRPr sz="10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éviter de refaire les </a:t>
            </a:r>
            <a:r>
              <a:rPr sz="1000" dirty="0">
                <a:latin typeface="Arial"/>
                <a:cs typeface="Arial"/>
              </a:rPr>
              <a:t>mêmes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erreurs,</a:t>
            </a:r>
            <a:endParaRPr sz="10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partager différents points de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vue,</a:t>
            </a:r>
            <a:endParaRPr sz="1000">
              <a:latin typeface="Arial"/>
              <a:cs typeface="Arial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240"/>
              </a:spcBef>
              <a:buChar char="–"/>
              <a:tabLst>
                <a:tab pos="370840" algn="l"/>
              </a:tabLst>
            </a:pPr>
            <a:r>
              <a:rPr sz="1000" spc="-5" dirty="0">
                <a:latin typeface="Arial"/>
                <a:cs typeface="Arial"/>
              </a:rPr>
              <a:t>permettre au processus de s’adapter aux nouvelles avancées </a:t>
            </a:r>
            <a:r>
              <a:rPr sz="1000" dirty="0">
                <a:latin typeface="Arial"/>
                <a:cs typeface="Arial"/>
              </a:rPr>
              <a:t>dans </a:t>
            </a:r>
            <a:r>
              <a:rPr sz="1000" spc="10" dirty="0">
                <a:latin typeface="Arial"/>
                <a:cs typeface="Arial"/>
              </a:rPr>
              <a:t>la  </a:t>
            </a:r>
            <a:r>
              <a:rPr sz="1000" spc="-5" dirty="0">
                <a:latin typeface="Arial"/>
                <a:cs typeface="Arial"/>
              </a:rPr>
              <a:t>technologie utilisée </a:t>
            </a:r>
            <a:r>
              <a:rPr sz="1000" spc="-10" dirty="0">
                <a:latin typeface="Arial"/>
                <a:cs typeface="Arial"/>
              </a:rPr>
              <a:t>pour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développer.</a:t>
            </a:r>
            <a:endParaRPr sz="1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1100">
              <a:latin typeface="Times New Roman"/>
              <a:cs typeface="Times New Roman"/>
            </a:endParaRPr>
          </a:p>
          <a:p>
            <a:pPr marL="119380" marR="5715" indent="-119380" algn="just">
              <a:lnSpc>
                <a:spcPct val="100000"/>
              </a:lnSpc>
              <a:spcBef>
                <a:spcPts val="745"/>
              </a:spcBef>
              <a:buChar char="•"/>
              <a:tabLst>
                <a:tab pos="119380" algn="l"/>
              </a:tabLst>
            </a:pPr>
            <a:r>
              <a:rPr sz="1200" spc="-5" dirty="0">
                <a:latin typeface="Arial"/>
                <a:cs typeface="Arial"/>
              </a:rPr>
              <a:t>Elle dure en </a:t>
            </a:r>
            <a:r>
              <a:rPr sz="1200" dirty="0">
                <a:latin typeface="Arial"/>
                <a:cs typeface="Arial"/>
              </a:rPr>
              <a:t>moyenne </a:t>
            </a:r>
            <a:r>
              <a:rPr sz="1200" b="1" spc="-5" dirty="0">
                <a:solidFill>
                  <a:srgbClr val="3366CC"/>
                </a:solidFill>
                <a:latin typeface="Arial"/>
                <a:cs typeface="Arial"/>
              </a:rPr>
              <a:t>une heure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spc="-5" dirty="0">
                <a:latin typeface="Arial"/>
                <a:cs typeface="Arial"/>
              </a:rPr>
              <a:t>a lieu dans la même demi-  </a:t>
            </a:r>
            <a:r>
              <a:rPr sz="1200" dirty="0">
                <a:latin typeface="Arial"/>
                <a:cs typeface="Arial"/>
              </a:rPr>
              <a:t>journée </a:t>
            </a:r>
            <a:r>
              <a:rPr sz="1200" spc="-5" dirty="0">
                <a:latin typeface="Arial"/>
                <a:cs typeface="Arial"/>
              </a:rPr>
              <a:t>que la revue de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sprint.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08585" indent="-95885">
              <a:lnSpc>
                <a:spcPts val="1395"/>
              </a:lnSpc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La réunion </a:t>
            </a:r>
            <a:r>
              <a:rPr sz="1200" dirty="0">
                <a:latin typeface="Arial"/>
                <a:cs typeface="Arial"/>
              </a:rPr>
              <a:t>est, </a:t>
            </a:r>
            <a:r>
              <a:rPr sz="1200" spc="-5" dirty="0">
                <a:latin typeface="Arial"/>
                <a:cs typeface="Arial"/>
              </a:rPr>
              <a:t>généralement, animée par le </a:t>
            </a:r>
            <a:r>
              <a:rPr sz="1200" dirty="0">
                <a:latin typeface="Arial"/>
                <a:cs typeface="Arial"/>
              </a:rPr>
              <a:t>ScrumMaster</a:t>
            </a:r>
            <a:endParaRPr sz="1200">
              <a:latin typeface="Arial"/>
              <a:cs typeface="Arial"/>
            </a:endParaRPr>
          </a:p>
          <a:p>
            <a:pPr marR="349250" algn="r">
              <a:lnSpc>
                <a:spcPts val="795"/>
              </a:lnSpc>
            </a:pPr>
            <a:r>
              <a:rPr sz="700" spc="-5" dirty="0">
                <a:latin typeface="Times New Roman"/>
                <a:cs typeface="Times New Roman"/>
              </a:rPr>
              <a:t>154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126" y="93306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ne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pratique</a:t>
            </a:r>
            <a:r>
              <a:rPr sz="1800" b="1" spc="-3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d’amélioration</a:t>
            </a:r>
            <a:endParaRPr sz="1800">
              <a:latin typeface="Arial"/>
              <a:cs typeface="Arial"/>
            </a:endParaRPr>
          </a:p>
          <a:p>
            <a:pPr marL="1002665">
              <a:lnSpc>
                <a:spcPts val="2065"/>
              </a:lnSpc>
              <a:spcBef>
                <a:spcPts val="5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continue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1496059"/>
            <a:ext cx="450850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7620" indent="-109220">
              <a:lnSpc>
                <a:spcPct val="100000"/>
              </a:lnSpc>
              <a:spcBef>
                <a:spcPts val="10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Une rétrospective représente pour les participants une possibilité  d’apprendre </a:t>
            </a:r>
            <a:r>
              <a:rPr sz="1200" dirty="0">
                <a:latin typeface="Arial"/>
                <a:cs typeface="Arial"/>
              </a:rPr>
              <a:t>comment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s’améliorer.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40335" indent="-127635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200" spc="-5" dirty="0">
                <a:latin typeface="Arial"/>
                <a:cs typeface="Arial"/>
              </a:rPr>
              <a:t>L’idée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25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que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ceux</a:t>
            </a:r>
            <a:r>
              <a:rPr sz="1200" spc="2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qui</a:t>
            </a:r>
            <a:r>
              <a:rPr sz="1200" spc="25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réalisent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sont</a:t>
            </a:r>
            <a:r>
              <a:rPr sz="1200" spc="25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les</a:t>
            </a:r>
            <a:r>
              <a:rPr sz="1200" spc="25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mieux</a:t>
            </a:r>
            <a:r>
              <a:rPr sz="1200" spc="2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placés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pour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savoir </a:t>
            </a:r>
            <a:r>
              <a:rPr sz="1200" dirty="0">
                <a:latin typeface="Arial"/>
                <a:cs typeface="Arial"/>
              </a:rPr>
              <a:t>comment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progresser.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09220" indent="-109220">
              <a:lnSpc>
                <a:spcPct val="100000"/>
              </a:lnSpc>
              <a:spcBef>
                <a:spcPts val="5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L’objectif </a:t>
            </a:r>
            <a:r>
              <a:rPr sz="1200" dirty="0">
                <a:latin typeface="Arial"/>
                <a:cs typeface="Arial"/>
              </a:rPr>
              <a:t>est l’apprentissage, et </a:t>
            </a:r>
            <a:r>
              <a:rPr sz="1200" spc="-5" dirty="0">
                <a:latin typeface="Arial"/>
                <a:cs typeface="Arial"/>
              </a:rPr>
              <a:t>non la recherche de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fautes.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324" y="3140250"/>
            <a:ext cx="3844925" cy="9798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400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L’équipe </a:t>
            </a:r>
            <a:r>
              <a:rPr sz="1200" dirty="0">
                <a:latin typeface="Arial"/>
                <a:cs typeface="Arial"/>
              </a:rPr>
              <a:t>est </a:t>
            </a:r>
            <a:r>
              <a:rPr sz="1200" spc="-5" dirty="0">
                <a:latin typeface="Arial"/>
                <a:cs typeface="Arial"/>
              </a:rPr>
              <a:t>impliquée dans la </a:t>
            </a:r>
            <a:r>
              <a:rPr sz="1200" dirty="0">
                <a:latin typeface="Arial"/>
                <a:cs typeface="Arial"/>
              </a:rPr>
              <a:t>mesure </a:t>
            </a:r>
            <a:r>
              <a:rPr sz="1200" spc="-5" dirty="0">
                <a:latin typeface="Arial"/>
                <a:cs typeface="Arial"/>
              </a:rPr>
              <a:t>où chacun doit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5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comprendre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spc="-5" dirty="0">
                <a:latin typeface="Arial"/>
                <a:cs typeface="Arial"/>
              </a:rPr>
              <a:t>besoin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d’amélioration,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concevoir les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améliorations,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10" dirty="0">
                <a:latin typeface="Arial"/>
                <a:cs typeface="Arial"/>
              </a:rPr>
              <a:t>s’approprier </a:t>
            </a:r>
            <a:r>
              <a:rPr sz="1000" spc="-5" dirty="0">
                <a:latin typeface="Arial"/>
                <a:cs typeface="Arial"/>
              </a:rPr>
              <a:t>les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améliorations,</a:t>
            </a:r>
            <a:endParaRPr sz="1000">
              <a:latin typeface="Arial"/>
              <a:cs typeface="Arial"/>
            </a:endParaRPr>
          </a:p>
          <a:p>
            <a:pPr marL="346075" lvl="1" indent="-105410">
              <a:lnSpc>
                <a:spcPct val="100000"/>
              </a:lnSpc>
              <a:spcBef>
                <a:spcPts val="240"/>
              </a:spcBef>
              <a:buChar char="–"/>
              <a:tabLst>
                <a:tab pos="346710" algn="l"/>
              </a:tabLst>
            </a:pPr>
            <a:r>
              <a:rPr sz="1000" spc="-5" dirty="0">
                <a:latin typeface="Arial"/>
                <a:cs typeface="Arial"/>
              </a:rPr>
              <a:t>être motivé pour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s’améliorer.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155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9957" y="4900421"/>
            <a:ext cx="3209925" cy="558165"/>
          </a:xfrm>
          <a:custGeom>
            <a:avLst/>
            <a:gdLst/>
            <a:ahLst/>
            <a:cxnLst/>
            <a:rect l="l" t="t" r="r" b="b"/>
            <a:pathLst>
              <a:path w="3209925" h="558164">
                <a:moveTo>
                  <a:pt x="0" y="557784"/>
                </a:moveTo>
                <a:lnTo>
                  <a:pt x="3209544" y="557784"/>
                </a:lnTo>
                <a:lnTo>
                  <a:pt x="3209544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4572">
            <a:solidFill>
              <a:srgbClr val="A0A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63979" y="5046979"/>
            <a:ext cx="313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Résultats de la</a:t>
            </a:r>
            <a:r>
              <a:rPr sz="1800" b="1" spc="-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rétrospective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78</a:t>
            </a:fld>
            <a:endParaRPr spc="-40" dirty="0"/>
          </a:p>
        </p:txBody>
      </p:sp>
      <p:sp>
        <p:nvSpPr>
          <p:cNvPr id="16" name="object 16"/>
          <p:cNvSpPr txBox="1"/>
          <p:nvPr/>
        </p:nvSpPr>
        <p:spPr>
          <a:xfrm>
            <a:off x="1176324" y="5493842"/>
            <a:ext cx="4507230" cy="239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indent="-103505">
              <a:lnSpc>
                <a:spcPct val="100000"/>
              </a:lnSpc>
              <a:spcBef>
                <a:spcPts val="100"/>
              </a:spcBef>
              <a:buChar char="•"/>
              <a:tabLst>
                <a:tab pos="116839" algn="l"/>
              </a:tabLst>
            </a:pPr>
            <a:r>
              <a:rPr sz="1200" dirty="0">
                <a:latin typeface="Arial"/>
                <a:cs typeface="Arial"/>
              </a:rPr>
              <a:t>Le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résultat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rétrospective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liste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des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actions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qui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ont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été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décidées. On </a:t>
            </a:r>
            <a:r>
              <a:rPr sz="1200" spc="-5" dirty="0">
                <a:latin typeface="Arial"/>
                <a:cs typeface="Arial"/>
              </a:rPr>
              <a:t>peut </a:t>
            </a:r>
            <a:r>
              <a:rPr sz="1200" dirty="0">
                <a:latin typeface="Arial"/>
                <a:cs typeface="Arial"/>
              </a:rPr>
              <a:t>classer </a:t>
            </a:r>
            <a:r>
              <a:rPr sz="1200" spc="-5" dirty="0">
                <a:latin typeface="Arial"/>
                <a:cs typeface="Arial"/>
              </a:rPr>
              <a:t>les actions selon </a:t>
            </a:r>
            <a:r>
              <a:rPr sz="1200" dirty="0">
                <a:latin typeface="Arial"/>
                <a:cs typeface="Arial"/>
              </a:rPr>
              <a:t>leur </a:t>
            </a:r>
            <a:r>
              <a:rPr sz="1200" spc="-5" dirty="0">
                <a:latin typeface="Arial"/>
                <a:cs typeface="Arial"/>
              </a:rPr>
              <a:t>orientation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37185" lvl="1" indent="-96520">
              <a:lnSpc>
                <a:spcPct val="100000"/>
              </a:lnSpc>
              <a:spcBef>
                <a:spcPts val="225"/>
              </a:spcBef>
              <a:buChar char="–"/>
              <a:tabLst>
                <a:tab pos="337820" algn="l"/>
              </a:tabLst>
            </a:pPr>
            <a:r>
              <a:rPr sz="900" dirty="0">
                <a:latin typeface="Arial"/>
                <a:cs typeface="Arial"/>
              </a:rPr>
              <a:t>celles </a:t>
            </a:r>
            <a:r>
              <a:rPr sz="900" spc="-5" dirty="0">
                <a:latin typeface="Arial"/>
                <a:cs typeface="Arial"/>
              </a:rPr>
              <a:t>dirigées vers les </a:t>
            </a:r>
            <a:r>
              <a:rPr sz="900" dirty="0">
                <a:latin typeface="Arial"/>
                <a:cs typeface="Arial"/>
              </a:rPr>
              <a:t>personnes et </a:t>
            </a:r>
            <a:r>
              <a:rPr sz="900" spc="-5" dirty="0">
                <a:latin typeface="Arial"/>
                <a:cs typeface="Arial"/>
              </a:rPr>
              <a:t>leur </a:t>
            </a:r>
            <a:r>
              <a:rPr sz="900" dirty="0">
                <a:latin typeface="Arial"/>
                <a:cs typeface="Arial"/>
              </a:rPr>
              <a:t>façon </a:t>
            </a:r>
            <a:r>
              <a:rPr sz="900" spc="-5" dirty="0">
                <a:latin typeface="Arial"/>
                <a:cs typeface="Arial"/>
              </a:rPr>
              <a:t>d’appliquer les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pratiques,</a:t>
            </a:r>
            <a:endParaRPr sz="900">
              <a:latin typeface="Arial"/>
              <a:cs typeface="Arial"/>
            </a:endParaRPr>
          </a:p>
          <a:p>
            <a:pPr marL="337185" lvl="1" indent="-96520">
              <a:lnSpc>
                <a:spcPct val="100000"/>
              </a:lnSpc>
              <a:spcBef>
                <a:spcPts val="215"/>
              </a:spcBef>
              <a:buChar char="–"/>
              <a:tabLst>
                <a:tab pos="337820" algn="l"/>
              </a:tabLst>
            </a:pPr>
            <a:r>
              <a:rPr sz="900" dirty="0">
                <a:latin typeface="Arial"/>
                <a:cs typeface="Arial"/>
              </a:rPr>
              <a:t>celles </a:t>
            </a:r>
            <a:r>
              <a:rPr sz="900" spc="-5" dirty="0">
                <a:latin typeface="Arial"/>
                <a:cs typeface="Arial"/>
              </a:rPr>
              <a:t>orientées vers les </a:t>
            </a:r>
            <a:r>
              <a:rPr sz="900" dirty="0">
                <a:latin typeface="Arial"/>
                <a:cs typeface="Arial"/>
              </a:rPr>
              <a:t>outils </a:t>
            </a:r>
            <a:r>
              <a:rPr sz="900" spc="-5" dirty="0">
                <a:latin typeface="Arial"/>
                <a:cs typeface="Arial"/>
              </a:rPr>
              <a:t>à </a:t>
            </a:r>
            <a:r>
              <a:rPr sz="900" dirty="0">
                <a:latin typeface="Arial"/>
                <a:cs typeface="Arial"/>
              </a:rPr>
              <a:t>installer </a:t>
            </a:r>
            <a:r>
              <a:rPr sz="900" spc="-5" dirty="0">
                <a:latin typeface="Arial"/>
                <a:cs typeface="Arial"/>
              </a:rPr>
              <a:t>ou à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adapter,</a:t>
            </a:r>
            <a:endParaRPr sz="900">
              <a:latin typeface="Arial"/>
              <a:cs typeface="Arial"/>
            </a:endParaRPr>
          </a:p>
          <a:p>
            <a:pPr marL="337185" lvl="1" indent="-96520">
              <a:lnSpc>
                <a:spcPct val="100000"/>
              </a:lnSpc>
              <a:spcBef>
                <a:spcPts val="219"/>
              </a:spcBef>
              <a:buChar char="–"/>
              <a:tabLst>
                <a:tab pos="337820" algn="l"/>
              </a:tabLst>
            </a:pPr>
            <a:r>
              <a:rPr sz="900" dirty="0">
                <a:latin typeface="Arial"/>
                <a:cs typeface="Arial"/>
              </a:rPr>
              <a:t>celles </a:t>
            </a:r>
            <a:r>
              <a:rPr sz="900" spc="-5" dirty="0">
                <a:latin typeface="Arial"/>
                <a:cs typeface="Arial"/>
              </a:rPr>
              <a:t>axées </a:t>
            </a:r>
            <a:r>
              <a:rPr sz="900" dirty="0">
                <a:latin typeface="Arial"/>
                <a:cs typeface="Arial"/>
              </a:rPr>
              <a:t>sur </a:t>
            </a:r>
            <a:r>
              <a:rPr sz="900" spc="-5" dirty="0">
                <a:latin typeface="Arial"/>
                <a:cs typeface="Arial"/>
              </a:rPr>
              <a:t>l’amélioration de la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qualité.</a:t>
            </a:r>
            <a:endParaRPr sz="9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275"/>
              </a:spcBef>
              <a:buChar char="•"/>
              <a:tabLst>
                <a:tab pos="109220" algn="l"/>
              </a:tabLst>
            </a:pPr>
            <a:r>
              <a:rPr sz="1200" spc="-5" dirty="0">
                <a:latin typeface="Arial"/>
                <a:cs typeface="Arial"/>
              </a:rPr>
              <a:t>Par exemple, les actions </a:t>
            </a:r>
            <a:r>
              <a:rPr sz="1200" dirty="0">
                <a:latin typeface="Arial"/>
                <a:cs typeface="Arial"/>
              </a:rPr>
              <a:t>impactant </a:t>
            </a:r>
            <a:r>
              <a:rPr sz="1200" spc="-5" dirty="0">
                <a:latin typeface="Arial"/>
                <a:cs typeface="Arial"/>
              </a:rPr>
              <a:t>les personnes </a:t>
            </a:r>
            <a:r>
              <a:rPr sz="1200" dirty="0">
                <a:latin typeface="Arial"/>
                <a:cs typeface="Arial"/>
              </a:rPr>
              <a:t>sont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37185" lvl="1" indent="-96520">
              <a:lnSpc>
                <a:spcPct val="100000"/>
              </a:lnSpc>
              <a:spcBef>
                <a:spcPts val="225"/>
              </a:spcBef>
              <a:buChar char="–"/>
              <a:tabLst>
                <a:tab pos="337820" algn="l"/>
              </a:tabLst>
            </a:pPr>
            <a:r>
              <a:rPr sz="900" dirty="0">
                <a:latin typeface="Arial"/>
                <a:cs typeface="Arial"/>
              </a:rPr>
              <a:t>limiter </a:t>
            </a:r>
            <a:r>
              <a:rPr sz="900" spc="-5" dirty="0">
                <a:latin typeface="Arial"/>
                <a:cs typeface="Arial"/>
              </a:rPr>
              <a:t>le </a:t>
            </a:r>
            <a:r>
              <a:rPr sz="900" dirty="0">
                <a:latin typeface="Arial"/>
                <a:cs typeface="Arial"/>
              </a:rPr>
              <a:t>scrum </a:t>
            </a:r>
            <a:r>
              <a:rPr sz="900" spc="-5" dirty="0">
                <a:latin typeface="Arial"/>
                <a:cs typeface="Arial"/>
              </a:rPr>
              <a:t>à 15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minutes,</a:t>
            </a:r>
            <a:endParaRPr sz="900">
              <a:latin typeface="Arial"/>
              <a:cs typeface="Arial"/>
            </a:endParaRPr>
          </a:p>
          <a:p>
            <a:pPr marL="337185" lvl="1" indent="-96520">
              <a:lnSpc>
                <a:spcPct val="100000"/>
              </a:lnSpc>
              <a:spcBef>
                <a:spcPts val="219"/>
              </a:spcBef>
              <a:buChar char="–"/>
              <a:tabLst>
                <a:tab pos="337820" algn="l"/>
              </a:tabLst>
            </a:pPr>
            <a:r>
              <a:rPr sz="900" spc="-5" dirty="0">
                <a:latin typeface="Arial"/>
                <a:cs typeface="Arial"/>
              </a:rPr>
              <a:t>faire une heure de travail en </a:t>
            </a:r>
            <a:r>
              <a:rPr sz="900" dirty="0">
                <a:latin typeface="Arial"/>
                <a:cs typeface="Arial"/>
              </a:rPr>
              <a:t>binôme tous </a:t>
            </a:r>
            <a:r>
              <a:rPr sz="900" spc="-5" dirty="0">
                <a:latin typeface="Arial"/>
                <a:cs typeface="Arial"/>
              </a:rPr>
              <a:t>les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jours,</a:t>
            </a:r>
            <a:endParaRPr sz="900">
              <a:latin typeface="Arial"/>
              <a:cs typeface="Arial"/>
            </a:endParaRPr>
          </a:p>
          <a:p>
            <a:pPr marL="337185" lvl="1" indent="-96520">
              <a:lnSpc>
                <a:spcPct val="100000"/>
              </a:lnSpc>
              <a:spcBef>
                <a:spcPts val="215"/>
              </a:spcBef>
              <a:buChar char="–"/>
              <a:tabLst>
                <a:tab pos="337820" algn="l"/>
              </a:tabLst>
            </a:pPr>
            <a:r>
              <a:rPr sz="900" dirty="0">
                <a:latin typeface="Arial"/>
                <a:cs typeface="Arial"/>
              </a:rPr>
              <a:t>modifier </a:t>
            </a:r>
            <a:r>
              <a:rPr sz="900" spc="-5" dirty="0">
                <a:latin typeface="Arial"/>
                <a:cs typeface="Arial"/>
              </a:rPr>
              <a:t>la </a:t>
            </a:r>
            <a:r>
              <a:rPr sz="900" dirty="0">
                <a:latin typeface="Arial"/>
                <a:cs typeface="Arial"/>
              </a:rPr>
              <a:t>façon </a:t>
            </a:r>
            <a:r>
              <a:rPr sz="900" spc="-5" dirty="0">
                <a:latin typeface="Arial"/>
                <a:cs typeface="Arial"/>
              </a:rPr>
              <a:t>de prendre en </a:t>
            </a:r>
            <a:r>
              <a:rPr sz="900" dirty="0">
                <a:latin typeface="Arial"/>
                <a:cs typeface="Arial"/>
              </a:rPr>
              <a:t>compte </a:t>
            </a:r>
            <a:r>
              <a:rPr sz="900" spc="-5" dirty="0">
                <a:latin typeface="Arial"/>
                <a:cs typeface="Arial"/>
              </a:rPr>
              <a:t>les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bugs...</a:t>
            </a:r>
            <a:endParaRPr sz="900">
              <a:latin typeface="Arial"/>
              <a:cs typeface="Arial"/>
            </a:endParaRPr>
          </a:p>
          <a:p>
            <a:pPr marL="384175" marR="5080" indent="-143510">
              <a:lnSpc>
                <a:spcPct val="100000"/>
              </a:lnSpc>
              <a:spcBef>
                <a:spcPts val="215"/>
              </a:spcBef>
            </a:pPr>
            <a:r>
              <a:rPr sz="900" b="1" spc="-5" dirty="0">
                <a:latin typeface="Arial"/>
                <a:cs typeface="Arial"/>
              </a:rPr>
              <a:t>Exemple </a:t>
            </a:r>
            <a:r>
              <a:rPr sz="900" b="1" dirty="0">
                <a:latin typeface="Arial"/>
                <a:cs typeface="Arial"/>
              </a:rPr>
              <a:t>: </a:t>
            </a:r>
            <a:r>
              <a:rPr sz="900" spc="-5" dirty="0">
                <a:latin typeface="Arial"/>
                <a:cs typeface="Arial"/>
              </a:rPr>
              <a:t>la limitation des </a:t>
            </a:r>
            <a:r>
              <a:rPr sz="900" dirty="0">
                <a:latin typeface="Arial"/>
                <a:cs typeface="Arial"/>
              </a:rPr>
              <a:t>scrums </a:t>
            </a:r>
            <a:r>
              <a:rPr sz="900" spc="-5" dirty="0">
                <a:latin typeface="Arial"/>
                <a:cs typeface="Arial"/>
              </a:rPr>
              <a:t>quotidiens à un quart d’heure </a:t>
            </a:r>
            <a:r>
              <a:rPr sz="900" dirty="0">
                <a:latin typeface="Arial"/>
                <a:cs typeface="Arial"/>
              </a:rPr>
              <a:t>est </a:t>
            </a:r>
            <a:r>
              <a:rPr sz="900" spc="-5" dirty="0">
                <a:latin typeface="Arial"/>
                <a:cs typeface="Arial"/>
              </a:rPr>
              <a:t>l’amélioration  </a:t>
            </a:r>
            <a:r>
              <a:rPr sz="900" dirty="0">
                <a:latin typeface="Arial"/>
                <a:cs typeface="Arial"/>
              </a:rPr>
              <a:t>choisie </a:t>
            </a:r>
            <a:r>
              <a:rPr sz="900" spc="-5" dirty="0">
                <a:latin typeface="Arial"/>
                <a:cs typeface="Arial"/>
              </a:rPr>
              <a:t>par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l’équipe.</a:t>
            </a:r>
            <a:endParaRPr sz="9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Les </a:t>
            </a:r>
            <a:r>
              <a:rPr sz="900" dirty="0">
                <a:latin typeface="Arial"/>
                <a:cs typeface="Arial"/>
              </a:rPr>
              <a:t>actions identifiées sont</a:t>
            </a:r>
            <a:r>
              <a:rPr sz="900" spc="-1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312420" indent="-71755">
              <a:lnSpc>
                <a:spcPct val="100000"/>
              </a:lnSpc>
              <a:spcBef>
                <a:spcPts val="215"/>
              </a:spcBef>
              <a:buChar char="•"/>
              <a:tabLst>
                <a:tab pos="313055" algn="l"/>
              </a:tabLst>
            </a:pPr>
            <a:r>
              <a:rPr sz="900" spc="-5" dirty="0">
                <a:latin typeface="Arial"/>
                <a:cs typeface="Arial"/>
              </a:rPr>
              <a:t>apporter un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minuteur,</a:t>
            </a:r>
            <a:endParaRPr sz="900">
              <a:latin typeface="Arial"/>
              <a:cs typeface="Arial"/>
            </a:endParaRPr>
          </a:p>
          <a:p>
            <a:pPr marL="312420" indent="-71755">
              <a:lnSpc>
                <a:spcPct val="100000"/>
              </a:lnSpc>
              <a:spcBef>
                <a:spcPts val="215"/>
              </a:spcBef>
              <a:buChar char="•"/>
              <a:tabLst>
                <a:tab pos="313055" algn="l"/>
              </a:tabLst>
            </a:pPr>
            <a:r>
              <a:rPr sz="900" dirty="0">
                <a:latin typeface="Arial"/>
                <a:cs typeface="Arial"/>
              </a:rPr>
              <a:t>Annoncer </a:t>
            </a:r>
            <a:r>
              <a:rPr sz="900" spc="-5" dirty="0">
                <a:latin typeface="Arial"/>
                <a:cs typeface="Arial"/>
              </a:rPr>
              <a:t>le </a:t>
            </a:r>
            <a:r>
              <a:rPr sz="900" dirty="0">
                <a:latin typeface="Arial"/>
                <a:cs typeface="Arial"/>
              </a:rPr>
              <a:t>temps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écoulé,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4874" y="7891983"/>
            <a:ext cx="1654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indent="-71120">
              <a:lnSpc>
                <a:spcPct val="100000"/>
              </a:lnSpc>
              <a:spcBef>
                <a:spcPts val="100"/>
              </a:spcBef>
              <a:buChar char="•"/>
              <a:tabLst>
                <a:tab pos="84455" algn="l"/>
              </a:tabLst>
            </a:pPr>
            <a:r>
              <a:rPr sz="900" dirty="0">
                <a:latin typeface="Arial"/>
                <a:cs typeface="Arial"/>
              </a:rPr>
              <a:t>afficher </a:t>
            </a:r>
            <a:r>
              <a:rPr sz="900" spc="-5" dirty="0">
                <a:latin typeface="Arial"/>
                <a:cs typeface="Arial"/>
              </a:rPr>
              <a:t>la durée </a:t>
            </a:r>
            <a:r>
              <a:rPr sz="900" dirty="0">
                <a:latin typeface="Arial"/>
                <a:cs typeface="Arial"/>
              </a:rPr>
              <a:t>tous </a:t>
            </a:r>
            <a:r>
              <a:rPr sz="900" spc="-5" dirty="0">
                <a:latin typeface="Arial"/>
                <a:cs typeface="Arial"/>
              </a:rPr>
              <a:t>les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jours.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1980" y="79773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156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Guides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de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la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rétrospective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79</a:t>
            </a:fld>
            <a:endParaRPr spc="-40" dirty="0"/>
          </a:p>
        </p:txBody>
      </p:sp>
      <p:sp>
        <p:nvSpPr>
          <p:cNvPr id="7" name="object 7"/>
          <p:cNvSpPr txBox="1"/>
          <p:nvPr/>
        </p:nvSpPr>
        <p:spPr>
          <a:xfrm>
            <a:off x="1176324" y="1616810"/>
            <a:ext cx="4508500" cy="2202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4460" indent="-124460">
              <a:lnSpc>
                <a:spcPct val="100000"/>
              </a:lnSpc>
              <a:spcBef>
                <a:spcPts val="434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Ne pas en </a:t>
            </a:r>
            <a:r>
              <a:rPr sz="1400" dirty="0">
                <a:latin typeface="Arial"/>
                <a:cs typeface="Arial"/>
              </a:rPr>
              <a:t>faire </a:t>
            </a:r>
            <a:r>
              <a:rPr sz="1400" spc="-5" dirty="0">
                <a:latin typeface="Arial"/>
                <a:cs typeface="Arial"/>
              </a:rPr>
              <a:t>une </a:t>
            </a:r>
            <a:r>
              <a:rPr sz="1400" dirty="0">
                <a:latin typeface="Arial"/>
                <a:cs typeface="Arial"/>
              </a:rPr>
              <a:t>séance </a:t>
            </a:r>
            <a:r>
              <a:rPr sz="1400" spc="-5" dirty="0">
                <a:latin typeface="Arial"/>
                <a:cs typeface="Arial"/>
              </a:rPr>
              <a:t>de </a:t>
            </a:r>
            <a:r>
              <a:rPr sz="1400" dirty="0">
                <a:latin typeface="Arial"/>
                <a:cs typeface="Arial"/>
              </a:rPr>
              <a:t>règlement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comptes</a:t>
            </a:r>
            <a:endParaRPr sz="1400">
              <a:latin typeface="Arial"/>
              <a:cs typeface="Arial"/>
            </a:endParaRPr>
          </a:p>
          <a:p>
            <a:pPr marL="124460" indent="-124460">
              <a:lnSpc>
                <a:spcPct val="100000"/>
              </a:lnSpc>
              <a:spcBef>
                <a:spcPts val="335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Parler de </a:t>
            </a:r>
            <a:r>
              <a:rPr sz="1400" dirty="0">
                <a:latin typeface="Arial"/>
                <a:cs typeface="Arial"/>
              </a:rPr>
              <a:t>ce </a:t>
            </a:r>
            <a:r>
              <a:rPr sz="1400" spc="-5" dirty="0">
                <a:latin typeface="Arial"/>
                <a:cs typeface="Arial"/>
              </a:rPr>
              <a:t>qui </a:t>
            </a:r>
            <a:r>
              <a:rPr sz="1400" spc="-10" dirty="0">
                <a:latin typeface="Arial"/>
                <a:cs typeface="Arial"/>
              </a:rPr>
              <a:t>va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bien</a:t>
            </a:r>
            <a:endParaRPr sz="1400">
              <a:latin typeface="Arial"/>
              <a:cs typeface="Arial"/>
            </a:endParaRPr>
          </a:p>
          <a:p>
            <a:pPr marL="288290" indent="-275590">
              <a:lnSpc>
                <a:spcPct val="100000"/>
              </a:lnSpc>
              <a:spcBef>
                <a:spcPts val="335"/>
              </a:spcBef>
              <a:buChar char="•"/>
              <a:tabLst>
                <a:tab pos="288290" algn="l"/>
                <a:tab pos="288925" algn="l"/>
                <a:tab pos="906780" algn="l"/>
                <a:tab pos="1666239" algn="l"/>
                <a:tab pos="2108200" algn="l"/>
                <a:tab pos="2885440" algn="l"/>
                <a:tab pos="3385820" algn="l"/>
              </a:tabLst>
            </a:pPr>
            <a:r>
              <a:rPr sz="1400" dirty="0">
                <a:latin typeface="Arial"/>
                <a:cs typeface="Arial"/>
              </a:rPr>
              <a:t>Faire	aboutir	les	</a:t>
            </a:r>
            <a:r>
              <a:rPr sz="1400" spc="-5" dirty="0">
                <a:latin typeface="Arial"/>
                <a:cs typeface="Arial"/>
              </a:rPr>
              <a:t>actions	des	rétrospectives</a:t>
            </a:r>
            <a:endParaRPr sz="14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précédentes</a:t>
            </a:r>
            <a:endParaRPr sz="1400">
              <a:latin typeface="Arial"/>
              <a:cs typeface="Arial"/>
            </a:endParaRPr>
          </a:p>
          <a:p>
            <a:pPr marL="124460" indent="-124460">
              <a:lnSpc>
                <a:spcPct val="100000"/>
              </a:lnSpc>
              <a:spcBef>
                <a:spcPts val="335"/>
              </a:spcBef>
              <a:buChar char="•"/>
              <a:tabLst>
                <a:tab pos="124460" algn="l"/>
              </a:tabLst>
            </a:pPr>
            <a:r>
              <a:rPr sz="1400" spc="-5" dirty="0">
                <a:latin typeface="Arial"/>
                <a:cs typeface="Arial"/>
              </a:rPr>
              <a:t>Se </a:t>
            </a:r>
            <a:r>
              <a:rPr sz="1400" dirty="0">
                <a:latin typeface="Arial"/>
                <a:cs typeface="Arial"/>
              </a:rPr>
              <a:t>concentrer sur </a:t>
            </a:r>
            <a:r>
              <a:rPr sz="1400" spc="-5" dirty="0">
                <a:latin typeface="Arial"/>
                <a:cs typeface="Arial"/>
              </a:rPr>
              <a:t>une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amélioration</a:t>
            </a:r>
            <a:endParaRPr sz="1400">
              <a:latin typeface="Arial"/>
              <a:cs typeface="Arial"/>
            </a:endParaRPr>
          </a:p>
          <a:p>
            <a:pPr marL="184785" marR="508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82245" algn="l"/>
              </a:tabLst>
            </a:pPr>
            <a:r>
              <a:rPr sz="1400" dirty="0">
                <a:latin typeface="Arial"/>
                <a:cs typeface="Arial"/>
              </a:rPr>
              <a:t>Mener </a:t>
            </a:r>
            <a:r>
              <a:rPr sz="1400" spc="-5" dirty="0">
                <a:latin typeface="Arial"/>
                <a:cs typeface="Arial"/>
              </a:rPr>
              <a:t>des rétrospectives plus poussées en </a:t>
            </a:r>
            <a:r>
              <a:rPr sz="1400" dirty="0">
                <a:latin typeface="Arial"/>
                <a:cs typeface="Arial"/>
              </a:rPr>
              <a:t>fin </a:t>
            </a:r>
            <a:r>
              <a:rPr sz="1400" spc="-5" dirty="0">
                <a:latin typeface="Arial"/>
                <a:cs typeface="Arial"/>
              </a:rPr>
              <a:t>de  </a:t>
            </a:r>
            <a:r>
              <a:rPr sz="1400" dirty="0">
                <a:latin typeface="Arial"/>
                <a:cs typeface="Arial"/>
              </a:rPr>
              <a:t>release</a:t>
            </a:r>
            <a:endParaRPr sz="1400">
              <a:latin typeface="Arial"/>
              <a:cs typeface="Arial"/>
            </a:endParaRPr>
          </a:p>
          <a:p>
            <a:pPr marL="136525" marR="6350" indent="-136525">
              <a:lnSpc>
                <a:spcPct val="100000"/>
              </a:lnSpc>
              <a:spcBef>
                <a:spcPts val="335"/>
              </a:spcBef>
              <a:buChar char="•"/>
              <a:tabLst>
                <a:tab pos="136525" algn="l"/>
              </a:tabLst>
            </a:pPr>
            <a:r>
              <a:rPr sz="1400" dirty="0">
                <a:latin typeface="Arial"/>
                <a:cs typeface="Arial"/>
              </a:rPr>
              <a:t>Utiliser </a:t>
            </a:r>
            <a:r>
              <a:rPr sz="1400" spc="-5" dirty="0">
                <a:latin typeface="Arial"/>
                <a:cs typeface="Arial"/>
              </a:rPr>
              <a:t>un </a:t>
            </a:r>
            <a:r>
              <a:rPr sz="1400" dirty="0">
                <a:latin typeface="Arial"/>
                <a:cs typeface="Arial"/>
              </a:rPr>
              <a:t>facilitateur </a:t>
            </a:r>
            <a:r>
              <a:rPr sz="1400" spc="-5" dirty="0">
                <a:latin typeface="Arial"/>
                <a:cs typeface="Arial"/>
              </a:rPr>
              <a:t>externe </a:t>
            </a:r>
            <a:r>
              <a:rPr sz="1400" dirty="0">
                <a:latin typeface="Arial"/>
                <a:cs typeface="Arial"/>
              </a:rPr>
              <a:t>lorsque le Scrum Master  </a:t>
            </a:r>
            <a:r>
              <a:rPr sz="1400" spc="-5" dirty="0">
                <a:latin typeface="Arial"/>
                <a:cs typeface="Arial"/>
              </a:rPr>
              <a:t>n’y arrive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980" y="4000627"/>
            <a:ext cx="15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157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2076" y="998219"/>
            <a:ext cx="172847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445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6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</a:t>
            </a:r>
            <a:r>
              <a:rPr sz="1800" b="1" spc="-4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solutions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907539">
              <a:lnSpc>
                <a:spcPct val="100000"/>
              </a:lnSpc>
              <a:spcBef>
                <a:spcPts val="1250"/>
              </a:spcBef>
            </a:pP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Agiles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177" y="4000627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15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9383" y="1761744"/>
            <a:ext cx="2825496" cy="2231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574675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solidFill>
                  <a:srgbClr val="3366CC"/>
                </a:solidFill>
                <a:latin typeface="Arial"/>
                <a:cs typeface="Arial"/>
              </a:rPr>
              <a:t>Méthodes</a:t>
            </a:r>
            <a:r>
              <a:rPr sz="1800" b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Agiles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8877" y="7999652"/>
            <a:ext cx="8890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16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9867" y="5527547"/>
            <a:ext cx="4378452" cy="2602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8</a:t>
            </a:fld>
            <a:endParaRPr spc="-4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3" y="20828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464646"/>
                </a:solidFill>
                <a:latin typeface="Times New Roman"/>
                <a:cs typeface="Times New Roman"/>
              </a:rPr>
              <a:t>22/10/2016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214" y="1171194"/>
            <a:ext cx="1079754" cy="11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926591"/>
            <a:ext cx="3204972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076" y="998219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40">
                <a:moveTo>
                  <a:pt x="0" y="396240"/>
                </a:moveTo>
                <a:lnTo>
                  <a:pt x="1728216" y="396240"/>
                </a:lnTo>
                <a:lnTo>
                  <a:pt x="172821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957" y="924305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568325" marR="810260" indent="78740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Les principales  méthodes</a:t>
            </a:r>
            <a:r>
              <a:rPr sz="1800" b="1" spc="-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CC"/>
                </a:solidFill>
                <a:latin typeface="Arial"/>
                <a:cs typeface="Arial"/>
              </a:rPr>
              <a:t>Agiles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324" y="1623821"/>
            <a:ext cx="4424045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7950" indent="-95250">
              <a:lnSpc>
                <a:spcPct val="100000"/>
              </a:lnSpc>
              <a:spcBef>
                <a:spcPts val="385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De </a:t>
            </a:r>
            <a:r>
              <a:rPr sz="1200" dirty="0">
                <a:latin typeface="Arial"/>
                <a:cs typeface="Arial"/>
              </a:rPr>
              <a:t>nombreuses méthodes sans compter </a:t>
            </a:r>
            <a:r>
              <a:rPr sz="1200" spc="-5" dirty="0">
                <a:latin typeface="Arial"/>
                <a:cs typeface="Arial"/>
              </a:rPr>
              <a:t>les </a:t>
            </a:r>
            <a:r>
              <a:rPr sz="1200" dirty="0">
                <a:latin typeface="Arial"/>
                <a:cs typeface="Arial"/>
              </a:rPr>
              <a:t>méthodes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maisons</a:t>
            </a:r>
            <a:endParaRPr sz="1200" dirty="0">
              <a:latin typeface="Arial"/>
              <a:cs typeface="Arial"/>
            </a:endParaRPr>
          </a:p>
          <a:p>
            <a:pPr marL="107950" indent="-95250">
              <a:lnSpc>
                <a:spcPct val="100000"/>
              </a:lnSpc>
              <a:spcBef>
                <a:spcPts val="290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Selon la taille </a:t>
            </a:r>
            <a:r>
              <a:rPr sz="1200" dirty="0">
                <a:latin typeface="Arial"/>
                <a:cs typeface="Arial"/>
              </a:rPr>
              <a:t>du projet/de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l’équipe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0372" y="4000627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8877" y="4022951"/>
            <a:ext cx="4445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2872" y="2083307"/>
            <a:ext cx="3640836" cy="2190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6214" y="5147309"/>
            <a:ext cx="1079754" cy="112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2244" y="4902708"/>
            <a:ext cx="32049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076" y="4974335"/>
            <a:ext cx="1728470" cy="396240"/>
          </a:xfrm>
          <a:custGeom>
            <a:avLst/>
            <a:gdLst/>
            <a:ahLst/>
            <a:cxnLst/>
            <a:rect l="l" t="t" r="r" b="b"/>
            <a:pathLst>
              <a:path w="1728470" h="396239">
                <a:moveTo>
                  <a:pt x="0" y="396239"/>
                </a:moveTo>
                <a:lnTo>
                  <a:pt x="1728216" y="396239"/>
                </a:lnTo>
                <a:lnTo>
                  <a:pt x="17282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49957" y="4900421"/>
            <a:ext cx="3209925" cy="558165"/>
          </a:xfrm>
          <a:prstGeom prst="rect">
            <a:avLst/>
          </a:prstGeom>
          <a:ln w="4572">
            <a:solidFill>
              <a:srgbClr val="A0ACC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250"/>
              </a:spcBef>
            </a:pP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La méthode</a:t>
            </a:r>
            <a:r>
              <a:rPr sz="1800" b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Arial"/>
                <a:cs typeface="Arial"/>
              </a:rPr>
              <a:t>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40" dirty="0"/>
              <a:t>9</a:t>
            </a:fld>
            <a:endParaRPr spc="-40" dirty="0"/>
          </a:p>
        </p:txBody>
      </p:sp>
      <p:sp>
        <p:nvSpPr>
          <p:cNvPr id="15" name="object 15"/>
          <p:cNvSpPr txBox="1"/>
          <p:nvPr/>
        </p:nvSpPr>
        <p:spPr>
          <a:xfrm>
            <a:off x="1176324" y="5456999"/>
            <a:ext cx="4275455" cy="26523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390"/>
              </a:spcBef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Selon le bureau d’études Gartner, en </a:t>
            </a:r>
            <a:r>
              <a:rPr sz="1200" dirty="0">
                <a:latin typeface="Arial"/>
                <a:cs typeface="Arial"/>
              </a:rPr>
              <a:t>2012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139700" algn="l"/>
              </a:tabLst>
            </a:pPr>
            <a:r>
              <a:rPr sz="1200" b="1" dirty="0">
                <a:latin typeface="Arial"/>
                <a:cs typeface="Arial"/>
              </a:rPr>
              <a:t>Plus </a:t>
            </a:r>
            <a:r>
              <a:rPr sz="1200" b="1" spc="-5" dirty="0">
                <a:latin typeface="Arial"/>
                <a:cs typeface="Arial"/>
              </a:rPr>
              <a:t>de 60% des projets informatiques deviennent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agiles</a:t>
            </a:r>
            <a:endParaRPr sz="12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139700" algn="l"/>
              </a:tabLst>
            </a:pPr>
            <a:r>
              <a:rPr sz="1200" b="1" spc="-5" dirty="0">
                <a:latin typeface="Arial"/>
                <a:cs typeface="Arial"/>
              </a:rPr>
              <a:t>80% de </a:t>
            </a:r>
            <a:r>
              <a:rPr sz="1200" b="1" dirty="0">
                <a:latin typeface="Arial"/>
                <a:cs typeface="Arial"/>
              </a:rPr>
              <a:t>ces </a:t>
            </a:r>
            <a:r>
              <a:rPr sz="1200" b="1" spc="-5" dirty="0">
                <a:latin typeface="Arial"/>
                <a:cs typeface="Arial"/>
              </a:rPr>
              <a:t>projets </a:t>
            </a:r>
            <a:r>
              <a:rPr sz="1200" b="1" dirty="0">
                <a:latin typeface="Arial"/>
                <a:cs typeface="Arial"/>
              </a:rPr>
              <a:t>utilisent </a:t>
            </a:r>
            <a:r>
              <a:rPr sz="1200" b="1" spc="-5" dirty="0">
                <a:latin typeface="Arial"/>
                <a:cs typeface="Arial"/>
              </a:rPr>
              <a:t>la méthode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Scrum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Char char="•"/>
              <a:tabLst>
                <a:tab pos="108585" algn="l"/>
              </a:tabLst>
            </a:pPr>
            <a:r>
              <a:rPr sz="1200" dirty="0">
                <a:latin typeface="Arial"/>
                <a:cs typeface="Arial"/>
              </a:rPr>
              <a:t>Ken </a:t>
            </a:r>
            <a:r>
              <a:rPr sz="1200" spc="-5" dirty="0">
                <a:latin typeface="Arial"/>
                <a:cs typeface="Arial"/>
              </a:rPr>
              <a:t>Schwaber décrit </a:t>
            </a:r>
            <a:r>
              <a:rPr sz="1200" dirty="0">
                <a:latin typeface="Arial"/>
                <a:cs typeface="Arial"/>
              </a:rPr>
              <a:t>Scrum comme un cadre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framework)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12700" marR="357505">
              <a:lnSpc>
                <a:spcPct val="120000"/>
              </a:lnSpc>
              <a:buChar char="•"/>
              <a:tabLst>
                <a:tab pos="108585" algn="l"/>
              </a:tabLst>
            </a:pPr>
            <a:r>
              <a:rPr sz="1200" spc="-5" dirty="0">
                <a:latin typeface="Arial"/>
                <a:cs typeface="Arial"/>
              </a:rPr>
              <a:t>Un </a:t>
            </a:r>
            <a:r>
              <a:rPr sz="1200" dirty="0">
                <a:latin typeface="Arial"/>
                <a:cs typeface="Arial"/>
              </a:rPr>
              <a:t>spécialiste des processus </a:t>
            </a:r>
            <a:r>
              <a:rPr sz="1200" spc="-5" dirty="0">
                <a:latin typeface="Arial"/>
                <a:cs typeface="Arial"/>
              </a:rPr>
              <a:t>parlerait, </a:t>
            </a:r>
            <a:r>
              <a:rPr sz="1200" dirty="0">
                <a:latin typeface="Arial"/>
                <a:cs typeface="Arial"/>
              </a:rPr>
              <a:t>pour Scrum, de  </a:t>
            </a:r>
            <a:r>
              <a:rPr sz="1200" i="1" spc="-5" dirty="0">
                <a:latin typeface="Arial"/>
                <a:cs typeface="Arial"/>
              </a:rPr>
              <a:t>pattern </a:t>
            </a:r>
            <a:r>
              <a:rPr sz="1200" spc="-5" dirty="0">
                <a:latin typeface="Arial"/>
                <a:cs typeface="Arial"/>
              </a:rPr>
              <a:t>de processus, orienté gestion </a:t>
            </a:r>
            <a:r>
              <a:rPr sz="1200" dirty="0">
                <a:latin typeface="Arial"/>
                <a:cs typeface="Arial"/>
              </a:rPr>
              <a:t>de projet, </a:t>
            </a:r>
            <a:r>
              <a:rPr sz="1200" spc="-5" dirty="0">
                <a:latin typeface="Arial"/>
                <a:cs typeface="Arial"/>
              </a:rPr>
              <a:t>qui peut  incorporer différentes </a:t>
            </a:r>
            <a:r>
              <a:rPr sz="1200" dirty="0">
                <a:latin typeface="Arial"/>
                <a:cs typeface="Arial"/>
              </a:rPr>
              <a:t>méthodes </a:t>
            </a:r>
            <a:r>
              <a:rPr sz="1200" spc="-5" dirty="0">
                <a:latin typeface="Arial"/>
                <a:cs typeface="Arial"/>
              </a:rPr>
              <a:t>ou pratiques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d’ingénierie.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Scrum est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une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méthode agile pour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la gestion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projets.</a:t>
            </a:r>
            <a:endParaRPr sz="1200" dirty="0">
              <a:latin typeface="Arial"/>
              <a:cs typeface="Arial"/>
            </a:endParaRPr>
          </a:p>
          <a:p>
            <a:pPr marR="116205" algn="r">
              <a:lnSpc>
                <a:spcPct val="100000"/>
              </a:lnSpc>
              <a:spcBef>
                <a:spcPts val="825"/>
              </a:spcBef>
            </a:pPr>
            <a:r>
              <a:rPr sz="700" spc="-5" dirty="0">
                <a:latin typeface="Times New Roman"/>
                <a:cs typeface="Times New Roman"/>
              </a:rPr>
              <a:t>18</a:t>
            </a:r>
            <a:endParaRPr sz="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8797</Words>
  <Application>Microsoft Office PowerPoint</Application>
  <PresentationFormat>Affichage à l'écran (4:3)</PresentationFormat>
  <Paragraphs>1272</Paragraphs>
  <Slides>79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84" baseType="lpstr">
      <vt:lpstr>Arial</vt:lpstr>
      <vt:lpstr>Calibri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rôles dans Scrum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réunions Scrum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Aymen Boughdiri</cp:lastModifiedBy>
  <cp:revision>1</cp:revision>
  <dcterms:created xsi:type="dcterms:W3CDTF">2018-10-26T19:53:36Z</dcterms:created>
  <dcterms:modified xsi:type="dcterms:W3CDTF">2018-10-29T19:02:46Z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2016-10-22T00:00:00Z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2018-10-26T00:00:00Z</vt:filetime>
  </property>
</Properties>
</file>