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58"/>
  </p:notesMasterIdLst>
  <p:handoutMasterIdLst>
    <p:handoutMasterId r:id="rId159"/>
  </p:handoutMasterIdLst>
  <p:sldIdLst>
    <p:sldId id="445" r:id="rId2"/>
    <p:sldId id="420" r:id="rId3"/>
    <p:sldId id="315" r:id="rId4"/>
    <p:sldId id="438" r:id="rId5"/>
    <p:sldId id="446" r:id="rId6"/>
    <p:sldId id="275" r:id="rId7"/>
    <p:sldId id="273" r:id="rId8"/>
    <p:sldId id="312" r:id="rId9"/>
    <p:sldId id="276" r:id="rId10"/>
    <p:sldId id="422" r:id="rId11"/>
    <p:sldId id="433" r:id="rId12"/>
    <p:sldId id="313" r:id="rId13"/>
    <p:sldId id="432" r:id="rId14"/>
    <p:sldId id="277" r:id="rId15"/>
    <p:sldId id="278" r:id="rId16"/>
    <p:sldId id="355" r:id="rId17"/>
    <p:sldId id="356" r:id="rId18"/>
    <p:sldId id="357" r:id="rId19"/>
    <p:sldId id="358" r:id="rId20"/>
    <p:sldId id="359" r:id="rId21"/>
    <p:sldId id="360" r:id="rId22"/>
    <p:sldId id="439" r:id="rId23"/>
    <p:sldId id="361" r:id="rId24"/>
    <p:sldId id="362" r:id="rId25"/>
    <p:sldId id="282" r:id="rId26"/>
    <p:sldId id="316" r:id="rId27"/>
    <p:sldId id="280" r:id="rId28"/>
    <p:sldId id="423" r:id="rId29"/>
    <p:sldId id="281"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434" r:id="rId43"/>
    <p:sldId id="440" r:id="rId44"/>
    <p:sldId id="363" r:id="rId45"/>
    <p:sldId id="364" r:id="rId46"/>
    <p:sldId id="365" r:id="rId47"/>
    <p:sldId id="319" r:id="rId48"/>
    <p:sldId id="297" r:id="rId49"/>
    <p:sldId id="366" r:id="rId50"/>
    <p:sldId id="298" r:id="rId51"/>
    <p:sldId id="437" r:id="rId52"/>
    <p:sldId id="317" r:id="rId53"/>
    <p:sldId id="300" r:id="rId54"/>
    <p:sldId id="301" r:id="rId55"/>
    <p:sldId id="302" r:id="rId56"/>
    <p:sldId id="303" r:id="rId57"/>
    <p:sldId id="304" r:id="rId58"/>
    <p:sldId id="305" r:id="rId59"/>
    <p:sldId id="424" r:id="rId60"/>
    <p:sldId id="307" r:id="rId61"/>
    <p:sldId id="308" r:id="rId62"/>
    <p:sldId id="309" r:id="rId63"/>
    <p:sldId id="310" r:id="rId64"/>
    <p:sldId id="311" r:id="rId65"/>
    <p:sldId id="320" r:id="rId66"/>
    <p:sldId id="435" r:id="rId67"/>
    <p:sldId id="427" r:id="rId68"/>
    <p:sldId id="321" r:id="rId69"/>
    <p:sldId id="322" r:id="rId70"/>
    <p:sldId id="323" r:id="rId71"/>
    <p:sldId id="324" r:id="rId72"/>
    <p:sldId id="325" r:id="rId73"/>
    <p:sldId id="426" r:id="rId74"/>
    <p:sldId id="326" r:id="rId75"/>
    <p:sldId id="327" r:id="rId76"/>
    <p:sldId id="328" r:id="rId77"/>
    <p:sldId id="329" r:id="rId78"/>
    <p:sldId id="330" r:id="rId79"/>
    <p:sldId id="331" r:id="rId80"/>
    <p:sldId id="332" r:id="rId81"/>
    <p:sldId id="333" r:id="rId82"/>
    <p:sldId id="349" r:id="rId83"/>
    <p:sldId id="436" r:id="rId84"/>
    <p:sldId id="428" r:id="rId85"/>
    <p:sldId id="353" r:id="rId86"/>
    <p:sldId id="336" r:id="rId87"/>
    <p:sldId id="337" r:id="rId88"/>
    <p:sldId id="338" r:id="rId89"/>
    <p:sldId id="339" r:id="rId90"/>
    <p:sldId id="340" r:id="rId91"/>
    <p:sldId id="444" r:id="rId92"/>
    <p:sldId id="350" r:id="rId93"/>
    <p:sldId id="351" r:id="rId94"/>
    <p:sldId id="369" r:id="rId95"/>
    <p:sldId id="443" r:id="rId96"/>
    <p:sldId id="341" r:id="rId97"/>
    <p:sldId id="352" r:id="rId98"/>
    <p:sldId id="441" r:id="rId99"/>
    <p:sldId id="342" r:id="rId100"/>
    <p:sldId id="429" r:id="rId101"/>
    <p:sldId id="442" r:id="rId102"/>
    <p:sldId id="343" r:id="rId103"/>
    <p:sldId id="430" r:id="rId104"/>
    <p:sldId id="344" r:id="rId105"/>
    <p:sldId id="367" r:id="rId106"/>
    <p:sldId id="345" r:id="rId107"/>
    <p:sldId id="370" r:id="rId108"/>
    <p:sldId id="372" r:id="rId109"/>
    <p:sldId id="373" r:id="rId110"/>
    <p:sldId id="374" r:id="rId111"/>
    <p:sldId id="375" r:id="rId112"/>
    <p:sldId id="376" r:id="rId113"/>
    <p:sldId id="377" r:id="rId114"/>
    <p:sldId id="447" r:id="rId115"/>
    <p:sldId id="448" r:id="rId116"/>
    <p:sldId id="346" r:id="rId117"/>
    <p:sldId id="347" r:id="rId118"/>
    <p:sldId id="348" r:id="rId119"/>
    <p:sldId id="378" r:id="rId120"/>
    <p:sldId id="379" r:id="rId121"/>
    <p:sldId id="380" r:id="rId122"/>
    <p:sldId id="381" r:id="rId123"/>
    <p:sldId id="382" r:id="rId124"/>
    <p:sldId id="383" r:id="rId125"/>
    <p:sldId id="385" r:id="rId126"/>
    <p:sldId id="386" r:id="rId127"/>
    <p:sldId id="387" r:id="rId128"/>
    <p:sldId id="388" r:id="rId129"/>
    <p:sldId id="389" r:id="rId130"/>
    <p:sldId id="390" r:id="rId131"/>
    <p:sldId id="391" r:id="rId132"/>
    <p:sldId id="392" r:id="rId133"/>
    <p:sldId id="394" r:id="rId134"/>
    <p:sldId id="396" r:id="rId135"/>
    <p:sldId id="397" r:id="rId136"/>
    <p:sldId id="398" r:id="rId137"/>
    <p:sldId id="399" r:id="rId138"/>
    <p:sldId id="400" r:id="rId139"/>
    <p:sldId id="401" r:id="rId140"/>
    <p:sldId id="402" r:id="rId141"/>
    <p:sldId id="403" r:id="rId142"/>
    <p:sldId id="404" r:id="rId143"/>
    <p:sldId id="405" r:id="rId144"/>
    <p:sldId id="407" r:id="rId145"/>
    <p:sldId id="408" r:id="rId146"/>
    <p:sldId id="409" r:id="rId147"/>
    <p:sldId id="410" r:id="rId148"/>
    <p:sldId id="411" r:id="rId149"/>
    <p:sldId id="412" r:id="rId150"/>
    <p:sldId id="413" r:id="rId151"/>
    <p:sldId id="414" r:id="rId152"/>
    <p:sldId id="415" r:id="rId153"/>
    <p:sldId id="417" r:id="rId154"/>
    <p:sldId id="418" r:id="rId155"/>
    <p:sldId id="419" r:id="rId156"/>
    <p:sldId id="431" r:id="rId157"/>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p:scale>
          <a:sx n="59" d="100"/>
          <a:sy n="59" d="100"/>
        </p:scale>
        <p:origin x="1050" y="186"/>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516750B8-94A2-491E-A74F-C04E9EFFE24E}" type="presOf" srcId="{5171B90D-F25C-456F-99F2-3BB0E7814D56}" destId="{7599001C-9EFF-439B-89ED-73B2D3E62E5C}"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B24C7570-CA02-4AB8-B874-652E8263180F}" type="presOf" srcId="{C99F04B1-E211-4EF5-AB40-596FC15B82A6}" destId="{310659AA-BAFE-40EA-8A65-63B471B47126}"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368A979-0D54-41FD-8D3A-F6DA845E0698}" type="presOf" srcId="{FE441195-EC19-4EC7-8066-0A429951ABE8}" destId="{44994C7C-B5BD-4A50-B141-AFD85462C91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1C7293CF-03A4-481B-91B9-04CE004DD940}" type="presOf" srcId="{9411ACB5-0E7D-4077-93CF-6857022CC97F}" destId="{7648AEAD-7775-4618-811B-9222938629D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B1339644-3410-4D9B-896D-D7D379978E79}" type="presOf" srcId="{BAE46078-35E2-44BB-A834-390C4175BDC8}" destId="{4EEC44E4-54C9-47AA-AE57-AD00EBAD850F}"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E01F05F-1D8F-4493-8CCF-AEB165E6C0B6}" type="presOf" srcId="{CF57F958-12A0-4E62-9AF6-FC616458D953}" destId="{0B3CAC52-E33F-4B99-B5CD-6140749FABEB}"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68E9044A-538F-4F25-BE03-DD9518C60009}" type="presOf" srcId="{F03ACCC7-412D-4B09-BD22-79400BE7DD8D}" destId="{2E84C242-8DB4-49BA-A57A-9E442E83FDDC}"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fonctionnels</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non fonctionnels</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structurels</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de confirmation</a:t>
          </a:r>
          <a:endParaRPr lang="fr-FR" sz="5000" kern="1200" dirty="0"/>
        </a:p>
      </dsp:txBody>
      <dsp:txXfrm rot="-5400000">
        <a:off x="988379" y="3849262"/>
        <a:ext cx="7355169" cy="828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5/2/2018</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5/2/2018</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9</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80</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84</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87</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88</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89</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104</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105</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116</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117</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118</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120</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142</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143</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052638"/>
            <a:ext cx="6705600" cy="3911601"/>
          </a:xfrm>
          <a:prstGeom prst="rect">
            <a:avLst/>
          </a:prstGeom>
        </p:spPr>
      </p:pic>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1</a:t>
            </a:fld>
            <a:endParaRPr lang="en-US" dirty="0"/>
          </a:p>
        </p:txBody>
      </p:sp>
      <p:sp>
        <p:nvSpPr>
          <p:cNvPr id="7" name="Title 1"/>
          <p:cNvSpPr txBox="1">
            <a:spLocks/>
          </p:cNvSpPr>
          <p:nvPr/>
        </p:nvSpPr>
        <p:spPr bwMode="auto">
          <a:xfrm>
            <a:off x="485775" y="1511300"/>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eaLnBrk="1" hangingPunct="1"/>
            <a:r>
              <a:rPr lang="en-GB" smtClean="0"/>
              <a:t>ISTQB Training</a:t>
            </a:r>
            <a:endParaRPr lang="en-US" dirty="0" smtClean="0"/>
          </a:p>
        </p:txBody>
      </p:sp>
      <p:sp>
        <p:nvSpPr>
          <p:cNvPr id="8" name="Subtitle 2"/>
          <p:cNvSpPr txBox="1">
            <a:spLocks/>
          </p:cNvSpPr>
          <p:nvPr/>
        </p:nvSpPr>
        <p:spPr bwMode="auto">
          <a:xfrm>
            <a:off x="482600" y="2052638"/>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ct val="0"/>
              </a:spcBef>
              <a:buNone/>
            </a:pPr>
            <a:r>
              <a:rPr lang="en-US" dirty="0" smtClean="0">
                <a:solidFill>
                  <a:srgbClr val="898989"/>
                </a:solidFill>
              </a:rPr>
              <a:t>     02/03/04 2018 Boughdiri Aymen</a:t>
            </a:r>
          </a:p>
        </p:txBody>
      </p:sp>
    </p:spTree>
    <p:extLst>
      <p:ext uri="{BB962C8B-B14F-4D97-AF65-F5344CB8AC3E}">
        <p14:creationId xmlns:p14="http://schemas.microsoft.com/office/powerpoint/2010/main" val="2406397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100</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101</a:t>
            </a:fld>
            <a:endParaRPr lang="en-US" dirty="0"/>
          </a:p>
        </p:txBody>
      </p:sp>
      <p:pic>
        <p:nvPicPr>
          <p:cNvPr id="5" name="Image 4"/>
          <p:cNvPicPr>
            <a:picLocks noChangeAspect="1"/>
          </p:cNvPicPr>
          <p:nvPr/>
        </p:nvPicPr>
        <p:blipFill>
          <a:blip r:embed="rId2"/>
          <a:stretch>
            <a:fillRect/>
          </a:stretch>
        </p:blipFill>
        <p:spPr>
          <a:xfrm>
            <a:off x="390525" y="1390650"/>
            <a:ext cx="8362950" cy="4552950"/>
          </a:xfrm>
          <a:prstGeom prst="rect">
            <a:avLst/>
          </a:prstGeom>
        </p:spPr>
      </p:pic>
    </p:spTree>
    <p:extLst>
      <p:ext uri="{BB962C8B-B14F-4D97-AF65-F5344CB8AC3E}">
        <p14:creationId xmlns:p14="http://schemas.microsoft.com/office/powerpoint/2010/main" val="39660088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102</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103</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104</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dirty="0"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105</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dirty="0"/>
                <a:t>As all </a:t>
              </a:r>
              <a:r>
                <a:rPr lang="en-US" sz="2800" dirty="0" smtClean="0"/>
                <a:t>3 </a:t>
              </a:r>
              <a:r>
                <a:rPr lang="en-US" sz="2800" dirty="0"/>
                <a:t>statements are ‘covered’ by</a:t>
              </a:r>
            </a:p>
            <a:p>
              <a:pPr algn="ctr" eaLnBrk="0" hangingPunct="0"/>
              <a:r>
                <a:rPr lang="en-US" sz="2800" dirty="0"/>
                <a:t>this test case, we have achieved</a:t>
              </a:r>
            </a:p>
            <a:p>
              <a:pPr algn="ctr" eaLnBrk="0" hangingPunct="0"/>
              <a:r>
                <a:rPr lang="en-US" sz="2800" dirty="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685800" y="1600200"/>
            <a:ext cx="533400" cy="2286000"/>
            <a:chOff x="432" y="1008"/>
            <a:chExt cx="336" cy="1440"/>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106</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11</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a:xfrm>
            <a:off x="485775" y="194355"/>
            <a:ext cx="8388350" cy="541337"/>
          </a:xfrm>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dirty="0"/>
              <a:t>Read A</a:t>
            </a:r>
          </a:p>
          <a:p>
            <a:pPr eaLnBrk="0" hangingPunct="0"/>
            <a:r>
              <a:rPr lang="en-GB" dirty="0"/>
              <a:t>Read B</a:t>
            </a:r>
          </a:p>
          <a:p>
            <a:pPr eaLnBrk="0" hangingPunct="0"/>
            <a:r>
              <a:rPr lang="en-GB" dirty="0"/>
              <a:t>IF A &gt; 0 THEN</a:t>
            </a:r>
          </a:p>
          <a:p>
            <a:pPr eaLnBrk="0" hangingPunct="0"/>
            <a:r>
              <a:rPr lang="en-GB" dirty="0"/>
              <a:t>     IF B  = 0 THEN</a:t>
            </a:r>
          </a:p>
          <a:p>
            <a:pPr eaLnBrk="0" hangingPunct="0"/>
            <a:r>
              <a:rPr lang="en-GB" dirty="0"/>
              <a:t>	Print “No values”</a:t>
            </a:r>
          </a:p>
          <a:p>
            <a:pPr eaLnBrk="0" hangingPunct="0"/>
            <a:r>
              <a:rPr lang="en-GB" dirty="0"/>
              <a:t>     ELSE</a:t>
            </a:r>
          </a:p>
          <a:p>
            <a:pPr eaLnBrk="0" hangingPunct="0"/>
            <a:r>
              <a:rPr lang="en-GB" dirty="0"/>
              <a:t>	Print B</a:t>
            </a:r>
          </a:p>
          <a:p>
            <a:pPr eaLnBrk="0" hangingPunct="0"/>
            <a:r>
              <a:rPr lang="en-GB" dirty="0"/>
              <a:t>	IF A &gt; 21 THEN</a:t>
            </a:r>
          </a:p>
          <a:p>
            <a:pPr eaLnBrk="0" hangingPunct="0"/>
            <a:r>
              <a:rPr lang="en-GB" dirty="0"/>
              <a:t>	    Print A</a:t>
            </a:r>
          </a:p>
          <a:p>
            <a:pPr eaLnBrk="0" hangingPunct="0"/>
            <a:r>
              <a:rPr lang="en-GB" dirty="0"/>
              <a:t>	ENDIF</a:t>
            </a:r>
          </a:p>
          <a:p>
            <a:pPr eaLnBrk="0" hangingPunct="0"/>
            <a:r>
              <a:rPr lang="en-GB" dirty="0"/>
              <a:t>     ENDIF</a:t>
            </a:r>
          </a:p>
          <a:p>
            <a:pPr eaLnBrk="0" hangingPunct="0"/>
            <a:r>
              <a:rPr lang="en-GB" dirty="0"/>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dirty="0">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dirty="0"/>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51543"/>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dirty="0">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sz="1000" b="1" dirty="0"/>
              <a:t>Analyser la procédure suivante très simplifiée:</a:t>
            </a:r>
          </a:p>
          <a:p>
            <a:r>
              <a:rPr lang="en-SG" sz="1000" b="1" dirty="0"/>
              <a:t>Ask: "What type of ticket do you require, single or return?"</a:t>
            </a:r>
            <a:endParaRPr lang="fr-FR" sz="1000" b="1" dirty="0"/>
          </a:p>
          <a:p>
            <a:r>
              <a:rPr lang="en-SG" sz="1000" b="1" dirty="0"/>
              <a:t>IF the customer wants ‘return’</a:t>
            </a:r>
            <a:endParaRPr lang="fr-FR" sz="1000" b="1" dirty="0"/>
          </a:p>
          <a:p>
            <a:r>
              <a:rPr lang="en-SG" sz="1000" b="1" dirty="0"/>
              <a:t>Ask: "What rate, Standard or Cheap-day?"</a:t>
            </a:r>
            <a:endParaRPr lang="fr-FR" sz="1000" b="1" dirty="0"/>
          </a:p>
          <a:p>
            <a:r>
              <a:rPr lang="en-SG" sz="1000" b="1" dirty="0"/>
              <a:t>IF the customer replies ‘Cheap-day’</a:t>
            </a:r>
            <a:endParaRPr lang="fr-FR" sz="1000" b="1" dirty="0"/>
          </a:p>
          <a:p>
            <a:r>
              <a:rPr lang="en-SG" sz="1000" b="1" dirty="0"/>
              <a:t>Say: "That will be £11:20"</a:t>
            </a:r>
            <a:endParaRPr lang="fr-FR" sz="1000" b="1" dirty="0"/>
          </a:p>
          <a:p>
            <a:r>
              <a:rPr lang="en-SG" sz="1000" b="1" dirty="0"/>
              <a:t>ELSE</a:t>
            </a:r>
            <a:endParaRPr lang="fr-FR" sz="1000" b="1" dirty="0"/>
          </a:p>
          <a:p>
            <a:r>
              <a:rPr lang="en-SG" sz="1000" b="1" dirty="0"/>
              <a:t>Say: "That will be £19:50"</a:t>
            </a:r>
            <a:endParaRPr lang="fr-FR" sz="1000" b="1" dirty="0"/>
          </a:p>
          <a:p>
            <a:r>
              <a:rPr lang="en-SG" sz="1000" b="1" dirty="0"/>
              <a:t>ENDIF</a:t>
            </a:r>
            <a:endParaRPr lang="fr-FR" sz="1000" b="1" dirty="0"/>
          </a:p>
          <a:p>
            <a:r>
              <a:rPr lang="en-SG" sz="1000" b="1" dirty="0"/>
              <a:t>ELSE</a:t>
            </a:r>
            <a:endParaRPr lang="fr-FR" sz="1000" b="1" dirty="0"/>
          </a:p>
          <a:p>
            <a:r>
              <a:rPr lang="en-SG" sz="1000" b="1" dirty="0"/>
              <a:t>Say: "That will be £9:75"</a:t>
            </a:r>
            <a:endParaRPr lang="fr-FR" sz="1000" b="1" dirty="0"/>
          </a:p>
          <a:p>
            <a:r>
              <a:rPr lang="fr-FR" sz="1000" b="1" dirty="0"/>
              <a:t>ENDIF</a:t>
            </a:r>
          </a:p>
          <a:p>
            <a:endParaRPr lang="fr-FR" sz="1000" b="1"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114</a:t>
            </a:fld>
            <a:endParaRPr lang="en-US" dirty="0"/>
          </a:p>
        </p:txBody>
      </p:sp>
    </p:spTree>
    <p:extLst>
      <p:ext uri="{BB962C8B-B14F-4D97-AF65-F5344CB8AC3E}">
        <p14:creationId xmlns:p14="http://schemas.microsoft.com/office/powerpoint/2010/main" val="24697254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b="1" dirty="0"/>
              <a:t>Maintenant, déterminer le nombre minimum de tests qui sont nécessaires pour faire en sorte que toutes les questions ont été posées, toutes les combinaisons ont eu lieu et toutes les réponses données.</a:t>
            </a:r>
            <a:endParaRPr lang="fr-FR" dirty="0"/>
          </a:p>
          <a:p>
            <a:r>
              <a:rPr lang="fr-FR" b="1" dirty="0"/>
              <a:t>a) 3</a:t>
            </a:r>
            <a:endParaRPr lang="fr-FR" dirty="0"/>
          </a:p>
          <a:p>
            <a:r>
              <a:rPr lang="fr-FR" b="1" dirty="0"/>
              <a:t>b) 4</a:t>
            </a:r>
            <a:endParaRPr lang="fr-FR" dirty="0"/>
          </a:p>
          <a:p>
            <a:r>
              <a:rPr lang="fr-FR" b="1" dirty="0"/>
              <a:t>c) 5</a:t>
            </a:r>
            <a:endParaRPr lang="fr-FR" dirty="0"/>
          </a:p>
          <a:p>
            <a:r>
              <a:rPr lang="fr-FR" b="1" dirty="0"/>
              <a:t>d) 6</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115</a:t>
            </a:fld>
            <a:endParaRPr lang="en-US" dirty="0"/>
          </a:p>
        </p:txBody>
      </p:sp>
    </p:spTree>
    <p:extLst>
      <p:ext uri="{BB962C8B-B14F-4D97-AF65-F5344CB8AC3E}">
        <p14:creationId xmlns:p14="http://schemas.microsoft.com/office/powerpoint/2010/main" val="16545811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116</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119</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12</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120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121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125</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127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13</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130</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132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140</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142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148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149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15</a:t>
            </a:fld>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150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151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152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153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154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155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156</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a:t>
            </a:r>
            <a:r>
              <a:rPr lang="fr-FR" dirty="0" smtClean="0"/>
              <a:t>650000 </a:t>
            </a:r>
            <a:r>
              <a:rPr lang="fr-FR" dirty="0" smtClean="0"/>
              <a:t>testeurs certifiés à travers le monde </a:t>
            </a:r>
          </a:p>
          <a:p>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115"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22</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26</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008063"/>
            <a:ext cx="7599363" cy="52197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 (1 minute et 30 secondes par question)</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41</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a:t>Chapitre 2 : Tester Pendant le Cycle de Vie Logiciel</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42</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2 : Tester Pendant le Cycle de Vie Logiciel</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4" y="1361931"/>
            <a:ext cx="8077199" cy="5286546"/>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43</a:t>
            </a:fld>
            <a:endParaRPr lang="en-US" dirty="0"/>
          </a:p>
        </p:txBody>
      </p:sp>
    </p:spTree>
    <p:extLst>
      <p:ext uri="{BB962C8B-B14F-4D97-AF65-F5344CB8AC3E}">
        <p14:creationId xmlns:p14="http://schemas.microsoft.com/office/powerpoint/2010/main" val="4269506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47</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48</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a:xfrm>
            <a:off x="485775" y="1057275"/>
            <a:ext cx="8388350" cy="5219700"/>
          </a:xfrm>
        </p:spPr>
        <p:txBody>
          <a:bodyPr/>
          <a:lstStyle/>
          <a:p>
            <a:r>
              <a:rPr lang="fr-FR" dirty="0" smtClean="0"/>
              <a:t>4 niveaux d’apprentissage:</a:t>
            </a:r>
          </a:p>
          <a:p>
            <a:pPr lvl="1">
              <a:buFont typeface="Arial" panose="020B0604020202020204" pitchFamily="34" charset="0"/>
              <a:buChar char="•"/>
            </a:pPr>
            <a:r>
              <a:rPr lang="fr-FR" dirty="0" smtClean="0"/>
              <a:t>K1: Se rappeler/ K2: Comprendre / K3: Appliquer / K4: Analyser</a:t>
            </a:r>
          </a:p>
          <a:p>
            <a:r>
              <a:rPr lang="fr-FR" dirty="0" smtClean="0"/>
              <a:t>Répartition </a:t>
            </a:r>
            <a:r>
              <a:rPr lang="fr-FR" dirty="0"/>
              <a:t>par niveau cognitif:</a:t>
            </a:r>
          </a:p>
          <a:p>
            <a:pPr lvl="1">
              <a:buFont typeface="Arial" panose="020B0604020202020204" pitchFamily="34" charset="0"/>
              <a:buChar char="•"/>
            </a:pPr>
            <a:r>
              <a:rPr lang="fr-FR" dirty="0" smtClean="0"/>
              <a:t> </a:t>
            </a:r>
            <a:r>
              <a:rPr lang="fr-FR" dirty="0"/>
              <a:t>50% de chaque examen seront des questions de niveau K1;</a:t>
            </a:r>
          </a:p>
          <a:p>
            <a:pPr lvl="1">
              <a:buFont typeface="Arial" panose="020B0604020202020204" pitchFamily="34" charset="0"/>
              <a:buChar char="•"/>
            </a:pPr>
            <a:r>
              <a:rPr lang="fr-FR" dirty="0" smtClean="0"/>
              <a:t>30</a:t>
            </a:r>
            <a:r>
              <a:rPr lang="fr-FR" dirty="0"/>
              <a:t>% de chaque examen seront des questions de niveau K2; et</a:t>
            </a:r>
          </a:p>
          <a:p>
            <a:pPr lvl="1">
              <a:buFont typeface="Arial" panose="020B0604020202020204" pitchFamily="34" charset="0"/>
              <a:buChar char="•"/>
            </a:pPr>
            <a:r>
              <a:rPr lang="fr-FR" dirty="0" smtClean="0"/>
              <a:t> </a:t>
            </a:r>
            <a:r>
              <a:rPr lang="fr-FR" dirty="0"/>
              <a:t>20% de chaque examen seront des questions de niveau K3 / K4</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5</a:t>
            </a:fld>
            <a:endParaRPr lang="en-US" sz="1200" b="1" dirty="0">
              <a:solidFill>
                <a:schemeClr val="tx1">
                  <a:tint val="75000"/>
                </a:schemeClr>
              </a:solidFill>
              <a:latin typeface="Arial" pitchFamily="34" charset="0"/>
              <a:cs typeface="+mn-cs"/>
            </a:endParaRPr>
          </a:p>
        </p:txBody>
      </p:sp>
      <p:pic>
        <p:nvPicPr>
          <p:cNvPr id="2" name="Image 1"/>
          <p:cNvPicPr>
            <a:picLocks noChangeAspect="1"/>
          </p:cNvPicPr>
          <p:nvPr/>
        </p:nvPicPr>
        <p:blipFill>
          <a:blip r:embed="rId2"/>
          <a:stretch>
            <a:fillRect/>
          </a:stretch>
        </p:blipFill>
        <p:spPr>
          <a:xfrm>
            <a:off x="914400" y="4335645"/>
            <a:ext cx="7153275" cy="2085975"/>
          </a:xfrm>
          <a:prstGeom prst="rect">
            <a:avLst/>
          </a:prstGeom>
        </p:spPr>
      </p:pic>
    </p:spTree>
    <p:extLst>
      <p:ext uri="{BB962C8B-B14F-4D97-AF65-F5344CB8AC3E}">
        <p14:creationId xmlns:p14="http://schemas.microsoft.com/office/powerpoint/2010/main" val="2909710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51</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233989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smtClean="0"/>
              <a:t>Chapitre 1 : Fondamentaux de tests</a:t>
            </a:r>
          </a:p>
          <a:p>
            <a:pPr eaLnBrk="1" hangingPunct="1"/>
            <a:r>
              <a:rPr lang="pt-BR" smtClean="0"/>
              <a:t>Chapitre 2 : </a:t>
            </a:r>
            <a:r>
              <a:rPr lang="fr-FR" smtClean="0"/>
              <a:t>Tester Pendant le Cycle de Vie Logiciel</a:t>
            </a:r>
          </a:p>
          <a:p>
            <a:pPr eaLnBrk="1" hangingPunct="1"/>
            <a:r>
              <a:rPr lang="fr-FR" smtClean="0"/>
              <a:t>Chapitre 3 : Techniques Statiques</a:t>
            </a:r>
          </a:p>
          <a:p>
            <a:pPr eaLnBrk="1" hangingPunct="1"/>
            <a:r>
              <a:rPr lang="fr-FR" smtClean="0"/>
              <a:t>Chapitre 4 : Techniques de Conception de tests</a:t>
            </a:r>
          </a:p>
          <a:p>
            <a:pPr eaLnBrk="1" hangingPunct="1"/>
            <a:r>
              <a:rPr lang="fr-FR" smtClean="0"/>
              <a:t>Chapitre 5 : Gestion des tests</a:t>
            </a:r>
          </a:p>
          <a:p>
            <a:pPr eaLnBrk="1" hangingPunct="1"/>
            <a:r>
              <a:rPr lang="fr-FR" smtClean="0"/>
              <a:t>Chapitre 6: Outil de support de tests</a:t>
            </a:r>
          </a:p>
          <a:p>
            <a:pPr eaLnBrk="1" hangingPunct="1"/>
            <a:r>
              <a:rPr lang="fr-FR" smtClean="0"/>
              <a:t>Test </a:t>
            </a:r>
          </a:p>
          <a:p>
            <a:pPr eaLnBrk="1" hangingPunct="1"/>
            <a:endParaRPr lang="fr-FR" smtClean="0"/>
          </a:p>
          <a:p>
            <a:pPr eaLnBrk="1" hangingPunct="1"/>
            <a:endParaRPr lang="pt-BR"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65</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66</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67</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73</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82</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r>
              <a:rPr lang="en-US" dirty="0" smtClean="0"/>
              <a:t>Technique </a:t>
            </a:r>
            <a:r>
              <a:rPr lang="en-US" dirty="0" err="1" smtClean="0"/>
              <a:t>Boite</a:t>
            </a:r>
            <a:r>
              <a:rPr lang="en-US" dirty="0" smtClean="0"/>
              <a:t> noire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boite</a:t>
            </a:r>
            <a:r>
              <a:rPr lang="en-US" dirty="0" smtClean="0"/>
              <a:t> blanche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basée</a:t>
            </a:r>
            <a:r>
              <a:rPr lang="en-US" dirty="0" smtClean="0"/>
              <a:t> sur </a:t>
            </a:r>
            <a:r>
              <a:rPr lang="en-US" dirty="0" err="1" smtClean="0"/>
              <a:t>l’expéraince</a:t>
            </a: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83</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84</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85</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57"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87</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88</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90</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91</a:t>
            </a:fld>
            <a:endParaRPr lang="en-US" dirty="0"/>
          </a:p>
        </p:txBody>
      </p:sp>
      <p:pic>
        <p:nvPicPr>
          <p:cNvPr id="5" name="Image 4"/>
          <p:cNvPicPr>
            <a:picLocks noChangeAspect="1"/>
          </p:cNvPicPr>
          <p:nvPr/>
        </p:nvPicPr>
        <p:blipFill>
          <a:blip r:embed="rId2"/>
          <a:stretch>
            <a:fillRect/>
          </a:stretch>
        </p:blipFill>
        <p:spPr>
          <a:xfrm>
            <a:off x="100012" y="1295400"/>
            <a:ext cx="8943975" cy="4495800"/>
          </a:xfrm>
          <a:prstGeom prst="rect">
            <a:avLst/>
          </a:prstGeom>
        </p:spPr>
      </p:pic>
    </p:spTree>
    <p:extLst>
      <p:ext uri="{BB962C8B-B14F-4D97-AF65-F5344CB8AC3E}">
        <p14:creationId xmlns:p14="http://schemas.microsoft.com/office/powerpoint/2010/main" val="26940009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92</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93</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94</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0D55DA2E-FA98-4263-91D7-8A41D296CEF8}" type="slidenum">
              <a:rPr lang="en-US" smtClean="0"/>
              <a:pPr>
                <a:defRPr/>
              </a:pPr>
              <a:t>95</a:t>
            </a:fld>
            <a:endParaRPr lang="en-US" dirty="0"/>
          </a:p>
        </p:txBody>
      </p:sp>
      <p:pic>
        <p:nvPicPr>
          <p:cNvPr id="3" name="Image 2"/>
          <p:cNvPicPr>
            <a:picLocks noChangeAspect="1"/>
          </p:cNvPicPr>
          <p:nvPr/>
        </p:nvPicPr>
        <p:blipFill>
          <a:blip r:embed="rId2"/>
          <a:stretch>
            <a:fillRect/>
          </a:stretch>
        </p:blipFill>
        <p:spPr>
          <a:xfrm>
            <a:off x="140155" y="1295400"/>
            <a:ext cx="8733970" cy="3657600"/>
          </a:xfrm>
          <a:prstGeom prst="rect">
            <a:avLst/>
          </a:prstGeom>
        </p:spPr>
      </p:pic>
      <p:sp>
        <p:nvSpPr>
          <p:cNvPr id="4" name="Rectangle 3"/>
          <p:cNvSpPr/>
          <p:nvPr/>
        </p:nvSpPr>
        <p:spPr>
          <a:xfrm>
            <a:off x="380999" y="609600"/>
            <a:ext cx="8132763" cy="461665"/>
          </a:xfrm>
          <a:prstGeom prst="rect">
            <a:avLst/>
          </a:prstGeom>
        </p:spPr>
        <p:txBody>
          <a:bodyPr wrap="square">
            <a:spAutoFit/>
          </a:bodyPr>
          <a:lstStyle/>
          <a:p>
            <a:r>
              <a:rPr lang="fr-FR" dirty="0" smtClean="0"/>
              <a:t>Exercice</a:t>
            </a:r>
            <a:endParaRPr lang="fr-FR" dirty="0"/>
          </a:p>
        </p:txBody>
      </p:sp>
    </p:spTree>
    <p:extLst>
      <p:ext uri="{BB962C8B-B14F-4D97-AF65-F5344CB8AC3E}">
        <p14:creationId xmlns:p14="http://schemas.microsoft.com/office/powerpoint/2010/main" val="4218415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96</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Techniques basées sur les spécifications ou boîte noire</a:t>
            </a:r>
            <a:endParaRPr lang="en-US" sz="24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97</a:t>
            </a:fld>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98</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56727034"/>
              </p:ext>
            </p:extLst>
          </p:nvPr>
        </p:nvGraphicFramePr>
        <p:xfrm>
          <a:off x="762000" y="906384"/>
          <a:ext cx="5080000" cy="3403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50594944"/>
                    </a:ext>
                  </a:extLst>
                </a:gridCol>
                <a:gridCol w="914400">
                  <a:extLst>
                    <a:ext uri="{9D8B030D-6E8A-4147-A177-3AD203B41FA5}">
                      <a16:colId xmlns:a16="http://schemas.microsoft.com/office/drawing/2014/main" val="3630779565"/>
                    </a:ext>
                  </a:extLst>
                </a:gridCol>
                <a:gridCol w="914400">
                  <a:extLst>
                    <a:ext uri="{9D8B030D-6E8A-4147-A177-3AD203B41FA5}">
                      <a16:colId xmlns:a16="http://schemas.microsoft.com/office/drawing/2014/main" val="4232145121"/>
                    </a:ext>
                  </a:extLst>
                </a:gridCol>
                <a:gridCol w="1016000">
                  <a:extLst>
                    <a:ext uri="{9D8B030D-6E8A-4147-A177-3AD203B41FA5}">
                      <a16:colId xmlns:a16="http://schemas.microsoft.com/office/drawing/2014/main" val="2772038217"/>
                    </a:ext>
                  </a:extLst>
                </a:gridCol>
                <a:gridCol w="1016000">
                  <a:extLst>
                    <a:ext uri="{9D8B030D-6E8A-4147-A177-3AD203B41FA5}">
                      <a16:colId xmlns:a16="http://schemas.microsoft.com/office/drawing/2014/main" val="3879138832"/>
                    </a:ext>
                  </a:extLst>
                </a:gridCol>
              </a:tblGrid>
              <a:tr h="370840">
                <a:tc>
                  <a:txBody>
                    <a:bodyPr/>
                    <a:lstStyle/>
                    <a:p>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baseline="0" dirty="0" smtClean="0"/>
                        <a:t> 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3</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4</a:t>
                      </a:r>
                      <a:endParaRPr lang="fr-FR" dirty="0" smtClean="0"/>
                    </a:p>
                  </a:txBody>
                  <a:tcPr/>
                </a:tc>
                <a:extLst>
                  <a:ext uri="{0D108BD9-81ED-4DB2-BD59-A6C34878D82A}">
                    <a16:rowId xmlns:a16="http://schemas.microsoft.com/office/drawing/2014/main" val="3212642650"/>
                  </a:ext>
                </a:extLst>
              </a:tr>
              <a:tr h="370840">
                <a:tc>
                  <a:txBody>
                    <a:bodyPr/>
                    <a:lstStyle/>
                    <a:p>
                      <a:r>
                        <a:rPr lang="fr-FR" dirty="0" smtClean="0"/>
                        <a:t>Condition</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43278250"/>
                  </a:ext>
                </a:extLst>
              </a:tr>
              <a:tr h="370840">
                <a:tc>
                  <a:txBody>
                    <a:bodyPr/>
                    <a:lstStyle/>
                    <a:p>
                      <a:r>
                        <a:rPr lang="fr-FR" dirty="0" smtClean="0"/>
                        <a:t>Age</a:t>
                      </a:r>
                      <a:endParaRPr lang="fr-FR" dirty="0"/>
                    </a:p>
                  </a:txBody>
                  <a:tcPr/>
                </a:tc>
                <a:tc>
                  <a:txBody>
                    <a:bodyPr/>
                    <a:lstStyle/>
                    <a:p>
                      <a:r>
                        <a:rPr lang="fr-FR" sz="1800" b="0" i="0" u="none" strike="noStrike" kern="1200" baseline="0" dirty="0" smtClean="0">
                          <a:solidFill>
                            <a:schemeClr val="dk1"/>
                          </a:solidFill>
                          <a:latin typeface="+mn-lt"/>
                          <a:ea typeface="+mn-ea"/>
                          <a:cs typeface="+mn-cs"/>
                        </a:rPr>
                        <a:t>&lt;21yrs</a:t>
                      </a:r>
                      <a:endParaRPr lang="fr-FR" dirty="0"/>
                    </a:p>
                  </a:txBody>
                  <a:tcPr/>
                </a:tc>
                <a:tc>
                  <a:txBody>
                    <a:bodyPr/>
                    <a:lstStyle/>
                    <a:p>
                      <a:r>
                        <a:rPr lang="fr-FR" sz="1800" b="0" i="0" u="none" strike="noStrike" kern="1200" baseline="0" dirty="0" smtClean="0">
                          <a:solidFill>
                            <a:schemeClr val="dk1"/>
                          </a:solidFill>
                          <a:latin typeface="+mn-lt"/>
                          <a:ea typeface="+mn-ea"/>
                          <a:cs typeface="+mn-cs"/>
                        </a:rPr>
                        <a:t>21-29 </a:t>
                      </a:r>
                      <a:r>
                        <a:rPr lang="fr-FR" sz="1800" b="0" i="0" u="none" strike="noStrike" kern="1200" baseline="0" dirty="0" err="1" smtClean="0">
                          <a:solidFill>
                            <a:schemeClr val="dk1"/>
                          </a:solidFill>
                          <a:latin typeface="+mn-lt"/>
                          <a:ea typeface="+mn-ea"/>
                          <a:cs typeface="+mn-cs"/>
                        </a:rPr>
                        <a:t>yrs</a:t>
                      </a:r>
                      <a:endParaRPr lang="fr-FR" dirty="0"/>
                    </a:p>
                  </a:txBody>
                  <a:tcPr/>
                </a:tc>
                <a:tc>
                  <a:txBody>
                    <a:bodyPr/>
                    <a:lstStyle/>
                    <a:p>
                      <a:r>
                        <a:rPr lang="fr-FR" sz="1800" b="0" i="0" u="none" strike="noStrike" kern="1200" baseline="0" dirty="0" smtClean="0">
                          <a:solidFill>
                            <a:schemeClr val="dk1"/>
                          </a:solidFill>
                          <a:latin typeface="+mn-lt"/>
                          <a:ea typeface="+mn-ea"/>
                          <a:cs typeface="+mn-cs"/>
                        </a:rPr>
                        <a:t>30-50yrs</a:t>
                      </a:r>
                      <a:endParaRPr lang="fr-FR" dirty="0"/>
                    </a:p>
                  </a:txBody>
                  <a:tcPr/>
                </a:tc>
                <a:tc>
                  <a:txBody>
                    <a:bodyPr/>
                    <a:lstStyle/>
                    <a:p>
                      <a:r>
                        <a:rPr lang="fr-FR" dirty="0" smtClean="0"/>
                        <a:t>&gt;</a:t>
                      </a:r>
                      <a:r>
                        <a:rPr lang="fr-FR" sz="1800" b="0" i="0" u="none" strike="noStrike" kern="1200" baseline="0" dirty="0" smtClean="0">
                          <a:solidFill>
                            <a:schemeClr val="dk1"/>
                          </a:solidFill>
                          <a:latin typeface="+mn-lt"/>
                          <a:ea typeface="+mn-ea"/>
                          <a:cs typeface="+mn-cs"/>
                        </a:rPr>
                        <a:t>50yrs</a:t>
                      </a:r>
                      <a:endParaRPr lang="fr-FR" dirty="0"/>
                    </a:p>
                  </a:txBody>
                  <a:tcPr/>
                </a:tc>
                <a:extLst>
                  <a:ext uri="{0D108BD9-81ED-4DB2-BD59-A6C34878D82A}">
                    <a16:rowId xmlns:a16="http://schemas.microsoft.com/office/drawing/2014/main" val="1867920133"/>
                  </a:ext>
                </a:extLst>
              </a:tr>
              <a:tr h="370840">
                <a:tc>
                  <a:txBody>
                    <a:bodyPr/>
                    <a:lstStyle/>
                    <a:p>
                      <a:r>
                        <a:rPr lang="fr-FR" dirty="0" err="1" smtClean="0"/>
                        <a:t>Insurance</a:t>
                      </a:r>
                      <a:r>
                        <a:rPr lang="fr-FR" dirty="0" smtClean="0"/>
                        <a:t> class</a:t>
                      </a:r>
                      <a:endParaRPr lang="fr-FR" dirty="0"/>
                    </a:p>
                  </a:txBody>
                  <a:tcPr/>
                </a:tc>
                <a:tc>
                  <a:txBody>
                    <a:bodyPr/>
                    <a:lstStyle/>
                    <a:p>
                      <a:r>
                        <a:rPr lang="fr-FR" dirty="0" smtClean="0"/>
                        <a:t>A</a:t>
                      </a:r>
                      <a:endParaRPr lang="fr-FR" dirty="0"/>
                    </a:p>
                  </a:txBody>
                  <a:tcPr/>
                </a:tc>
                <a:tc>
                  <a:txBody>
                    <a:bodyPr/>
                    <a:lstStyle/>
                    <a:p>
                      <a:r>
                        <a:rPr lang="fr-FR" dirty="0" smtClean="0"/>
                        <a:t>A or B</a:t>
                      </a:r>
                      <a:endParaRPr lang="fr-FR" dirty="0"/>
                    </a:p>
                  </a:txBody>
                  <a:tcPr/>
                </a:tc>
                <a:tc>
                  <a:txBody>
                    <a:bodyPr/>
                    <a:lstStyle/>
                    <a:p>
                      <a:r>
                        <a:rPr lang="fr-FR" dirty="0" smtClean="0"/>
                        <a:t>B,C or D</a:t>
                      </a:r>
                      <a:endParaRPr lang="fr-FR" dirty="0"/>
                    </a:p>
                  </a:txBody>
                  <a:tcPr/>
                </a:tc>
                <a:tc>
                  <a:txBody>
                    <a:bodyPr/>
                    <a:lstStyle/>
                    <a:p>
                      <a:r>
                        <a:rPr lang="fr-FR" dirty="0" smtClean="0"/>
                        <a:t>C or D</a:t>
                      </a:r>
                      <a:endParaRPr lang="fr-FR" dirty="0"/>
                    </a:p>
                  </a:txBody>
                  <a:tcPr/>
                </a:tc>
                <a:extLst>
                  <a:ext uri="{0D108BD9-81ED-4DB2-BD59-A6C34878D82A}">
                    <a16:rowId xmlns:a16="http://schemas.microsoft.com/office/drawing/2014/main" val="3825548737"/>
                  </a:ext>
                </a:extLst>
              </a:tr>
              <a:tr h="370840">
                <a:tc>
                  <a:txBody>
                    <a:bodyPr/>
                    <a:lstStyle/>
                    <a:p>
                      <a:r>
                        <a:rPr lang="fr-FR" dirty="0" smtClean="0"/>
                        <a:t>Actions</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262120216"/>
                  </a:ext>
                </a:extLst>
              </a:tr>
              <a:tr h="370840">
                <a:tc>
                  <a:txBody>
                    <a:bodyPr/>
                    <a:lstStyle/>
                    <a:p>
                      <a:r>
                        <a:rPr lang="fr-FR" dirty="0" err="1" smtClean="0"/>
                        <a:t>Premieum</a:t>
                      </a:r>
                      <a:endParaRPr lang="fr-FR" dirty="0"/>
                    </a:p>
                  </a:txBody>
                  <a:tcPr/>
                </a:tc>
                <a:tc>
                  <a:txBody>
                    <a:bodyPr/>
                    <a:lstStyle/>
                    <a:p>
                      <a:r>
                        <a:rPr lang="fr-FR" dirty="0" smtClean="0"/>
                        <a:t>100</a:t>
                      </a:r>
                      <a:endParaRPr lang="fr-FR" dirty="0"/>
                    </a:p>
                  </a:txBody>
                  <a:tcPr/>
                </a:tc>
                <a:tc>
                  <a:txBody>
                    <a:bodyPr/>
                    <a:lstStyle/>
                    <a:p>
                      <a:r>
                        <a:rPr lang="fr-FR" dirty="0" smtClean="0"/>
                        <a:t>90</a:t>
                      </a:r>
                      <a:endParaRPr lang="fr-FR" dirty="0"/>
                    </a:p>
                  </a:txBody>
                  <a:tcPr/>
                </a:tc>
                <a:tc>
                  <a:txBody>
                    <a:bodyPr/>
                    <a:lstStyle/>
                    <a:p>
                      <a:r>
                        <a:rPr lang="fr-FR" dirty="0" smtClean="0"/>
                        <a:t>70</a:t>
                      </a:r>
                      <a:endParaRPr lang="fr-FR" dirty="0"/>
                    </a:p>
                  </a:txBody>
                  <a:tcPr/>
                </a:tc>
                <a:tc>
                  <a:txBody>
                    <a:bodyPr/>
                    <a:lstStyle/>
                    <a:p>
                      <a:r>
                        <a:rPr lang="fr-FR" dirty="0" smtClean="0"/>
                        <a:t>70</a:t>
                      </a:r>
                      <a:endParaRPr lang="fr-FR" dirty="0"/>
                    </a:p>
                  </a:txBody>
                  <a:tcPr/>
                </a:tc>
                <a:extLst>
                  <a:ext uri="{0D108BD9-81ED-4DB2-BD59-A6C34878D82A}">
                    <a16:rowId xmlns:a16="http://schemas.microsoft.com/office/drawing/2014/main" val="1370105365"/>
                  </a:ext>
                </a:extLst>
              </a:tr>
              <a:tr h="370840">
                <a:tc>
                  <a:txBody>
                    <a:bodyPr/>
                    <a:lstStyle/>
                    <a:p>
                      <a:r>
                        <a:rPr lang="fr-FR" dirty="0" err="1" smtClean="0"/>
                        <a:t>Excess</a:t>
                      </a:r>
                      <a:endParaRPr lang="fr-FR" dirty="0"/>
                    </a:p>
                  </a:txBody>
                  <a:tcPr/>
                </a:tc>
                <a:tc>
                  <a:txBody>
                    <a:bodyPr/>
                    <a:lstStyle/>
                    <a:p>
                      <a:r>
                        <a:rPr lang="fr-FR" dirty="0" smtClean="0"/>
                        <a:t>2500</a:t>
                      </a:r>
                      <a:endParaRPr lang="fr-FR" dirty="0"/>
                    </a:p>
                  </a:txBody>
                  <a:tcPr/>
                </a:tc>
                <a:tc>
                  <a:txBody>
                    <a:bodyPr/>
                    <a:lstStyle/>
                    <a:p>
                      <a:r>
                        <a:rPr lang="fr-FR" dirty="0" smtClean="0"/>
                        <a:t>2500</a:t>
                      </a:r>
                      <a:endParaRPr lang="fr-FR" dirty="0"/>
                    </a:p>
                  </a:txBody>
                  <a:tcPr/>
                </a:tc>
                <a:tc>
                  <a:txBody>
                    <a:bodyPr/>
                    <a:lstStyle/>
                    <a:p>
                      <a:r>
                        <a:rPr lang="fr-FR" dirty="0" smtClean="0"/>
                        <a:t>500</a:t>
                      </a:r>
                      <a:endParaRPr lang="fr-FR" dirty="0"/>
                    </a:p>
                  </a:txBody>
                  <a:tcPr/>
                </a:tc>
                <a:tc>
                  <a:txBody>
                    <a:bodyPr/>
                    <a:lstStyle/>
                    <a:p>
                      <a:r>
                        <a:rPr lang="fr-FR" dirty="0" smtClean="0"/>
                        <a:t>1000</a:t>
                      </a:r>
                      <a:endParaRPr lang="fr-FR" dirty="0"/>
                    </a:p>
                  </a:txBody>
                  <a:tcPr/>
                </a:tc>
                <a:extLst>
                  <a:ext uri="{0D108BD9-81ED-4DB2-BD59-A6C34878D82A}">
                    <a16:rowId xmlns:a16="http://schemas.microsoft.com/office/drawing/2014/main" val="3228152220"/>
                  </a:ext>
                </a:extLst>
              </a:tr>
            </a:tbl>
          </a:graphicData>
        </a:graphic>
      </p:graphicFrame>
      <p:sp>
        <p:nvSpPr>
          <p:cNvPr id="10" name="ZoneTexte 9"/>
          <p:cNvSpPr txBox="1"/>
          <p:nvPr/>
        </p:nvSpPr>
        <p:spPr>
          <a:xfrm>
            <a:off x="383394" y="4495800"/>
            <a:ext cx="8593111" cy="1323439"/>
          </a:xfrm>
          <a:prstGeom prst="rect">
            <a:avLst/>
          </a:prstGeom>
          <a:noFill/>
        </p:spPr>
        <p:txBody>
          <a:bodyPr wrap="square" rtlCol="0">
            <a:spAutoFit/>
          </a:bodyPr>
          <a:lstStyle/>
          <a:p>
            <a:r>
              <a:rPr lang="en-US" sz="2000" dirty="0"/>
              <a:t>A. 23 year old in insurance class A Premium is </a:t>
            </a:r>
            <a:r>
              <a:rPr lang="en-US" sz="2000" dirty="0" smtClean="0"/>
              <a:t>100 </a:t>
            </a:r>
            <a:r>
              <a:rPr lang="en-US" sz="2000" dirty="0"/>
              <a:t>and excess is,500.</a:t>
            </a:r>
          </a:p>
          <a:p>
            <a:r>
              <a:rPr lang="en-US" sz="2000" dirty="0"/>
              <a:t>B. 51 year old in insurance class C Premium is </a:t>
            </a:r>
            <a:r>
              <a:rPr lang="en-US" sz="2000" dirty="0" smtClean="0"/>
              <a:t>70 </a:t>
            </a:r>
            <a:r>
              <a:rPr lang="en-US" sz="2000" dirty="0"/>
              <a:t>and excess is </a:t>
            </a:r>
            <a:r>
              <a:rPr lang="en-US" sz="2000" dirty="0" smtClean="0"/>
              <a:t>100</a:t>
            </a:r>
            <a:r>
              <a:rPr lang="en-US" sz="2000" dirty="0"/>
              <a:t>.</a:t>
            </a:r>
          </a:p>
          <a:p>
            <a:r>
              <a:rPr lang="en-US" sz="2000" dirty="0"/>
              <a:t>C. 31 year old in insurance class B Premium is </a:t>
            </a:r>
            <a:r>
              <a:rPr lang="en-US" sz="2000" dirty="0" smtClean="0"/>
              <a:t>70 </a:t>
            </a:r>
            <a:r>
              <a:rPr lang="en-US" sz="2000" dirty="0"/>
              <a:t>and excess is </a:t>
            </a:r>
            <a:r>
              <a:rPr lang="en-US" sz="2000" dirty="0" smtClean="0"/>
              <a:t>500</a:t>
            </a:r>
            <a:r>
              <a:rPr lang="en-US" sz="2000" dirty="0"/>
              <a:t>.</a:t>
            </a:r>
          </a:p>
          <a:p>
            <a:r>
              <a:rPr lang="en-US" sz="2000" dirty="0"/>
              <a:t>D. 43 year old in insurance class C Premium is </a:t>
            </a:r>
            <a:r>
              <a:rPr lang="en-US" sz="2000" dirty="0" smtClean="0"/>
              <a:t>70 </a:t>
            </a:r>
            <a:r>
              <a:rPr lang="en-US" sz="2000" dirty="0"/>
              <a:t>and excess is </a:t>
            </a:r>
            <a:r>
              <a:rPr lang="en-US" sz="2000" dirty="0" smtClean="0"/>
              <a:t>1000</a:t>
            </a:r>
            <a:r>
              <a:rPr lang="en-US" sz="2000" dirty="0"/>
              <a:t>.</a:t>
            </a:r>
            <a:endParaRPr lang="fr-FR" sz="2000" dirty="0"/>
          </a:p>
        </p:txBody>
      </p:sp>
    </p:spTree>
    <p:extLst>
      <p:ext uri="{BB962C8B-B14F-4D97-AF65-F5344CB8AC3E}">
        <p14:creationId xmlns:p14="http://schemas.microsoft.com/office/powerpoint/2010/main" val="1825898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99</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25506</TotalTime>
  <Words>10308</Words>
  <Application>Microsoft Office PowerPoint</Application>
  <PresentationFormat>Affichage à l'écran (4:3)</PresentationFormat>
  <Paragraphs>1362</Paragraphs>
  <Slides>156</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156</vt:i4>
      </vt:variant>
    </vt:vector>
  </HeadingPairs>
  <TitlesOfParts>
    <vt:vector size="164" baseType="lpstr">
      <vt:lpstr>ＭＳ Ｐゴシック</vt:lpstr>
      <vt:lpstr>ＭＳ Ｐゴシック</vt:lpstr>
      <vt:lpstr>Arial</vt:lpstr>
      <vt:lpstr>Calibri</vt:lpstr>
      <vt:lpstr>Wingdings</vt:lpstr>
      <vt:lpstr>Generic</vt:lpstr>
      <vt:lpstr>Packager Shell Object</vt:lpstr>
      <vt:lpstr>WordArt 3.2</vt:lpstr>
      <vt:lpstr>Présentation PowerPoint</vt:lpstr>
      <vt:lpstr>ISTQB</vt:lpstr>
      <vt:lpstr>ISTQB</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Excercice</vt:lpstr>
      <vt:lpstr>4.3 Techniques basées sur les spécifications ou boîte noire</vt:lpstr>
      <vt:lpstr>4.3 Techniques basées sur les spécifications ou boîte noire</vt:lpstr>
      <vt:lpstr>4.3 Techniques basées sur les spécifications ou boîte noire</vt:lpstr>
      <vt:lpstr>Présentation PowerPoint</vt:lpstr>
      <vt:lpstr>4.3 Techniques basées sur les spécifications ou boîte noire</vt:lpstr>
      <vt:lpstr>4.3 Techniques basées sur les spécifications ou boîte noire</vt:lpstr>
      <vt:lpstr>Excercice</vt:lpstr>
      <vt:lpstr>4.3 Techniques basées sur les spécifications ou boîte noire</vt:lpstr>
      <vt:lpstr>4.3 Techniques basées sur les spécifications ou boîte noire</vt:lpstr>
      <vt:lpstr>Exercice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Exemple 7</vt:lpstr>
      <vt:lpstr>Exemple 7</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347</cp:revision>
  <cp:lastPrinted>2013-09-20T08:21:22Z</cp:lastPrinted>
  <dcterms:created xsi:type="dcterms:W3CDTF">2008-11-10T19:53:46Z</dcterms:created>
  <dcterms:modified xsi:type="dcterms:W3CDTF">2018-05-07T07:18:49Z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