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95" r:id="rId3"/>
    <p:sldId id="294" r:id="rId4"/>
    <p:sldId id="300" r:id="rId5"/>
    <p:sldId id="297" r:id="rId6"/>
    <p:sldId id="296" r:id="rId7"/>
    <p:sldId id="298" r:id="rId8"/>
    <p:sldId id="299" r:id="rId9"/>
    <p:sldId id="293" r:id="rId10"/>
    <p:sldId id="290" r:id="rId11"/>
    <p:sldId id="288" r:id="rId12"/>
    <p:sldId id="289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77279"/>
  </p:normalViewPr>
  <p:slideViewPr>
    <p:cSldViewPr snapToGrid="0">
      <p:cViewPr varScale="1">
        <p:scale>
          <a:sx n="93" d="100"/>
          <a:sy n="93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1767-552B-FA46-B515-E9DEDA74C0A5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CC05-BBB8-4B48-A104-96FEBBDB3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website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CC05-BBB8-4B48-A104-96FEBBDB31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CC05-BBB8-4B48-A104-96FEBBDB31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an interactive website doesn’t have to load all the data at once. You can create a dynamic query backend using a small index file and nothing but an s3 bucket.</a:t>
            </a:r>
          </a:p>
          <a:p>
            <a:endParaRPr lang="en-US" dirty="0"/>
          </a:p>
          <a:p>
            <a:r>
              <a:rPr lang="en-US" dirty="0"/>
              <a:t>This could enable archives of static files with living functionality- notebooks that survive even after the backend server is turned off, or after a </a:t>
            </a:r>
            <a:r>
              <a:rPr lang="en-US" dirty="0" err="1"/>
              <a:t>linux</a:t>
            </a:r>
            <a:r>
              <a:rPr lang="en-US" dirty="0"/>
              <a:t> package is deprecated!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CC05-BBB8-4B48-A104-96FEBBDB3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E488-92C2-0683-2752-FE4C8306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43CC-51C4-4B3E-901E-0F1B56A8F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D44C-7440-E05A-86B8-C3F358CC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A104-965C-6190-0920-9223B82F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21DC-F29F-509A-A9C4-C7EB9249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5A31-BC0E-DE0E-FA48-A9E850EF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1283-FFCA-A866-8003-C59369DC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7415-4E7A-6CC8-E910-7D641088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887D-1FE3-9D81-E0D8-058A9B3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792C-CDC8-AA05-B0E7-428CC8D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8594-C963-C666-BC1D-E3AEAE06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CC73-AA34-E4F6-BEF2-46286EB5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7889-91B2-F920-0AE9-DA8AD444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1CC3-0889-6E0E-5D04-1A4C0CE8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699E-ADA2-2C23-8922-885C37E4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056A-99C0-DA10-F1B8-A0EEC07A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599E-62A4-9FCF-867E-C8E2EA90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24C6-5065-250D-C58A-9FC1972C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52D1-A8D0-008A-D11E-2CAA9B8D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FCA0-2801-DEF5-5FDC-99BD1C5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3444-552F-DE1C-3794-1F3A9640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8AE3-DA8F-7E58-7666-447B56A1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3EB7-3015-57C8-2956-A5E467C3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F474-05AF-A6BD-C486-B07CD03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9E7E-7C0C-FCFD-D5E4-8791539B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735E-A20B-DF44-9B8D-1A14A84F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8365-201A-B56E-0A9B-6B906E8C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7F61-6FD1-B220-123C-8C096BCE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257F-46BB-7356-6903-168D1F9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3D4FB-E252-6B21-9E0A-BB8903D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F934-3C2E-33FD-ACA3-5DA58E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B9C-4080-A59B-BE40-D0712335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7E33-5FED-F870-9131-8E94EC09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6D298-9E2E-739B-1407-5D426FB3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78B2D-46E4-D61F-2B5D-9894C171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88317-CACD-23AE-A008-C0EEA95B1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9963D-7CCE-FD3E-6EC0-4B133392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E6E1F-D905-5F06-C39D-98DDBAB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2809-7FB8-6C95-F397-F951FEFB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0F2E-98C4-EFA7-5757-75E5C23C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264C-F0B0-965C-D396-E5C8E14E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3354D-6227-6FD1-A035-10AE93B5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144D-11D1-F9A7-28C9-57B3125C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2B526-E544-5CF8-B197-A371F67F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9CD3C-FB1C-7511-B679-D7FF1ED8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C254F-D485-F4D5-29FC-AC4A0F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E828-C3C7-AEF8-CEFB-F5B8CE58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3B1D-2E82-AAB5-E639-FD8C6076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B0FF9-26F0-452C-FA8F-6335D77E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1806-E6E3-D593-042B-157D46C9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73C9C-A662-E91F-7EEA-4B559E5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5EC1-AF98-1D9A-A5F2-E1462CAD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FE55-437C-5687-7048-9A9C626A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7BD1B-A55A-EDC6-0C29-7401C37AC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F656-0D8A-6574-C085-50995707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EB00-BB9B-6D7C-28BB-45CE4F23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838B-7D7C-3CAF-FB2B-A5752FCC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BEB6B-F75B-2474-BD16-60116E4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8C2B4-A669-A00B-3159-FA68D055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2923-017E-C85E-8113-2ED06DE8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B39A-9B76-FFD8-8C15-8CD8B5FB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3276-3E4A-3749-AF40-8909C3C33CDE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7206-C103-E0A2-7963-16E486457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7489-BD16-1E3A-589C-958D8362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A20E-6AE8-DE4A-A998-8D1D45CC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jkeefe/electoral-turnou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estroyallsoftware.com/talks/w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tabix.pdf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tatgen.github.io/locuszoom/examples/ext/tabix_tracks.html" TargetMode="External"/><Relationship Id="rId4" Type="http://schemas.openxmlformats.org/officeDocument/2006/relationships/hyperlink" Target="https://abought.github.io/weetabix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computingteams.org/newsletter_issues/017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content-center/product-news/reports-dashboards/smartsheet-dashboard-gallery" TargetMode="External"/><Relationship Id="rId2" Type="http://schemas.openxmlformats.org/officeDocument/2006/relationships/hyperlink" Target="https://www.theverge.com/2023/10/21/23926585/microsoft-excel-misreading-dates-human-genes-conversion-fix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te.io/tutorials/explo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ongress-legislators.datasettes.com/legislators/offic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datasciencenotebook.org/compare/jupyter/observa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001/2001.00484.pdf" TargetMode="External"/><Relationship Id="rId2" Type="http://schemas.openxmlformats.org/officeDocument/2006/relationships/hyperlink" Target="https://data.agu.org/notebooks-now/abou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EFEBD-20FE-3C26-390B-7A8A50863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a Server?</a:t>
            </a:r>
            <a:br>
              <a:rPr lang="en-US" dirty="0"/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Low code, managed services, and flat files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(and code too)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279151-8481-ED89-B041-849B8069E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Andy Boughton</a:t>
            </a:r>
          </a:p>
          <a:p>
            <a:r>
              <a:rPr lang="en-US" dirty="0"/>
              <a:t>Abecasis Group Meeting</a:t>
            </a:r>
          </a:p>
          <a:p>
            <a:r>
              <a:rPr lang="en-US" dirty="0"/>
              <a:t>Jan 4, 2024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D829-F799-3CF9-6734-3FC2BCF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Archiving</a:t>
            </a:r>
            <a:r>
              <a:rPr lang="en-US" dirty="0"/>
              <a:t> notebooks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AB11D3-C0CD-5949-7926-6A18ABE80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20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Who runs the backend to show the notebook?</a:t>
            </a:r>
          </a:p>
          <a:p>
            <a:pPr lvl="1"/>
            <a:r>
              <a:rPr lang="en-US" dirty="0"/>
              <a:t>What happens when old software is </a:t>
            </a:r>
            <a:r>
              <a:rPr lang="en-US" dirty="0">
                <a:solidFill>
                  <a:srgbClr val="C00000"/>
                </a:solidFill>
              </a:rPr>
              <a:t>unsupported</a:t>
            </a:r>
            <a:r>
              <a:rPr lang="en-US" dirty="0"/>
              <a:t>?</a:t>
            </a:r>
          </a:p>
          <a:p>
            <a:r>
              <a:rPr lang="en-US" dirty="0"/>
              <a:t>What if all “smart” logic could be done by the client?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based notebooks </a:t>
            </a:r>
            <a:r>
              <a:rPr lang="en-US" dirty="0"/>
              <a:t>are trying to bridge this gap: basic compute features using WASM in the browser</a:t>
            </a:r>
          </a:p>
          <a:p>
            <a:pPr lvl="1"/>
            <a:r>
              <a:rPr lang="en-US" dirty="0"/>
              <a:t>Observable</a:t>
            </a:r>
          </a:p>
          <a:p>
            <a:pPr lvl="1"/>
            <a:r>
              <a:rPr lang="en-US" dirty="0" err="1"/>
              <a:t>JupyterLite</a:t>
            </a:r>
            <a:endParaRPr lang="en-US" dirty="0"/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Data still has to live somewhere, and that means you still need a server to query big data. Often not a self-contained archive</a:t>
            </a:r>
          </a:p>
          <a:p>
            <a:pPr lvl="1"/>
            <a:r>
              <a:rPr lang="en-US" dirty="0"/>
              <a:t>An incomplete solution for archiving: The notebook might run in the browser, but the library you use might not</a:t>
            </a:r>
          </a:p>
          <a:p>
            <a:pPr lvl="1"/>
            <a:r>
              <a:rPr lang="en-US" dirty="0"/>
              <a:t>JS is a bad language for data science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5D75CCC-7E2D-7834-42A9-3ABE8B166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07460" y="230188"/>
            <a:ext cx="873242" cy="101670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862389-D4B5-0AA5-3F34-25D7D38654B4}"/>
              </a:ext>
            </a:extLst>
          </p:cNvPr>
          <p:cNvSpPr txBox="1"/>
          <p:nvPr/>
        </p:nvSpPr>
        <p:spPr>
          <a:xfrm>
            <a:off x="3045342" y="6366202"/>
            <a:ext cx="9146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https://observablehq.com/@jkeefe/electoral-turnout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https://www.destroyallsoftware.com/talks/wat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2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C646-7DD8-2164-1487-520550E5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Tabix: Sometimes all you need is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FD82-C080-671F-BA25-092A5E14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genomics library for querying arbitrary parts of compressed data. Tiny index can be read client side and queried over HTTP</a:t>
            </a:r>
          </a:p>
          <a:p>
            <a:r>
              <a:rPr lang="en-US" dirty="0"/>
              <a:t>Can be used to query big datasets client-side</a:t>
            </a:r>
          </a:p>
          <a:p>
            <a:r>
              <a:rPr lang="en-US" dirty="0"/>
              <a:t>The basis of our LocalZoom visualization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515C-50A9-357C-77F3-B814F3A5034F}"/>
              </a:ext>
            </a:extLst>
          </p:cNvPr>
          <p:cNvSpPr txBox="1"/>
          <p:nvPr/>
        </p:nvSpPr>
        <p:spPr>
          <a:xfrm>
            <a:off x="0" y="6121807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https://samtools.github.io/hts-specs/tabix.pdf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https://abought.github.io/weetabix/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Please don’t use this library for anything real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https://statgen.github.io/locuszoom/examples/ext/tabix_tracks.html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C711D-4E81-CE30-E465-6EC5F445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21" y="4311663"/>
            <a:ext cx="3721100" cy="165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44467-EBB7-2866-33AD-4BB916E60718}"/>
              </a:ext>
            </a:extLst>
          </p:cNvPr>
          <p:cNvSpPr txBox="1"/>
          <p:nvPr/>
        </p:nvSpPr>
        <p:spPr>
          <a:xfrm>
            <a:off x="838200" y="3992060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index of “start / stop” ranges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7CC3F-AFA4-FC20-DD8A-74CD4956E51C}"/>
              </a:ext>
            </a:extLst>
          </p:cNvPr>
          <p:cNvGrpSpPr/>
          <p:nvPr/>
        </p:nvGrpSpPr>
        <p:grpSpPr>
          <a:xfrm>
            <a:off x="7015273" y="3971900"/>
            <a:ext cx="419832" cy="2205063"/>
            <a:chOff x="6549656" y="4206360"/>
            <a:chExt cx="419832" cy="22050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51320E-3203-1C20-B1A6-B33D881A7A3A}"/>
                </a:ext>
              </a:extLst>
            </p:cNvPr>
            <p:cNvSpPr/>
            <p:nvPr/>
          </p:nvSpPr>
          <p:spPr>
            <a:xfrm>
              <a:off x="6549656" y="4206360"/>
              <a:ext cx="414670" cy="414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CF9BEC-F091-6683-FAF9-7531B19073DE}"/>
                </a:ext>
              </a:extLst>
            </p:cNvPr>
            <p:cNvSpPr/>
            <p:nvPr/>
          </p:nvSpPr>
          <p:spPr>
            <a:xfrm>
              <a:off x="6549656" y="4655736"/>
              <a:ext cx="414670" cy="414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09A60-BF88-91FA-CADB-6AB0E14E9974}"/>
                </a:ext>
              </a:extLst>
            </p:cNvPr>
            <p:cNvSpPr/>
            <p:nvPr/>
          </p:nvSpPr>
          <p:spPr>
            <a:xfrm>
              <a:off x="6549656" y="5105112"/>
              <a:ext cx="414670" cy="4146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CAAB7A-DFC9-5664-3C05-963644F78951}"/>
                </a:ext>
              </a:extLst>
            </p:cNvPr>
            <p:cNvSpPr/>
            <p:nvPr/>
          </p:nvSpPr>
          <p:spPr>
            <a:xfrm>
              <a:off x="6549656" y="5547377"/>
              <a:ext cx="414670" cy="414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3809A2-1F6F-5505-3AD3-AD81067C83F9}"/>
                </a:ext>
              </a:extLst>
            </p:cNvPr>
            <p:cNvSpPr/>
            <p:nvPr/>
          </p:nvSpPr>
          <p:spPr>
            <a:xfrm>
              <a:off x="6554818" y="5996753"/>
              <a:ext cx="414670" cy="414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49B68B-794C-BEE1-8FDA-EA0F0296731B}"/>
              </a:ext>
            </a:extLst>
          </p:cNvPr>
          <p:cNvCxnSpPr>
            <a:cxnSpLocks/>
          </p:cNvCxnSpPr>
          <p:nvPr/>
        </p:nvCxnSpPr>
        <p:spPr>
          <a:xfrm flipV="1">
            <a:off x="4166191" y="5074432"/>
            <a:ext cx="2817628" cy="17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17F48E-2E48-CD96-FF71-A06E544816BB}"/>
              </a:ext>
            </a:extLst>
          </p:cNvPr>
          <p:cNvSpPr txBox="1"/>
          <p:nvPr/>
        </p:nvSpPr>
        <p:spPr>
          <a:xfrm>
            <a:off x="4486725" y="5074432"/>
            <a:ext cx="2497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Fetch part of a big file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 Byte-range queries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E3911-0EA3-5FF2-1EE6-4E1269BBC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1259" y="3540965"/>
            <a:ext cx="4010600" cy="21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614D-698D-460E-54B8-CAE423C0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056E-665F-73A5-89F4-8D049F08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4" y="1527913"/>
            <a:ext cx="826238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notebook could use this to provide interactive exploration of big files, without running a server!</a:t>
            </a:r>
          </a:p>
          <a:p>
            <a:pPr lvl="1"/>
            <a:r>
              <a:rPr lang="en-US" dirty="0"/>
              <a:t>Drop files in S3 bucket and you have a website that “just works”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Usually </a:t>
            </a:r>
            <a:r>
              <a:rPr lang="en-US" dirty="0">
                <a:solidFill>
                  <a:srgbClr val="C00000"/>
                </a:solidFill>
              </a:rPr>
              <a:t>requires data to be sorted</a:t>
            </a:r>
            <a:r>
              <a:rPr lang="en-US" dirty="0"/>
              <a:t> (contiguous) for index to be useful</a:t>
            </a:r>
          </a:p>
          <a:p>
            <a:pPr lvl="2"/>
            <a:r>
              <a:rPr lang="en-US" dirty="0"/>
              <a:t>Fetching “every other row” would be messy, and the index would become bloated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Only ~1 kind of query per file</a:t>
            </a:r>
            <a:r>
              <a:rPr lang="en-US" dirty="0"/>
              <a:t>: Since the dataset is queried as a block of bytes, much less flexible than SQL</a:t>
            </a:r>
          </a:p>
          <a:p>
            <a:pPr lvl="2"/>
            <a:r>
              <a:rPr lang="en-US" dirty="0"/>
              <a:t>“best of all time” are probably not “the first 10 sorted by year”</a:t>
            </a:r>
          </a:p>
          <a:p>
            <a:pPr lvl="1"/>
            <a:r>
              <a:rPr lang="en-US" dirty="0"/>
              <a:t>Bad for “JOIN logic”: you might fetch 200 records and end up using only 2</a:t>
            </a:r>
          </a:p>
          <a:p>
            <a:pPr lvl="2"/>
            <a:r>
              <a:rPr lang="en-US" dirty="0"/>
              <a:t>Network operations have way more overhead than disk I/O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65D9-FD8B-7A39-0E01-BFBAD3EC647E}"/>
              </a:ext>
            </a:extLst>
          </p:cNvPr>
          <p:cNvSpPr txBox="1"/>
          <p:nvPr/>
        </p:nvSpPr>
        <p:spPr>
          <a:xfrm>
            <a:off x="8770971" y="2480561"/>
            <a:ext cx="2923956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 table1.id, table2.val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FROM table1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INNER JOIN table2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table1.id = table2.id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WHERE table2.val&lt;100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AE53A-D4EF-3DB6-5249-28DBA11F9D11}"/>
              </a:ext>
            </a:extLst>
          </p:cNvPr>
          <p:cNvSpPr txBox="1"/>
          <p:nvPr/>
        </p:nvSpPr>
        <p:spPr>
          <a:xfrm>
            <a:off x="93035" y="6488668"/>
            <a:ext cx="846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SQLite in the browser. Not great for “big data”- but possible!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sql.js.org</a:t>
            </a:r>
            <a:r>
              <a:rPr lang="en-US" dirty="0">
                <a:solidFill>
                  <a:schemeClr val="accent1"/>
                </a:solidFill>
              </a:rPr>
              <a:t>/#/</a:t>
            </a:r>
          </a:p>
        </p:txBody>
      </p:sp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CB13511A-A059-E537-CF60-22446548E7F2}"/>
              </a:ext>
            </a:extLst>
          </p:cNvPr>
          <p:cNvSpPr/>
          <p:nvPr/>
        </p:nvSpPr>
        <p:spPr>
          <a:xfrm>
            <a:off x="8627876" y="1614152"/>
            <a:ext cx="3210146" cy="3210146"/>
          </a:xfrm>
          <a:prstGeom prst="noSmoking">
            <a:avLst>
              <a:gd name="adj" fmla="val 23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2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7614-7891-2CC6-4D34-FFD9A1A7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0386" cy="1325563"/>
          </a:xfrm>
        </p:spPr>
        <p:txBody>
          <a:bodyPr/>
          <a:lstStyle/>
          <a:p>
            <a:r>
              <a:rPr lang="en-US" dirty="0"/>
              <a:t>The future for specialized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8C08-F4ED-C5E8-8DBA-27C0D825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52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skills are still needed for:</a:t>
            </a:r>
          </a:p>
          <a:p>
            <a:pPr marL="514350" indent="-514350">
              <a:buAutoNum type="arabicPeriod"/>
            </a:pPr>
            <a:r>
              <a:rPr lang="en-US" dirty="0"/>
              <a:t>Granular access/ security requirements</a:t>
            </a:r>
          </a:p>
          <a:p>
            <a:pPr marL="514350" indent="-514350">
              <a:buAutoNum type="arabicPeriod"/>
            </a:pPr>
            <a:r>
              <a:rPr lang="en-US" dirty="0"/>
              <a:t>Complex, long-lived datasets with one source of truth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Unique needs, especially across big data or large amounts of compute</a:t>
            </a:r>
          </a:p>
          <a:p>
            <a:pPr marL="514350" indent="-514350">
              <a:buAutoNum type="arabicPeriod"/>
            </a:pPr>
            <a:r>
              <a:rPr lang="en-US" dirty="0"/>
              <a:t>We must focus on enabling productivity- don’t be a gatekeeper!</a:t>
            </a:r>
          </a:p>
          <a:p>
            <a:pPr lvl="1"/>
            <a:r>
              <a:rPr lang="en-US" dirty="0"/>
              <a:t>Let users handle common tasks themselves via admin interfaces and data validation</a:t>
            </a:r>
          </a:p>
        </p:txBody>
      </p:sp>
      <p:pic>
        <p:nvPicPr>
          <p:cNvPr id="8194" name="Picture 2" descr="Django Admin">
            <a:extLst>
              <a:ext uri="{FF2B5EF4-FFF2-40B4-BE49-F238E27FC236}">
                <a16:creationId xmlns:a16="http://schemas.microsoft.com/office/drawing/2014/main" id="{03A6A50E-E695-DCB7-3D8B-7FA71BAB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3" y="1520456"/>
            <a:ext cx="4055656" cy="381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8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180-03EC-A4CC-889C-2FE45944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5" y="393405"/>
            <a:ext cx="11865050" cy="5528377"/>
          </a:xfrm>
          <a:custGeom>
            <a:avLst/>
            <a:gdLst>
              <a:gd name="connsiteX0" fmla="*/ 0 w 11865050"/>
              <a:gd name="connsiteY0" fmla="*/ 0 h 5528377"/>
              <a:gd name="connsiteX1" fmla="*/ 474602 w 11865050"/>
              <a:gd name="connsiteY1" fmla="*/ 0 h 5528377"/>
              <a:gd name="connsiteX2" fmla="*/ 1305156 w 11865050"/>
              <a:gd name="connsiteY2" fmla="*/ 0 h 5528377"/>
              <a:gd name="connsiteX3" fmla="*/ 2017059 w 11865050"/>
              <a:gd name="connsiteY3" fmla="*/ 0 h 5528377"/>
              <a:gd name="connsiteX4" fmla="*/ 2491661 w 11865050"/>
              <a:gd name="connsiteY4" fmla="*/ 0 h 5528377"/>
              <a:gd name="connsiteX5" fmla="*/ 2728962 w 11865050"/>
              <a:gd name="connsiteY5" fmla="*/ 0 h 5528377"/>
              <a:gd name="connsiteX6" fmla="*/ 3203564 w 11865050"/>
              <a:gd name="connsiteY6" fmla="*/ 0 h 5528377"/>
              <a:gd name="connsiteX7" fmla="*/ 3915467 w 11865050"/>
              <a:gd name="connsiteY7" fmla="*/ 0 h 5528377"/>
              <a:gd name="connsiteX8" fmla="*/ 4746020 w 11865050"/>
              <a:gd name="connsiteY8" fmla="*/ 0 h 5528377"/>
              <a:gd name="connsiteX9" fmla="*/ 4983321 w 11865050"/>
              <a:gd name="connsiteY9" fmla="*/ 0 h 5528377"/>
              <a:gd name="connsiteX10" fmla="*/ 5220622 w 11865050"/>
              <a:gd name="connsiteY10" fmla="*/ 0 h 5528377"/>
              <a:gd name="connsiteX11" fmla="*/ 6051176 w 11865050"/>
              <a:gd name="connsiteY11" fmla="*/ 0 h 5528377"/>
              <a:gd name="connsiteX12" fmla="*/ 6288477 w 11865050"/>
              <a:gd name="connsiteY12" fmla="*/ 0 h 5528377"/>
              <a:gd name="connsiteX13" fmla="*/ 6881729 w 11865050"/>
              <a:gd name="connsiteY13" fmla="*/ 0 h 5528377"/>
              <a:gd name="connsiteX14" fmla="*/ 7237681 w 11865050"/>
              <a:gd name="connsiteY14" fmla="*/ 0 h 5528377"/>
              <a:gd name="connsiteX15" fmla="*/ 7593632 w 11865050"/>
              <a:gd name="connsiteY15" fmla="*/ 0 h 5528377"/>
              <a:gd name="connsiteX16" fmla="*/ 7949584 w 11865050"/>
              <a:gd name="connsiteY16" fmla="*/ 0 h 5528377"/>
              <a:gd name="connsiteX17" fmla="*/ 8305535 w 11865050"/>
              <a:gd name="connsiteY17" fmla="*/ 0 h 5528377"/>
              <a:gd name="connsiteX18" fmla="*/ 8780137 w 11865050"/>
              <a:gd name="connsiteY18" fmla="*/ 0 h 5528377"/>
              <a:gd name="connsiteX19" fmla="*/ 9136089 w 11865050"/>
              <a:gd name="connsiteY19" fmla="*/ 0 h 5528377"/>
              <a:gd name="connsiteX20" fmla="*/ 9610691 w 11865050"/>
              <a:gd name="connsiteY20" fmla="*/ 0 h 5528377"/>
              <a:gd name="connsiteX21" fmla="*/ 10322594 w 11865050"/>
              <a:gd name="connsiteY21" fmla="*/ 0 h 5528377"/>
              <a:gd name="connsiteX22" fmla="*/ 10678545 w 11865050"/>
              <a:gd name="connsiteY22" fmla="*/ 0 h 5528377"/>
              <a:gd name="connsiteX23" fmla="*/ 10915846 w 11865050"/>
              <a:gd name="connsiteY23" fmla="*/ 0 h 5528377"/>
              <a:gd name="connsiteX24" fmla="*/ 11865050 w 11865050"/>
              <a:gd name="connsiteY24" fmla="*/ 0 h 5528377"/>
              <a:gd name="connsiteX25" fmla="*/ 11865050 w 11865050"/>
              <a:gd name="connsiteY25" fmla="*/ 386986 h 5528377"/>
              <a:gd name="connsiteX26" fmla="*/ 11865050 w 11865050"/>
              <a:gd name="connsiteY26" fmla="*/ 773973 h 5528377"/>
              <a:gd name="connsiteX27" fmla="*/ 11865050 w 11865050"/>
              <a:gd name="connsiteY27" fmla="*/ 1216243 h 5528377"/>
              <a:gd name="connsiteX28" fmla="*/ 11865050 w 11865050"/>
              <a:gd name="connsiteY28" fmla="*/ 1769081 h 5528377"/>
              <a:gd name="connsiteX29" fmla="*/ 11865050 w 11865050"/>
              <a:gd name="connsiteY29" fmla="*/ 2377202 h 5528377"/>
              <a:gd name="connsiteX30" fmla="*/ 11865050 w 11865050"/>
              <a:gd name="connsiteY30" fmla="*/ 2874756 h 5528377"/>
              <a:gd name="connsiteX31" fmla="*/ 11865050 w 11865050"/>
              <a:gd name="connsiteY31" fmla="*/ 3317026 h 5528377"/>
              <a:gd name="connsiteX32" fmla="*/ 11865050 w 11865050"/>
              <a:gd name="connsiteY32" fmla="*/ 3759296 h 5528377"/>
              <a:gd name="connsiteX33" fmla="*/ 11865050 w 11865050"/>
              <a:gd name="connsiteY33" fmla="*/ 4367418 h 5528377"/>
              <a:gd name="connsiteX34" fmla="*/ 11865050 w 11865050"/>
              <a:gd name="connsiteY34" fmla="*/ 4754404 h 5528377"/>
              <a:gd name="connsiteX35" fmla="*/ 11865050 w 11865050"/>
              <a:gd name="connsiteY35" fmla="*/ 5528377 h 5528377"/>
              <a:gd name="connsiteX36" fmla="*/ 11271798 w 11865050"/>
              <a:gd name="connsiteY36" fmla="*/ 5528377 h 5528377"/>
              <a:gd name="connsiteX37" fmla="*/ 10441244 w 11865050"/>
              <a:gd name="connsiteY37" fmla="*/ 5528377 h 5528377"/>
              <a:gd name="connsiteX38" fmla="*/ 9847992 w 11865050"/>
              <a:gd name="connsiteY38" fmla="*/ 5528377 h 5528377"/>
              <a:gd name="connsiteX39" fmla="*/ 9610691 w 11865050"/>
              <a:gd name="connsiteY39" fmla="*/ 5528377 h 5528377"/>
              <a:gd name="connsiteX40" fmla="*/ 9373390 w 11865050"/>
              <a:gd name="connsiteY40" fmla="*/ 5528377 h 5528377"/>
              <a:gd name="connsiteX41" fmla="*/ 8542836 w 11865050"/>
              <a:gd name="connsiteY41" fmla="*/ 5528377 h 5528377"/>
              <a:gd name="connsiteX42" fmla="*/ 8068234 w 11865050"/>
              <a:gd name="connsiteY42" fmla="*/ 5528377 h 5528377"/>
              <a:gd name="connsiteX43" fmla="*/ 7237681 w 11865050"/>
              <a:gd name="connsiteY43" fmla="*/ 5528377 h 5528377"/>
              <a:gd name="connsiteX44" fmla="*/ 6644428 w 11865050"/>
              <a:gd name="connsiteY44" fmla="*/ 5528377 h 5528377"/>
              <a:gd name="connsiteX45" fmla="*/ 6407127 w 11865050"/>
              <a:gd name="connsiteY45" fmla="*/ 5528377 h 5528377"/>
              <a:gd name="connsiteX46" fmla="*/ 6051176 w 11865050"/>
              <a:gd name="connsiteY46" fmla="*/ 5528377 h 5528377"/>
              <a:gd name="connsiteX47" fmla="*/ 5576574 w 11865050"/>
              <a:gd name="connsiteY47" fmla="*/ 5528377 h 5528377"/>
              <a:gd name="connsiteX48" fmla="*/ 4864670 w 11865050"/>
              <a:gd name="connsiteY48" fmla="*/ 5528377 h 5528377"/>
              <a:gd name="connsiteX49" fmla="*/ 4152767 w 11865050"/>
              <a:gd name="connsiteY49" fmla="*/ 5528377 h 5528377"/>
              <a:gd name="connsiteX50" fmla="*/ 3559515 w 11865050"/>
              <a:gd name="connsiteY50" fmla="*/ 5528377 h 5528377"/>
              <a:gd name="connsiteX51" fmla="*/ 3084913 w 11865050"/>
              <a:gd name="connsiteY51" fmla="*/ 5528377 h 5528377"/>
              <a:gd name="connsiteX52" fmla="*/ 2254359 w 11865050"/>
              <a:gd name="connsiteY52" fmla="*/ 5528377 h 5528377"/>
              <a:gd name="connsiteX53" fmla="*/ 1661107 w 11865050"/>
              <a:gd name="connsiteY53" fmla="*/ 5528377 h 5528377"/>
              <a:gd name="connsiteX54" fmla="*/ 1305155 w 11865050"/>
              <a:gd name="connsiteY54" fmla="*/ 5528377 h 5528377"/>
              <a:gd name="connsiteX55" fmla="*/ 949204 w 11865050"/>
              <a:gd name="connsiteY55" fmla="*/ 5528377 h 5528377"/>
              <a:gd name="connsiteX56" fmla="*/ 711903 w 11865050"/>
              <a:gd name="connsiteY56" fmla="*/ 5528377 h 5528377"/>
              <a:gd name="connsiteX57" fmla="*/ 0 w 11865050"/>
              <a:gd name="connsiteY57" fmla="*/ 5528377 h 5528377"/>
              <a:gd name="connsiteX58" fmla="*/ 0 w 11865050"/>
              <a:gd name="connsiteY58" fmla="*/ 5086107 h 5528377"/>
              <a:gd name="connsiteX59" fmla="*/ 0 w 11865050"/>
              <a:gd name="connsiteY59" fmla="*/ 4643837 h 5528377"/>
              <a:gd name="connsiteX60" fmla="*/ 0 w 11865050"/>
              <a:gd name="connsiteY60" fmla="*/ 4035715 h 5528377"/>
              <a:gd name="connsiteX61" fmla="*/ 0 w 11865050"/>
              <a:gd name="connsiteY61" fmla="*/ 3427594 h 5528377"/>
              <a:gd name="connsiteX62" fmla="*/ 0 w 11865050"/>
              <a:gd name="connsiteY62" fmla="*/ 2819472 h 5528377"/>
              <a:gd name="connsiteX63" fmla="*/ 0 w 11865050"/>
              <a:gd name="connsiteY63" fmla="*/ 2432486 h 5528377"/>
              <a:gd name="connsiteX64" fmla="*/ 0 w 11865050"/>
              <a:gd name="connsiteY64" fmla="*/ 1990216 h 5528377"/>
              <a:gd name="connsiteX65" fmla="*/ 0 w 11865050"/>
              <a:gd name="connsiteY65" fmla="*/ 1382094 h 5528377"/>
              <a:gd name="connsiteX66" fmla="*/ 0 w 11865050"/>
              <a:gd name="connsiteY66" fmla="*/ 718689 h 5528377"/>
              <a:gd name="connsiteX67" fmla="*/ 0 w 11865050"/>
              <a:gd name="connsiteY67" fmla="*/ 0 h 552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865050" h="5528377" fill="none" extrusionOk="0">
                <a:moveTo>
                  <a:pt x="0" y="0"/>
                </a:moveTo>
                <a:cubicBezTo>
                  <a:pt x="142590" y="-14684"/>
                  <a:pt x="358826" y="21402"/>
                  <a:pt x="474602" y="0"/>
                </a:cubicBezTo>
                <a:cubicBezTo>
                  <a:pt x="590378" y="-21402"/>
                  <a:pt x="1027171" y="73171"/>
                  <a:pt x="1305156" y="0"/>
                </a:cubicBezTo>
                <a:cubicBezTo>
                  <a:pt x="1583141" y="-73171"/>
                  <a:pt x="1823205" y="45792"/>
                  <a:pt x="2017059" y="0"/>
                </a:cubicBezTo>
                <a:cubicBezTo>
                  <a:pt x="2210913" y="-45792"/>
                  <a:pt x="2326663" y="22000"/>
                  <a:pt x="2491661" y="0"/>
                </a:cubicBezTo>
                <a:cubicBezTo>
                  <a:pt x="2656659" y="-22000"/>
                  <a:pt x="2645942" y="11309"/>
                  <a:pt x="2728962" y="0"/>
                </a:cubicBezTo>
                <a:cubicBezTo>
                  <a:pt x="2811982" y="-11309"/>
                  <a:pt x="3087365" y="26065"/>
                  <a:pt x="3203564" y="0"/>
                </a:cubicBezTo>
                <a:cubicBezTo>
                  <a:pt x="3319763" y="-26065"/>
                  <a:pt x="3595273" y="39317"/>
                  <a:pt x="3915467" y="0"/>
                </a:cubicBezTo>
                <a:cubicBezTo>
                  <a:pt x="4235661" y="-39317"/>
                  <a:pt x="4341877" y="29195"/>
                  <a:pt x="4746020" y="0"/>
                </a:cubicBezTo>
                <a:cubicBezTo>
                  <a:pt x="5150163" y="-29195"/>
                  <a:pt x="4899230" y="11043"/>
                  <a:pt x="4983321" y="0"/>
                </a:cubicBezTo>
                <a:cubicBezTo>
                  <a:pt x="5067412" y="-11043"/>
                  <a:pt x="5156681" y="23363"/>
                  <a:pt x="5220622" y="0"/>
                </a:cubicBezTo>
                <a:cubicBezTo>
                  <a:pt x="5284563" y="-23363"/>
                  <a:pt x="5705587" y="58443"/>
                  <a:pt x="6051176" y="0"/>
                </a:cubicBezTo>
                <a:cubicBezTo>
                  <a:pt x="6396765" y="-58443"/>
                  <a:pt x="6171812" y="20773"/>
                  <a:pt x="6288477" y="0"/>
                </a:cubicBezTo>
                <a:cubicBezTo>
                  <a:pt x="6405142" y="-20773"/>
                  <a:pt x="6614365" y="56535"/>
                  <a:pt x="6881729" y="0"/>
                </a:cubicBezTo>
                <a:cubicBezTo>
                  <a:pt x="7149093" y="-56535"/>
                  <a:pt x="7114033" y="24456"/>
                  <a:pt x="7237681" y="0"/>
                </a:cubicBezTo>
                <a:cubicBezTo>
                  <a:pt x="7361329" y="-24456"/>
                  <a:pt x="7465329" y="1582"/>
                  <a:pt x="7593632" y="0"/>
                </a:cubicBezTo>
                <a:cubicBezTo>
                  <a:pt x="7721935" y="-1582"/>
                  <a:pt x="7846139" y="34799"/>
                  <a:pt x="7949584" y="0"/>
                </a:cubicBezTo>
                <a:cubicBezTo>
                  <a:pt x="8053029" y="-34799"/>
                  <a:pt x="8202099" y="22825"/>
                  <a:pt x="8305535" y="0"/>
                </a:cubicBezTo>
                <a:cubicBezTo>
                  <a:pt x="8408971" y="-22825"/>
                  <a:pt x="8673694" y="7626"/>
                  <a:pt x="8780137" y="0"/>
                </a:cubicBezTo>
                <a:cubicBezTo>
                  <a:pt x="8886580" y="-7626"/>
                  <a:pt x="8993625" y="38271"/>
                  <a:pt x="9136089" y="0"/>
                </a:cubicBezTo>
                <a:cubicBezTo>
                  <a:pt x="9278553" y="-38271"/>
                  <a:pt x="9402004" y="35677"/>
                  <a:pt x="9610691" y="0"/>
                </a:cubicBezTo>
                <a:cubicBezTo>
                  <a:pt x="9819378" y="-35677"/>
                  <a:pt x="10073553" y="72479"/>
                  <a:pt x="10322594" y="0"/>
                </a:cubicBezTo>
                <a:cubicBezTo>
                  <a:pt x="10571635" y="-72479"/>
                  <a:pt x="10541885" y="24002"/>
                  <a:pt x="10678545" y="0"/>
                </a:cubicBezTo>
                <a:cubicBezTo>
                  <a:pt x="10815205" y="-24002"/>
                  <a:pt x="10813426" y="18656"/>
                  <a:pt x="10915846" y="0"/>
                </a:cubicBezTo>
                <a:cubicBezTo>
                  <a:pt x="11018266" y="-18656"/>
                  <a:pt x="11577692" y="64293"/>
                  <a:pt x="11865050" y="0"/>
                </a:cubicBezTo>
                <a:cubicBezTo>
                  <a:pt x="11897678" y="88458"/>
                  <a:pt x="11840510" y="231935"/>
                  <a:pt x="11865050" y="386986"/>
                </a:cubicBezTo>
                <a:cubicBezTo>
                  <a:pt x="11889590" y="542037"/>
                  <a:pt x="11854790" y="623799"/>
                  <a:pt x="11865050" y="773973"/>
                </a:cubicBezTo>
                <a:cubicBezTo>
                  <a:pt x="11875310" y="924147"/>
                  <a:pt x="11859845" y="1014406"/>
                  <a:pt x="11865050" y="1216243"/>
                </a:cubicBezTo>
                <a:cubicBezTo>
                  <a:pt x="11870255" y="1418080"/>
                  <a:pt x="11849372" y="1640389"/>
                  <a:pt x="11865050" y="1769081"/>
                </a:cubicBezTo>
                <a:cubicBezTo>
                  <a:pt x="11880728" y="1897773"/>
                  <a:pt x="11852263" y="2187017"/>
                  <a:pt x="11865050" y="2377202"/>
                </a:cubicBezTo>
                <a:cubicBezTo>
                  <a:pt x="11877837" y="2567387"/>
                  <a:pt x="11830858" y="2651933"/>
                  <a:pt x="11865050" y="2874756"/>
                </a:cubicBezTo>
                <a:cubicBezTo>
                  <a:pt x="11899242" y="3097579"/>
                  <a:pt x="11845302" y="3121377"/>
                  <a:pt x="11865050" y="3317026"/>
                </a:cubicBezTo>
                <a:cubicBezTo>
                  <a:pt x="11884798" y="3512675"/>
                  <a:pt x="11834971" y="3660071"/>
                  <a:pt x="11865050" y="3759296"/>
                </a:cubicBezTo>
                <a:cubicBezTo>
                  <a:pt x="11895129" y="3858521"/>
                  <a:pt x="11850719" y="4163615"/>
                  <a:pt x="11865050" y="4367418"/>
                </a:cubicBezTo>
                <a:cubicBezTo>
                  <a:pt x="11879381" y="4571221"/>
                  <a:pt x="11824475" y="4666279"/>
                  <a:pt x="11865050" y="4754404"/>
                </a:cubicBezTo>
                <a:cubicBezTo>
                  <a:pt x="11905625" y="4842529"/>
                  <a:pt x="11808238" y="5178376"/>
                  <a:pt x="11865050" y="5528377"/>
                </a:cubicBezTo>
                <a:cubicBezTo>
                  <a:pt x="11629679" y="5542911"/>
                  <a:pt x="11558314" y="5491526"/>
                  <a:pt x="11271798" y="5528377"/>
                </a:cubicBezTo>
                <a:cubicBezTo>
                  <a:pt x="10985282" y="5565228"/>
                  <a:pt x="10849225" y="5471373"/>
                  <a:pt x="10441244" y="5528377"/>
                </a:cubicBezTo>
                <a:cubicBezTo>
                  <a:pt x="10033263" y="5585381"/>
                  <a:pt x="9993396" y="5476640"/>
                  <a:pt x="9847992" y="5528377"/>
                </a:cubicBezTo>
                <a:cubicBezTo>
                  <a:pt x="9702588" y="5580114"/>
                  <a:pt x="9713569" y="5507143"/>
                  <a:pt x="9610691" y="5528377"/>
                </a:cubicBezTo>
                <a:cubicBezTo>
                  <a:pt x="9507813" y="5549611"/>
                  <a:pt x="9464879" y="5519672"/>
                  <a:pt x="9373390" y="5528377"/>
                </a:cubicBezTo>
                <a:cubicBezTo>
                  <a:pt x="9281901" y="5537082"/>
                  <a:pt x="8873634" y="5511639"/>
                  <a:pt x="8542836" y="5528377"/>
                </a:cubicBezTo>
                <a:cubicBezTo>
                  <a:pt x="8212038" y="5545115"/>
                  <a:pt x="8289951" y="5497379"/>
                  <a:pt x="8068234" y="5528377"/>
                </a:cubicBezTo>
                <a:cubicBezTo>
                  <a:pt x="7846517" y="5559375"/>
                  <a:pt x="7485233" y="5524520"/>
                  <a:pt x="7237681" y="5528377"/>
                </a:cubicBezTo>
                <a:cubicBezTo>
                  <a:pt x="6990129" y="5532234"/>
                  <a:pt x="6801874" y="5482454"/>
                  <a:pt x="6644428" y="5528377"/>
                </a:cubicBezTo>
                <a:cubicBezTo>
                  <a:pt x="6486982" y="5574300"/>
                  <a:pt x="6467704" y="5518600"/>
                  <a:pt x="6407127" y="5528377"/>
                </a:cubicBezTo>
                <a:cubicBezTo>
                  <a:pt x="6346550" y="5538154"/>
                  <a:pt x="6220300" y="5524990"/>
                  <a:pt x="6051176" y="5528377"/>
                </a:cubicBezTo>
                <a:cubicBezTo>
                  <a:pt x="5882052" y="5531764"/>
                  <a:pt x="5755407" y="5512028"/>
                  <a:pt x="5576574" y="5528377"/>
                </a:cubicBezTo>
                <a:cubicBezTo>
                  <a:pt x="5397741" y="5544726"/>
                  <a:pt x="5095099" y="5507635"/>
                  <a:pt x="4864670" y="5528377"/>
                </a:cubicBezTo>
                <a:cubicBezTo>
                  <a:pt x="4634241" y="5549119"/>
                  <a:pt x="4360154" y="5483123"/>
                  <a:pt x="4152767" y="5528377"/>
                </a:cubicBezTo>
                <a:cubicBezTo>
                  <a:pt x="3945380" y="5573631"/>
                  <a:pt x="3786706" y="5470715"/>
                  <a:pt x="3559515" y="5528377"/>
                </a:cubicBezTo>
                <a:cubicBezTo>
                  <a:pt x="3332324" y="5586039"/>
                  <a:pt x="3191719" y="5502891"/>
                  <a:pt x="3084913" y="5528377"/>
                </a:cubicBezTo>
                <a:cubicBezTo>
                  <a:pt x="2978107" y="5553863"/>
                  <a:pt x="2591501" y="5487557"/>
                  <a:pt x="2254359" y="5528377"/>
                </a:cubicBezTo>
                <a:cubicBezTo>
                  <a:pt x="1917217" y="5569197"/>
                  <a:pt x="1802725" y="5497243"/>
                  <a:pt x="1661107" y="5528377"/>
                </a:cubicBezTo>
                <a:cubicBezTo>
                  <a:pt x="1519489" y="5559511"/>
                  <a:pt x="1458983" y="5506721"/>
                  <a:pt x="1305155" y="5528377"/>
                </a:cubicBezTo>
                <a:cubicBezTo>
                  <a:pt x="1151327" y="5550033"/>
                  <a:pt x="1039457" y="5522286"/>
                  <a:pt x="949204" y="5528377"/>
                </a:cubicBezTo>
                <a:cubicBezTo>
                  <a:pt x="858951" y="5534468"/>
                  <a:pt x="819586" y="5522864"/>
                  <a:pt x="711903" y="5528377"/>
                </a:cubicBezTo>
                <a:cubicBezTo>
                  <a:pt x="604220" y="5533890"/>
                  <a:pt x="171122" y="5484261"/>
                  <a:pt x="0" y="5528377"/>
                </a:cubicBezTo>
                <a:cubicBezTo>
                  <a:pt x="-28493" y="5424563"/>
                  <a:pt x="19772" y="5184031"/>
                  <a:pt x="0" y="5086107"/>
                </a:cubicBezTo>
                <a:cubicBezTo>
                  <a:pt x="-19772" y="4988183"/>
                  <a:pt x="25940" y="4807768"/>
                  <a:pt x="0" y="4643837"/>
                </a:cubicBezTo>
                <a:cubicBezTo>
                  <a:pt x="-25940" y="4479906"/>
                  <a:pt x="30286" y="4273938"/>
                  <a:pt x="0" y="4035715"/>
                </a:cubicBezTo>
                <a:cubicBezTo>
                  <a:pt x="-30286" y="3797492"/>
                  <a:pt x="65303" y="3640848"/>
                  <a:pt x="0" y="3427594"/>
                </a:cubicBezTo>
                <a:cubicBezTo>
                  <a:pt x="-65303" y="3214340"/>
                  <a:pt x="63744" y="3120945"/>
                  <a:pt x="0" y="2819472"/>
                </a:cubicBezTo>
                <a:cubicBezTo>
                  <a:pt x="-63744" y="2517999"/>
                  <a:pt x="10602" y="2543269"/>
                  <a:pt x="0" y="2432486"/>
                </a:cubicBezTo>
                <a:cubicBezTo>
                  <a:pt x="-10602" y="2321703"/>
                  <a:pt x="38986" y="2107272"/>
                  <a:pt x="0" y="1990216"/>
                </a:cubicBezTo>
                <a:cubicBezTo>
                  <a:pt x="-38986" y="1873160"/>
                  <a:pt x="13286" y="1672514"/>
                  <a:pt x="0" y="1382094"/>
                </a:cubicBezTo>
                <a:cubicBezTo>
                  <a:pt x="-13286" y="1091674"/>
                  <a:pt x="2485" y="979598"/>
                  <a:pt x="0" y="718689"/>
                </a:cubicBezTo>
                <a:cubicBezTo>
                  <a:pt x="-2485" y="457781"/>
                  <a:pt x="53084" y="281630"/>
                  <a:pt x="0" y="0"/>
                </a:cubicBezTo>
                <a:close/>
              </a:path>
              <a:path w="11865050" h="5528377" stroke="0" extrusionOk="0">
                <a:moveTo>
                  <a:pt x="0" y="0"/>
                </a:moveTo>
                <a:cubicBezTo>
                  <a:pt x="153605" y="-9629"/>
                  <a:pt x="274047" y="27917"/>
                  <a:pt x="474602" y="0"/>
                </a:cubicBezTo>
                <a:cubicBezTo>
                  <a:pt x="675157" y="-27917"/>
                  <a:pt x="624756" y="20051"/>
                  <a:pt x="711903" y="0"/>
                </a:cubicBezTo>
                <a:cubicBezTo>
                  <a:pt x="799050" y="-20051"/>
                  <a:pt x="1208470" y="21113"/>
                  <a:pt x="1542457" y="0"/>
                </a:cubicBezTo>
                <a:cubicBezTo>
                  <a:pt x="1876444" y="-21113"/>
                  <a:pt x="1829086" y="39744"/>
                  <a:pt x="2017059" y="0"/>
                </a:cubicBezTo>
                <a:cubicBezTo>
                  <a:pt x="2205032" y="-39744"/>
                  <a:pt x="2328663" y="1457"/>
                  <a:pt x="2491661" y="0"/>
                </a:cubicBezTo>
                <a:cubicBezTo>
                  <a:pt x="2654659" y="-1457"/>
                  <a:pt x="3066425" y="55199"/>
                  <a:pt x="3322214" y="0"/>
                </a:cubicBezTo>
                <a:cubicBezTo>
                  <a:pt x="3578003" y="-55199"/>
                  <a:pt x="3544370" y="16671"/>
                  <a:pt x="3678166" y="0"/>
                </a:cubicBezTo>
                <a:cubicBezTo>
                  <a:pt x="3811962" y="-16671"/>
                  <a:pt x="4195524" y="3012"/>
                  <a:pt x="4508719" y="0"/>
                </a:cubicBezTo>
                <a:cubicBezTo>
                  <a:pt x="4821914" y="-3012"/>
                  <a:pt x="5115892" y="73088"/>
                  <a:pt x="5339273" y="0"/>
                </a:cubicBezTo>
                <a:cubicBezTo>
                  <a:pt x="5562654" y="-73088"/>
                  <a:pt x="5681765" y="38893"/>
                  <a:pt x="5932525" y="0"/>
                </a:cubicBezTo>
                <a:cubicBezTo>
                  <a:pt x="6183285" y="-38893"/>
                  <a:pt x="6549275" y="74458"/>
                  <a:pt x="6763079" y="0"/>
                </a:cubicBezTo>
                <a:cubicBezTo>
                  <a:pt x="6976883" y="-74458"/>
                  <a:pt x="7073705" y="24635"/>
                  <a:pt x="7237681" y="0"/>
                </a:cubicBezTo>
                <a:cubicBezTo>
                  <a:pt x="7401657" y="-24635"/>
                  <a:pt x="7499173" y="50291"/>
                  <a:pt x="7712283" y="0"/>
                </a:cubicBezTo>
                <a:cubicBezTo>
                  <a:pt x="7925393" y="-50291"/>
                  <a:pt x="8164590" y="8506"/>
                  <a:pt x="8424186" y="0"/>
                </a:cubicBezTo>
                <a:cubicBezTo>
                  <a:pt x="8683782" y="-8506"/>
                  <a:pt x="8756348" y="52670"/>
                  <a:pt x="8898788" y="0"/>
                </a:cubicBezTo>
                <a:cubicBezTo>
                  <a:pt x="9041228" y="-52670"/>
                  <a:pt x="9405578" y="89241"/>
                  <a:pt x="9729341" y="0"/>
                </a:cubicBezTo>
                <a:cubicBezTo>
                  <a:pt x="10053104" y="-89241"/>
                  <a:pt x="10291087" y="98099"/>
                  <a:pt x="10559895" y="0"/>
                </a:cubicBezTo>
                <a:cubicBezTo>
                  <a:pt x="10828703" y="-98099"/>
                  <a:pt x="10938750" y="66840"/>
                  <a:pt x="11153147" y="0"/>
                </a:cubicBezTo>
                <a:cubicBezTo>
                  <a:pt x="11367544" y="-66840"/>
                  <a:pt x="11636492" y="17890"/>
                  <a:pt x="11865050" y="0"/>
                </a:cubicBezTo>
                <a:cubicBezTo>
                  <a:pt x="11876764" y="185844"/>
                  <a:pt x="11863349" y="199285"/>
                  <a:pt x="11865050" y="386986"/>
                </a:cubicBezTo>
                <a:cubicBezTo>
                  <a:pt x="11866751" y="574687"/>
                  <a:pt x="11816987" y="656324"/>
                  <a:pt x="11865050" y="829257"/>
                </a:cubicBezTo>
                <a:cubicBezTo>
                  <a:pt x="11913113" y="1002190"/>
                  <a:pt x="11803780" y="1266542"/>
                  <a:pt x="11865050" y="1437378"/>
                </a:cubicBezTo>
                <a:cubicBezTo>
                  <a:pt x="11926320" y="1608214"/>
                  <a:pt x="11850676" y="1749408"/>
                  <a:pt x="11865050" y="1934932"/>
                </a:cubicBezTo>
                <a:cubicBezTo>
                  <a:pt x="11879424" y="2120456"/>
                  <a:pt x="11818225" y="2166194"/>
                  <a:pt x="11865050" y="2377202"/>
                </a:cubicBezTo>
                <a:cubicBezTo>
                  <a:pt x="11911875" y="2588210"/>
                  <a:pt x="11852073" y="2857880"/>
                  <a:pt x="11865050" y="2985324"/>
                </a:cubicBezTo>
                <a:cubicBezTo>
                  <a:pt x="11878027" y="3112768"/>
                  <a:pt x="11821829" y="3297020"/>
                  <a:pt x="11865050" y="3538161"/>
                </a:cubicBezTo>
                <a:cubicBezTo>
                  <a:pt x="11908271" y="3779302"/>
                  <a:pt x="11801925" y="3878753"/>
                  <a:pt x="11865050" y="4090999"/>
                </a:cubicBezTo>
                <a:cubicBezTo>
                  <a:pt x="11928175" y="4303245"/>
                  <a:pt x="11833069" y="4458877"/>
                  <a:pt x="11865050" y="4754404"/>
                </a:cubicBezTo>
                <a:cubicBezTo>
                  <a:pt x="11897031" y="5049931"/>
                  <a:pt x="11780644" y="5245200"/>
                  <a:pt x="11865050" y="5528377"/>
                </a:cubicBezTo>
                <a:cubicBezTo>
                  <a:pt x="11790293" y="5529243"/>
                  <a:pt x="11732678" y="5505265"/>
                  <a:pt x="11627749" y="5528377"/>
                </a:cubicBezTo>
                <a:cubicBezTo>
                  <a:pt x="11522820" y="5551489"/>
                  <a:pt x="11213694" y="5524476"/>
                  <a:pt x="10915846" y="5528377"/>
                </a:cubicBezTo>
                <a:cubicBezTo>
                  <a:pt x="10617998" y="5532278"/>
                  <a:pt x="10756209" y="5518396"/>
                  <a:pt x="10678545" y="5528377"/>
                </a:cubicBezTo>
                <a:cubicBezTo>
                  <a:pt x="10600881" y="5538358"/>
                  <a:pt x="10199800" y="5482922"/>
                  <a:pt x="9966642" y="5528377"/>
                </a:cubicBezTo>
                <a:cubicBezTo>
                  <a:pt x="9733484" y="5573832"/>
                  <a:pt x="9788425" y="5488052"/>
                  <a:pt x="9610691" y="5528377"/>
                </a:cubicBezTo>
                <a:cubicBezTo>
                  <a:pt x="9432957" y="5568702"/>
                  <a:pt x="9440802" y="5506412"/>
                  <a:pt x="9373390" y="5528377"/>
                </a:cubicBezTo>
                <a:cubicBezTo>
                  <a:pt x="9305978" y="5550342"/>
                  <a:pt x="9167861" y="5494275"/>
                  <a:pt x="9017438" y="5528377"/>
                </a:cubicBezTo>
                <a:cubicBezTo>
                  <a:pt x="8867015" y="5562479"/>
                  <a:pt x="8639774" y="5469895"/>
                  <a:pt x="8305535" y="5528377"/>
                </a:cubicBezTo>
                <a:cubicBezTo>
                  <a:pt x="7971296" y="5586859"/>
                  <a:pt x="8048607" y="5508059"/>
                  <a:pt x="7949583" y="5528377"/>
                </a:cubicBezTo>
                <a:cubicBezTo>
                  <a:pt x="7850559" y="5548695"/>
                  <a:pt x="7825511" y="5507917"/>
                  <a:pt x="7712282" y="5528377"/>
                </a:cubicBezTo>
                <a:cubicBezTo>
                  <a:pt x="7599053" y="5548837"/>
                  <a:pt x="7528922" y="5499446"/>
                  <a:pt x="7356331" y="5528377"/>
                </a:cubicBezTo>
                <a:cubicBezTo>
                  <a:pt x="7183740" y="5557308"/>
                  <a:pt x="7083656" y="5480022"/>
                  <a:pt x="6881729" y="5528377"/>
                </a:cubicBezTo>
                <a:cubicBezTo>
                  <a:pt x="6679802" y="5576732"/>
                  <a:pt x="6541338" y="5465084"/>
                  <a:pt x="6288476" y="5528377"/>
                </a:cubicBezTo>
                <a:cubicBezTo>
                  <a:pt x="6035614" y="5591670"/>
                  <a:pt x="6025244" y="5487886"/>
                  <a:pt x="5932525" y="5528377"/>
                </a:cubicBezTo>
                <a:cubicBezTo>
                  <a:pt x="5839806" y="5568868"/>
                  <a:pt x="5334525" y="5517804"/>
                  <a:pt x="5101971" y="5528377"/>
                </a:cubicBezTo>
                <a:cubicBezTo>
                  <a:pt x="4869417" y="5538950"/>
                  <a:pt x="4665099" y="5459011"/>
                  <a:pt x="4508719" y="5528377"/>
                </a:cubicBezTo>
                <a:cubicBezTo>
                  <a:pt x="4352339" y="5597743"/>
                  <a:pt x="4021852" y="5479013"/>
                  <a:pt x="3678165" y="5528377"/>
                </a:cubicBezTo>
                <a:cubicBezTo>
                  <a:pt x="3334478" y="5577741"/>
                  <a:pt x="3272339" y="5497325"/>
                  <a:pt x="2966262" y="5528377"/>
                </a:cubicBezTo>
                <a:cubicBezTo>
                  <a:pt x="2660185" y="5559429"/>
                  <a:pt x="2716350" y="5498442"/>
                  <a:pt x="2491660" y="5528377"/>
                </a:cubicBezTo>
                <a:cubicBezTo>
                  <a:pt x="2266970" y="5558312"/>
                  <a:pt x="1969285" y="5524637"/>
                  <a:pt x="1779757" y="5528377"/>
                </a:cubicBezTo>
                <a:cubicBezTo>
                  <a:pt x="1590229" y="5532117"/>
                  <a:pt x="1514582" y="5508408"/>
                  <a:pt x="1423806" y="5528377"/>
                </a:cubicBezTo>
                <a:cubicBezTo>
                  <a:pt x="1333030" y="5548346"/>
                  <a:pt x="1087195" y="5518714"/>
                  <a:pt x="830553" y="5528377"/>
                </a:cubicBezTo>
                <a:cubicBezTo>
                  <a:pt x="573911" y="5538040"/>
                  <a:pt x="683510" y="5518072"/>
                  <a:pt x="593252" y="5528377"/>
                </a:cubicBezTo>
                <a:cubicBezTo>
                  <a:pt x="502994" y="5538682"/>
                  <a:pt x="243470" y="5523211"/>
                  <a:pt x="0" y="5528377"/>
                </a:cubicBezTo>
                <a:cubicBezTo>
                  <a:pt x="-53681" y="5338268"/>
                  <a:pt x="25974" y="5125884"/>
                  <a:pt x="0" y="4975539"/>
                </a:cubicBezTo>
                <a:cubicBezTo>
                  <a:pt x="-25974" y="4825194"/>
                  <a:pt x="62498" y="4491142"/>
                  <a:pt x="0" y="4367418"/>
                </a:cubicBezTo>
                <a:cubicBezTo>
                  <a:pt x="-62498" y="4243694"/>
                  <a:pt x="22746" y="4021137"/>
                  <a:pt x="0" y="3759296"/>
                </a:cubicBezTo>
                <a:cubicBezTo>
                  <a:pt x="-22746" y="3497455"/>
                  <a:pt x="15796" y="3475720"/>
                  <a:pt x="0" y="3317026"/>
                </a:cubicBezTo>
                <a:cubicBezTo>
                  <a:pt x="-15796" y="3158332"/>
                  <a:pt x="46074" y="2830717"/>
                  <a:pt x="0" y="2653621"/>
                </a:cubicBezTo>
                <a:cubicBezTo>
                  <a:pt x="-46074" y="2476525"/>
                  <a:pt x="16769" y="2323210"/>
                  <a:pt x="0" y="2100783"/>
                </a:cubicBezTo>
                <a:cubicBezTo>
                  <a:pt x="-16769" y="1878356"/>
                  <a:pt x="34264" y="1890703"/>
                  <a:pt x="0" y="1713797"/>
                </a:cubicBezTo>
                <a:cubicBezTo>
                  <a:pt x="-34264" y="1536891"/>
                  <a:pt x="35261" y="1307101"/>
                  <a:pt x="0" y="1160959"/>
                </a:cubicBezTo>
                <a:cubicBezTo>
                  <a:pt x="-35261" y="1014817"/>
                  <a:pt x="23156" y="816678"/>
                  <a:pt x="0" y="663405"/>
                </a:cubicBezTo>
                <a:cubicBezTo>
                  <a:pt x="-23156" y="510132"/>
                  <a:pt x="14180" y="19322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5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5200" dirty="0">
                <a:solidFill>
                  <a:schemeClr val="bg1">
                    <a:lumMod val="6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...historically our teams have been pretty independent from Enterprise IT... HPC operations ... [are] different technologies, “weird” operationally, and has very different quality of service requirements ...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There’s been six shifts in the last 15 years which have brought us closer to their orbit: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Enterprise adoption of cloud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Everyone wants Agile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explosion of data, funder requirements for data management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emergence of teaching data science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Expansion of computing beyond RCD’s traditional fields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Cybersecurity concerns</a:t>
            </a:r>
          </a:p>
          <a:p>
            <a:pPr marL="0" indent="0" algn="r">
              <a:buNone/>
            </a:pPr>
            <a:r>
              <a:rPr lang="en-US" sz="5200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146F-C1F1-D31B-EE89-CF0A0D12FAE7}"/>
              </a:ext>
            </a:extLst>
          </p:cNvPr>
          <p:cNvSpPr txBox="1"/>
          <p:nvPr/>
        </p:nvSpPr>
        <p:spPr>
          <a:xfrm>
            <a:off x="5497033" y="6464595"/>
            <a:ext cx="669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https://www.researchcomputingteams.org/newsletter_issues/0171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7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E39E-785D-2DCF-DD22-45EE0DEE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7F7-53F0-973A-C749-4044A945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425" y="1690688"/>
            <a:ext cx="4935279" cy="4351338"/>
          </a:xfrm>
        </p:spPr>
        <p:txBody>
          <a:bodyPr/>
          <a:lstStyle/>
          <a:p>
            <a:r>
              <a:rPr lang="en-US" dirty="0"/>
              <a:t>In early days of computing, almost every web site had its own developer or infra</a:t>
            </a:r>
          </a:p>
          <a:p>
            <a:pPr lvl="1"/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webmaster@thing.com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Modern tools allow people to help themselves...</a:t>
            </a:r>
          </a:p>
          <a:p>
            <a:r>
              <a:rPr lang="en-US" dirty="0">
                <a:solidFill>
                  <a:srgbClr val="C00000"/>
                </a:solidFill>
              </a:rPr>
              <a:t>How do we stay relevant?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711EC2-CF39-DE8E-641B-BC18F1B1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" y="1775937"/>
            <a:ext cx="5788837" cy="3306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72446-E800-88D2-86D0-2949F52EBD66}"/>
              </a:ext>
            </a:extLst>
          </p:cNvPr>
          <p:cNvSpPr txBox="1"/>
          <p:nvPr/>
        </p:nvSpPr>
        <p:spPr>
          <a:xfrm>
            <a:off x="3723167" y="6127275"/>
            <a:ext cx="8468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docs.github.com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/pages/setting-up-a-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-pages-site-with-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jekyll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https://docs.aws.amazon.com/Route53/latest/DeveloperGuide/getting-started-cloudfront-overview.html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https://w3techs.com/technologies/overview/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content_management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AC6B-C611-CD82-4EFF-168F33DE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Low / No code: </a:t>
            </a:r>
            <a:r>
              <a:rPr lang="en-US" dirty="0"/>
              <a:t>Platforms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085C-0961-A1D6-6156-02E74F50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6645349" cy="49260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Solve common types of tasks with a little customization</a:t>
            </a:r>
          </a:p>
          <a:p>
            <a:pPr lvl="1"/>
            <a:r>
              <a:rPr lang="en-US" dirty="0" err="1"/>
              <a:t>Wordpress</a:t>
            </a:r>
            <a:r>
              <a:rPr lang="en-US" dirty="0"/>
              <a:t>, Smartsheet, Google Forms...</a:t>
            </a:r>
          </a:p>
          <a:p>
            <a:r>
              <a:rPr lang="en-US" dirty="0"/>
              <a:t>Sometimes a very simple tool solves many common needs!</a:t>
            </a:r>
          </a:p>
          <a:p>
            <a:r>
              <a:rPr lang="en-US" dirty="0"/>
              <a:t>Must understand pricing, customization, and requirements to use well</a:t>
            </a:r>
          </a:p>
          <a:p>
            <a:pPr lvl="1"/>
            <a:r>
              <a:rPr lang="en-US" dirty="0"/>
              <a:t>SaaS can be $$$ if you have many people or lots of data</a:t>
            </a:r>
          </a:p>
          <a:p>
            <a:pPr lvl="1"/>
            <a:r>
              <a:rPr lang="en-US" dirty="0"/>
              <a:t>Some tools offer choice of SaaS or on prem options.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(Warning: they know what pays the bills)</a:t>
            </a:r>
          </a:p>
          <a:p>
            <a:pPr lvl="1"/>
            <a:r>
              <a:rPr lang="en-US" dirty="0"/>
              <a:t>May offer limited control over UI, permissions, etc.</a:t>
            </a:r>
          </a:p>
          <a:p>
            <a:r>
              <a:rPr lang="en-US" dirty="0">
                <a:solidFill>
                  <a:srgbClr val="C00000"/>
                </a:solidFill>
              </a:rPr>
              <a:t>Beware of plugins</a:t>
            </a:r>
          </a:p>
          <a:p>
            <a:pPr lvl="1"/>
            <a:r>
              <a:rPr lang="en-US" dirty="0" err="1"/>
              <a:t>Wordpress</a:t>
            </a:r>
            <a:r>
              <a:rPr lang="en-US" dirty="0"/>
              <a:t> has a plugin for anything, but most features you add this way will have security issues</a:t>
            </a:r>
          </a:p>
          <a:p>
            <a:pPr lvl="1"/>
            <a:r>
              <a:rPr lang="en-US" dirty="0"/>
              <a:t>Plugins often stop receiving updates, leaving migration path unclear</a:t>
            </a:r>
          </a:p>
        </p:txBody>
      </p:sp>
      <p:pic>
        <p:nvPicPr>
          <p:cNvPr id="3074" name="Picture 2" descr="Google Form Component | Omni CMS Support Site">
            <a:extLst>
              <a:ext uri="{FF2B5EF4-FFF2-40B4-BE49-F238E27FC236}">
                <a16:creationId xmlns:a16="http://schemas.microsoft.com/office/drawing/2014/main" id="{19944082-CA3F-E8B1-E29A-6CBA1F21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9" y="1825624"/>
            <a:ext cx="5234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5ECA-F63C-552F-E53B-C6BF332B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 all the way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7B27-578D-F05C-36CD-81A4FA57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6935972" cy="4351338"/>
          </a:xfrm>
        </p:spPr>
        <p:txBody>
          <a:bodyPr/>
          <a:lstStyle/>
          <a:p>
            <a:r>
              <a:rPr lang="en-US" dirty="0"/>
              <a:t>People use spreadsheets for a lot of weird stuff- some tools build on what business people already know!</a:t>
            </a:r>
          </a:p>
          <a:p>
            <a:r>
              <a:rPr lang="en-US" dirty="0"/>
              <a:t>Good for single-purpose projects with limited scope and one clear owner: “event RSVP” or “Project management dashboard”</a:t>
            </a:r>
          </a:p>
          <a:p>
            <a:r>
              <a:rPr lang="en-US" dirty="0"/>
              <a:t>Beware of </a:t>
            </a:r>
            <a:r>
              <a:rPr lang="en-US" dirty="0">
                <a:solidFill>
                  <a:srgbClr val="C00000"/>
                </a:solidFill>
              </a:rPr>
              <a:t>data corruption </a:t>
            </a:r>
            <a:r>
              <a:rPr lang="en-US" dirty="0"/>
              <a:t>or </a:t>
            </a:r>
            <a:r>
              <a:rPr lang="en-US" dirty="0">
                <a:solidFill>
                  <a:schemeClr val="accent6"/>
                </a:solidFill>
              </a:rPr>
              <a:t>“copy paste” </a:t>
            </a:r>
            <a:r>
              <a:rPr lang="en-US" dirty="0"/>
              <a:t>errors as your project grows</a:t>
            </a:r>
          </a:p>
          <a:p>
            <a:pPr lvl="1"/>
            <a:r>
              <a:rPr lang="en-US" dirty="0"/>
              <a:t>A bad choice when you need 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clear source of truth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D0D7D-011D-9953-59C6-FEB06F085826}"/>
              </a:ext>
            </a:extLst>
          </p:cNvPr>
          <p:cNvSpPr txBox="1"/>
          <p:nvPr/>
        </p:nvSpPr>
        <p:spPr>
          <a:xfrm>
            <a:off x="0" y="6303311"/>
            <a:ext cx="11991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https://www.theverge.com/2023/10/21/23926585/microsoft-excel-misreading-dates-human-genes-conversion-fixed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https://www.smartsheet.com/content-center/product-news/reports-dashboards/smartsheet-dashboard-gallery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A4811-2251-7DAC-7784-B0CFEBE25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904" y="639224"/>
            <a:ext cx="3515833" cy="2102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75A87D-57E5-4CA7-38FB-7C6FF3E4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3007" y="1487249"/>
            <a:ext cx="2150898" cy="1877718"/>
          </a:xfrm>
          <a:prstGeom prst="rect">
            <a:avLst/>
          </a:prstGeom>
        </p:spPr>
      </p:pic>
      <p:pic>
        <p:nvPicPr>
          <p:cNvPr id="7172" name="Picture 4" descr="Smartsheet dashboard for project management">
            <a:extLst>
              <a:ext uri="{FF2B5EF4-FFF2-40B4-BE49-F238E27FC236}">
                <a16:creationId xmlns:a16="http://schemas.microsoft.com/office/drawing/2014/main" id="{B5EC658C-799D-8CE8-0F84-A7F4104E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59" y="3429000"/>
            <a:ext cx="5107541" cy="28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3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FEDE-530F-D6CA-4254-4B38FE76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GUI-driven data exploration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24E5-64FE-6DB4-B41E-074EEA43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8" y="1825625"/>
            <a:ext cx="709476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Popular for data exploration</a:t>
            </a:r>
          </a:p>
          <a:p>
            <a:pPr lvl="1"/>
            <a:r>
              <a:rPr lang="en-US" dirty="0"/>
              <a:t>R Shiny</a:t>
            </a:r>
          </a:p>
          <a:p>
            <a:pPr lvl="1"/>
            <a:r>
              <a:rPr lang="en-US" dirty="0" err="1"/>
              <a:t>Plot.ly</a:t>
            </a:r>
            <a:r>
              <a:rPr lang="en-US" dirty="0"/>
              <a:t> / Dash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widgets</a:t>
            </a:r>
          </a:p>
          <a:p>
            <a:r>
              <a:rPr lang="en-US" dirty="0"/>
              <a:t>Provide basic UI controls for freeform data exploration websites! Differentiators to look for: </a:t>
            </a:r>
          </a:p>
          <a:p>
            <a:pPr lvl="1"/>
            <a:r>
              <a:rPr lang="en-US" dirty="0"/>
              <a:t>How hard is this to set up / move to a new host?</a:t>
            </a:r>
          </a:p>
          <a:p>
            <a:pPr lvl="1"/>
            <a:r>
              <a:rPr lang="en-US" dirty="0"/>
              <a:t>Does it scale?</a:t>
            </a:r>
          </a:p>
          <a:p>
            <a:pPr lvl="1"/>
            <a:r>
              <a:rPr lang="en-US" dirty="0"/>
              <a:t>Access controls for public / private/ granular sharing</a:t>
            </a:r>
          </a:p>
          <a:p>
            <a:r>
              <a:rPr lang="en-US" dirty="0"/>
              <a:t>UM has some tools!</a:t>
            </a:r>
          </a:p>
          <a:p>
            <a:pPr lvl="1"/>
            <a:r>
              <a:rPr lang="en-US" dirty="0"/>
              <a:t>Biostatistics offers R Shiny workshops</a:t>
            </a:r>
          </a:p>
          <a:p>
            <a:pPr lvl="1"/>
            <a:r>
              <a:rPr lang="en-US" dirty="0"/>
              <a:t>Some compute environments have </a:t>
            </a:r>
            <a:r>
              <a:rPr lang="en-US" dirty="0" err="1"/>
              <a:t>JupyterLab</a:t>
            </a:r>
            <a:r>
              <a:rPr lang="en-US" dirty="0"/>
              <a:t> installed for hosted notebooks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CE994-C659-892D-CCC7-D6CD773E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9" y="1825625"/>
            <a:ext cx="4778263" cy="26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8AC3-DCD7-B703-ED94-4B9844B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your own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4BE6-B5CB-589F-3393-17FB775E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70" y="1635270"/>
            <a:ext cx="81888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very well structured data, tools can automate data ingest and create a UI</a:t>
            </a:r>
          </a:p>
          <a:p>
            <a:pPr lvl="1"/>
            <a:r>
              <a:rPr lang="en-US" dirty="0" err="1"/>
              <a:t>PheWeb</a:t>
            </a:r>
            <a:r>
              <a:rPr lang="en-US" dirty="0"/>
              <a:t> for genetics</a:t>
            </a:r>
          </a:p>
          <a:p>
            <a:pPr lvl="1"/>
            <a:r>
              <a:rPr lang="en-US" dirty="0" err="1"/>
              <a:t>Datasette</a:t>
            </a:r>
            <a:r>
              <a:rPr lang="en-US" dirty="0"/>
              <a:t> for CSVs</a:t>
            </a:r>
          </a:p>
          <a:p>
            <a:pPr lvl="1"/>
            <a:r>
              <a:rPr lang="en-US" dirty="0" err="1"/>
              <a:t>PostgREST</a:t>
            </a:r>
            <a:endParaRPr lang="en-US" dirty="0"/>
          </a:p>
          <a:p>
            <a:pPr lvl="1"/>
            <a:r>
              <a:rPr lang="en-US" dirty="0"/>
              <a:t>AWS Athena, Snowflake, </a:t>
            </a:r>
            <a:r>
              <a:rPr lang="en-US" dirty="0" err="1"/>
              <a:t>etc</a:t>
            </a:r>
            <a:r>
              <a:rPr lang="en-US" dirty="0"/>
              <a:t>: SQL on CSV data lakes</a:t>
            </a:r>
          </a:p>
          <a:p>
            <a:r>
              <a:rPr lang="en-US" dirty="0"/>
              <a:t>May automate data import, website creation, or both</a:t>
            </a:r>
          </a:p>
          <a:p>
            <a:pPr lvl="1"/>
            <a:r>
              <a:rPr lang="en-US" dirty="0" err="1"/>
              <a:t>PheWeb</a:t>
            </a:r>
            <a:r>
              <a:rPr lang="en-US" dirty="0"/>
              <a:t>, </a:t>
            </a:r>
            <a:r>
              <a:rPr lang="en-US" dirty="0" err="1"/>
              <a:t>Datasette</a:t>
            </a:r>
            <a:endParaRPr lang="en-US" dirty="0"/>
          </a:p>
          <a:p>
            <a:r>
              <a:rPr lang="en-US" dirty="0"/>
              <a:t>Often designed with basic setup instructions: you need to provide your own server</a:t>
            </a:r>
          </a:p>
          <a:p>
            <a:r>
              <a:rPr lang="en-US" dirty="0"/>
              <a:t>Plugins enable maps, custom templates, and other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813F3-69F6-5FA2-EEC6-DAB5FBF55426}"/>
              </a:ext>
            </a:extLst>
          </p:cNvPr>
          <p:cNvSpPr txBox="1"/>
          <p:nvPr/>
        </p:nvSpPr>
        <p:spPr>
          <a:xfrm>
            <a:off x="151514" y="616970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https://datasette.io/tutorials/explore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https://congress-legislators.datasettes.com/legislators/offices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9BB87-74DE-3531-CB20-F63A10A2C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1" r="13095"/>
          <a:stretch/>
        </p:blipFill>
        <p:spPr bwMode="auto">
          <a:xfrm>
            <a:off x="8701862" y="2833094"/>
            <a:ext cx="3017875" cy="13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B3E73-CE9C-584C-6F83-BBDCEE10E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550" y="1925341"/>
            <a:ext cx="2476500" cy="67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E8492-180F-C69C-3AAB-5AF9B4D88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78" y="4325532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00F-2C20-E91A-265C-6839E3A9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this break 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61EB-6B26-E1F6-48E4-9A35BE02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Someone has to run the server and keep it updated</a:t>
            </a:r>
          </a:p>
          <a:p>
            <a:r>
              <a:rPr lang="en-US" dirty="0"/>
              <a:t>Think about “multi user” scenarios</a:t>
            </a:r>
          </a:p>
          <a:p>
            <a:pPr lvl="1"/>
            <a:r>
              <a:rPr lang="en-US" dirty="0"/>
              <a:t>Controlling access to private data</a:t>
            </a:r>
          </a:p>
          <a:p>
            <a:pPr lvl="1"/>
            <a:r>
              <a:rPr lang="en-US" dirty="0"/>
              <a:t>“Per user” pricing is common in SaaS platforms. Can you </a:t>
            </a:r>
            <a:r>
              <a:rPr lang="en-US" dirty="0">
                <a:solidFill>
                  <a:srgbClr val="7030A0"/>
                </a:solidFill>
              </a:rPr>
              <a:t>release</a:t>
            </a:r>
            <a:r>
              <a:rPr lang="en-US" dirty="0"/>
              <a:t> your prototype?</a:t>
            </a:r>
          </a:p>
          <a:p>
            <a:r>
              <a:rPr lang="en-US" dirty="0"/>
              <a:t>Plan for </a:t>
            </a:r>
            <a:r>
              <a:rPr lang="en-US" dirty="0">
                <a:solidFill>
                  <a:srgbClr val="C00000"/>
                </a:solidFill>
              </a:rPr>
              <a:t>change</a:t>
            </a:r>
          </a:p>
          <a:p>
            <a:pPr lvl="1"/>
            <a:r>
              <a:rPr lang="en-US" dirty="0"/>
              <a:t>“SQL from CSV” works great.... </a:t>
            </a:r>
            <a:r>
              <a:rPr lang="en-US" i="1" dirty="0"/>
              <a:t>if the file formats are consistent</a:t>
            </a:r>
            <a:r>
              <a:rPr lang="en-US" dirty="0"/>
              <a:t>! Research data changes schema often</a:t>
            </a:r>
          </a:p>
          <a:p>
            <a:pPr lvl="1"/>
            <a:r>
              <a:rPr lang="en-US" dirty="0"/>
              <a:t>Many “low code” tools focus on the ”</a:t>
            </a:r>
            <a:r>
              <a:rPr lang="en-US" dirty="0">
                <a:solidFill>
                  <a:srgbClr val="7030A0"/>
                </a:solidFill>
              </a:rPr>
              <a:t>baked data</a:t>
            </a:r>
            <a:r>
              <a:rPr lang="en-US" dirty="0"/>
              <a:t>” pattern: user-provided or new data may be beyond the design of the tool</a:t>
            </a:r>
          </a:p>
          <a:p>
            <a:pPr lvl="2"/>
            <a:r>
              <a:rPr lang="en-US" dirty="0"/>
              <a:t>Imagine a timesheet system that didn’t let you enter data! Developers are still relevant.</a:t>
            </a:r>
          </a:p>
          <a:p>
            <a:r>
              <a:rPr lang="en-US" dirty="0"/>
              <a:t>Often, low code tools are better for UI and exploring, but break down when offering complex new calculations</a:t>
            </a:r>
          </a:p>
          <a:p>
            <a:pPr lvl="1"/>
            <a:r>
              <a:rPr lang="en-US" dirty="0"/>
              <a:t>If you invite the entire planet to use one server, it may </a:t>
            </a:r>
            <a:r>
              <a:rPr lang="en-US" dirty="0">
                <a:solidFill>
                  <a:srgbClr val="C00000"/>
                </a:solidFill>
              </a:rPr>
              <a:t>crash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C5D56-DEFB-51D0-7C4E-A2DC5EEC6E14}"/>
              </a:ext>
            </a:extLst>
          </p:cNvPr>
          <p:cNvSpPr txBox="1"/>
          <p:nvPr/>
        </p:nvSpPr>
        <p:spPr>
          <a:xfrm>
            <a:off x="0" y="6550223"/>
            <a:ext cx="393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simonwillison.net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/2021/Jul/28/baked-data/</a:t>
            </a:r>
          </a:p>
        </p:txBody>
      </p:sp>
    </p:spTree>
    <p:extLst>
      <p:ext uri="{BB962C8B-B14F-4D97-AF65-F5344CB8AC3E}">
        <p14:creationId xmlns:p14="http://schemas.microsoft.com/office/powerpoint/2010/main" val="367115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9DDD-5E24-D311-8934-7004530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3444-6CC1-D7AF-EBC3-B4632901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1690559"/>
            <a:ext cx="7306340" cy="491225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Mix code, results, and explanation</a:t>
            </a:r>
          </a:p>
          <a:p>
            <a:pPr lvl="1"/>
            <a:r>
              <a:rPr lang="en-US" dirty="0"/>
              <a:t>An old idea for the modern age: Galileo, Literate Programming,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archived properly</a:t>
            </a:r>
            <a:r>
              <a:rPr lang="en-US" dirty="0"/>
              <a:t>, would let a peer reviewer check your calculations and trace how analysis was done</a:t>
            </a:r>
          </a:p>
          <a:p>
            <a:r>
              <a:rPr lang="en-US" dirty="0"/>
              <a:t>Some journals are experimenting with notebooks as a first-class artifact for publication / review.</a:t>
            </a:r>
          </a:p>
          <a:p>
            <a:r>
              <a:rPr lang="en-US" dirty="0"/>
              <a:t>A potential win for portability / collaboration across teams: focus on exploration and communicating results!</a:t>
            </a:r>
          </a:p>
          <a:p>
            <a:pPr lvl="1"/>
            <a:r>
              <a:rPr lang="en-US" dirty="0"/>
              <a:t>Not every data set needs to live forever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4944F-0439-26CB-920D-846732BA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26" y="2718675"/>
            <a:ext cx="4948787" cy="952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26B60-11F6-5863-A46F-0CE57BD4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154" y="230188"/>
            <a:ext cx="2206846" cy="739795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43AAE55-87BE-9DE3-C72E-A8D688960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3407" y="1005020"/>
            <a:ext cx="873242" cy="101670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828DCD4-849A-F6DA-D17B-39BBBC57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42" y="2611651"/>
            <a:ext cx="4460949" cy="25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0584B-4651-9C16-AE15-E0EB52CB5D9D}"/>
              </a:ext>
            </a:extLst>
          </p:cNvPr>
          <p:cNvSpPr txBox="1"/>
          <p:nvPr/>
        </p:nvSpPr>
        <p:spPr>
          <a:xfrm>
            <a:off x="7325832" y="6492875"/>
            <a:ext cx="4791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https://datasciencenotebook.org/compare/jupyter/observable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E23C38-C83E-162F-0F81-8F675BDC8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219" y="1078147"/>
            <a:ext cx="763772" cy="8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1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EB4D-35D0-7CC7-4BE1-AC506ACC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future for publishing?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9C37-E6A4-870C-7589-28ADB557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074" y="1825625"/>
            <a:ext cx="5795726" cy="4351338"/>
          </a:xfrm>
        </p:spPr>
        <p:txBody>
          <a:bodyPr/>
          <a:lstStyle/>
          <a:p>
            <a:r>
              <a:rPr lang="en-US" dirty="0"/>
              <a:t>Galileo’s notebooks are 400 </a:t>
            </a:r>
            <a:r>
              <a:rPr lang="en-US" dirty="0" err="1"/>
              <a:t>yr</a:t>
            </a:r>
            <a:r>
              <a:rPr lang="en-US" dirty="0"/>
              <a:t> old, but most published links last &lt; 10 </a:t>
            </a:r>
            <a:r>
              <a:rPr lang="en-US" dirty="0" err="1"/>
              <a:t>yr</a:t>
            </a:r>
            <a:endParaRPr lang="en-US" dirty="0"/>
          </a:p>
          <a:p>
            <a:pPr lvl="1"/>
            <a:r>
              <a:rPr lang="en-US" dirty="0"/>
              <a:t>....And analysis code might break by the time the paper is submitted!</a:t>
            </a:r>
          </a:p>
          <a:p>
            <a:r>
              <a:rPr lang="en-US" dirty="0"/>
              <a:t>AGU is experimenting with notebooks as a submission artifact</a:t>
            </a:r>
          </a:p>
          <a:p>
            <a:pPr lvl="1"/>
            <a:r>
              <a:rPr lang="en-US" dirty="0"/>
              <a:t>Physical science data is often less </a:t>
            </a:r>
            <a:r>
              <a:rPr lang="en-US" dirty="0">
                <a:solidFill>
                  <a:srgbClr val="C00000"/>
                </a:solidFill>
              </a:rPr>
              <a:t>sensitive</a:t>
            </a:r>
            <a:r>
              <a:rPr lang="en-US" dirty="0"/>
              <a:t> than human genetics</a:t>
            </a:r>
          </a:p>
          <a:p>
            <a:r>
              <a:rPr lang="en-US" dirty="0"/>
              <a:t>No one has a great plan for how to archive the </a:t>
            </a:r>
            <a:r>
              <a:rPr lang="en-US" dirty="0">
                <a:solidFill>
                  <a:srgbClr val="C00000"/>
                </a:solidFill>
              </a:rPr>
              <a:t>code parts </a:t>
            </a:r>
            <a:r>
              <a:rPr lang="en-US" dirty="0"/>
              <a:t>long term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77CA9-6139-222B-C57F-6049C7A2B70B}"/>
              </a:ext>
            </a:extLst>
          </p:cNvPr>
          <p:cNvSpPr txBox="1"/>
          <p:nvPr/>
        </p:nvSpPr>
        <p:spPr>
          <a:xfrm>
            <a:off x="6396273" y="184483"/>
            <a:ext cx="5795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Notebooks are not included in the paper peer-review workflow, ... evaluation by reviewers into the data processing and thus results. ...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AGU’s current recommendations support the more popular end-to-end workflow that involves ...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Jupyter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Notebooks using GitHub (which, can also be used to render/display Notebooks), and creating/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linking to a runnable version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via Binder 14”...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743E3-0006-6B31-BF43-B49A4420BA56}"/>
              </a:ext>
            </a:extLst>
          </p:cNvPr>
          <p:cNvSpPr txBox="1"/>
          <p:nvPr/>
        </p:nvSpPr>
        <p:spPr>
          <a:xfrm>
            <a:off x="641173" y="6027003"/>
            <a:ext cx="11568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https://data.agu.org/notebooks-now/about</a:t>
            </a:r>
            <a:endParaRPr lang="en-US" sz="12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https://arxiv.org/ftp/arxiv/papers/2001/2001.00484.pdf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algn="r"/>
            <a:r>
              <a:rPr lang="en-US" sz="1200" dirty="0">
                <a:effectLst/>
              </a:rPr>
              <a:t>Hennessey, J. &amp; Ge, S. X. A cross disciplinary study of link decay and the effectiveness of mitigation techniques. </a:t>
            </a:r>
            <a:r>
              <a:rPr lang="en-US" sz="1200" i="1" dirty="0">
                <a:effectLst/>
              </a:rPr>
              <a:t>BMC Bioinformatics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14</a:t>
            </a:r>
            <a:r>
              <a:rPr lang="en-US" sz="1200" dirty="0">
                <a:effectLst/>
              </a:rPr>
              <a:t>, S5 (2013).</a:t>
            </a:r>
          </a:p>
          <a:p>
            <a:pPr algn="r"/>
            <a:r>
              <a:rPr lang="en-US" sz="1200" dirty="0" err="1">
                <a:effectLst/>
              </a:rPr>
              <a:t>Trisovic</a:t>
            </a:r>
            <a:r>
              <a:rPr lang="en-US" sz="1200" dirty="0">
                <a:effectLst/>
              </a:rPr>
              <a:t>, A., Lau, M. K., </a:t>
            </a:r>
            <a:r>
              <a:rPr lang="en-US" sz="1200" dirty="0" err="1">
                <a:effectLst/>
              </a:rPr>
              <a:t>Pasquier</a:t>
            </a:r>
            <a:r>
              <a:rPr lang="en-US" sz="1200" dirty="0">
                <a:effectLst/>
              </a:rPr>
              <a:t>, T. &amp; </a:t>
            </a:r>
            <a:r>
              <a:rPr lang="en-US" sz="1200" dirty="0" err="1">
                <a:effectLst/>
              </a:rPr>
              <a:t>Crosas</a:t>
            </a:r>
            <a:r>
              <a:rPr lang="en-US" sz="1200" dirty="0">
                <a:effectLst/>
              </a:rPr>
              <a:t>, M. A large-scale study on research code quality and execution. </a:t>
            </a:r>
            <a:r>
              <a:rPr lang="en-US" sz="1200" i="1" dirty="0">
                <a:effectLst/>
              </a:rPr>
              <a:t>Sci Data</a:t>
            </a:r>
            <a:r>
              <a:rPr lang="en-US" sz="1200" dirty="0">
                <a:effectLst/>
              </a:rPr>
              <a:t> </a:t>
            </a:r>
            <a:r>
              <a:rPr lang="en-US" sz="1200" b="1" dirty="0">
                <a:effectLst/>
              </a:rPr>
              <a:t>9</a:t>
            </a:r>
            <a:r>
              <a:rPr lang="en-US" sz="1200" dirty="0">
                <a:effectLst/>
              </a:rPr>
              <a:t>, 60 (2022).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E5FA8E-4153-D45B-2F65-A76BBC61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079" y="2062716"/>
            <a:ext cx="6128922" cy="40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1651</Words>
  <Application>Microsoft Macintosh PowerPoint</Application>
  <PresentationFormat>Widescreen</PresentationFormat>
  <Paragraphs>154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Do You Need a Server? Low code, managed services, and flat files (and code too)</vt:lpstr>
      <vt:lpstr>Motivation</vt:lpstr>
      <vt:lpstr>Low / No code: Platforms and tools</vt:lpstr>
      <vt:lpstr>Spreadsheets all the way down</vt:lpstr>
      <vt:lpstr>GUI-driven data exploration tools</vt:lpstr>
      <vt:lpstr>Host your own dataset</vt:lpstr>
      <vt:lpstr>Where does this break down?</vt:lpstr>
      <vt:lpstr>Notebooks</vt:lpstr>
      <vt:lpstr>A future for publishing?</vt:lpstr>
      <vt:lpstr>Archiving notebooks</vt:lpstr>
      <vt:lpstr>Tabix: Sometimes all you need is disk</vt:lpstr>
      <vt:lpstr>Strengths and limitations</vt:lpstr>
      <vt:lpstr>The future for specialized developers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Re-architecting workflows (without construction workers or cement)</dc:title>
  <dc:creator>Boughton, Andy</dc:creator>
  <cp:lastModifiedBy>Boughton, Andy</cp:lastModifiedBy>
  <cp:revision>81</cp:revision>
  <dcterms:created xsi:type="dcterms:W3CDTF">2023-09-06T13:03:02Z</dcterms:created>
  <dcterms:modified xsi:type="dcterms:W3CDTF">2024-03-01T22:31:03Z</dcterms:modified>
</cp:coreProperties>
</file>