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/>
    <p:restoredTop sz="81764"/>
  </p:normalViewPr>
  <p:slideViewPr>
    <p:cSldViewPr snapToGrid="0">
      <p:cViewPr varScale="1">
        <p:scale>
          <a:sx n="166" d="100"/>
          <a:sy n="166" d="100"/>
        </p:scale>
        <p:origin x="2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01C50-CAD9-EA4D-A536-E15DF899782A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338E-816C-F046-A20E-13D058E2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vendor plans can help you decide which parts of your code need to be modular. If they disappear, would you know how to replace a critical system component?</a:t>
            </a:r>
          </a:p>
          <a:p>
            <a:endParaRPr lang="en-US" dirty="0"/>
          </a:p>
          <a:p>
            <a:r>
              <a:rPr lang="en-US" dirty="0"/>
              <a:t>(opaque data formats, SaaS dependencies on downloads from a remote server...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338E-816C-F046-A20E-13D058E261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4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decide when to “end of life” a project? </a:t>
            </a:r>
          </a:p>
          <a:p>
            <a:endParaRPr lang="en-US" dirty="0"/>
          </a:p>
          <a:p>
            <a:r>
              <a:rPr lang="en-US" dirty="0"/>
              <a:t>Instead of waiting until a crisis, have this conversation at the start of the project. Create a few metrics, and sample risks. Is your website/maintenance required to run the tool? Can you give the user alternatives that preserve functionality without recurring costs for your team?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338E-816C-F046-A20E-13D058E261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A8C-BF8C-9568-0608-817198004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D086A-E6A4-474C-B549-0370EA8A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3F04-5E1D-81B1-D351-5431C51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F670-6737-D801-378D-F112AB9D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5936-B8FD-1918-F337-5AA011DE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5C9-23FE-72F6-E63E-E120A9CA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04BBF-A663-2CAA-99FA-AA4C191F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2EA6-8ECC-03B6-4BB1-93F8C3DD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ADE0-E0ED-F3A8-CCF5-B61C9CB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91B1-29D9-E636-9BC3-218F77A0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8C045-9BDA-A7E5-D1CD-0752992E4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639A-D0C4-1376-4EF5-B4A505C0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644-BE86-7BBD-B44C-DCE97E05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6801-3E7C-5E1C-2040-E15458C1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4446-19EC-D6E6-7325-DF7E274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1817-AA29-4BEC-C3A0-210651C3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AEA9-9DA9-E0B5-00B2-F511A674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0225-ADAC-669F-7039-4EEF28F3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C508-5DED-01B0-BB78-D975B15C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07A8-728A-FC39-7E84-616AED13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F5E8-B5CB-7C3A-4C1A-22AD82E7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5299-D364-6C16-8D5B-BFB43C4A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F8F3-2277-B75B-0ED0-F73F181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FD4F-84CC-7CD7-90E6-D61A05D0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3B6B3-695E-F91C-246D-3B147C23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B89-9B29-C7F8-264D-347496C5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1A58-91F7-E356-D698-D8C8DC13C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6370-327E-BF3C-56F0-4F64A8016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9B73-91E5-4706-B5BE-275911A5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24E2-FF6F-8A6E-D0B5-49CAE594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1D68-D897-04BE-B772-39A35734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81B6-1461-5FC9-D199-81FFB814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22AB-BA74-1C02-1649-26FAD83E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49692-E760-FADB-FEC1-7470B68E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2016D-1146-A986-770E-2BE0692B6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F17B-6F5F-A34C-A328-B37E68DB3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D171E-216C-E215-B83E-CA12C650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9686D-880B-21D8-E675-C9802AA8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D4D6-6048-EB95-FB16-44D0CE05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046-7299-6BEA-2337-6D72CA16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35D75-4189-7DF1-397A-794015A5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626D-EB36-8AC3-DB45-A5718F8F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AAACB-99EB-A59B-878B-C9CF731A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99A2-E974-4757-8712-EA2A22EC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18BBC-45B2-60C2-A9BC-6A2998B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FE536-B57F-B798-A546-E3182CA0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AB9D-B7C9-072F-3CC3-6DEE1ABC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AEF3-DCF9-A729-81ED-0E124AF5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1D3CE-FC1E-09A8-AE09-A61C23533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12B39-FF25-C846-EDBF-5E066898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EDA13-A847-400E-1926-F682E7E9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CA69-FBEF-2C37-7A57-B88895A9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344D-A56D-B581-F952-01AFAA9E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D35A5-B351-75BA-2B8A-0C1FE9753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3A7A1-2E3D-8916-F582-DE703F1A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631FD-EF5A-53DB-992B-ED3191E6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0785-A246-5F34-C39A-5A4663BA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F399-D675-5218-B574-71845B4B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FD963-596D-82C1-46C1-26CC37FE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8459-D188-2923-FEA4-68F442F2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E4EC-9AFC-630D-D893-D4C90CD2E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55FE-40D6-1842-997A-5B908B61BFD7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F588-CE26-6806-0951-CC937139F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7B67-4B77-C363-323A-EB4C4475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8300-687C-1F44-BFD7-489AC278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t.umich.edu/information-technology-policies/general-policies/DS-2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quelabs/axe-c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4357-5C28-FB24-3391-4637809C6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to </a:t>
            </a:r>
            <a:r>
              <a:rPr lang="en-US" dirty="0">
                <a:solidFill>
                  <a:schemeClr val="accent2"/>
                </a:solidFill>
              </a:rPr>
              <a:t>Maybe</a:t>
            </a:r>
            <a:r>
              <a:rPr lang="en-US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566A-8AD1-51C3-E1B1-75EF21452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Making the case for changes</a:t>
            </a:r>
          </a:p>
          <a:p>
            <a:r>
              <a:rPr lang="en-US" sz="3000" dirty="0"/>
              <a:t>USRSE Community Call</a:t>
            </a:r>
          </a:p>
          <a:p>
            <a:endParaRPr lang="en-US" sz="3000" dirty="0"/>
          </a:p>
          <a:p>
            <a:r>
              <a:rPr lang="en-US" sz="3000" dirty="0"/>
              <a:t>Andy Boughton</a:t>
            </a:r>
          </a:p>
        </p:txBody>
      </p:sp>
    </p:spTree>
    <p:extLst>
      <p:ext uri="{BB962C8B-B14F-4D97-AF65-F5344CB8AC3E}">
        <p14:creationId xmlns:p14="http://schemas.microsoft.com/office/powerpoint/2010/main" val="32348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BF82A-1C1C-9617-49A8-590BD8F2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all have tech debt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0E01E-DB38-4E31-0BF2-A29C50F11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convince your manager to spend the resources to change things?</a:t>
            </a:r>
          </a:p>
        </p:txBody>
      </p:sp>
    </p:spTree>
    <p:extLst>
      <p:ext uri="{BB962C8B-B14F-4D97-AF65-F5344CB8AC3E}">
        <p14:creationId xmlns:p14="http://schemas.microsoft.com/office/powerpoint/2010/main" val="40878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1E3A-16BE-85A4-2259-11B290D7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1: Do you have </a:t>
            </a:r>
            <a:r>
              <a:rPr lang="en-US" dirty="0">
                <a:solidFill>
                  <a:schemeClr val="accent6"/>
                </a:solidFill>
              </a:rPr>
              <a:t>requirements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C298-2FB9-4E87-12C4-54A6EEC5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be affected by rules without knowing it!</a:t>
            </a:r>
          </a:p>
          <a:p>
            <a:pPr lvl="1"/>
            <a:r>
              <a:rPr lang="en-US" dirty="0"/>
              <a:t>ITAR, HIPAA, GDPR, IRB agreements, NIH CoC, SLAs, contract timelines....</a:t>
            </a:r>
          </a:p>
          <a:p>
            <a:pPr lvl="1"/>
            <a:r>
              <a:rPr lang="en-US" dirty="0"/>
              <a:t>Organizational policies</a:t>
            </a:r>
          </a:p>
          <a:p>
            <a:r>
              <a:rPr lang="en-US" dirty="0"/>
              <a:t>These may define your maintenance schedule</a:t>
            </a:r>
          </a:p>
          <a:p>
            <a:r>
              <a:rPr lang="en-US" dirty="0"/>
              <a:t>They will determine your end-of-life schedule</a:t>
            </a:r>
          </a:p>
          <a:p>
            <a:pPr lvl="1"/>
            <a:r>
              <a:rPr lang="en-US" dirty="0" err="1"/>
              <a:t>Protip</a:t>
            </a:r>
            <a:r>
              <a:rPr lang="en-US" dirty="0"/>
              <a:t>: your vendors have end-of-life schedules too!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ADDD-5631-B240-9E53-6D521611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Security</a:t>
            </a:r>
            <a:r>
              <a:rPr lang="en-US" dirty="0"/>
              <a:t> means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B9DD-A227-9B43-1924-5FB3E997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1825625"/>
            <a:ext cx="9118599" cy="4351338"/>
          </a:xfrm>
        </p:spPr>
        <p:txBody>
          <a:bodyPr/>
          <a:lstStyle/>
          <a:p>
            <a:r>
              <a:rPr lang="en-US" dirty="0"/>
              <a:t>Your institution/ grant / funders may have explicit mandatory timelines</a:t>
            </a:r>
          </a:p>
          <a:p>
            <a:pPr lvl="1"/>
            <a:r>
              <a:rPr lang="en-US" dirty="0"/>
              <a:t>Public systems may have more specific timelines</a:t>
            </a:r>
          </a:p>
          <a:p>
            <a:r>
              <a:rPr lang="en-US" dirty="0"/>
              <a:t>Use automated tools to keep up</a:t>
            </a:r>
          </a:p>
          <a:p>
            <a:pPr lvl="1"/>
            <a:r>
              <a:rPr lang="en-US" dirty="0" err="1"/>
              <a:t>Dependabot</a:t>
            </a:r>
            <a:r>
              <a:rPr lang="en-US" dirty="0"/>
              <a:t>, </a:t>
            </a:r>
            <a:r>
              <a:rPr lang="en-US" dirty="0" err="1"/>
              <a:t>snyk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 audit...</a:t>
            </a:r>
          </a:p>
          <a:p>
            <a:pPr lvl="1"/>
            <a:r>
              <a:rPr lang="en-US" dirty="0"/>
              <a:t>Reproducible deployments (like containers) to make releases safer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8D902-B186-E7C5-BDB1-53B833E6A7A5}"/>
              </a:ext>
            </a:extLst>
          </p:cNvPr>
          <p:cNvSpPr txBox="1"/>
          <p:nvPr/>
        </p:nvSpPr>
        <p:spPr>
          <a:xfrm>
            <a:off x="6804010" y="6176963"/>
            <a:ext cx="41656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https://it.umich.edu/information-technology-policies/general-policies/DS-21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A5D70-403B-3EC5-A085-722E327C75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804010" y="4889424"/>
            <a:ext cx="3663866" cy="1355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9B880-3299-5853-4771-07080B76F9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85014" y="4632689"/>
            <a:ext cx="2119245" cy="1679211"/>
          </a:xfrm>
          <a:prstGeom prst="rect">
            <a:avLst/>
          </a:prstGeom>
        </p:spPr>
      </p:pic>
      <p:pic>
        <p:nvPicPr>
          <p:cNvPr id="2050" name="Picture 2" descr="@dependabot">
            <a:extLst>
              <a:ext uri="{FF2B5EF4-FFF2-40B4-BE49-F238E27FC236}">
                <a16:creationId xmlns:a16="http://schemas.microsoft.com/office/drawing/2014/main" id="{35AA7690-6D57-CF99-064A-8F6C1C96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698" y="1027906"/>
            <a:ext cx="670779" cy="67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AF9D6-6E91-0710-0798-FCF50F523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164" y="889090"/>
            <a:ext cx="1582479" cy="2872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05C94-65BC-C350-8322-5A6EED07744C}"/>
              </a:ext>
            </a:extLst>
          </p:cNvPr>
          <p:cNvSpPr txBox="1"/>
          <p:nvPr/>
        </p:nvSpPr>
        <p:spPr>
          <a:xfrm>
            <a:off x="2381821" y="631190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Sample NIH policy</a:t>
            </a:r>
          </a:p>
        </p:txBody>
      </p:sp>
    </p:spTree>
    <p:extLst>
      <p:ext uri="{BB962C8B-B14F-4D97-AF65-F5344CB8AC3E}">
        <p14:creationId xmlns:p14="http://schemas.microsoft.com/office/powerpoint/2010/main" val="586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552D-F6A8-C7A8-2EA3-F7ED115F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2: Chores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98D7-700C-A12B-DD43-A5760109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procurement standards require considering accessibility of tools (sect 508, WCAG,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can be a good chance to incorporate automated tools into your dev process and drive improvements going forward</a:t>
            </a:r>
          </a:p>
          <a:p>
            <a:r>
              <a:rPr lang="en-US" dirty="0"/>
              <a:t>Tie internal goals to external features</a:t>
            </a:r>
          </a:p>
          <a:p>
            <a:pPr lvl="1"/>
            <a:r>
              <a:rPr lang="en-US" dirty="0"/>
              <a:t>“We’ve always wanted to x and it will make y easier”</a:t>
            </a:r>
          </a:p>
          <a:p>
            <a:pPr lvl="1"/>
            <a:r>
              <a:rPr lang="en-US" dirty="0"/>
              <a:t>Give downstream users a reason to upgrade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E2B61-7F63-920E-42EA-302342E67B90}"/>
              </a:ext>
            </a:extLst>
          </p:cNvPr>
          <p:cNvSpPr txBox="1"/>
          <p:nvPr/>
        </p:nvSpPr>
        <p:spPr>
          <a:xfrm>
            <a:off x="7799696" y="6311900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https://github.com/dequelabs/axe-core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42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18DB-6075-3880-B8FC-09BBA11E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3: </a:t>
            </a:r>
            <a:r>
              <a:rPr lang="en-US" dirty="0">
                <a:solidFill>
                  <a:srgbClr val="C00000"/>
                </a:solidFill>
              </a:rPr>
              <a:t>Measure now</a:t>
            </a:r>
            <a:r>
              <a:rPr lang="en-US" dirty="0"/>
              <a:t>, decide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2FC7-2A2A-1224-B842-8DA32584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 way to track ongoing usage</a:t>
            </a:r>
          </a:p>
          <a:p>
            <a:pPr lvl="1"/>
            <a:r>
              <a:rPr lang="en-US" dirty="0"/>
              <a:t>Analytics for websites (</a:t>
            </a:r>
            <a:r>
              <a:rPr lang="en-US" dirty="0" err="1"/>
              <a:t>matomo</a:t>
            </a:r>
            <a:r>
              <a:rPr lang="en-US" dirty="0"/>
              <a:t>, Google analytics, </a:t>
            </a:r>
            <a:r>
              <a:rPr lang="en-US" dirty="0" err="1"/>
              <a:t>Goaccess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CLIs: Download counts for plugins/assets/datasets (find a place where users engage with your infra)</a:t>
            </a:r>
          </a:p>
          <a:p>
            <a:r>
              <a:rPr lang="en-US" dirty="0"/>
              <a:t>Use what your metrics provide</a:t>
            </a:r>
          </a:p>
          <a:p>
            <a:pPr lvl="1"/>
            <a:r>
              <a:rPr lang="en-US" dirty="0"/>
              <a:t>Automated error reports help make the case for refactoring</a:t>
            </a:r>
          </a:p>
          <a:p>
            <a:pPr lvl="1"/>
            <a:r>
              <a:rPr lang="en-US" dirty="0"/>
              <a:t>Performance/runtime metrics make the case for optimization</a:t>
            </a:r>
          </a:p>
          <a:p>
            <a:pPr lvl="1"/>
            <a:r>
              <a:rPr lang="en-US" dirty="0"/>
              <a:t>Feature level analytics make the case for deprecations</a:t>
            </a:r>
          </a:p>
          <a:p>
            <a:r>
              <a:rPr lang="en-US" dirty="0"/>
              <a:t>Don’t send reports from secure systems; people </a:t>
            </a:r>
            <a:r>
              <a:rPr lang="en-US" b="1" dirty="0"/>
              <a:t>will</a:t>
            </a:r>
            <a:r>
              <a:rPr lang="en-US" dirty="0"/>
              <a:t> get cranky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9329-B48B-8479-4F43-11019294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2" y="6032500"/>
            <a:ext cx="2400300" cy="8255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2BDC9E6-4C96-AB5F-1E9E-5D6B26E5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27" y="6274369"/>
            <a:ext cx="21590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27A18BB-B6CC-CA25-1F05-F20B72B34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86" b="92596"/>
          <a:stretch/>
        </p:blipFill>
        <p:spPr bwMode="auto">
          <a:xfrm>
            <a:off x="10860125" y="6449090"/>
            <a:ext cx="1176218" cy="29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WS CloudWatch. Amazon CloudWatch is a monitoring… | by Thangarajnagulraj |  featurepreneur | Medium">
            <a:extLst>
              <a:ext uri="{FF2B5EF4-FFF2-40B4-BE49-F238E27FC236}">
                <a16:creationId xmlns:a16="http://schemas.microsoft.com/office/drawing/2014/main" id="{83407FDC-6F2A-A69C-4024-4E7E87792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764" y="5474743"/>
            <a:ext cx="970507" cy="9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D94614B-DE56-5462-3AC7-A0C7144F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235" y="5760969"/>
            <a:ext cx="1207258" cy="5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89D-D574-8A42-AA95-95762D87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9723" cy="1325563"/>
          </a:xfrm>
        </p:spPr>
        <p:txBody>
          <a:bodyPr/>
          <a:lstStyle/>
          <a:p>
            <a:r>
              <a:rPr lang="en-US" dirty="0"/>
              <a:t>Beyond Pageviews: analytics by feature/ event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08EB00-F555-1049-B2FC-CCD4A14F4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478" y="1690688"/>
            <a:ext cx="5451231" cy="46206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23C6F9-2172-6942-A56A-C74F2A18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3" y="1968704"/>
            <a:ext cx="4879731" cy="3167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D3650F-4BAD-674E-B54F-0AA9E0EE8F67}"/>
              </a:ext>
            </a:extLst>
          </p:cNvPr>
          <p:cNvSpPr txBox="1"/>
          <p:nvPr/>
        </p:nvSpPr>
        <p:spPr>
          <a:xfrm>
            <a:off x="404447" y="5497996"/>
            <a:ext cx="552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Example: ~10% of region plots are saved for </a:t>
            </a:r>
            <a:r>
              <a:rPr lang="en-US" dirty="0" err="1">
                <a:solidFill>
                  <a:schemeClr val="tx2"/>
                </a:solidFill>
              </a:rPr>
              <a:t>followup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Avg 10 region plots generated for every file uploaded</a:t>
            </a:r>
          </a:p>
        </p:txBody>
      </p:sp>
    </p:spTree>
    <p:extLst>
      <p:ext uri="{BB962C8B-B14F-4D97-AF65-F5344CB8AC3E}">
        <p14:creationId xmlns:p14="http://schemas.microsoft.com/office/powerpoint/2010/main" val="389357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8867-B879-10A2-56D7-7D2482B2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4: </a:t>
            </a:r>
            <a:r>
              <a:rPr lang="en-US" dirty="0">
                <a:solidFill>
                  <a:srgbClr val="7030A0"/>
                </a:solidFill>
              </a:rPr>
              <a:t>Define victory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1CBD-8BA2-1461-9E7F-7549A733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can issue updates?</a:t>
            </a:r>
          </a:p>
          <a:p>
            <a:r>
              <a:rPr lang="en-US" dirty="0"/>
              <a:t>When are you willing to stop development?</a:t>
            </a:r>
          </a:p>
          <a:p>
            <a:pPr lvl="1"/>
            <a:r>
              <a:rPr lang="en-US" dirty="0"/>
              <a:t>What happens if your vendor stops development first?</a:t>
            </a:r>
          </a:p>
          <a:p>
            <a:r>
              <a:rPr lang="en-US" dirty="0"/>
              <a:t>Identify path to usage when your support ends</a:t>
            </a:r>
          </a:p>
          <a:p>
            <a:pPr lvl="1"/>
            <a:r>
              <a:rPr lang="en-US" dirty="0"/>
              <a:t>What components need to be flexible to keep the tool running?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data retrieval, type of compute environment</a:t>
            </a:r>
          </a:p>
        </p:txBody>
      </p:sp>
    </p:spTree>
    <p:extLst>
      <p:ext uri="{BB962C8B-B14F-4D97-AF65-F5344CB8AC3E}">
        <p14:creationId xmlns:p14="http://schemas.microsoft.com/office/powerpoint/2010/main" val="189502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520</Words>
  <Application>Microsoft Macintosh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Getting to Maybe:</vt:lpstr>
      <vt:lpstr>We all have tech debt</vt:lpstr>
      <vt:lpstr>Suggestion 1: Do you have requirements?</vt:lpstr>
      <vt:lpstr>Security means maintenance</vt:lpstr>
      <vt:lpstr>Suggestion 2: Chores are opportunities</vt:lpstr>
      <vt:lpstr>Suggestion 3: Measure now, decide later</vt:lpstr>
      <vt:lpstr>Beyond Pageviews: analytics by feature/ event</vt:lpstr>
      <vt:lpstr>Suggestion 4: Define victory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Maybe:</dc:title>
  <dc:creator>Boughton, Andy</dc:creator>
  <cp:lastModifiedBy>Boughton, Andy</cp:lastModifiedBy>
  <cp:revision>10</cp:revision>
  <dcterms:created xsi:type="dcterms:W3CDTF">2024-02-09T04:28:27Z</dcterms:created>
  <dcterms:modified xsi:type="dcterms:W3CDTF">2024-03-01T22:25:00Z</dcterms:modified>
</cp:coreProperties>
</file>