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4" r:id="rId2"/>
    <p:sldId id="782" r:id="rId3"/>
    <p:sldId id="773" r:id="rId4"/>
    <p:sldId id="774" r:id="rId5"/>
    <p:sldId id="776" r:id="rId6"/>
    <p:sldId id="777" r:id="rId7"/>
    <p:sldId id="778" r:id="rId8"/>
    <p:sldId id="779" r:id="rId9"/>
    <p:sldId id="780" r:id="rId10"/>
    <p:sldId id="783" r:id="rId11"/>
    <p:sldId id="775"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6A7F-7970-44EC-B067-68116CDBAC5E}" type="datetimeFigureOut">
              <a:rPr lang="fr-FR" smtClean="0"/>
              <a:t>30/10/2023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1A57AF-C2B8-4B37-A729-8705A034A6BC}" type="slidenum">
              <a:rPr lang="fr-FR" smtClean="0"/>
              <a:t>‹N°›</a:t>
            </a:fld>
            <a:endParaRPr lang="fr-FR"/>
          </a:p>
        </p:txBody>
      </p:sp>
    </p:spTree>
    <p:extLst>
      <p:ext uri="{BB962C8B-B14F-4D97-AF65-F5344CB8AC3E}">
        <p14:creationId xmlns:p14="http://schemas.microsoft.com/office/powerpoint/2010/main" val="1021451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8229B8E0-F9E9-4220-A441-67C90549C208}"/>
              </a:ext>
            </a:extLst>
          </p:cNvPr>
          <p:cNvSpPr>
            <a:spLocks noGrp="1"/>
          </p:cNvSpPr>
          <p:nvPr>
            <p:ph type="hdr" sz="quarter"/>
          </p:nvPr>
        </p:nvSpPr>
        <p:spPr/>
        <p:txBody>
          <a:bodyPr/>
          <a:lstStyle/>
          <a:p>
            <a:r>
              <a:rPr lang="fr-FR"/>
              <a:t>Version N° 01 Du 20/032023</a:t>
            </a:r>
          </a:p>
        </p:txBody>
      </p:sp>
    </p:spTree>
    <p:extLst>
      <p:ext uri="{BB962C8B-B14F-4D97-AF65-F5344CB8AC3E}">
        <p14:creationId xmlns:p14="http://schemas.microsoft.com/office/powerpoint/2010/main" val="1335202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08978A-944C-4103-8A6B-119EE68D472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B7E0872-A8BF-4E56-B402-B6EAA42AD8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E5721B3-8276-4080-A461-B13003ABA7A7}"/>
              </a:ext>
            </a:extLst>
          </p:cNvPr>
          <p:cNvSpPr>
            <a:spLocks noGrp="1"/>
          </p:cNvSpPr>
          <p:nvPr>
            <p:ph type="dt" sz="half" idx="10"/>
          </p:nvPr>
        </p:nvSpPr>
        <p:spPr/>
        <p:txBody>
          <a:bodyPr/>
          <a:lstStyle/>
          <a:p>
            <a:fld id="{2A26BAA3-C577-4B79-A954-35E32B7957B2}" type="datetimeFigureOut">
              <a:rPr lang="fr-FR" smtClean="0"/>
              <a:t>30/10/2023</a:t>
            </a:fld>
            <a:endParaRPr lang="fr-FR"/>
          </a:p>
        </p:txBody>
      </p:sp>
      <p:sp>
        <p:nvSpPr>
          <p:cNvPr id="5" name="Espace réservé du pied de page 4">
            <a:extLst>
              <a:ext uri="{FF2B5EF4-FFF2-40B4-BE49-F238E27FC236}">
                <a16:creationId xmlns:a16="http://schemas.microsoft.com/office/drawing/2014/main" id="{424B0E3E-3152-4B52-8A44-C150BCE69D8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8555C84-CA5E-4561-A5C8-A5D885D0E5E6}"/>
              </a:ext>
            </a:extLst>
          </p:cNvPr>
          <p:cNvSpPr>
            <a:spLocks noGrp="1"/>
          </p:cNvSpPr>
          <p:nvPr>
            <p:ph type="sldNum" sz="quarter" idx="12"/>
          </p:nvPr>
        </p:nvSpPr>
        <p:spPr/>
        <p:txBody>
          <a:bodyPr/>
          <a:lstStyle/>
          <a:p>
            <a:fld id="{87D96416-17D2-47BE-B01B-541C0C97C59B}" type="slidenum">
              <a:rPr lang="fr-FR" smtClean="0"/>
              <a:t>‹N°›</a:t>
            </a:fld>
            <a:endParaRPr lang="fr-FR"/>
          </a:p>
        </p:txBody>
      </p:sp>
    </p:spTree>
    <p:extLst>
      <p:ext uri="{BB962C8B-B14F-4D97-AF65-F5344CB8AC3E}">
        <p14:creationId xmlns:p14="http://schemas.microsoft.com/office/powerpoint/2010/main" val="1223661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161A24-1F32-4F92-A45F-85D2E0F74173}"/>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3D746AB-84AD-48BC-8901-9E244BDD890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5EC80BA-CC38-406E-9B9C-0F1224B34D31}"/>
              </a:ext>
            </a:extLst>
          </p:cNvPr>
          <p:cNvSpPr>
            <a:spLocks noGrp="1"/>
          </p:cNvSpPr>
          <p:nvPr>
            <p:ph type="dt" sz="half" idx="10"/>
          </p:nvPr>
        </p:nvSpPr>
        <p:spPr/>
        <p:txBody>
          <a:bodyPr/>
          <a:lstStyle/>
          <a:p>
            <a:fld id="{2A26BAA3-C577-4B79-A954-35E32B7957B2}" type="datetimeFigureOut">
              <a:rPr lang="fr-FR" smtClean="0"/>
              <a:t>30/10/2023</a:t>
            </a:fld>
            <a:endParaRPr lang="fr-FR"/>
          </a:p>
        </p:txBody>
      </p:sp>
      <p:sp>
        <p:nvSpPr>
          <p:cNvPr id="5" name="Espace réservé du pied de page 4">
            <a:extLst>
              <a:ext uri="{FF2B5EF4-FFF2-40B4-BE49-F238E27FC236}">
                <a16:creationId xmlns:a16="http://schemas.microsoft.com/office/drawing/2014/main" id="{8C2A5A7F-1E82-4715-B2E8-E19005B89D7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BA5CDB8-CB28-4463-9D32-F3FEC27F1EC6}"/>
              </a:ext>
            </a:extLst>
          </p:cNvPr>
          <p:cNvSpPr>
            <a:spLocks noGrp="1"/>
          </p:cNvSpPr>
          <p:nvPr>
            <p:ph type="sldNum" sz="quarter" idx="12"/>
          </p:nvPr>
        </p:nvSpPr>
        <p:spPr/>
        <p:txBody>
          <a:bodyPr/>
          <a:lstStyle/>
          <a:p>
            <a:fld id="{87D96416-17D2-47BE-B01B-541C0C97C59B}" type="slidenum">
              <a:rPr lang="fr-FR" smtClean="0"/>
              <a:t>‹N°›</a:t>
            </a:fld>
            <a:endParaRPr lang="fr-FR"/>
          </a:p>
        </p:txBody>
      </p:sp>
    </p:spTree>
    <p:extLst>
      <p:ext uri="{BB962C8B-B14F-4D97-AF65-F5344CB8AC3E}">
        <p14:creationId xmlns:p14="http://schemas.microsoft.com/office/powerpoint/2010/main" val="1453419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29428A9-5D2A-43EF-A121-22D04FC8960F}"/>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446993B-F498-420D-9226-452CD966C6F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05E8973-6702-4DCA-94A1-18B5FC191A32}"/>
              </a:ext>
            </a:extLst>
          </p:cNvPr>
          <p:cNvSpPr>
            <a:spLocks noGrp="1"/>
          </p:cNvSpPr>
          <p:nvPr>
            <p:ph type="dt" sz="half" idx="10"/>
          </p:nvPr>
        </p:nvSpPr>
        <p:spPr/>
        <p:txBody>
          <a:bodyPr/>
          <a:lstStyle/>
          <a:p>
            <a:fld id="{2A26BAA3-C577-4B79-A954-35E32B7957B2}" type="datetimeFigureOut">
              <a:rPr lang="fr-FR" smtClean="0"/>
              <a:t>30/10/2023</a:t>
            </a:fld>
            <a:endParaRPr lang="fr-FR"/>
          </a:p>
        </p:txBody>
      </p:sp>
      <p:sp>
        <p:nvSpPr>
          <p:cNvPr id="5" name="Espace réservé du pied de page 4">
            <a:extLst>
              <a:ext uri="{FF2B5EF4-FFF2-40B4-BE49-F238E27FC236}">
                <a16:creationId xmlns:a16="http://schemas.microsoft.com/office/drawing/2014/main" id="{B92E18DB-0E23-44E1-90D1-A08A06B7887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BEA5C0C-5620-4716-98B8-FAF529BF50C3}"/>
              </a:ext>
            </a:extLst>
          </p:cNvPr>
          <p:cNvSpPr>
            <a:spLocks noGrp="1"/>
          </p:cNvSpPr>
          <p:nvPr>
            <p:ph type="sldNum" sz="quarter" idx="12"/>
          </p:nvPr>
        </p:nvSpPr>
        <p:spPr/>
        <p:txBody>
          <a:bodyPr/>
          <a:lstStyle/>
          <a:p>
            <a:fld id="{87D96416-17D2-47BE-B01B-541C0C97C59B}" type="slidenum">
              <a:rPr lang="fr-FR" smtClean="0"/>
              <a:t>‹N°›</a:t>
            </a:fld>
            <a:endParaRPr lang="fr-FR"/>
          </a:p>
        </p:txBody>
      </p:sp>
    </p:spTree>
    <p:extLst>
      <p:ext uri="{BB962C8B-B14F-4D97-AF65-F5344CB8AC3E}">
        <p14:creationId xmlns:p14="http://schemas.microsoft.com/office/powerpoint/2010/main" val="20639009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age texte seul">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DC76BE3C-E9BF-6D45-A77B-39D7BD7CEF94}"/>
              </a:ext>
            </a:extLst>
          </p:cNvPr>
          <p:cNvSpPr>
            <a:spLocks noGrp="1"/>
          </p:cNvSpPr>
          <p:nvPr>
            <p:ph type="ctrTitle" hasCustomPrompt="1"/>
          </p:nvPr>
        </p:nvSpPr>
        <p:spPr>
          <a:xfrm>
            <a:off x="1524000" y="958055"/>
            <a:ext cx="9144000" cy="671536"/>
          </a:xfrm>
          <a:prstGeom prst="rect">
            <a:avLst/>
          </a:prstGeom>
        </p:spPr>
        <p:txBody>
          <a:bodyPr anchor="b"/>
          <a:lstStyle>
            <a:lvl1pPr algn="l">
              <a:defRPr sz="2700" b="1" i="0">
                <a:solidFill>
                  <a:srgbClr val="092754"/>
                </a:solidFill>
                <a:latin typeface="Arial" panose="020B0604020202020204" pitchFamily="34" charset="0"/>
                <a:cs typeface="Arial" panose="020B0604020202020204" pitchFamily="34" charset="0"/>
              </a:defRPr>
            </a:lvl1pPr>
          </a:lstStyle>
          <a:p>
            <a:r>
              <a:rPr lang="fr-FR"/>
              <a:t>VOTRE TITRE</a:t>
            </a:r>
          </a:p>
        </p:txBody>
      </p:sp>
      <p:sp>
        <p:nvSpPr>
          <p:cNvPr id="8" name="Sous-titre 2">
            <a:extLst>
              <a:ext uri="{FF2B5EF4-FFF2-40B4-BE49-F238E27FC236}">
                <a16:creationId xmlns:a16="http://schemas.microsoft.com/office/drawing/2014/main" id="{69040062-6C87-154D-87CF-294EF526FE10}"/>
              </a:ext>
            </a:extLst>
          </p:cNvPr>
          <p:cNvSpPr>
            <a:spLocks noGrp="1"/>
          </p:cNvSpPr>
          <p:nvPr>
            <p:ph type="subTitle" idx="1" hasCustomPrompt="1"/>
          </p:nvPr>
        </p:nvSpPr>
        <p:spPr>
          <a:xfrm>
            <a:off x="1524000" y="2226947"/>
            <a:ext cx="9144000" cy="3775983"/>
          </a:xfrm>
          <a:prstGeom prst="rect">
            <a:avLst/>
          </a:prstGeom>
        </p:spPr>
        <p:txBody>
          <a:bodyPr>
            <a:normAutofit/>
          </a:bodyPr>
          <a:lstStyle>
            <a:lvl1pPr marL="0" indent="0" algn="l">
              <a:buNone/>
              <a:defRPr sz="1350">
                <a:solidFill>
                  <a:srgbClr val="193769"/>
                </a:solidFill>
                <a:latin typeface="Arial" panose="020B0604020202020204" pitchFamily="34"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Texte</a:t>
            </a:r>
          </a:p>
        </p:txBody>
      </p:sp>
    </p:spTree>
    <p:extLst>
      <p:ext uri="{BB962C8B-B14F-4D97-AF65-F5344CB8AC3E}">
        <p14:creationId xmlns:p14="http://schemas.microsoft.com/office/powerpoint/2010/main" val="3725910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B57C36-232D-464D-BD7E-FFBD194F643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593B340-6232-401B-86E1-27473852E70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3E4FF15-B34E-4BDD-9161-664B01F4CDD1}"/>
              </a:ext>
            </a:extLst>
          </p:cNvPr>
          <p:cNvSpPr>
            <a:spLocks noGrp="1"/>
          </p:cNvSpPr>
          <p:nvPr>
            <p:ph type="dt" sz="half" idx="10"/>
          </p:nvPr>
        </p:nvSpPr>
        <p:spPr/>
        <p:txBody>
          <a:bodyPr/>
          <a:lstStyle/>
          <a:p>
            <a:fld id="{2A26BAA3-C577-4B79-A954-35E32B7957B2}" type="datetimeFigureOut">
              <a:rPr lang="fr-FR" smtClean="0"/>
              <a:t>30/10/2023</a:t>
            </a:fld>
            <a:endParaRPr lang="fr-FR"/>
          </a:p>
        </p:txBody>
      </p:sp>
      <p:sp>
        <p:nvSpPr>
          <p:cNvPr id="5" name="Espace réservé du pied de page 4">
            <a:extLst>
              <a:ext uri="{FF2B5EF4-FFF2-40B4-BE49-F238E27FC236}">
                <a16:creationId xmlns:a16="http://schemas.microsoft.com/office/drawing/2014/main" id="{B42EFC69-3419-4249-A24D-96C89A0AECC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1E3C1D-E88D-4687-9884-0699F1D4607A}"/>
              </a:ext>
            </a:extLst>
          </p:cNvPr>
          <p:cNvSpPr>
            <a:spLocks noGrp="1"/>
          </p:cNvSpPr>
          <p:nvPr>
            <p:ph type="sldNum" sz="quarter" idx="12"/>
          </p:nvPr>
        </p:nvSpPr>
        <p:spPr/>
        <p:txBody>
          <a:bodyPr/>
          <a:lstStyle/>
          <a:p>
            <a:fld id="{87D96416-17D2-47BE-B01B-541C0C97C59B}" type="slidenum">
              <a:rPr lang="fr-FR" smtClean="0"/>
              <a:t>‹N°›</a:t>
            </a:fld>
            <a:endParaRPr lang="fr-FR"/>
          </a:p>
        </p:txBody>
      </p:sp>
    </p:spTree>
    <p:extLst>
      <p:ext uri="{BB962C8B-B14F-4D97-AF65-F5344CB8AC3E}">
        <p14:creationId xmlns:p14="http://schemas.microsoft.com/office/powerpoint/2010/main" val="197404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8A7E1B-7B61-4CE6-BB5F-C6C801073F4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71D1877-C24B-4DD6-B35E-9DD692C3B5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F44F506-3B90-4EAC-9FAC-BED25C5453AA}"/>
              </a:ext>
            </a:extLst>
          </p:cNvPr>
          <p:cNvSpPr>
            <a:spLocks noGrp="1"/>
          </p:cNvSpPr>
          <p:nvPr>
            <p:ph type="dt" sz="half" idx="10"/>
          </p:nvPr>
        </p:nvSpPr>
        <p:spPr/>
        <p:txBody>
          <a:bodyPr/>
          <a:lstStyle/>
          <a:p>
            <a:fld id="{2A26BAA3-C577-4B79-A954-35E32B7957B2}" type="datetimeFigureOut">
              <a:rPr lang="fr-FR" smtClean="0"/>
              <a:t>30/10/2023</a:t>
            </a:fld>
            <a:endParaRPr lang="fr-FR"/>
          </a:p>
        </p:txBody>
      </p:sp>
      <p:sp>
        <p:nvSpPr>
          <p:cNvPr id="5" name="Espace réservé du pied de page 4">
            <a:extLst>
              <a:ext uri="{FF2B5EF4-FFF2-40B4-BE49-F238E27FC236}">
                <a16:creationId xmlns:a16="http://schemas.microsoft.com/office/drawing/2014/main" id="{A0EA4194-EDB6-4A16-82F9-F167BE9A535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A9649B0-7D57-49C3-AC04-F6B698EA2F34}"/>
              </a:ext>
            </a:extLst>
          </p:cNvPr>
          <p:cNvSpPr>
            <a:spLocks noGrp="1"/>
          </p:cNvSpPr>
          <p:nvPr>
            <p:ph type="sldNum" sz="quarter" idx="12"/>
          </p:nvPr>
        </p:nvSpPr>
        <p:spPr/>
        <p:txBody>
          <a:bodyPr/>
          <a:lstStyle/>
          <a:p>
            <a:fld id="{87D96416-17D2-47BE-B01B-541C0C97C59B}" type="slidenum">
              <a:rPr lang="fr-FR" smtClean="0"/>
              <a:t>‹N°›</a:t>
            </a:fld>
            <a:endParaRPr lang="fr-FR"/>
          </a:p>
        </p:txBody>
      </p:sp>
    </p:spTree>
    <p:extLst>
      <p:ext uri="{BB962C8B-B14F-4D97-AF65-F5344CB8AC3E}">
        <p14:creationId xmlns:p14="http://schemas.microsoft.com/office/powerpoint/2010/main" val="2367611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BA67E3-4CEC-40AE-A95A-A37E0712E37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4C1C946-D447-48C1-A5FE-37DB5FDFE37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B057E02-72AA-4EF6-8BFF-E89BF20E700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A0B2D535-3DC8-460B-8279-4C36C67366E3}"/>
              </a:ext>
            </a:extLst>
          </p:cNvPr>
          <p:cNvSpPr>
            <a:spLocks noGrp="1"/>
          </p:cNvSpPr>
          <p:nvPr>
            <p:ph type="dt" sz="half" idx="10"/>
          </p:nvPr>
        </p:nvSpPr>
        <p:spPr/>
        <p:txBody>
          <a:bodyPr/>
          <a:lstStyle/>
          <a:p>
            <a:fld id="{2A26BAA3-C577-4B79-A954-35E32B7957B2}" type="datetimeFigureOut">
              <a:rPr lang="fr-FR" smtClean="0"/>
              <a:t>30/10/2023</a:t>
            </a:fld>
            <a:endParaRPr lang="fr-FR"/>
          </a:p>
        </p:txBody>
      </p:sp>
      <p:sp>
        <p:nvSpPr>
          <p:cNvPr id="6" name="Espace réservé du pied de page 5">
            <a:extLst>
              <a:ext uri="{FF2B5EF4-FFF2-40B4-BE49-F238E27FC236}">
                <a16:creationId xmlns:a16="http://schemas.microsoft.com/office/drawing/2014/main" id="{7EA57056-C754-40B4-9BDD-6DE5E0F0061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8717421-E93A-412D-94B9-67BB1618BFC6}"/>
              </a:ext>
            </a:extLst>
          </p:cNvPr>
          <p:cNvSpPr>
            <a:spLocks noGrp="1"/>
          </p:cNvSpPr>
          <p:nvPr>
            <p:ph type="sldNum" sz="quarter" idx="12"/>
          </p:nvPr>
        </p:nvSpPr>
        <p:spPr/>
        <p:txBody>
          <a:bodyPr/>
          <a:lstStyle/>
          <a:p>
            <a:fld id="{87D96416-17D2-47BE-B01B-541C0C97C59B}" type="slidenum">
              <a:rPr lang="fr-FR" smtClean="0"/>
              <a:t>‹N°›</a:t>
            </a:fld>
            <a:endParaRPr lang="fr-FR"/>
          </a:p>
        </p:txBody>
      </p:sp>
    </p:spTree>
    <p:extLst>
      <p:ext uri="{BB962C8B-B14F-4D97-AF65-F5344CB8AC3E}">
        <p14:creationId xmlns:p14="http://schemas.microsoft.com/office/powerpoint/2010/main" val="317540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CDE930-0AF8-4EDF-9F41-6245C0B2E99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4020641-2DE6-472F-AE89-00954E6B68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188AC23-3470-49C8-9FB1-5CD5579BB61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37FA9D9-8001-4A32-869B-1BB2FC79B9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6F99CEE-F26C-41A8-B906-8491B9D4FF88}"/>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788495E-BE8F-436F-9D40-D1F9EF34B76C}"/>
              </a:ext>
            </a:extLst>
          </p:cNvPr>
          <p:cNvSpPr>
            <a:spLocks noGrp="1"/>
          </p:cNvSpPr>
          <p:nvPr>
            <p:ph type="dt" sz="half" idx="10"/>
          </p:nvPr>
        </p:nvSpPr>
        <p:spPr/>
        <p:txBody>
          <a:bodyPr/>
          <a:lstStyle/>
          <a:p>
            <a:fld id="{2A26BAA3-C577-4B79-A954-35E32B7957B2}" type="datetimeFigureOut">
              <a:rPr lang="fr-FR" smtClean="0"/>
              <a:t>30/10/2023</a:t>
            </a:fld>
            <a:endParaRPr lang="fr-FR"/>
          </a:p>
        </p:txBody>
      </p:sp>
      <p:sp>
        <p:nvSpPr>
          <p:cNvPr id="8" name="Espace réservé du pied de page 7">
            <a:extLst>
              <a:ext uri="{FF2B5EF4-FFF2-40B4-BE49-F238E27FC236}">
                <a16:creationId xmlns:a16="http://schemas.microsoft.com/office/drawing/2014/main" id="{CA059EDE-B87E-4F3C-865B-C05912A708A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3B8FB4E-CF9B-4228-94FC-9743D5E8DDD0}"/>
              </a:ext>
            </a:extLst>
          </p:cNvPr>
          <p:cNvSpPr>
            <a:spLocks noGrp="1"/>
          </p:cNvSpPr>
          <p:nvPr>
            <p:ph type="sldNum" sz="quarter" idx="12"/>
          </p:nvPr>
        </p:nvSpPr>
        <p:spPr/>
        <p:txBody>
          <a:bodyPr/>
          <a:lstStyle/>
          <a:p>
            <a:fld id="{87D96416-17D2-47BE-B01B-541C0C97C59B}" type="slidenum">
              <a:rPr lang="fr-FR" smtClean="0"/>
              <a:t>‹N°›</a:t>
            </a:fld>
            <a:endParaRPr lang="fr-FR"/>
          </a:p>
        </p:txBody>
      </p:sp>
    </p:spTree>
    <p:extLst>
      <p:ext uri="{BB962C8B-B14F-4D97-AF65-F5344CB8AC3E}">
        <p14:creationId xmlns:p14="http://schemas.microsoft.com/office/powerpoint/2010/main" val="3329478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9DE6CB-95D3-4A3A-8DF5-3E7A1DA772B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793F8DF-7B65-4190-97A0-D89F70BD9EBB}"/>
              </a:ext>
            </a:extLst>
          </p:cNvPr>
          <p:cNvSpPr>
            <a:spLocks noGrp="1"/>
          </p:cNvSpPr>
          <p:nvPr>
            <p:ph type="dt" sz="half" idx="10"/>
          </p:nvPr>
        </p:nvSpPr>
        <p:spPr/>
        <p:txBody>
          <a:bodyPr/>
          <a:lstStyle/>
          <a:p>
            <a:fld id="{2A26BAA3-C577-4B79-A954-35E32B7957B2}" type="datetimeFigureOut">
              <a:rPr lang="fr-FR" smtClean="0"/>
              <a:t>30/10/2023</a:t>
            </a:fld>
            <a:endParaRPr lang="fr-FR"/>
          </a:p>
        </p:txBody>
      </p:sp>
      <p:sp>
        <p:nvSpPr>
          <p:cNvPr id="4" name="Espace réservé du pied de page 3">
            <a:extLst>
              <a:ext uri="{FF2B5EF4-FFF2-40B4-BE49-F238E27FC236}">
                <a16:creationId xmlns:a16="http://schemas.microsoft.com/office/drawing/2014/main" id="{09EC1E66-587F-4137-A06D-3F7C3B45C589}"/>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E438A944-6331-4D8F-A00C-4B2F414FA88B}"/>
              </a:ext>
            </a:extLst>
          </p:cNvPr>
          <p:cNvSpPr>
            <a:spLocks noGrp="1"/>
          </p:cNvSpPr>
          <p:nvPr>
            <p:ph type="sldNum" sz="quarter" idx="12"/>
          </p:nvPr>
        </p:nvSpPr>
        <p:spPr/>
        <p:txBody>
          <a:bodyPr/>
          <a:lstStyle/>
          <a:p>
            <a:fld id="{87D96416-17D2-47BE-B01B-541C0C97C59B}" type="slidenum">
              <a:rPr lang="fr-FR" smtClean="0"/>
              <a:t>‹N°›</a:t>
            </a:fld>
            <a:endParaRPr lang="fr-FR"/>
          </a:p>
        </p:txBody>
      </p:sp>
    </p:spTree>
    <p:extLst>
      <p:ext uri="{BB962C8B-B14F-4D97-AF65-F5344CB8AC3E}">
        <p14:creationId xmlns:p14="http://schemas.microsoft.com/office/powerpoint/2010/main" val="2182586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DD8237F-A179-460F-990F-C1AF76339AF2}"/>
              </a:ext>
            </a:extLst>
          </p:cNvPr>
          <p:cNvSpPr>
            <a:spLocks noGrp="1"/>
          </p:cNvSpPr>
          <p:nvPr>
            <p:ph type="dt" sz="half" idx="10"/>
          </p:nvPr>
        </p:nvSpPr>
        <p:spPr/>
        <p:txBody>
          <a:bodyPr/>
          <a:lstStyle/>
          <a:p>
            <a:fld id="{2A26BAA3-C577-4B79-A954-35E32B7957B2}" type="datetimeFigureOut">
              <a:rPr lang="fr-FR" smtClean="0"/>
              <a:t>30/10/2023</a:t>
            </a:fld>
            <a:endParaRPr lang="fr-FR"/>
          </a:p>
        </p:txBody>
      </p:sp>
      <p:sp>
        <p:nvSpPr>
          <p:cNvPr id="3" name="Espace réservé du pied de page 2">
            <a:extLst>
              <a:ext uri="{FF2B5EF4-FFF2-40B4-BE49-F238E27FC236}">
                <a16:creationId xmlns:a16="http://schemas.microsoft.com/office/drawing/2014/main" id="{0C8C8E5F-CEB3-41E0-AD77-A5B7C2DF2D59}"/>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A22AFC0B-1899-45EE-964D-C8C258185B0D}"/>
              </a:ext>
            </a:extLst>
          </p:cNvPr>
          <p:cNvSpPr>
            <a:spLocks noGrp="1"/>
          </p:cNvSpPr>
          <p:nvPr>
            <p:ph type="sldNum" sz="quarter" idx="12"/>
          </p:nvPr>
        </p:nvSpPr>
        <p:spPr/>
        <p:txBody>
          <a:bodyPr/>
          <a:lstStyle/>
          <a:p>
            <a:fld id="{87D96416-17D2-47BE-B01B-541C0C97C59B}" type="slidenum">
              <a:rPr lang="fr-FR" smtClean="0"/>
              <a:t>‹N°›</a:t>
            </a:fld>
            <a:endParaRPr lang="fr-FR"/>
          </a:p>
        </p:txBody>
      </p:sp>
    </p:spTree>
    <p:extLst>
      <p:ext uri="{BB962C8B-B14F-4D97-AF65-F5344CB8AC3E}">
        <p14:creationId xmlns:p14="http://schemas.microsoft.com/office/powerpoint/2010/main" val="1323421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1AF2D0-40B0-4FEA-A805-B01F8762C9E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F938B67-E676-40B3-B3FF-808334217D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CE873AEA-09E3-4F5D-A024-980F628E6C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AE4E7BD-9A64-4CF2-850B-B6A08F74D0A1}"/>
              </a:ext>
            </a:extLst>
          </p:cNvPr>
          <p:cNvSpPr>
            <a:spLocks noGrp="1"/>
          </p:cNvSpPr>
          <p:nvPr>
            <p:ph type="dt" sz="half" idx="10"/>
          </p:nvPr>
        </p:nvSpPr>
        <p:spPr/>
        <p:txBody>
          <a:bodyPr/>
          <a:lstStyle/>
          <a:p>
            <a:fld id="{2A26BAA3-C577-4B79-A954-35E32B7957B2}" type="datetimeFigureOut">
              <a:rPr lang="fr-FR" smtClean="0"/>
              <a:t>30/10/2023</a:t>
            </a:fld>
            <a:endParaRPr lang="fr-FR"/>
          </a:p>
        </p:txBody>
      </p:sp>
      <p:sp>
        <p:nvSpPr>
          <p:cNvPr id="6" name="Espace réservé du pied de page 5">
            <a:extLst>
              <a:ext uri="{FF2B5EF4-FFF2-40B4-BE49-F238E27FC236}">
                <a16:creationId xmlns:a16="http://schemas.microsoft.com/office/drawing/2014/main" id="{244C9415-4893-41F2-981E-524957F47A2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E4BDE1E-2183-4227-95F3-98A333C35071}"/>
              </a:ext>
            </a:extLst>
          </p:cNvPr>
          <p:cNvSpPr>
            <a:spLocks noGrp="1"/>
          </p:cNvSpPr>
          <p:nvPr>
            <p:ph type="sldNum" sz="quarter" idx="12"/>
          </p:nvPr>
        </p:nvSpPr>
        <p:spPr/>
        <p:txBody>
          <a:bodyPr/>
          <a:lstStyle/>
          <a:p>
            <a:fld id="{87D96416-17D2-47BE-B01B-541C0C97C59B}" type="slidenum">
              <a:rPr lang="fr-FR" smtClean="0"/>
              <a:t>‹N°›</a:t>
            </a:fld>
            <a:endParaRPr lang="fr-FR"/>
          </a:p>
        </p:txBody>
      </p:sp>
    </p:spTree>
    <p:extLst>
      <p:ext uri="{BB962C8B-B14F-4D97-AF65-F5344CB8AC3E}">
        <p14:creationId xmlns:p14="http://schemas.microsoft.com/office/powerpoint/2010/main" val="1760289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3F3965-0F62-4FCF-AA9D-20E6FC0B69E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9605D4B-51FE-46E2-AE13-78C4000F7F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A00D166-E10D-4DE4-8F89-A7D3CF513B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26DF1BA-03ED-43E9-A36A-5F9155A9E068}"/>
              </a:ext>
            </a:extLst>
          </p:cNvPr>
          <p:cNvSpPr>
            <a:spLocks noGrp="1"/>
          </p:cNvSpPr>
          <p:nvPr>
            <p:ph type="dt" sz="half" idx="10"/>
          </p:nvPr>
        </p:nvSpPr>
        <p:spPr/>
        <p:txBody>
          <a:bodyPr/>
          <a:lstStyle/>
          <a:p>
            <a:fld id="{2A26BAA3-C577-4B79-A954-35E32B7957B2}" type="datetimeFigureOut">
              <a:rPr lang="fr-FR" smtClean="0"/>
              <a:t>30/10/2023</a:t>
            </a:fld>
            <a:endParaRPr lang="fr-FR"/>
          </a:p>
        </p:txBody>
      </p:sp>
      <p:sp>
        <p:nvSpPr>
          <p:cNvPr id="6" name="Espace réservé du pied de page 5">
            <a:extLst>
              <a:ext uri="{FF2B5EF4-FFF2-40B4-BE49-F238E27FC236}">
                <a16:creationId xmlns:a16="http://schemas.microsoft.com/office/drawing/2014/main" id="{43CD6090-81B1-40E9-90A1-85EEA63044A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ED7C847-6BB6-43FA-96EC-BADC5118AAA7}"/>
              </a:ext>
            </a:extLst>
          </p:cNvPr>
          <p:cNvSpPr>
            <a:spLocks noGrp="1"/>
          </p:cNvSpPr>
          <p:nvPr>
            <p:ph type="sldNum" sz="quarter" idx="12"/>
          </p:nvPr>
        </p:nvSpPr>
        <p:spPr/>
        <p:txBody>
          <a:bodyPr/>
          <a:lstStyle/>
          <a:p>
            <a:fld id="{87D96416-17D2-47BE-B01B-541C0C97C59B}" type="slidenum">
              <a:rPr lang="fr-FR" smtClean="0"/>
              <a:t>‹N°›</a:t>
            </a:fld>
            <a:endParaRPr lang="fr-FR"/>
          </a:p>
        </p:txBody>
      </p:sp>
    </p:spTree>
    <p:extLst>
      <p:ext uri="{BB962C8B-B14F-4D97-AF65-F5344CB8AC3E}">
        <p14:creationId xmlns:p14="http://schemas.microsoft.com/office/powerpoint/2010/main" val="1404552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9E99DF8-4EE2-4DFF-8D7F-F6824B63CD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E927AEE-AB18-4183-AB8E-0B5BC7071B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A889E8D-0569-4A11-A43E-2DC45A0DBE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26BAA3-C577-4B79-A954-35E32B7957B2}" type="datetimeFigureOut">
              <a:rPr lang="fr-FR" smtClean="0"/>
              <a:t>30/10/2023</a:t>
            </a:fld>
            <a:endParaRPr lang="fr-FR"/>
          </a:p>
        </p:txBody>
      </p:sp>
      <p:sp>
        <p:nvSpPr>
          <p:cNvPr id="5" name="Espace réservé du pied de page 4">
            <a:extLst>
              <a:ext uri="{FF2B5EF4-FFF2-40B4-BE49-F238E27FC236}">
                <a16:creationId xmlns:a16="http://schemas.microsoft.com/office/drawing/2014/main" id="{7E1284B0-363F-41B9-A772-F32B6F141A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0A84001-27F5-4476-89ED-AF561373FB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D96416-17D2-47BE-B01B-541C0C97C59B}" type="slidenum">
              <a:rPr lang="fr-FR" smtClean="0"/>
              <a:t>‹N°›</a:t>
            </a:fld>
            <a:endParaRPr lang="fr-FR"/>
          </a:p>
        </p:txBody>
      </p:sp>
    </p:spTree>
    <p:extLst>
      <p:ext uri="{BB962C8B-B14F-4D97-AF65-F5344CB8AC3E}">
        <p14:creationId xmlns:p14="http://schemas.microsoft.com/office/powerpoint/2010/main" val="609853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à coins arrondis 8"/>
          <p:cNvSpPr/>
          <p:nvPr/>
        </p:nvSpPr>
        <p:spPr>
          <a:xfrm>
            <a:off x="2207568" y="2204864"/>
            <a:ext cx="7560840"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4800" dirty="0"/>
          </a:p>
          <a:p>
            <a:pPr algn="ctr"/>
            <a:r>
              <a:rPr lang="fr-FR" sz="4800" dirty="0"/>
              <a:t>GIT</a:t>
            </a:r>
          </a:p>
          <a:p>
            <a:pPr algn="ctr"/>
            <a:r>
              <a:rPr lang="fr-FR" sz="2400" dirty="0"/>
              <a:t>TP</a:t>
            </a:r>
          </a:p>
          <a:p>
            <a:pPr lvl="0" algn="ctr"/>
            <a:r>
              <a:rPr lang="fr-FR" sz="4800" dirty="0"/>
              <a:t> </a:t>
            </a:r>
            <a:endParaRPr lang="fr-FR" sz="4800" b="1" dirty="0">
              <a:solidFill>
                <a:schemeClr val="accent2">
                  <a:lumMod val="20000"/>
                  <a:lumOff val="80000"/>
                </a:schemeClr>
              </a:solidFill>
            </a:endParaRPr>
          </a:p>
        </p:txBody>
      </p:sp>
      <p:sp>
        <p:nvSpPr>
          <p:cNvPr id="10" name="ZoneTexte 9"/>
          <p:cNvSpPr txBox="1"/>
          <p:nvPr/>
        </p:nvSpPr>
        <p:spPr>
          <a:xfrm>
            <a:off x="5879977" y="4397742"/>
            <a:ext cx="4698579" cy="369332"/>
          </a:xfrm>
          <a:prstGeom prst="rect">
            <a:avLst/>
          </a:prstGeom>
          <a:noFill/>
        </p:spPr>
        <p:txBody>
          <a:bodyPr wrap="square" rtlCol="0">
            <a:spAutoFit/>
          </a:bodyPr>
          <a:lstStyle/>
          <a:p>
            <a:r>
              <a:rPr lang="fr-FR" b="1" u="sng" dirty="0"/>
              <a:t>Présenté par</a:t>
            </a:r>
            <a:r>
              <a:rPr lang="fr-FR" b="1" dirty="0"/>
              <a:t>:</a:t>
            </a:r>
            <a:endParaRPr lang="fr-FR" dirty="0"/>
          </a:p>
        </p:txBody>
      </p:sp>
      <p:sp>
        <p:nvSpPr>
          <p:cNvPr id="3" name="Espace réservé du numéro de diapositive 2"/>
          <p:cNvSpPr>
            <a:spLocks noGrp="1"/>
          </p:cNvSpPr>
          <p:nvPr>
            <p:ph type="sldNum" sz="quarter" idx="12"/>
          </p:nvPr>
        </p:nvSpPr>
        <p:spPr/>
        <p:txBody>
          <a:bodyPr/>
          <a:lstStyle/>
          <a:p>
            <a:fld id="{33C13365-6ADE-4D58-90F7-ED7EFDC76E75}" type="slidenum">
              <a:rPr lang="fr-FR" smtClean="0">
                <a:solidFill>
                  <a:prstClr val="black"/>
                </a:solidFill>
              </a:rPr>
              <a:pPr/>
              <a:t>1</a:t>
            </a:fld>
            <a:endParaRPr lang="fr-FR">
              <a:solidFill>
                <a:prstClr val="black"/>
              </a:solidFill>
            </a:endParaRPr>
          </a:p>
        </p:txBody>
      </p:sp>
      <p:pic>
        <p:nvPicPr>
          <p:cNvPr id="7" name="Image 6">
            <a:extLst>
              <a:ext uri="{FF2B5EF4-FFF2-40B4-BE49-F238E27FC236}">
                <a16:creationId xmlns:a16="http://schemas.microsoft.com/office/drawing/2014/main" id="{0AC5298D-105E-401C-AF3B-FC6F0AE3C2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95900" y="30959"/>
            <a:ext cx="1368152" cy="1368152"/>
          </a:xfrm>
          <a:prstGeom prst="rect">
            <a:avLst/>
          </a:prstGeom>
        </p:spPr>
      </p:pic>
    </p:spTree>
    <p:extLst>
      <p:ext uri="{BB962C8B-B14F-4D97-AF65-F5344CB8AC3E}">
        <p14:creationId xmlns:p14="http://schemas.microsoft.com/office/powerpoint/2010/main" val="3909425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4A893D84-31EB-494F-918E-C02D75352842}"/>
              </a:ext>
            </a:extLst>
          </p:cNvPr>
          <p:cNvSpPr>
            <a:spLocks noGrp="1"/>
          </p:cNvSpPr>
          <p:nvPr>
            <p:ph type="subTitle" idx="1"/>
          </p:nvPr>
        </p:nvSpPr>
        <p:spPr>
          <a:xfrm>
            <a:off x="1524001" y="1641831"/>
            <a:ext cx="9027319" cy="4080665"/>
          </a:xfrm>
        </p:spPr>
        <p:txBody>
          <a:bodyPr vert="horz" lIns="68580" tIns="34290" rIns="68580" bIns="34290" rtlCol="0" anchor="t">
            <a:normAutofit/>
          </a:bodyPr>
          <a:lstStyle/>
          <a:p>
            <a:endParaRPr lang="fr-FR" dirty="0">
              <a:latin typeface="Courier New" panose="02070309020205020404" pitchFamily="49" charset="0"/>
              <a:cs typeface="Courier New" panose="02070309020205020404" pitchFamily="49" charset="0"/>
            </a:endParaRPr>
          </a:p>
          <a:p>
            <a:r>
              <a:rPr lang="fr-FR" dirty="0">
                <a:latin typeface="Courier New" panose="02070309020205020404" pitchFamily="49" charset="0"/>
                <a:cs typeface="Courier New" panose="02070309020205020404" pitchFamily="49" charset="0"/>
              </a:rPr>
              <a:t>Nous allons créer un premier dépôt « bidon » qui servira uniquement à tester l’interaction entre GitHub et votre installation locale de Git</a:t>
            </a:r>
          </a:p>
          <a:p>
            <a:endParaRPr lang="fr-FR" dirty="0">
              <a:latin typeface="Courier New" panose="02070309020205020404" pitchFamily="49" charset="0"/>
              <a:cs typeface="Courier New" panose="02070309020205020404" pitchFamily="49" charset="0"/>
            </a:endParaRPr>
          </a:p>
          <a:p>
            <a:r>
              <a:rPr lang="fr-FR" dirty="0">
                <a:latin typeface="Courier New" panose="02070309020205020404" pitchFamily="49" charset="0"/>
                <a:cs typeface="Courier New" panose="02070309020205020404" pitchFamily="49" charset="0"/>
              </a:rPr>
              <a:t>Une fois que vous êtes connecté à GitHub, repérez le bouton </a:t>
            </a:r>
            <a:r>
              <a:rPr lang="fr-FR" dirty="0" err="1">
                <a:latin typeface="Courier New" panose="02070309020205020404" pitchFamily="49" charset="0"/>
                <a:cs typeface="Courier New" panose="02070309020205020404" pitchFamily="49" charset="0"/>
              </a:rPr>
              <a:t>Create</a:t>
            </a:r>
            <a:r>
              <a:rPr lang="fr-FR" dirty="0">
                <a:latin typeface="Courier New" panose="02070309020205020404" pitchFamily="49" charset="0"/>
                <a:cs typeface="Courier New" panose="02070309020205020404" pitchFamily="49" charset="0"/>
              </a:rPr>
              <a:t> Repository</a:t>
            </a:r>
          </a:p>
          <a:p>
            <a:endParaRPr lang="fr-FR" dirty="0">
              <a:latin typeface="Courier New" panose="02070309020205020404" pitchFamily="49" charset="0"/>
              <a:cs typeface="Courier New" panose="02070309020205020404" pitchFamily="49" charset="0"/>
            </a:endParaRPr>
          </a:p>
          <a:p>
            <a:r>
              <a:rPr lang="fr-FR" dirty="0">
                <a:latin typeface="Courier New" panose="02070309020205020404" pitchFamily="49" charset="0"/>
                <a:cs typeface="Courier New" panose="02070309020205020404" pitchFamily="49" charset="0"/>
              </a:rPr>
              <a:t>Choisissez un nom comme test, bidon ou </a:t>
            </a:r>
            <a:r>
              <a:rPr lang="fr-FR" dirty="0" err="1">
                <a:latin typeface="Courier New" panose="02070309020205020404" pitchFamily="49" charset="0"/>
                <a:cs typeface="Courier New" panose="02070309020205020404" pitchFamily="49" charset="0"/>
              </a:rPr>
              <a:t>myfirstrepo</a:t>
            </a:r>
            <a:r>
              <a:rPr lang="fr-FR" dirty="0">
                <a:latin typeface="Courier New" panose="02070309020205020404" pitchFamily="49" charset="0"/>
                <a:cs typeface="Courier New" panose="02070309020205020404" pitchFamily="49" charset="0"/>
              </a:rPr>
              <a:t> pour ce premier dépôt.</a:t>
            </a:r>
          </a:p>
          <a:p>
            <a:r>
              <a:rPr lang="fr-FR" dirty="0">
                <a:latin typeface="Courier New" panose="02070309020205020404" pitchFamily="49" charset="0"/>
                <a:cs typeface="Courier New" panose="02070309020205020404" pitchFamily="49" charset="0"/>
              </a:rPr>
              <a:t>Conservez la visibilité du dépôt à </a:t>
            </a:r>
            <a:r>
              <a:rPr lang="fr-FR" dirty="0" err="1">
                <a:latin typeface="Courier New" panose="02070309020205020404" pitchFamily="49" charset="0"/>
                <a:cs typeface="Courier New" panose="02070309020205020404" pitchFamily="49" charset="0"/>
              </a:rPr>
              <a:t>Private</a:t>
            </a:r>
            <a:r>
              <a:rPr lang="fr-FR" dirty="0">
                <a:latin typeface="Courier New" panose="02070309020205020404" pitchFamily="49" charset="0"/>
                <a:cs typeface="Courier New" panose="02070309020205020404" pitchFamily="49" charset="0"/>
              </a:rPr>
              <a:t>.</a:t>
            </a:r>
          </a:p>
          <a:p>
            <a:r>
              <a:rPr lang="fr-FR" dirty="0">
                <a:latin typeface="Courier New" panose="02070309020205020404" pitchFamily="49" charset="0"/>
                <a:cs typeface="Courier New" panose="02070309020205020404" pitchFamily="49" charset="0"/>
              </a:rPr>
              <a:t>Cochez la case </a:t>
            </a:r>
            <a:r>
              <a:rPr lang="fr-FR" dirty="0" err="1">
                <a:latin typeface="Courier New" panose="02070309020205020404" pitchFamily="49" charset="0"/>
                <a:cs typeface="Courier New" panose="02070309020205020404" pitchFamily="49" charset="0"/>
              </a:rPr>
              <a:t>Add</a:t>
            </a:r>
            <a:r>
              <a:rPr lang="fr-FR" dirty="0">
                <a:latin typeface="Courier New" panose="02070309020205020404" pitchFamily="49" charset="0"/>
                <a:cs typeface="Courier New" panose="02070309020205020404" pitchFamily="49" charset="0"/>
              </a:rPr>
              <a:t> a README file si ce n’est déjà fait. Comme ça nous aurons quelque chose à nous mettre sous la dent, et nous pourrons tester le dépôt avec la commande git clone.</a:t>
            </a:r>
          </a:p>
          <a:p>
            <a:r>
              <a:rPr lang="fr-FR" dirty="0">
                <a:latin typeface="Courier New" panose="02070309020205020404" pitchFamily="49" charset="0"/>
                <a:cs typeface="Courier New" panose="02070309020205020404" pitchFamily="49" charset="0"/>
              </a:rPr>
              <a:t>Cliquez sur </a:t>
            </a:r>
            <a:r>
              <a:rPr lang="fr-FR" dirty="0" err="1">
                <a:latin typeface="Courier New" panose="02070309020205020404" pitchFamily="49" charset="0"/>
                <a:cs typeface="Courier New" panose="02070309020205020404" pitchFamily="49" charset="0"/>
              </a:rPr>
              <a:t>Create</a:t>
            </a:r>
            <a:r>
              <a:rPr lang="fr-FR" dirty="0">
                <a:latin typeface="Courier New" panose="02070309020205020404" pitchFamily="49" charset="0"/>
                <a:cs typeface="Courier New" panose="02070309020205020404" pitchFamily="49" charset="0"/>
              </a:rPr>
              <a:t> repository.</a:t>
            </a:r>
          </a:p>
        </p:txBody>
      </p:sp>
      <p:sp>
        <p:nvSpPr>
          <p:cNvPr id="4" name="Titre 1">
            <a:extLst>
              <a:ext uri="{FF2B5EF4-FFF2-40B4-BE49-F238E27FC236}">
                <a16:creationId xmlns:a16="http://schemas.microsoft.com/office/drawing/2014/main" id="{CBC30398-CA75-4180-A252-DFD127CBB02D}"/>
              </a:ext>
            </a:extLst>
          </p:cNvPr>
          <p:cNvSpPr txBox="1">
            <a:spLocks/>
          </p:cNvSpPr>
          <p:nvPr/>
        </p:nvSpPr>
        <p:spPr>
          <a:xfrm>
            <a:off x="1582340" y="1030950"/>
            <a:ext cx="8640366" cy="503652"/>
          </a:xfrm>
          <a:prstGeom prst="rect">
            <a:avLst/>
          </a:prstGeom>
        </p:spPr>
        <p:txBody>
          <a:bodyPr lIns="68580" tIns="34290" rIns="68580" bIns="34290" anchor="b"/>
          <a:lstStyle>
            <a:lvl1pPr algn="l" defTabSz="914400" rtl="0" eaLnBrk="1" latinLnBrk="0" hangingPunct="1">
              <a:lnSpc>
                <a:spcPct val="90000"/>
              </a:lnSpc>
              <a:spcBef>
                <a:spcPct val="0"/>
              </a:spcBef>
              <a:buNone/>
              <a:defRPr sz="3600" b="1" i="0" kern="1200">
                <a:solidFill>
                  <a:srgbClr val="092754"/>
                </a:solidFill>
                <a:latin typeface="Arial" panose="020B0604020202020204" pitchFamily="34" charset="0"/>
                <a:ea typeface="+mj-ea"/>
                <a:cs typeface="Arial" panose="020B0604020202020204" pitchFamily="34" charset="0"/>
              </a:defRPr>
            </a:lvl1pPr>
          </a:lstStyle>
          <a:p>
            <a:r>
              <a:rPr lang="fr-FR" sz="2700" dirty="0">
                <a:solidFill>
                  <a:schemeClr val="accent4"/>
                </a:solidFill>
                <a:latin typeface="Arial"/>
                <a:cs typeface="Arial"/>
              </a:rPr>
              <a:t>GitHub</a:t>
            </a:r>
            <a:endParaRPr lang="fr-FR" sz="2700" dirty="0">
              <a:solidFill>
                <a:schemeClr val="accent4"/>
              </a:solidFill>
            </a:endParaRPr>
          </a:p>
        </p:txBody>
      </p:sp>
      <p:pic>
        <p:nvPicPr>
          <p:cNvPr id="2052" name="Picture 4" descr="Iteration free icon">
            <a:extLst>
              <a:ext uri="{FF2B5EF4-FFF2-40B4-BE49-F238E27FC236}">
                <a16:creationId xmlns:a16="http://schemas.microsoft.com/office/drawing/2014/main" id="{3938C3A9-036B-4A7B-BB48-7843E7B0984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7999" y="5345477"/>
            <a:ext cx="1363028" cy="1363028"/>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0CFDB696-A545-487B-82F8-C91064538A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0048" y="-27384"/>
            <a:ext cx="1368152" cy="1368152"/>
          </a:xfrm>
          <a:prstGeom prst="rect">
            <a:avLst/>
          </a:prstGeom>
        </p:spPr>
      </p:pic>
    </p:spTree>
    <p:extLst>
      <p:ext uri="{BB962C8B-B14F-4D97-AF65-F5344CB8AC3E}">
        <p14:creationId xmlns:p14="http://schemas.microsoft.com/office/powerpoint/2010/main" val="2888729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4A893D84-31EB-494F-918E-C02D75352842}"/>
              </a:ext>
            </a:extLst>
          </p:cNvPr>
          <p:cNvSpPr>
            <a:spLocks noGrp="1"/>
          </p:cNvSpPr>
          <p:nvPr>
            <p:ph type="subTitle" idx="1"/>
          </p:nvPr>
        </p:nvSpPr>
        <p:spPr>
          <a:xfrm>
            <a:off x="1524001" y="1641831"/>
            <a:ext cx="9027319" cy="4080665"/>
          </a:xfrm>
        </p:spPr>
        <p:txBody>
          <a:bodyPr vert="horz" lIns="68580" tIns="34290" rIns="68580" bIns="34290" rtlCol="0" anchor="t">
            <a:normAutofit/>
          </a:bodyPr>
          <a:lstStyle/>
          <a:p>
            <a:pPr marL="214313" indent="-214313">
              <a:buFont typeface="Arial" panose="020B0604020202020204" pitchFamily="34" charset="0"/>
              <a:buChar char="•"/>
            </a:pPr>
            <a:r>
              <a:rPr lang="fr-FR" dirty="0">
                <a:latin typeface="Courier New" panose="02070309020205020404" pitchFamily="49" charset="0"/>
                <a:cs typeface="Courier New" panose="02070309020205020404" pitchFamily="49" charset="0"/>
              </a:rPr>
              <a:t>le clonage est généralement une opération ponctuelle. Lorsqu'un développeur obtient une copie de travail, toutes les opérations de contrôle de version sont gérées par l'intermédiaire de son dépôt local.</a:t>
            </a:r>
          </a:p>
          <a:p>
            <a:pPr marL="214313" indent="-214313">
              <a:buFont typeface="Arial" panose="020B0604020202020204" pitchFamily="34" charset="0"/>
              <a:buChar char="•"/>
            </a:pPr>
            <a:endParaRPr lang="fr-FR" dirty="0">
              <a:latin typeface="Courier New" panose="02070309020205020404" pitchFamily="49" charset="0"/>
              <a:cs typeface="Courier New" panose="02070309020205020404" pitchFamily="49" charset="0"/>
            </a:endParaRPr>
          </a:p>
          <a:p>
            <a:r>
              <a:rPr lang="fr-FR" dirty="0">
                <a:latin typeface="Courier New" panose="02070309020205020404" pitchFamily="49" charset="0"/>
                <a:cs typeface="Courier New" panose="02070309020205020404" pitchFamily="49" charset="0"/>
              </a:rPr>
              <a:t>git clone &lt;repo url&gt;</a:t>
            </a:r>
          </a:p>
          <a:p>
            <a:endParaRPr lang="fr-FR" dirty="0">
              <a:latin typeface="Courier New" panose="02070309020205020404" pitchFamily="49" charset="0"/>
              <a:cs typeface="Courier New" panose="02070309020205020404" pitchFamily="49" charset="0"/>
            </a:endParaRPr>
          </a:p>
          <a:p>
            <a:r>
              <a:rPr lang="fr-FR" dirty="0">
                <a:latin typeface="Courier New" panose="02070309020205020404" pitchFamily="49" charset="0"/>
                <a:cs typeface="Courier New" panose="02070309020205020404" pitchFamily="49" charset="0"/>
              </a:rPr>
              <a:t>git clone permet de créer une copie ou un clone de dépôts distants. Vous transmettez une URL de dépôt à git clone. Git prend en charge quelques protocoles réseau différents et les formats d'URL correspondants. Dans cet exemple, nous utiliserons le protocole SSH de Git. Les URL SSH de Git suivent ce modèle : </a:t>
            </a:r>
            <a:r>
              <a:rPr lang="fr-FR" dirty="0" err="1">
                <a:latin typeface="Courier New" panose="02070309020205020404" pitchFamily="49" charset="0"/>
                <a:cs typeface="Courier New" panose="02070309020205020404" pitchFamily="49" charset="0"/>
              </a:rPr>
              <a:t>git@NOM_HOTE:NOM_UTILISATEUR</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NOM_DEPOT.git</a:t>
            </a:r>
            <a:endParaRPr lang="fr-FR" dirty="0">
              <a:latin typeface="Courier New" panose="02070309020205020404" pitchFamily="49" charset="0"/>
              <a:cs typeface="Courier New" panose="02070309020205020404" pitchFamily="49" charset="0"/>
            </a:endParaRPr>
          </a:p>
        </p:txBody>
      </p:sp>
      <p:sp>
        <p:nvSpPr>
          <p:cNvPr id="4" name="Titre 1">
            <a:extLst>
              <a:ext uri="{FF2B5EF4-FFF2-40B4-BE49-F238E27FC236}">
                <a16:creationId xmlns:a16="http://schemas.microsoft.com/office/drawing/2014/main" id="{CBC30398-CA75-4180-A252-DFD127CBB02D}"/>
              </a:ext>
            </a:extLst>
          </p:cNvPr>
          <p:cNvSpPr txBox="1">
            <a:spLocks/>
          </p:cNvSpPr>
          <p:nvPr/>
        </p:nvSpPr>
        <p:spPr>
          <a:xfrm>
            <a:off x="1582340" y="1030950"/>
            <a:ext cx="8640366" cy="503652"/>
          </a:xfrm>
          <a:prstGeom prst="rect">
            <a:avLst/>
          </a:prstGeom>
        </p:spPr>
        <p:txBody>
          <a:bodyPr lIns="68580" tIns="34290" rIns="68580" bIns="34290" anchor="b"/>
          <a:lstStyle>
            <a:lvl1pPr algn="l" defTabSz="914400" rtl="0" eaLnBrk="1" latinLnBrk="0" hangingPunct="1">
              <a:lnSpc>
                <a:spcPct val="90000"/>
              </a:lnSpc>
              <a:spcBef>
                <a:spcPct val="0"/>
              </a:spcBef>
              <a:buNone/>
              <a:defRPr sz="3600" b="1" i="0" kern="1200">
                <a:solidFill>
                  <a:srgbClr val="092754"/>
                </a:solidFill>
                <a:latin typeface="Arial" panose="020B0604020202020204" pitchFamily="34" charset="0"/>
                <a:ea typeface="+mj-ea"/>
                <a:cs typeface="Arial" panose="020B0604020202020204" pitchFamily="34" charset="0"/>
              </a:defRPr>
            </a:lvl1pPr>
          </a:lstStyle>
          <a:p>
            <a:r>
              <a:rPr lang="fr-FR" sz="2700" dirty="0">
                <a:solidFill>
                  <a:schemeClr val="accent4"/>
                </a:solidFill>
                <a:latin typeface="Arial"/>
                <a:cs typeface="Arial"/>
              </a:rPr>
              <a:t>Cloner un dépôt existant : git clone</a:t>
            </a:r>
            <a:endParaRPr lang="fr-FR" sz="2700" dirty="0">
              <a:solidFill>
                <a:schemeClr val="accent4"/>
              </a:solidFill>
            </a:endParaRPr>
          </a:p>
        </p:txBody>
      </p:sp>
      <p:pic>
        <p:nvPicPr>
          <p:cNvPr id="2052" name="Picture 4" descr="Iteration free icon">
            <a:extLst>
              <a:ext uri="{FF2B5EF4-FFF2-40B4-BE49-F238E27FC236}">
                <a16:creationId xmlns:a16="http://schemas.microsoft.com/office/drawing/2014/main" id="{3938C3A9-036B-4A7B-BB48-7843E7B0984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58200" y="5382547"/>
            <a:ext cx="1363028" cy="1363028"/>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0CFDB696-A545-487B-82F8-C91064538A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0048" y="-27384"/>
            <a:ext cx="1368152" cy="1368152"/>
          </a:xfrm>
          <a:prstGeom prst="rect">
            <a:avLst/>
          </a:prstGeom>
        </p:spPr>
      </p:pic>
    </p:spTree>
    <p:extLst>
      <p:ext uri="{BB962C8B-B14F-4D97-AF65-F5344CB8AC3E}">
        <p14:creationId xmlns:p14="http://schemas.microsoft.com/office/powerpoint/2010/main" val="3591578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4A893D84-31EB-494F-918E-C02D75352842}"/>
              </a:ext>
            </a:extLst>
          </p:cNvPr>
          <p:cNvSpPr>
            <a:spLocks noGrp="1"/>
          </p:cNvSpPr>
          <p:nvPr>
            <p:ph type="subTitle" idx="1"/>
          </p:nvPr>
        </p:nvSpPr>
        <p:spPr>
          <a:xfrm>
            <a:off x="1524001" y="1641831"/>
            <a:ext cx="9027319" cy="4080665"/>
          </a:xfrm>
        </p:spPr>
        <p:txBody>
          <a:bodyPr vert="horz" lIns="68580" tIns="34290" rIns="68580" bIns="34290" rtlCol="0" anchor="t">
            <a:normAutofit fontScale="92500" lnSpcReduction="10000"/>
          </a:bodyPr>
          <a:lstStyle/>
          <a:p>
            <a:r>
              <a:rPr lang="fr-FR" sz="2000" dirty="0">
                <a:latin typeface="Courier New" panose="02070309020205020404" pitchFamily="49" charset="0"/>
                <a:cs typeface="Courier New" panose="02070309020205020404" pitchFamily="49" charset="0"/>
              </a:rPr>
              <a:t>L’installateur téléchargeable sur la page officielle du projet fournit non seulement la commande git, mais également des composants supplémentaires comme un environnement de terminal (Git Bash) avec un </a:t>
            </a:r>
            <a:r>
              <a:rPr lang="fr-FR" sz="2000" dirty="0" err="1">
                <a:latin typeface="Courier New" panose="02070309020205020404" pitchFamily="49" charset="0"/>
                <a:cs typeface="Courier New" panose="02070309020205020404" pitchFamily="49" charset="0"/>
              </a:rPr>
              <a:t>shell</a:t>
            </a:r>
            <a:r>
              <a:rPr lang="fr-FR" sz="2000" dirty="0">
                <a:latin typeface="Courier New" panose="02070309020205020404" pitchFamily="49" charset="0"/>
                <a:cs typeface="Courier New" panose="02070309020205020404" pitchFamily="49" charset="0"/>
              </a:rPr>
              <a:t> Bash et les principales commandes du monde de Linux comme ls, </a:t>
            </a:r>
            <a:r>
              <a:rPr lang="fr-FR" sz="2000" dirty="0" err="1">
                <a:latin typeface="Courier New" panose="02070309020205020404" pitchFamily="49" charset="0"/>
                <a:cs typeface="Courier New" panose="02070309020205020404" pitchFamily="49" charset="0"/>
              </a:rPr>
              <a:t>find</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grep</a:t>
            </a:r>
            <a:r>
              <a:rPr lang="fr-FR" sz="2000" dirty="0">
                <a:latin typeface="Courier New" panose="02070309020205020404" pitchFamily="49" charset="0"/>
                <a:cs typeface="Courier New" panose="02070309020205020404" pitchFamily="49" charset="0"/>
              </a:rPr>
              <a:t>, tar, </a:t>
            </a:r>
            <a:r>
              <a:rPr lang="fr-FR" sz="2000" dirty="0" err="1">
                <a:latin typeface="Courier New" panose="02070309020205020404" pitchFamily="49" charset="0"/>
                <a:cs typeface="Courier New" panose="02070309020205020404" pitchFamily="49" charset="0"/>
              </a:rPr>
              <a:t>gzip</a:t>
            </a:r>
            <a:r>
              <a:rPr lang="fr-FR" sz="2000" dirty="0">
                <a:latin typeface="Courier New" panose="02070309020205020404" pitchFamily="49" charset="0"/>
                <a:cs typeface="Courier New" panose="02070309020205020404" pitchFamily="49" charset="0"/>
              </a:rPr>
              <a:t>, etc. Vous disposerez également de l’environnement graphique Git GUI</a:t>
            </a:r>
          </a:p>
          <a:p>
            <a:endParaRPr lang="fr-FR" sz="2000" dirty="0">
              <a:latin typeface="Courier New" panose="02070309020205020404" pitchFamily="49" charset="0"/>
              <a:cs typeface="Courier New" panose="02070309020205020404" pitchFamily="49" charset="0"/>
            </a:endParaRPr>
          </a:p>
          <a:p>
            <a:endParaRPr lang="fr-FR" sz="2000" dirty="0">
              <a:latin typeface="Courier New" panose="02070309020205020404" pitchFamily="49" charset="0"/>
              <a:cs typeface="Courier New" panose="02070309020205020404" pitchFamily="49" charset="0"/>
            </a:endParaRPr>
          </a:p>
          <a:p>
            <a:endParaRPr lang="fr-FR" sz="2000" dirty="0">
              <a:latin typeface="Courier New" panose="02070309020205020404" pitchFamily="49" charset="0"/>
              <a:cs typeface="Courier New" panose="02070309020205020404" pitchFamily="49" charset="0"/>
            </a:endParaRPr>
          </a:p>
          <a:p>
            <a:r>
              <a:rPr lang="fr-FR" sz="2000" dirty="0">
                <a:latin typeface="Courier New" panose="02070309020205020404" pitchFamily="49" charset="0"/>
                <a:cs typeface="Courier New" panose="02070309020205020404" pitchFamily="49" charset="0"/>
              </a:rPr>
              <a:t>Vérifiez si Git est correctement installé :</a:t>
            </a:r>
          </a:p>
          <a:p>
            <a:r>
              <a:rPr lang="fr-FR" sz="2000" dirty="0">
                <a:latin typeface="Courier New" panose="02070309020205020404" pitchFamily="49" charset="0"/>
                <a:cs typeface="Courier New" panose="02070309020205020404" pitchFamily="49" charset="0"/>
              </a:rPr>
              <a:t>$ git --version</a:t>
            </a:r>
          </a:p>
          <a:p>
            <a:r>
              <a:rPr lang="fr-FR" sz="2000" dirty="0">
                <a:latin typeface="Courier New" panose="02070309020205020404" pitchFamily="49" charset="0"/>
                <a:cs typeface="Courier New" panose="02070309020205020404" pitchFamily="49" charset="0"/>
              </a:rPr>
              <a:t>git version ######</a:t>
            </a:r>
          </a:p>
        </p:txBody>
      </p:sp>
      <p:sp>
        <p:nvSpPr>
          <p:cNvPr id="4" name="Titre 1">
            <a:extLst>
              <a:ext uri="{FF2B5EF4-FFF2-40B4-BE49-F238E27FC236}">
                <a16:creationId xmlns:a16="http://schemas.microsoft.com/office/drawing/2014/main" id="{CBC30398-CA75-4180-A252-DFD127CBB02D}"/>
              </a:ext>
            </a:extLst>
          </p:cNvPr>
          <p:cNvSpPr txBox="1">
            <a:spLocks/>
          </p:cNvSpPr>
          <p:nvPr/>
        </p:nvSpPr>
        <p:spPr>
          <a:xfrm>
            <a:off x="1582340" y="1030950"/>
            <a:ext cx="8640366" cy="503652"/>
          </a:xfrm>
          <a:prstGeom prst="rect">
            <a:avLst/>
          </a:prstGeom>
        </p:spPr>
        <p:txBody>
          <a:bodyPr lIns="68580" tIns="34290" rIns="68580" bIns="34290" anchor="b"/>
          <a:lstStyle>
            <a:lvl1pPr algn="l" defTabSz="914400" rtl="0" eaLnBrk="1" latinLnBrk="0" hangingPunct="1">
              <a:lnSpc>
                <a:spcPct val="90000"/>
              </a:lnSpc>
              <a:spcBef>
                <a:spcPct val="0"/>
              </a:spcBef>
              <a:buNone/>
              <a:defRPr sz="3600" b="1" i="0" kern="1200">
                <a:solidFill>
                  <a:srgbClr val="092754"/>
                </a:solidFill>
                <a:latin typeface="Arial" panose="020B0604020202020204" pitchFamily="34" charset="0"/>
                <a:ea typeface="+mj-ea"/>
                <a:cs typeface="Arial" panose="020B0604020202020204" pitchFamily="34" charset="0"/>
              </a:defRPr>
            </a:lvl1pPr>
          </a:lstStyle>
          <a:p>
            <a:r>
              <a:rPr lang="fr-FR" sz="2700" dirty="0">
                <a:solidFill>
                  <a:schemeClr val="accent4"/>
                </a:solidFill>
                <a:latin typeface="Arial"/>
                <a:cs typeface="Arial"/>
              </a:rPr>
              <a:t>Installer Git sous Windows</a:t>
            </a:r>
          </a:p>
        </p:txBody>
      </p:sp>
      <p:pic>
        <p:nvPicPr>
          <p:cNvPr id="2052" name="Picture 4" descr="Iteration free icon">
            <a:extLst>
              <a:ext uri="{FF2B5EF4-FFF2-40B4-BE49-F238E27FC236}">
                <a16:creationId xmlns:a16="http://schemas.microsoft.com/office/drawing/2014/main" id="{3938C3A9-036B-4A7B-BB48-7843E7B0984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7999" y="5234266"/>
            <a:ext cx="1363028" cy="1363028"/>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0CFDB696-A545-487B-82F8-C91064538A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0048" y="-27384"/>
            <a:ext cx="1368152" cy="1368152"/>
          </a:xfrm>
          <a:prstGeom prst="rect">
            <a:avLst/>
          </a:prstGeom>
        </p:spPr>
      </p:pic>
    </p:spTree>
    <p:extLst>
      <p:ext uri="{BB962C8B-B14F-4D97-AF65-F5344CB8AC3E}">
        <p14:creationId xmlns:p14="http://schemas.microsoft.com/office/powerpoint/2010/main" val="4074670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4A893D84-31EB-494F-918E-C02D75352842}"/>
              </a:ext>
            </a:extLst>
          </p:cNvPr>
          <p:cNvSpPr>
            <a:spLocks noGrp="1"/>
          </p:cNvSpPr>
          <p:nvPr>
            <p:ph type="subTitle" idx="1"/>
          </p:nvPr>
        </p:nvSpPr>
        <p:spPr>
          <a:xfrm>
            <a:off x="1524001" y="1641831"/>
            <a:ext cx="9027319" cy="4080665"/>
          </a:xfrm>
        </p:spPr>
        <p:txBody>
          <a:bodyPr vert="horz" lIns="68580" tIns="34290" rIns="68580" bIns="34290" rtlCol="0" anchor="t">
            <a:normAutofit fontScale="25000" lnSpcReduction="20000"/>
          </a:bodyPr>
          <a:lstStyle/>
          <a:p>
            <a:pPr marL="214313" indent="-214313">
              <a:buFont typeface="Arial" panose="020B0604020202020204" pitchFamily="34" charset="0"/>
              <a:buChar char="•"/>
            </a:pPr>
            <a:r>
              <a:rPr lang="fr-FR" sz="4400" dirty="0">
                <a:latin typeface="Courier New" panose="02070309020205020404" pitchFamily="49" charset="0"/>
                <a:cs typeface="Courier New" panose="02070309020205020404" pitchFamily="49" charset="0"/>
              </a:rPr>
              <a:t>Avant de pouvoir utiliser git, il faut définir le nom d'utilisateur qui servira à enregistrer les modifications (git commit).</a:t>
            </a:r>
          </a:p>
          <a:p>
            <a:pPr marL="214313" indent="-214313">
              <a:buFont typeface="Arial" panose="020B0604020202020204" pitchFamily="34" charset="0"/>
              <a:buChar char="•"/>
            </a:pPr>
            <a:r>
              <a:rPr lang="fr-FR" sz="4400" dirty="0">
                <a:latin typeface="Courier New" panose="02070309020205020404" pitchFamily="49" charset="0"/>
                <a:cs typeface="Courier New" panose="02070309020205020404" pitchFamily="49" charset="0"/>
              </a:rPr>
              <a:t>Pour ce faire, il faut éditer le fichier ".</a:t>
            </a:r>
            <a:r>
              <a:rPr lang="fr-FR" sz="4400" dirty="0" err="1">
                <a:latin typeface="Courier New" panose="02070309020205020404" pitchFamily="49" charset="0"/>
                <a:cs typeface="Courier New" panose="02070309020205020404" pitchFamily="49" charset="0"/>
              </a:rPr>
              <a:t>gitconfig</a:t>
            </a:r>
            <a:r>
              <a:rPr lang="fr-FR" sz="4400" dirty="0">
                <a:latin typeface="Courier New" panose="02070309020205020404" pitchFamily="49" charset="0"/>
                <a:cs typeface="Courier New" panose="02070309020205020404" pitchFamily="49" charset="0"/>
              </a:rPr>
              <a:t>" dans son home directory.</a:t>
            </a:r>
          </a:p>
          <a:p>
            <a:pPr marL="214313" indent="-214313">
              <a:buFont typeface="Arial" panose="020B0604020202020204" pitchFamily="34" charset="0"/>
              <a:buChar char="•"/>
            </a:pPr>
            <a:endParaRPr lang="fr-FR" sz="4400" dirty="0">
              <a:latin typeface="Courier New" panose="02070309020205020404" pitchFamily="49" charset="0"/>
              <a:cs typeface="Courier New" panose="02070309020205020404" pitchFamily="49" charset="0"/>
            </a:endParaRPr>
          </a:p>
          <a:p>
            <a:r>
              <a:rPr lang="fr-FR" sz="4400" dirty="0">
                <a:latin typeface="Courier New" panose="02070309020205020404" pitchFamily="49" charset="0"/>
                <a:cs typeface="Courier New" panose="02070309020205020404" pitchFamily="49" charset="0"/>
              </a:rPr>
              <a:t>Git a besoin de votre nom et d’une adresse e-mail :</a:t>
            </a:r>
          </a:p>
          <a:p>
            <a:pPr marL="214313" indent="-214313">
              <a:buFont typeface="Arial" panose="020B0604020202020204" pitchFamily="34" charset="0"/>
              <a:buChar char="•"/>
            </a:pPr>
            <a:r>
              <a:rPr lang="fr-FR" sz="4400" dirty="0">
                <a:latin typeface="Courier New" panose="02070309020205020404" pitchFamily="49" charset="0"/>
                <a:cs typeface="Courier New" panose="02070309020205020404" pitchFamily="49" charset="0"/>
              </a:rPr>
              <a:t>$ git config --global user.name ""</a:t>
            </a:r>
          </a:p>
          <a:p>
            <a:pPr marL="214313" indent="-214313">
              <a:buFont typeface="Arial" panose="020B0604020202020204" pitchFamily="34" charset="0"/>
              <a:buChar char="•"/>
            </a:pPr>
            <a:r>
              <a:rPr lang="fr-FR" sz="4400" dirty="0">
                <a:latin typeface="Courier New" panose="02070309020205020404" pitchFamily="49" charset="0"/>
                <a:cs typeface="Courier New" panose="02070309020205020404" pitchFamily="49" charset="0"/>
              </a:rPr>
              <a:t>$ git config --global </a:t>
            </a:r>
            <a:r>
              <a:rPr lang="fr-FR" sz="4400" dirty="0" err="1">
                <a:latin typeface="Courier New" panose="02070309020205020404" pitchFamily="49" charset="0"/>
                <a:cs typeface="Courier New" panose="02070309020205020404" pitchFamily="49" charset="0"/>
              </a:rPr>
              <a:t>user.email</a:t>
            </a:r>
            <a:r>
              <a:rPr lang="fr-FR" sz="4400" dirty="0">
                <a:latin typeface="Courier New" panose="02070309020205020404" pitchFamily="49" charset="0"/>
                <a:cs typeface="Courier New" panose="02070309020205020404" pitchFamily="49" charset="0"/>
              </a:rPr>
              <a:t> ""</a:t>
            </a:r>
          </a:p>
          <a:p>
            <a:endParaRPr lang="fr-FR" sz="4400" dirty="0">
              <a:latin typeface="Courier New" panose="02070309020205020404" pitchFamily="49" charset="0"/>
              <a:cs typeface="Courier New" panose="02070309020205020404" pitchFamily="49" charset="0"/>
            </a:endParaRPr>
          </a:p>
          <a:p>
            <a:r>
              <a:rPr lang="fr-FR" sz="4400" dirty="0">
                <a:latin typeface="Courier New" panose="02070309020205020404" pitchFamily="49" charset="0"/>
                <a:cs typeface="Courier New" panose="02070309020205020404" pitchFamily="49" charset="0"/>
              </a:rPr>
              <a:t>À tout moment, vous pouvez vérifier la configuration globale de Git comme ceci :</a:t>
            </a:r>
          </a:p>
          <a:p>
            <a:pPr marL="214313" indent="-214313">
              <a:buFont typeface="Arial" panose="020B0604020202020204" pitchFamily="34" charset="0"/>
              <a:buChar char="•"/>
            </a:pPr>
            <a:r>
              <a:rPr lang="fr-FR" sz="4400" dirty="0">
                <a:latin typeface="Courier New" panose="02070309020205020404" pitchFamily="49" charset="0"/>
                <a:cs typeface="Courier New" panose="02070309020205020404" pitchFamily="49" charset="0"/>
              </a:rPr>
              <a:t>$ git config --</a:t>
            </a:r>
            <a:r>
              <a:rPr lang="fr-FR" sz="4400" dirty="0" err="1">
                <a:latin typeface="Courier New" panose="02070309020205020404" pitchFamily="49" charset="0"/>
                <a:cs typeface="Courier New" panose="02070309020205020404" pitchFamily="49" charset="0"/>
              </a:rPr>
              <a:t>list</a:t>
            </a:r>
            <a:endParaRPr lang="fr-FR" sz="4400" dirty="0">
              <a:latin typeface="Courier New" panose="02070309020205020404" pitchFamily="49" charset="0"/>
              <a:cs typeface="Courier New" panose="02070309020205020404" pitchFamily="49" charset="0"/>
            </a:endParaRPr>
          </a:p>
          <a:p>
            <a:r>
              <a:rPr lang="fr-FR" sz="4400" dirty="0">
                <a:latin typeface="Courier New" panose="02070309020205020404" pitchFamily="49" charset="0"/>
                <a:cs typeface="Courier New" panose="02070309020205020404" pitchFamily="49" charset="0"/>
              </a:rPr>
              <a:t>	user.name=#######</a:t>
            </a:r>
          </a:p>
          <a:p>
            <a:r>
              <a:rPr lang="fr-FR" sz="4400" dirty="0">
                <a:latin typeface="Courier New" panose="02070309020205020404" pitchFamily="49" charset="0"/>
                <a:cs typeface="Courier New" panose="02070309020205020404" pitchFamily="49" charset="0"/>
              </a:rPr>
              <a:t>	</a:t>
            </a:r>
            <a:r>
              <a:rPr lang="fr-FR" sz="4400" dirty="0" err="1">
                <a:latin typeface="Courier New" panose="02070309020205020404" pitchFamily="49" charset="0"/>
                <a:cs typeface="Courier New" panose="02070309020205020404" pitchFamily="49" charset="0"/>
              </a:rPr>
              <a:t>user.email</a:t>
            </a:r>
            <a:r>
              <a:rPr lang="fr-FR" sz="4400" dirty="0">
                <a:latin typeface="Courier New" panose="02070309020205020404" pitchFamily="49" charset="0"/>
                <a:cs typeface="Courier New" panose="02070309020205020404" pitchFamily="49" charset="0"/>
              </a:rPr>
              <a:t>=#######</a:t>
            </a:r>
          </a:p>
          <a:p>
            <a:endParaRPr lang="fr-FR" sz="4400" dirty="0">
              <a:latin typeface="Courier New" panose="02070309020205020404" pitchFamily="49" charset="0"/>
              <a:cs typeface="Courier New" panose="02070309020205020404" pitchFamily="49" charset="0"/>
            </a:endParaRPr>
          </a:p>
          <a:p>
            <a:r>
              <a:rPr lang="fr-FR" sz="4400" dirty="0">
                <a:latin typeface="Courier New" panose="02070309020205020404" pitchFamily="49" charset="0"/>
                <a:cs typeface="Courier New" panose="02070309020205020404" pitchFamily="49" charset="0"/>
              </a:rPr>
              <a:t>Sous le capot, ces données sont enregistrées dans le fichier ~/.</a:t>
            </a:r>
            <a:r>
              <a:rPr lang="fr-FR" sz="4400" dirty="0" err="1">
                <a:latin typeface="Courier New" panose="02070309020205020404" pitchFamily="49" charset="0"/>
                <a:cs typeface="Courier New" panose="02070309020205020404" pitchFamily="49" charset="0"/>
              </a:rPr>
              <a:t>gitconfig</a:t>
            </a:r>
            <a:r>
              <a:rPr lang="fr-FR" sz="4400" dirty="0">
                <a:latin typeface="Courier New" panose="02070309020205020404" pitchFamily="49" charset="0"/>
                <a:cs typeface="Courier New" panose="02070309020205020404" pitchFamily="49" charset="0"/>
              </a:rPr>
              <a:t> :</a:t>
            </a:r>
          </a:p>
          <a:p>
            <a:pPr marL="214313" indent="-214313">
              <a:buFont typeface="Arial" panose="020B0604020202020204" pitchFamily="34" charset="0"/>
              <a:buChar char="•"/>
            </a:pPr>
            <a:r>
              <a:rPr lang="fr-FR" sz="4400" dirty="0">
                <a:latin typeface="Courier New" panose="02070309020205020404" pitchFamily="49" charset="0"/>
                <a:cs typeface="Courier New" panose="02070309020205020404" pitchFamily="49" charset="0"/>
              </a:rPr>
              <a:t>$ cat ~/.</a:t>
            </a:r>
            <a:r>
              <a:rPr lang="fr-FR" sz="4400" dirty="0" err="1">
                <a:latin typeface="Courier New" panose="02070309020205020404" pitchFamily="49" charset="0"/>
                <a:cs typeface="Courier New" panose="02070309020205020404" pitchFamily="49" charset="0"/>
              </a:rPr>
              <a:t>gitconfig</a:t>
            </a:r>
            <a:endParaRPr lang="fr-FR" sz="4400" dirty="0">
              <a:latin typeface="Courier New" panose="02070309020205020404" pitchFamily="49" charset="0"/>
              <a:cs typeface="Courier New" panose="02070309020205020404" pitchFamily="49" charset="0"/>
            </a:endParaRPr>
          </a:p>
          <a:p>
            <a:r>
              <a:rPr lang="fr-FR" sz="4400" dirty="0">
                <a:latin typeface="Courier New" panose="02070309020205020404" pitchFamily="49" charset="0"/>
                <a:cs typeface="Courier New" panose="02070309020205020404" pitchFamily="49" charset="0"/>
              </a:rPr>
              <a:t>		 </a:t>
            </a:r>
            <a:r>
              <a:rPr lang="fr-FR" sz="4400" dirty="0" err="1">
                <a:latin typeface="Courier New" panose="02070309020205020404" pitchFamily="49" charset="0"/>
                <a:cs typeface="Courier New" panose="02070309020205020404" pitchFamily="49" charset="0"/>
              </a:rPr>
              <a:t>name</a:t>
            </a:r>
            <a:r>
              <a:rPr lang="fr-FR" sz="4400" dirty="0">
                <a:latin typeface="Courier New" panose="02070309020205020404" pitchFamily="49" charset="0"/>
                <a:cs typeface="Courier New" panose="02070309020205020404" pitchFamily="49" charset="0"/>
              </a:rPr>
              <a:t> = #######</a:t>
            </a:r>
          </a:p>
          <a:p>
            <a:r>
              <a:rPr lang="fr-FR" sz="4400" dirty="0">
                <a:latin typeface="Courier New" panose="02070309020205020404" pitchFamily="49" charset="0"/>
                <a:cs typeface="Courier New" panose="02070309020205020404" pitchFamily="49" charset="0"/>
              </a:rPr>
              <a:t>		 email = #######</a:t>
            </a:r>
          </a:p>
          <a:p>
            <a:endParaRPr lang="fr-FR" dirty="0">
              <a:latin typeface="Courier New" panose="02070309020205020404" pitchFamily="49" charset="0"/>
              <a:cs typeface="Courier New" panose="02070309020205020404" pitchFamily="49" charset="0"/>
            </a:endParaRPr>
          </a:p>
        </p:txBody>
      </p:sp>
      <p:sp>
        <p:nvSpPr>
          <p:cNvPr id="4" name="Titre 1">
            <a:extLst>
              <a:ext uri="{FF2B5EF4-FFF2-40B4-BE49-F238E27FC236}">
                <a16:creationId xmlns:a16="http://schemas.microsoft.com/office/drawing/2014/main" id="{CBC30398-CA75-4180-A252-DFD127CBB02D}"/>
              </a:ext>
            </a:extLst>
          </p:cNvPr>
          <p:cNvSpPr txBox="1">
            <a:spLocks/>
          </p:cNvSpPr>
          <p:nvPr/>
        </p:nvSpPr>
        <p:spPr>
          <a:xfrm>
            <a:off x="1582340" y="1030950"/>
            <a:ext cx="8640366" cy="503652"/>
          </a:xfrm>
          <a:prstGeom prst="rect">
            <a:avLst/>
          </a:prstGeom>
        </p:spPr>
        <p:txBody>
          <a:bodyPr lIns="68580" tIns="34290" rIns="68580" bIns="34290" anchor="b"/>
          <a:lstStyle>
            <a:lvl1pPr algn="l" defTabSz="914400" rtl="0" eaLnBrk="1" latinLnBrk="0" hangingPunct="1">
              <a:lnSpc>
                <a:spcPct val="90000"/>
              </a:lnSpc>
              <a:spcBef>
                <a:spcPct val="0"/>
              </a:spcBef>
              <a:buNone/>
              <a:defRPr sz="3600" b="1" i="0" kern="1200">
                <a:solidFill>
                  <a:srgbClr val="092754"/>
                </a:solidFill>
                <a:latin typeface="Arial" panose="020B0604020202020204" pitchFamily="34" charset="0"/>
                <a:ea typeface="+mj-ea"/>
                <a:cs typeface="Arial" panose="020B0604020202020204" pitchFamily="34" charset="0"/>
              </a:defRPr>
            </a:lvl1pPr>
          </a:lstStyle>
          <a:p>
            <a:r>
              <a:rPr lang="fr-FR" sz="2700" dirty="0">
                <a:solidFill>
                  <a:schemeClr val="accent4"/>
                </a:solidFill>
                <a:latin typeface="Arial"/>
                <a:cs typeface="Arial"/>
              </a:rPr>
              <a:t>Configuration initiale</a:t>
            </a:r>
          </a:p>
        </p:txBody>
      </p:sp>
      <p:pic>
        <p:nvPicPr>
          <p:cNvPr id="2052" name="Picture 4" descr="Iteration free icon">
            <a:extLst>
              <a:ext uri="{FF2B5EF4-FFF2-40B4-BE49-F238E27FC236}">
                <a16:creationId xmlns:a16="http://schemas.microsoft.com/office/drawing/2014/main" id="{3938C3A9-036B-4A7B-BB48-7843E7B0984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7999" y="5271337"/>
            <a:ext cx="1363028" cy="1363028"/>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0CFDB696-A545-487B-82F8-C91064538A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0048" y="-27384"/>
            <a:ext cx="1368152" cy="1368152"/>
          </a:xfrm>
          <a:prstGeom prst="rect">
            <a:avLst/>
          </a:prstGeom>
        </p:spPr>
      </p:pic>
    </p:spTree>
    <p:extLst>
      <p:ext uri="{BB962C8B-B14F-4D97-AF65-F5344CB8AC3E}">
        <p14:creationId xmlns:p14="http://schemas.microsoft.com/office/powerpoint/2010/main" val="1529460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4A893D84-31EB-494F-918E-C02D75352842}"/>
              </a:ext>
            </a:extLst>
          </p:cNvPr>
          <p:cNvSpPr>
            <a:spLocks noGrp="1"/>
          </p:cNvSpPr>
          <p:nvPr>
            <p:ph type="subTitle" idx="1"/>
          </p:nvPr>
        </p:nvSpPr>
        <p:spPr>
          <a:xfrm>
            <a:off x="1524001" y="1641831"/>
            <a:ext cx="9027319" cy="4080665"/>
          </a:xfrm>
        </p:spPr>
        <p:txBody>
          <a:bodyPr vert="horz" lIns="68580" tIns="34290" rIns="68580" bIns="34290" rtlCol="0" anchor="t">
            <a:normAutofit/>
          </a:bodyPr>
          <a:lstStyle/>
          <a:p>
            <a:pPr marL="214313" indent="-214313">
              <a:buFont typeface="Arial" panose="020B0604020202020204" pitchFamily="34" charset="0"/>
              <a:buChar char="•"/>
            </a:pPr>
            <a:r>
              <a:rPr lang="fr-FR" dirty="0">
                <a:latin typeface="Courier New" panose="02070309020205020404" pitchFamily="49" charset="0"/>
                <a:cs typeface="Courier New" panose="02070309020205020404" pitchFamily="49" charset="0"/>
              </a:rPr>
              <a:t>Pour obtenir un dépôt Git sur lequel travailler, deux options sont possibles :</a:t>
            </a:r>
          </a:p>
          <a:p>
            <a:pPr marL="214313" indent="-214313">
              <a:buFont typeface="Arial" panose="020B0604020202020204" pitchFamily="34" charset="0"/>
              <a:buChar char="•"/>
            </a:pPr>
            <a:r>
              <a:rPr lang="fr-FR" dirty="0">
                <a:latin typeface="Courier New" panose="02070309020205020404" pitchFamily="49" charset="0"/>
                <a:cs typeface="Courier New" panose="02070309020205020404" pitchFamily="49" charset="0"/>
              </a:rPr>
              <a:t>1. création d’un dépôt vide (typiquement utilisé pour commencer un nouveau projet de développement) ;</a:t>
            </a:r>
          </a:p>
          <a:p>
            <a:pPr marL="214313" indent="-214313">
              <a:buFont typeface="Arial" panose="020B0604020202020204" pitchFamily="34" charset="0"/>
              <a:buChar char="•"/>
            </a:pPr>
            <a:r>
              <a:rPr lang="fr-FR" dirty="0">
                <a:latin typeface="Courier New" panose="02070309020205020404" pitchFamily="49" charset="0"/>
                <a:cs typeface="Courier New" panose="02070309020205020404" pitchFamily="49" charset="0"/>
              </a:rPr>
              <a:t>2. copie (clone dans le langage de Git) d’un dépôt existant pour travailler sur cette copie de travail (typiquement utilisé pour collaborer avec les développeurs d’un projet en cours).</a:t>
            </a:r>
          </a:p>
          <a:p>
            <a:pPr marL="214313" indent="-214313">
              <a:buFont typeface="Arial" panose="020B0604020202020204" pitchFamily="34" charset="0"/>
              <a:buChar char="•"/>
            </a:pPr>
            <a:endParaRPr lang="fr-FR" dirty="0">
              <a:latin typeface="Courier New" panose="02070309020205020404" pitchFamily="49" charset="0"/>
              <a:cs typeface="Courier New" panose="02070309020205020404" pitchFamily="49" charset="0"/>
            </a:endParaRPr>
          </a:p>
          <a:p>
            <a:pPr marL="214313" indent="-214313">
              <a:buFont typeface="Arial" panose="020B0604020202020204" pitchFamily="34" charset="0"/>
              <a:buChar char="•"/>
            </a:pPr>
            <a:r>
              <a:rPr lang="fr-FR" dirty="0">
                <a:latin typeface="Courier New" panose="02070309020205020404" pitchFamily="49" charset="0"/>
                <a:cs typeface="Courier New" panose="02070309020205020404" pitchFamily="49" charset="0"/>
              </a:rPr>
              <a:t>Cet exemple part du principe que vous disposez déjà d'un dossier de projet et que vous aimeriez créer un dépôt dans celui-ci. Lancez d'abord cd dans le dossier de projet racine, puis exécutez la commande git init.</a:t>
            </a:r>
          </a:p>
          <a:p>
            <a:pPr marL="214313" indent="-214313">
              <a:buFont typeface="Arial" panose="020B0604020202020204" pitchFamily="34" charset="0"/>
              <a:buChar char="•"/>
            </a:pPr>
            <a:endParaRPr lang="fr-FR" dirty="0">
              <a:latin typeface="Courier New" panose="02070309020205020404" pitchFamily="49" charset="0"/>
              <a:cs typeface="Courier New" panose="02070309020205020404" pitchFamily="49" charset="0"/>
            </a:endParaRPr>
          </a:p>
          <a:p>
            <a:r>
              <a:rPr lang="fr-FR" dirty="0">
                <a:latin typeface="Courier New" panose="02070309020205020404" pitchFamily="49" charset="0"/>
                <a:cs typeface="Courier New" panose="02070309020205020404" pitchFamily="49" charset="0"/>
              </a:rPr>
              <a:t>Via git Bash </a:t>
            </a:r>
          </a:p>
          <a:p>
            <a:r>
              <a:rPr lang="en-US" dirty="0">
                <a:latin typeface="Courier New" panose="02070309020205020404" pitchFamily="49" charset="0"/>
                <a:cs typeface="Courier New" panose="02070309020205020404" pitchFamily="49" charset="0"/>
              </a:rPr>
              <a:t>cd /path/to/your/existing/code </a:t>
            </a:r>
          </a:p>
          <a:p>
            <a:r>
              <a:rPr lang="en-US" dirty="0">
                <a:latin typeface="Courier New" panose="02070309020205020404" pitchFamily="49" charset="0"/>
                <a:cs typeface="Courier New" panose="02070309020205020404" pitchFamily="49" charset="0"/>
              </a:rPr>
              <a:t>git </a:t>
            </a:r>
            <a:r>
              <a:rPr lang="en-US" dirty="0" err="1">
                <a:latin typeface="Courier New" panose="02070309020205020404" pitchFamily="49" charset="0"/>
                <a:cs typeface="Courier New" panose="02070309020205020404" pitchFamily="49" charset="0"/>
              </a:rPr>
              <a:t>init</a:t>
            </a:r>
            <a:endParaRPr lang="fr-FR" dirty="0">
              <a:latin typeface="Courier New" panose="02070309020205020404" pitchFamily="49" charset="0"/>
              <a:cs typeface="Courier New" panose="02070309020205020404" pitchFamily="49" charset="0"/>
            </a:endParaRPr>
          </a:p>
        </p:txBody>
      </p:sp>
      <p:sp>
        <p:nvSpPr>
          <p:cNvPr id="4" name="Titre 1">
            <a:extLst>
              <a:ext uri="{FF2B5EF4-FFF2-40B4-BE49-F238E27FC236}">
                <a16:creationId xmlns:a16="http://schemas.microsoft.com/office/drawing/2014/main" id="{CBC30398-CA75-4180-A252-DFD127CBB02D}"/>
              </a:ext>
            </a:extLst>
          </p:cNvPr>
          <p:cNvSpPr txBox="1">
            <a:spLocks/>
          </p:cNvSpPr>
          <p:nvPr/>
        </p:nvSpPr>
        <p:spPr>
          <a:xfrm>
            <a:off x="1582340" y="1030950"/>
            <a:ext cx="8640366" cy="503652"/>
          </a:xfrm>
          <a:prstGeom prst="rect">
            <a:avLst/>
          </a:prstGeom>
        </p:spPr>
        <p:txBody>
          <a:bodyPr lIns="68580" tIns="34290" rIns="68580" bIns="34290" anchor="b"/>
          <a:lstStyle>
            <a:lvl1pPr algn="l" defTabSz="914400" rtl="0" eaLnBrk="1" latinLnBrk="0" hangingPunct="1">
              <a:lnSpc>
                <a:spcPct val="90000"/>
              </a:lnSpc>
              <a:spcBef>
                <a:spcPct val="0"/>
              </a:spcBef>
              <a:buNone/>
              <a:defRPr sz="3600" b="1" i="0" kern="1200">
                <a:solidFill>
                  <a:srgbClr val="092754"/>
                </a:solidFill>
                <a:latin typeface="Arial" panose="020B0604020202020204" pitchFamily="34" charset="0"/>
                <a:ea typeface="+mj-ea"/>
                <a:cs typeface="Arial" panose="020B0604020202020204" pitchFamily="34" charset="0"/>
              </a:defRPr>
            </a:lvl1pPr>
          </a:lstStyle>
          <a:p>
            <a:r>
              <a:rPr lang="fr-FR" sz="2700" dirty="0">
                <a:solidFill>
                  <a:schemeClr val="accent4"/>
                </a:solidFill>
                <a:latin typeface="Arial"/>
                <a:cs typeface="Arial"/>
              </a:rPr>
              <a:t>Créer un dépôt</a:t>
            </a:r>
            <a:endParaRPr lang="fr-FR" sz="2700" dirty="0">
              <a:solidFill>
                <a:schemeClr val="accent4"/>
              </a:solidFill>
            </a:endParaRPr>
          </a:p>
        </p:txBody>
      </p:sp>
      <p:pic>
        <p:nvPicPr>
          <p:cNvPr id="2052" name="Picture 4" descr="Iteration free icon">
            <a:extLst>
              <a:ext uri="{FF2B5EF4-FFF2-40B4-BE49-F238E27FC236}">
                <a16:creationId xmlns:a16="http://schemas.microsoft.com/office/drawing/2014/main" id="{3938C3A9-036B-4A7B-BB48-7843E7B0984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2263" y="5271336"/>
            <a:ext cx="1363028" cy="1363028"/>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0CFDB696-A545-487B-82F8-C91064538A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0048" y="-27384"/>
            <a:ext cx="1368152" cy="1368152"/>
          </a:xfrm>
          <a:prstGeom prst="rect">
            <a:avLst/>
          </a:prstGeom>
        </p:spPr>
      </p:pic>
    </p:spTree>
    <p:extLst>
      <p:ext uri="{BB962C8B-B14F-4D97-AF65-F5344CB8AC3E}">
        <p14:creationId xmlns:p14="http://schemas.microsoft.com/office/powerpoint/2010/main" val="1980130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4A893D84-31EB-494F-918E-C02D75352842}"/>
              </a:ext>
            </a:extLst>
          </p:cNvPr>
          <p:cNvSpPr>
            <a:spLocks noGrp="1"/>
          </p:cNvSpPr>
          <p:nvPr>
            <p:ph type="subTitle" idx="1"/>
          </p:nvPr>
        </p:nvSpPr>
        <p:spPr>
          <a:xfrm>
            <a:off x="1524001" y="1641831"/>
            <a:ext cx="9027319" cy="4080665"/>
          </a:xfrm>
        </p:spPr>
        <p:txBody>
          <a:bodyPr vert="horz" lIns="68580" tIns="34290" rIns="68580" bIns="34290" rtlCol="0" anchor="t">
            <a:normAutofit/>
          </a:bodyPr>
          <a:lstStyle/>
          <a:p>
            <a:pPr marL="214313" indent="-214313">
              <a:buFont typeface="Arial" panose="020B0604020202020204" pitchFamily="34" charset="0"/>
              <a:buChar char="•"/>
            </a:pPr>
            <a:r>
              <a:rPr lang="fr-FR" dirty="0">
                <a:latin typeface="Courier New" panose="02070309020205020404" pitchFamily="49" charset="0"/>
                <a:cs typeface="Courier New" panose="02070309020205020404" pitchFamily="49" charset="0"/>
              </a:rPr>
              <a:t>Initialiser un nouveau dépôt Git dans un répertoire </a:t>
            </a:r>
            <a:r>
              <a:rPr lang="fr-FR" dirty="0" err="1">
                <a:latin typeface="Courier New" panose="02070309020205020404" pitchFamily="49" charset="0"/>
                <a:cs typeface="Courier New" panose="02070309020205020404" pitchFamily="49" charset="0"/>
              </a:rPr>
              <a:t>Monrepo</a:t>
            </a:r>
            <a:r>
              <a:rPr lang="fr-FR" dirty="0">
                <a:latin typeface="Courier New" panose="02070309020205020404" pitchFamily="49" charset="0"/>
                <a:cs typeface="Courier New" panose="02070309020205020404" pitchFamily="49" charset="0"/>
              </a:rPr>
              <a:t>, et créez le fichier monfichier.txt qui contient la liste des cours tronc commun , un cours par ligne</a:t>
            </a:r>
          </a:p>
          <a:p>
            <a:pPr marL="214313" indent="-214313">
              <a:buFont typeface="Arial" panose="020B0604020202020204" pitchFamily="34" charset="0"/>
              <a:buChar char="•"/>
            </a:pPr>
            <a:endParaRPr lang="fr-FR" dirty="0">
              <a:latin typeface="Courier New" panose="02070309020205020404" pitchFamily="49" charset="0"/>
              <a:cs typeface="Courier New" panose="02070309020205020404" pitchFamily="49" charset="0"/>
            </a:endParaRPr>
          </a:p>
          <a:p>
            <a:pPr marL="214313" indent="-214313">
              <a:buFont typeface="Arial" panose="020B0604020202020204" pitchFamily="34" charset="0"/>
              <a:buChar char="•"/>
            </a:pPr>
            <a:endParaRPr lang="fr-FR" dirty="0">
              <a:latin typeface="Courier New" panose="02070309020205020404" pitchFamily="49" charset="0"/>
              <a:cs typeface="Courier New" panose="02070309020205020404" pitchFamily="49" charset="0"/>
            </a:endParaRPr>
          </a:p>
          <a:p>
            <a:pPr marL="214313" indent="-214313">
              <a:buFont typeface="Arial" panose="020B0604020202020204" pitchFamily="34" charset="0"/>
              <a:buChar char="•"/>
            </a:pPr>
            <a:endParaRPr lang="fr-FR" dirty="0">
              <a:latin typeface="Courier New" panose="02070309020205020404" pitchFamily="49" charset="0"/>
              <a:cs typeface="Courier New" panose="02070309020205020404" pitchFamily="49" charset="0"/>
            </a:endParaRPr>
          </a:p>
          <a:p>
            <a:pPr marL="214313" indent="-214313">
              <a:buFont typeface="Arial" panose="020B0604020202020204" pitchFamily="34" charset="0"/>
              <a:buChar char="•"/>
            </a:pPr>
            <a:endParaRPr lang="fr-FR" dirty="0">
              <a:latin typeface="Courier New" panose="02070309020205020404" pitchFamily="49" charset="0"/>
              <a:cs typeface="Courier New" panose="02070309020205020404" pitchFamily="49" charset="0"/>
            </a:endParaRPr>
          </a:p>
          <a:p>
            <a:pPr marL="214313" indent="-214313">
              <a:buFont typeface="Arial" panose="020B0604020202020204" pitchFamily="34" charset="0"/>
              <a:buChar char="•"/>
            </a:pPr>
            <a:endParaRPr lang="fr-FR" dirty="0">
              <a:latin typeface="Courier New" panose="02070309020205020404" pitchFamily="49" charset="0"/>
              <a:cs typeface="Courier New" panose="02070309020205020404" pitchFamily="49" charset="0"/>
            </a:endParaRPr>
          </a:p>
          <a:p>
            <a:pPr marL="214313" indent="-214313">
              <a:buFont typeface="Arial" panose="020B0604020202020204" pitchFamily="34" charset="0"/>
              <a:buChar char="•"/>
            </a:pPr>
            <a:endParaRPr lang="fr-FR" dirty="0">
              <a:latin typeface="Courier New" panose="02070309020205020404" pitchFamily="49" charset="0"/>
              <a:cs typeface="Courier New" panose="02070309020205020404" pitchFamily="49" charset="0"/>
            </a:endParaRPr>
          </a:p>
          <a:p>
            <a:pPr marL="214313" indent="-214313">
              <a:buFont typeface="Arial" panose="020B0604020202020204" pitchFamily="34" charset="0"/>
              <a:buChar char="•"/>
            </a:pPr>
            <a:endParaRPr lang="fr-FR" dirty="0">
              <a:latin typeface="Courier New" panose="02070309020205020404" pitchFamily="49" charset="0"/>
              <a:cs typeface="Courier New" panose="02070309020205020404" pitchFamily="49" charset="0"/>
            </a:endParaRPr>
          </a:p>
          <a:p>
            <a:pPr marL="214313" indent="-214313">
              <a:buFont typeface="Arial" panose="020B0604020202020204" pitchFamily="34" charset="0"/>
              <a:buChar char="•"/>
            </a:pPr>
            <a:endParaRPr lang="fr-FR" dirty="0">
              <a:latin typeface="Courier New" panose="02070309020205020404" pitchFamily="49" charset="0"/>
              <a:cs typeface="Courier New" panose="02070309020205020404" pitchFamily="49" charset="0"/>
            </a:endParaRPr>
          </a:p>
          <a:p>
            <a:pPr marL="214313" indent="-214313">
              <a:buFont typeface="Arial" panose="020B0604020202020204" pitchFamily="34" charset="0"/>
              <a:buChar char="•"/>
            </a:pPr>
            <a:endParaRPr lang="fr-FR" dirty="0">
              <a:latin typeface="Courier New" panose="02070309020205020404" pitchFamily="49" charset="0"/>
              <a:cs typeface="Courier New" panose="02070309020205020404" pitchFamily="49" charset="0"/>
            </a:endParaRPr>
          </a:p>
          <a:p>
            <a:pPr marL="214313" indent="-214313">
              <a:buFont typeface="Arial" panose="020B0604020202020204" pitchFamily="34" charset="0"/>
              <a:buChar char="•"/>
            </a:pPr>
            <a:r>
              <a:rPr lang="fr-FR" dirty="0">
                <a:latin typeface="Courier New" panose="02070309020205020404" pitchFamily="49" charset="0"/>
                <a:cs typeface="Courier New" panose="02070309020205020404" pitchFamily="49" charset="0"/>
              </a:rPr>
              <a:t>git diff, selon les paramètres d’appel peut être utilisé pour observer les différences entre les états : diff -u</a:t>
            </a:r>
          </a:p>
          <a:p>
            <a:pPr marL="214313" indent="-214313">
              <a:buFont typeface="Arial" panose="020B0604020202020204" pitchFamily="34" charset="0"/>
              <a:buChar char="•"/>
            </a:pPr>
            <a:endParaRPr lang="fr-FR" dirty="0">
              <a:latin typeface="Courier New" panose="02070309020205020404" pitchFamily="49" charset="0"/>
              <a:cs typeface="Courier New" panose="02070309020205020404" pitchFamily="49" charset="0"/>
            </a:endParaRPr>
          </a:p>
          <a:p>
            <a:pPr marL="214313" indent="-214313">
              <a:buFont typeface="Arial" panose="020B0604020202020204" pitchFamily="34" charset="0"/>
              <a:buChar char="•"/>
            </a:pPr>
            <a:endParaRPr lang="fr-FR" dirty="0">
              <a:latin typeface="Courier New" panose="02070309020205020404" pitchFamily="49" charset="0"/>
              <a:cs typeface="Courier New" panose="02070309020205020404" pitchFamily="49" charset="0"/>
            </a:endParaRPr>
          </a:p>
        </p:txBody>
      </p:sp>
      <p:sp>
        <p:nvSpPr>
          <p:cNvPr id="4" name="Titre 1">
            <a:extLst>
              <a:ext uri="{FF2B5EF4-FFF2-40B4-BE49-F238E27FC236}">
                <a16:creationId xmlns:a16="http://schemas.microsoft.com/office/drawing/2014/main" id="{CBC30398-CA75-4180-A252-DFD127CBB02D}"/>
              </a:ext>
            </a:extLst>
          </p:cNvPr>
          <p:cNvSpPr txBox="1">
            <a:spLocks/>
          </p:cNvSpPr>
          <p:nvPr/>
        </p:nvSpPr>
        <p:spPr>
          <a:xfrm>
            <a:off x="1582340" y="1030950"/>
            <a:ext cx="8640366" cy="503652"/>
          </a:xfrm>
          <a:prstGeom prst="rect">
            <a:avLst/>
          </a:prstGeom>
        </p:spPr>
        <p:txBody>
          <a:bodyPr lIns="68580" tIns="34290" rIns="68580" bIns="34290" anchor="b"/>
          <a:lstStyle>
            <a:lvl1pPr algn="l" defTabSz="914400" rtl="0" eaLnBrk="1" latinLnBrk="0" hangingPunct="1">
              <a:lnSpc>
                <a:spcPct val="90000"/>
              </a:lnSpc>
              <a:spcBef>
                <a:spcPct val="0"/>
              </a:spcBef>
              <a:buNone/>
              <a:defRPr sz="3600" b="1" i="0" kern="1200">
                <a:solidFill>
                  <a:srgbClr val="092754"/>
                </a:solidFill>
                <a:latin typeface="Arial" panose="020B0604020202020204" pitchFamily="34" charset="0"/>
                <a:ea typeface="+mj-ea"/>
                <a:cs typeface="Arial" panose="020B0604020202020204" pitchFamily="34" charset="0"/>
              </a:defRPr>
            </a:lvl1pPr>
          </a:lstStyle>
          <a:p>
            <a:r>
              <a:rPr lang="fr-FR" sz="2700" dirty="0">
                <a:solidFill>
                  <a:schemeClr val="accent4"/>
                </a:solidFill>
                <a:latin typeface="Arial"/>
                <a:cs typeface="Arial"/>
              </a:rPr>
              <a:t>Question : Init </a:t>
            </a:r>
            <a:endParaRPr lang="fr-FR" sz="2700" dirty="0">
              <a:solidFill>
                <a:schemeClr val="accent4"/>
              </a:solidFill>
            </a:endParaRPr>
          </a:p>
        </p:txBody>
      </p:sp>
      <p:pic>
        <p:nvPicPr>
          <p:cNvPr id="2052" name="Picture 4" descr="Iteration free icon">
            <a:extLst>
              <a:ext uri="{FF2B5EF4-FFF2-40B4-BE49-F238E27FC236}">
                <a16:creationId xmlns:a16="http://schemas.microsoft.com/office/drawing/2014/main" id="{3938C3A9-036B-4A7B-BB48-7843E7B0984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7999" y="5345477"/>
            <a:ext cx="1363028" cy="1363028"/>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0CFDB696-A545-487B-82F8-C91064538A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0048" y="-27384"/>
            <a:ext cx="1368152" cy="1368152"/>
          </a:xfrm>
          <a:prstGeom prst="rect">
            <a:avLst/>
          </a:prstGeom>
        </p:spPr>
      </p:pic>
      <p:pic>
        <p:nvPicPr>
          <p:cNvPr id="2" name="Image 1">
            <a:extLst>
              <a:ext uri="{FF2B5EF4-FFF2-40B4-BE49-F238E27FC236}">
                <a16:creationId xmlns:a16="http://schemas.microsoft.com/office/drawing/2014/main" id="{883AB0FE-BF01-4081-B402-0C029112D7D4}"/>
              </a:ext>
            </a:extLst>
          </p:cNvPr>
          <p:cNvPicPr>
            <a:picLocks noChangeAspect="1"/>
          </p:cNvPicPr>
          <p:nvPr/>
        </p:nvPicPr>
        <p:blipFill>
          <a:blip r:embed="rId4"/>
          <a:stretch>
            <a:fillRect/>
          </a:stretch>
        </p:blipFill>
        <p:spPr>
          <a:xfrm>
            <a:off x="2070098" y="2290762"/>
            <a:ext cx="7219950" cy="2276475"/>
          </a:xfrm>
          <a:prstGeom prst="rect">
            <a:avLst/>
          </a:prstGeom>
        </p:spPr>
      </p:pic>
    </p:spTree>
    <p:extLst>
      <p:ext uri="{BB962C8B-B14F-4D97-AF65-F5344CB8AC3E}">
        <p14:creationId xmlns:p14="http://schemas.microsoft.com/office/powerpoint/2010/main" val="236949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4A893D84-31EB-494F-918E-C02D75352842}"/>
              </a:ext>
            </a:extLst>
          </p:cNvPr>
          <p:cNvSpPr>
            <a:spLocks noGrp="1"/>
          </p:cNvSpPr>
          <p:nvPr>
            <p:ph type="subTitle" idx="1"/>
          </p:nvPr>
        </p:nvSpPr>
        <p:spPr>
          <a:xfrm>
            <a:off x="1524001" y="1641831"/>
            <a:ext cx="9027319" cy="4080665"/>
          </a:xfrm>
        </p:spPr>
        <p:txBody>
          <a:bodyPr vert="horz" lIns="68580" tIns="34290" rIns="68580" bIns="34290" rtlCol="0" anchor="t">
            <a:normAutofit/>
          </a:bodyPr>
          <a:lstStyle/>
          <a:p>
            <a:pPr marL="214313" indent="-214313">
              <a:buFont typeface="Arial" panose="020B0604020202020204" pitchFamily="34" charset="0"/>
              <a:buChar char="•"/>
            </a:pPr>
            <a:r>
              <a:rPr lang="fr-FR" dirty="0">
                <a:latin typeface="Courier New" panose="02070309020205020404" pitchFamily="49" charset="0"/>
                <a:cs typeface="Courier New" panose="02070309020205020404" pitchFamily="49" charset="0"/>
              </a:rPr>
              <a:t>Vérifiez avec git </a:t>
            </a:r>
            <a:r>
              <a:rPr lang="fr-FR" dirty="0" err="1">
                <a:latin typeface="Courier New" panose="02070309020205020404" pitchFamily="49" charset="0"/>
                <a:cs typeface="Courier New" panose="02070309020205020404" pitchFamily="49" charset="0"/>
              </a:rPr>
              <a:t>status</a:t>
            </a:r>
            <a:r>
              <a:rPr lang="fr-FR" dirty="0">
                <a:latin typeface="Courier New" panose="02070309020205020404" pitchFamily="49" charset="0"/>
                <a:cs typeface="Courier New" panose="02070309020205020404" pitchFamily="49" charset="0"/>
              </a:rPr>
              <a:t> l’état dans lequel se trouve votre dépôt. Vos modifications (l’ajout du fichier monfichier.txt) devraient être présentes seulement dans la copie de travail.</a:t>
            </a:r>
          </a:p>
          <a:p>
            <a:pPr marL="214313" indent="-214313">
              <a:buFont typeface="Arial" panose="020B0604020202020204" pitchFamily="34" charset="0"/>
              <a:buChar char="•"/>
            </a:pPr>
            <a:endParaRPr lang="fr-FR" dirty="0">
              <a:latin typeface="Courier New" panose="02070309020205020404" pitchFamily="49" charset="0"/>
              <a:cs typeface="Courier New" panose="02070309020205020404" pitchFamily="49" charset="0"/>
            </a:endParaRPr>
          </a:p>
          <a:p>
            <a:pPr marL="214313" indent="-214313">
              <a:buFont typeface="Arial" panose="020B0604020202020204" pitchFamily="34" charset="0"/>
              <a:buChar char="•"/>
            </a:pPr>
            <a:r>
              <a:rPr lang="fr-FR" dirty="0">
                <a:latin typeface="Courier New" panose="02070309020205020404" pitchFamily="49" charset="0"/>
                <a:cs typeface="Courier New" panose="02070309020205020404" pitchFamily="49" charset="0"/>
              </a:rPr>
              <a:t>Préparez monfichier.txt pour le commit avec git </a:t>
            </a:r>
            <a:r>
              <a:rPr lang="fr-FR" dirty="0" err="1">
                <a:latin typeface="Courier New" panose="02070309020205020404" pitchFamily="49" charset="0"/>
                <a:cs typeface="Courier New" panose="02070309020205020404" pitchFamily="49" charset="0"/>
              </a:rPr>
              <a:t>add</a:t>
            </a:r>
            <a:r>
              <a:rPr lang="fr-FR" dirty="0">
                <a:latin typeface="Courier New" panose="02070309020205020404" pitchFamily="49" charset="0"/>
                <a:cs typeface="Courier New" panose="02070309020205020404" pitchFamily="49" charset="0"/>
              </a:rPr>
              <a:t> monfichier.txt. Utilisez git </a:t>
            </a:r>
            <a:r>
              <a:rPr lang="fr-FR" dirty="0" err="1">
                <a:latin typeface="Courier New" panose="02070309020205020404" pitchFamily="49" charset="0"/>
                <a:cs typeface="Courier New" panose="02070309020205020404" pitchFamily="49" charset="0"/>
              </a:rPr>
              <a:t>status</a:t>
            </a:r>
            <a:r>
              <a:rPr lang="fr-FR" dirty="0">
                <a:latin typeface="Courier New" panose="02070309020205020404" pitchFamily="49" charset="0"/>
                <a:cs typeface="Courier New" panose="02070309020205020404" pitchFamily="49" charset="0"/>
              </a:rPr>
              <a:t> à nouveau pour vérifier que les modifications ont bien été placées dans l’index</a:t>
            </a:r>
          </a:p>
          <a:p>
            <a:pPr marL="214313" indent="-214313">
              <a:buFont typeface="Arial" panose="020B0604020202020204" pitchFamily="34" charset="0"/>
              <a:buChar char="•"/>
            </a:pPr>
            <a:endParaRPr lang="fr-FR" dirty="0">
              <a:latin typeface="Courier New" panose="02070309020205020404" pitchFamily="49" charset="0"/>
              <a:cs typeface="Courier New" panose="02070309020205020404" pitchFamily="49" charset="0"/>
            </a:endParaRPr>
          </a:p>
          <a:p>
            <a:pPr marL="214313" indent="-214313">
              <a:buFont typeface="Arial" panose="020B0604020202020204" pitchFamily="34" charset="0"/>
              <a:buChar char="•"/>
            </a:pPr>
            <a:r>
              <a:rPr lang="fr-FR" dirty="0">
                <a:latin typeface="Courier New" panose="02070309020205020404" pitchFamily="49" charset="0"/>
                <a:cs typeface="Courier New" panose="02070309020205020404" pitchFamily="49" charset="0"/>
              </a:rPr>
              <a:t>On peut utiliser     git diff --</a:t>
            </a:r>
            <a:r>
              <a:rPr lang="fr-FR" dirty="0" err="1">
                <a:latin typeface="Courier New" panose="02070309020205020404" pitchFamily="49" charset="0"/>
                <a:cs typeface="Courier New" panose="02070309020205020404" pitchFamily="49" charset="0"/>
              </a:rPr>
              <a:t>cached</a:t>
            </a:r>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Pour observer les différences entre l’index est la dernière version présent dans l’historique de révision</a:t>
            </a:r>
          </a:p>
          <a:p>
            <a:endParaRPr lang="fr-FR" dirty="0">
              <a:latin typeface="Courier New" panose="02070309020205020404" pitchFamily="49" charset="0"/>
              <a:cs typeface="Courier New" panose="02070309020205020404" pitchFamily="49" charset="0"/>
            </a:endParaRPr>
          </a:p>
          <a:p>
            <a:pPr marL="214313" indent="-214313">
              <a:buFont typeface="Arial" panose="020B0604020202020204" pitchFamily="34" charset="0"/>
              <a:buChar char="•"/>
            </a:pPr>
            <a:r>
              <a:rPr lang="fr-FR" dirty="0" err="1">
                <a:latin typeface="Courier New" panose="02070309020205020404" pitchFamily="49" charset="0"/>
                <a:cs typeface="Courier New" panose="02070309020205020404" pitchFamily="49" charset="0"/>
              </a:rPr>
              <a:t>Commitez</a:t>
            </a:r>
            <a:r>
              <a:rPr lang="fr-FR" dirty="0">
                <a:latin typeface="Courier New" panose="02070309020205020404" pitchFamily="49" charset="0"/>
                <a:cs typeface="Courier New" panose="02070309020205020404" pitchFamily="49" charset="0"/>
              </a:rPr>
              <a:t> votre modification avec git commit -m "&lt;</a:t>
            </a:r>
            <a:r>
              <a:rPr lang="fr-FR" dirty="0" err="1">
                <a:latin typeface="Courier New" panose="02070309020205020404" pitchFamily="49" charset="0"/>
                <a:cs typeface="Courier New" panose="02070309020205020404" pitchFamily="49" charset="0"/>
              </a:rPr>
              <a:t>votre_message_de_commit</a:t>
            </a:r>
            <a:r>
              <a:rPr lang="fr-FR" dirty="0">
                <a:latin typeface="Courier New" panose="02070309020205020404" pitchFamily="49" charset="0"/>
                <a:cs typeface="Courier New" panose="02070309020205020404" pitchFamily="49" charset="0"/>
              </a:rPr>
              <a:t>&gt;". Le message entre guillemets doubles décrira la nature de votre modification</a:t>
            </a:r>
          </a:p>
        </p:txBody>
      </p:sp>
      <p:sp>
        <p:nvSpPr>
          <p:cNvPr id="4" name="Titre 1">
            <a:extLst>
              <a:ext uri="{FF2B5EF4-FFF2-40B4-BE49-F238E27FC236}">
                <a16:creationId xmlns:a16="http://schemas.microsoft.com/office/drawing/2014/main" id="{CBC30398-CA75-4180-A252-DFD127CBB02D}"/>
              </a:ext>
            </a:extLst>
          </p:cNvPr>
          <p:cNvSpPr txBox="1">
            <a:spLocks/>
          </p:cNvSpPr>
          <p:nvPr/>
        </p:nvSpPr>
        <p:spPr>
          <a:xfrm>
            <a:off x="1582340" y="1030950"/>
            <a:ext cx="8640366" cy="503652"/>
          </a:xfrm>
          <a:prstGeom prst="rect">
            <a:avLst/>
          </a:prstGeom>
        </p:spPr>
        <p:txBody>
          <a:bodyPr lIns="68580" tIns="34290" rIns="68580" bIns="34290" anchor="b"/>
          <a:lstStyle>
            <a:lvl1pPr algn="l" defTabSz="914400" rtl="0" eaLnBrk="1" latinLnBrk="0" hangingPunct="1">
              <a:lnSpc>
                <a:spcPct val="90000"/>
              </a:lnSpc>
              <a:spcBef>
                <a:spcPct val="0"/>
              </a:spcBef>
              <a:buNone/>
              <a:defRPr sz="3600" b="1" i="0" kern="1200">
                <a:solidFill>
                  <a:srgbClr val="092754"/>
                </a:solidFill>
                <a:latin typeface="Arial" panose="020B0604020202020204" pitchFamily="34" charset="0"/>
                <a:ea typeface="+mj-ea"/>
                <a:cs typeface="Arial" panose="020B0604020202020204" pitchFamily="34" charset="0"/>
              </a:defRPr>
            </a:lvl1pPr>
          </a:lstStyle>
          <a:p>
            <a:r>
              <a:rPr lang="fr-FR" sz="2700" dirty="0">
                <a:solidFill>
                  <a:schemeClr val="accent4"/>
                </a:solidFill>
                <a:latin typeface="Arial"/>
                <a:cs typeface="Arial"/>
              </a:rPr>
              <a:t>Question : </a:t>
            </a:r>
            <a:r>
              <a:rPr lang="fr-FR" sz="2700" dirty="0" err="1">
                <a:solidFill>
                  <a:schemeClr val="accent4"/>
                </a:solidFill>
                <a:latin typeface="Arial"/>
                <a:cs typeface="Arial"/>
              </a:rPr>
              <a:t>status</a:t>
            </a:r>
            <a:r>
              <a:rPr lang="fr-FR" sz="2700" dirty="0">
                <a:solidFill>
                  <a:schemeClr val="accent4"/>
                </a:solidFill>
                <a:latin typeface="Arial"/>
                <a:cs typeface="Arial"/>
              </a:rPr>
              <a:t> &amp; </a:t>
            </a:r>
            <a:r>
              <a:rPr lang="fr-FR" sz="2700" dirty="0" err="1">
                <a:solidFill>
                  <a:schemeClr val="accent4"/>
                </a:solidFill>
                <a:latin typeface="Arial"/>
                <a:cs typeface="Arial"/>
              </a:rPr>
              <a:t>Add</a:t>
            </a:r>
            <a:r>
              <a:rPr lang="fr-FR" sz="2700" dirty="0">
                <a:solidFill>
                  <a:schemeClr val="accent4"/>
                </a:solidFill>
                <a:latin typeface="Arial"/>
                <a:cs typeface="Arial"/>
              </a:rPr>
              <a:t>/Commit</a:t>
            </a:r>
            <a:endParaRPr lang="fr-FR" sz="2700" dirty="0">
              <a:solidFill>
                <a:schemeClr val="accent4"/>
              </a:solidFill>
            </a:endParaRPr>
          </a:p>
        </p:txBody>
      </p:sp>
      <p:pic>
        <p:nvPicPr>
          <p:cNvPr id="2052" name="Picture 4" descr="Iteration free icon">
            <a:extLst>
              <a:ext uri="{FF2B5EF4-FFF2-40B4-BE49-F238E27FC236}">
                <a16:creationId xmlns:a16="http://schemas.microsoft.com/office/drawing/2014/main" id="{3938C3A9-036B-4A7B-BB48-7843E7B0984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2598" y="5494972"/>
            <a:ext cx="1363028" cy="1363028"/>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0CFDB696-A545-487B-82F8-C91064538A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0048" y="-27384"/>
            <a:ext cx="1368152" cy="1368152"/>
          </a:xfrm>
          <a:prstGeom prst="rect">
            <a:avLst/>
          </a:prstGeom>
        </p:spPr>
      </p:pic>
    </p:spTree>
    <p:extLst>
      <p:ext uri="{BB962C8B-B14F-4D97-AF65-F5344CB8AC3E}">
        <p14:creationId xmlns:p14="http://schemas.microsoft.com/office/powerpoint/2010/main" val="4019119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4A893D84-31EB-494F-918E-C02D75352842}"/>
              </a:ext>
            </a:extLst>
          </p:cNvPr>
          <p:cNvSpPr>
            <a:spLocks noGrp="1"/>
          </p:cNvSpPr>
          <p:nvPr>
            <p:ph type="subTitle" idx="1"/>
          </p:nvPr>
        </p:nvSpPr>
        <p:spPr>
          <a:xfrm>
            <a:off x="1524001" y="1641831"/>
            <a:ext cx="9027319" cy="4080665"/>
          </a:xfrm>
        </p:spPr>
        <p:txBody>
          <a:bodyPr vert="horz" lIns="68580" tIns="34290" rIns="68580" bIns="34290" rtlCol="0" anchor="t">
            <a:normAutofit/>
          </a:bodyPr>
          <a:lstStyle/>
          <a:p>
            <a:pPr marL="285750" indent="-285750">
              <a:buFont typeface="Arial" panose="020B0604020202020204" pitchFamily="34" charset="0"/>
              <a:buChar char="•"/>
            </a:pPr>
            <a:r>
              <a:rPr lang="fr-FR" dirty="0">
                <a:latin typeface="Courier New" panose="02070309020205020404" pitchFamily="49" charset="0"/>
                <a:cs typeface="Courier New" panose="02070309020205020404" pitchFamily="49" charset="0"/>
              </a:rPr>
              <a:t>Exécutez à nouveau « git </a:t>
            </a:r>
            <a:r>
              <a:rPr lang="fr-FR" dirty="0" err="1">
                <a:latin typeface="Courier New" panose="02070309020205020404" pitchFamily="49" charset="0"/>
                <a:cs typeface="Courier New" panose="02070309020205020404" pitchFamily="49" charset="0"/>
              </a:rPr>
              <a:t>status</a:t>
            </a:r>
            <a:r>
              <a:rPr lang="fr-FR" dirty="0">
                <a:latin typeface="Courier New" panose="02070309020205020404" pitchFamily="49" charset="0"/>
                <a:cs typeface="Courier New" panose="02070309020205020404" pitchFamily="49" charset="0"/>
              </a:rPr>
              <a:t> » , pour vérifier que vos modifications ont bien été </a:t>
            </a:r>
            <a:r>
              <a:rPr lang="fr-FR" dirty="0" err="1">
                <a:latin typeface="Courier New" panose="02070309020205020404" pitchFamily="49" charset="0"/>
                <a:cs typeface="Courier New" panose="02070309020205020404" pitchFamily="49" charset="0"/>
              </a:rPr>
              <a:t>commités</a:t>
            </a:r>
            <a:endParaRPr lang="fr-FR" dirty="0">
              <a:latin typeface="Courier New" panose="02070309020205020404" pitchFamily="49" charset="0"/>
              <a:cs typeface="Courier New" panose="02070309020205020404" pitchFamily="49" charset="0"/>
            </a:endParaRPr>
          </a:p>
          <a:p>
            <a:endParaRPr lang="fr-FR"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fr-FR" dirty="0">
                <a:latin typeface="Courier New" panose="02070309020205020404" pitchFamily="49" charset="0"/>
                <a:cs typeface="Courier New" panose="02070309020205020404" pitchFamily="49" charset="0"/>
              </a:rPr>
              <a:t>Essayez à présent la commande « git log » pour afficher la liste des changements effectués dans ce dépôt</a:t>
            </a:r>
          </a:p>
          <a:p>
            <a:endParaRPr lang="fr-FR" dirty="0">
              <a:latin typeface="Courier New" panose="02070309020205020404" pitchFamily="49" charset="0"/>
              <a:cs typeface="Courier New" panose="02070309020205020404" pitchFamily="49" charset="0"/>
            </a:endParaRPr>
          </a:p>
          <a:p>
            <a:r>
              <a:rPr lang="fr-FR" sz="1400" dirty="0">
                <a:solidFill>
                  <a:schemeClr val="accent4"/>
                </a:solidFill>
                <a:latin typeface="Arial"/>
                <a:cs typeface="Arial"/>
              </a:rPr>
              <a:t>Question </a:t>
            </a:r>
          </a:p>
          <a:p>
            <a:r>
              <a:rPr lang="fr-FR" sz="1400" dirty="0">
                <a:solidFill>
                  <a:schemeClr val="accent4"/>
                </a:solidFill>
                <a:latin typeface="Arial"/>
                <a:cs typeface="Arial"/>
              </a:rPr>
              <a:t>: </a:t>
            </a:r>
            <a:r>
              <a:rPr lang="fr-FR" dirty="0">
                <a:latin typeface="Courier New" panose="02070309020205020404" pitchFamily="49" charset="0"/>
                <a:cs typeface="Courier New" panose="02070309020205020404" pitchFamily="49" charset="0"/>
              </a:rPr>
              <a:t>Créez quelques autres fichiers monautrefichier.txt, mondernierfichier.txt. . .et/ou modifiez les compositions des fichiers déjà créés, en </a:t>
            </a:r>
            <a:r>
              <a:rPr lang="fr-FR" dirty="0" err="1">
                <a:latin typeface="Courier New" panose="02070309020205020404" pitchFamily="49" charset="0"/>
                <a:cs typeface="Courier New" panose="02070309020205020404" pitchFamily="49" charset="0"/>
              </a:rPr>
              <a:t>commitant</a:t>
            </a:r>
            <a:r>
              <a:rPr lang="fr-FR" dirty="0">
                <a:latin typeface="Courier New" panose="02070309020205020404" pitchFamily="49" charset="0"/>
                <a:cs typeface="Courier New" panose="02070309020205020404" pitchFamily="49" charset="0"/>
              </a:rPr>
              <a:t> chaque modification séparément. </a:t>
            </a:r>
          </a:p>
          <a:p>
            <a:r>
              <a:rPr lang="fr-FR" dirty="0">
                <a:latin typeface="Courier New" panose="02070309020205020404" pitchFamily="49" charset="0"/>
                <a:cs typeface="Courier New" panose="02070309020205020404" pitchFamily="49" charset="0"/>
              </a:rPr>
              <a:t>Bonne pratique : Chaque commit doit contenir une et une seule création ou modification de fichier. Effectuez au moins 5 modifications différentes (et donc 5</a:t>
            </a:r>
          </a:p>
          <a:p>
            <a:r>
              <a:rPr lang="fr-FR" dirty="0" err="1">
                <a:latin typeface="Courier New" panose="02070309020205020404" pitchFamily="49" charset="0"/>
                <a:cs typeface="Courier New" panose="02070309020205020404" pitchFamily="49" charset="0"/>
              </a:rPr>
              <a:t>commits</a:t>
            </a:r>
            <a:r>
              <a:rPr lang="fr-FR" dirty="0">
                <a:latin typeface="Courier New" panose="02070309020205020404" pitchFamily="49" charset="0"/>
                <a:cs typeface="Courier New" panose="02070309020205020404" pitchFamily="49" charset="0"/>
              </a:rPr>
              <a:t> différents). À chaque étape essayez les commandes suivantes :</a:t>
            </a:r>
          </a:p>
          <a:p>
            <a:r>
              <a:rPr lang="fr-FR" dirty="0">
                <a:latin typeface="Courier New" panose="02070309020205020404" pitchFamily="49" charset="0"/>
                <a:cs typeface="Courier New" panose="02070309020205020404" pitchFamily="49" charset="0"/>
              </a:rPr>
              <a:t>— git diff avant git </a:t>
            </a:r>
            <a:r>
              <a:rPr lang="fr-FR" dirty="0" err="1">
                <a:latin typeface="Courier New" panose="02070309020205020404" pitchFamily="49" charset="0"/>
                <a:cs typeface="Courier New" panose="02070309020205020404" pitchFamily="49" charset="0"/>
              </a:rPr>
              <a:t>add</a:t>
            </a:r>
            <a:r>
              <a:rPr lang="fr-FR" dirty="0">
                <a:latin typeface="Courier New" panose="02070309020205020404" pitchFamily="49" charset="0"/>
                <a:cs typeface="Courier New" panose="02070309020205020404" pitchFamily="49" charset="0"/>
              </a:rPr>
              <a:t> pour observer ce que vous allez ajouter à l’index ;</a:t>
            </a:r>
          </a:p>
          <a:p>
            <a:r>
              <a:rPr lang="fr-FR" dirty="0">
                <a:latin typeface="Courier New" panose="02070309020205020404" pitchFamily="49" charset="0"/>
                <a:cs typeface="Courier New" panose="02070309020205020404" pitchFamily="49" charset="0"/>
              </a:rPr>
              <a:t>— git diff --</a:t>
            </a:r>
            <a:r>
              <a:rPr lang="fr-FR" dirty="0" err="1">
                <a:latin typeface="Courier New" panose="02070309020205020404" pitchFamily="49" charset="0"/>
                <a:cs typeface="Courier New" panose="02070309020205020404" pitchFamily="49" charset="0"/>
              </a:rPr>
              <a:t>cached</a:t>
            </a:r>
            <a:r>
              <a:rPr lang="fr-FR" dirty="0">
                <a:latin typeface="Courier New" panose="02070309020205020404" pitchFamily="49" charset="0"/>
                <a:cs typeface="Courier New" panose="02070309020205020404" pitchFamily="49" charset="0"/>
              </a:rPr>
              <a:t> après git </a:t>
            </a:r>
            <a:r>
              <a:rPr lang="fr-FR" dirty="0" err="1">
                <a:latin typeface="Courier New" panose="02070309020205020404" pitchFamily="49" charset="0"/>
                <a:cs typeface="Courier New" panose="02070309020205020404" pitchFamily="49" charset="0"/>
              </a:rPr>
              <a:t>add</a:t>
            </a:r>
            <a:r>
              <a:rPr lang="fr-FR" dirty="0">
                <a:latin typeface="Courier New" panose="02070309020205020404" pitchFamily="49" charset="0"/>
                <a:cs typeface="Courier New" panose="02070309020205020404" pitchFamily="49" charset="0"/>
              </a:rPr>
              <a:t> pour observer ce que vous allez </a:t>
            </a:r>
            <a:r>
              <a:rPr lang="fr-FR" dirty="0" err="1">
                <a:latin typeface="Courier New" panose="02070309020205020404" pitchFamily="49" charset="0"/>
                <a:cs typeface="Courier New" panose="02070309020205020404" pitchFamily="49" charset="0"/>
              </a:rPr>
              <a:t>committer</a:t>
            </a:r>
            <a:endParaRPr lang="fr-FR" dirty="0">
              <a:latin typeface="Courier New" panose="02070309020205020404" pitchFamily="49" charset="0"/>
              <a:cs typeface="Courier New" panose="02070309020205020404" pitchFamily="49" charset="0"/>
            </a:endParaRPr>
          </a:p>
          <a:p>
            <a:endParaRPr lang="fr-FR" dirty="0">
              <a:latin typeface="Courier New" panose="02070309020205020404" pitchFamily="49" charset="0"/>
              <a:cs typeface="Courier New" panose="02070309020205020404" pitchFamily="49" charset="0"/>
            </a:endParaRPr>
          </a:p>
        </p:txBody>
      </p:sp>
      <p:sp>
        <p:nvSpPr>
          <p:cNvPr id="4" name="Titre 1">
            <a:extLst>
              <a:ext uri="{FF2B5EF4-FFF2-40B4-BE49-F238E27FC236}">
                <a16:creationId xmlns:a16="http://schemas.microsoft.com/office/drawing/2014/main" id="{CBC30398-CA75-4180-A252-DFD127CBB02D}"/>
              </a:ext>
            </a:extLst>
          </p:cNvPr>
          <p:cNvSpPr txBox="1">
            <a:spLocks/>
          </p:cNvSpPr>
          <p:nvPr/>
        </p:nvSpPr>
        <p:spPr>
          <a:xfrm>
            <a:off x="1582340" y="1030950"/>
            <a:ext cx="8640366" cy="503652"/>
          </a:xfrm>
          <a:prstGeom prst="rect">
            <a:avLst/>
          </a:prstGeom>
        </p:spPr>
        <p:txBody>
          <a:bodyPr lIns="68580" tIns="34290" rIns="68580" bIns="34290" anchor="b"/>
          <a:lstStyle>
            <a:lvl1pPr algn="l" defTabSz="914400" rtl="0" eaLnBrk="1" latinLnBrk="0" hangingPunct="1">
              <a:lnSpc>
                <a:spcPct val="90000"/>
              </a:lnSpc>
              <a:spcBef>
                <a:spcPct val="0"/>
              </a:spcBef>
              <a:buNone/>
              <a:defRPr sz="3600" b="1" i="0" kern="1200">
                <a:solidFill>
                  <a:srgbClr val="092754"/>
                </a:solidFill>
                <a:latin typeface="Arial" panose="020B0604020202020204" pitchFamily="34" charset="0"/>
                <a:ea typeface="+mj-ea"/>
                <a:cs typeface="Arial" panose="020B0604020202020204" pitchFamily="34" charset="0"/>
              </a:defRPr>
            </a:lvl1pPr>
          </a:lstStyle>
          <a:p>
            <a:r>
              <a:rPr lang="fr-FR" sz="2700" dirty="0">
                <a:solidFill>
                  <a:schemeClr val="accent4"/>
                </a:solidFill>
                <a:latin typeface="Arial"/>
                <a:cs typeface="Arial"/>
              </a:rPr>
              <a:t>Historique et Navigation	</a:t>
            </a:r>
            <a:endParaRPr lang="fr-FR" sz="2700" dirty="0">
              <a:solidFill>
                <a:schemeClr val="accent4"/>
              </a:solidFill>
            </a:endParaRPr>
          </a:p>
        </p:txBody>
      </p:sp>
      <p:pic>
        <p:nvPicPr>
          <p:cNvPr id="2052" name="Picture 4" descr="Iteration free icon">
            <a:extLst>
              <a:ext uri="{FF2B5EF4-FFF2-40B4-BE49-F238E27FC236}">
                <a16:creationId xmlns:a16="http://schemas.microsoft.com/office/drawing/2014/main" id="{3938C3A9-036B-4A7B-BB48-7843E7B0984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1320" y="5342045"/>
            <a:ext cx="1363028" cy="1363028"/>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0CFDB696-A545-487B-82F8-C91064538A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0048" y="-27384"/>
            <a:ext cx="1368152" cy="1368152"/>
          </a:xfrm>
          <a:prstGeom prst="rect">
            <a:avLst/>
          </a:prstGeom>
        </p:spPr>
      </p:pic>
    </p:spTree>
    <p:extLst>
      <p:ext uri="{BB962C8B-B14F-4D97-AF65-F5344CB8AC3E}">
        <p14:creationId xmlns:p14="http://schemas.microsoft.com/office/powerpoint/2010/main" val="1216725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4A893D84-31EB-494F-918E-C02D75352842}"/>
              </a:ext>
            </a:extLst>
          </p:cNvPr>
          <p:cNvSpPr>
            <a:spLocks noGrp="1"/>
          </p:cNvSpPr>
          <p:nvPr>
            <p:ph type="subTitle" idx="1"/>
          </p:nvPr>
        </p:nvSpPr>
        <p:spPr>
          <a:xfrm>
            <a:off x="1524001" y="1641831"/>
            <a:ext cx="9027319" cy="4080665"/>
          </a:xfrm>
        </p:spPr>
        <p:txBody>
          <a:bodyPr vert="horz" lIns="68580" tIns="34290" rIns="68580" bIns="34290" rtlCol="0" anchor="t">
            <a:normAutofit/>
          </a:bodyPr>
          <a:lstStyle/>
          <a:p>
            <a:r>
              <a:rPr lang="fr-FR" dirty="0">
                <a:latin typeface="Courier New" panose="02070309020205020404" pitchFamily="49" charset="0"/>
                <a:cs typeface="Courier New" panose="02070309020205020404" pitchFamily="49" charset="0"/>
              </a:rPr>
              <a:t>Note : la commande git commit &lt;file&gt; a le même effet que git </a:t>
            </a:r>
            <a:r>
              <a:rPr lang="fr-FR" dirty="0" err="1">
                <a:latin typeface="Courier New" panose="02070309020205020404" pitchFamily="49" charset="0"/>
                <a:cs typeface="Courier New" panose="02070309020205020404" pitchFamily="49" charset="0"/>
              </a:rPr>
              <a:t>add</a:t>
            </a:r>
            <a:r>
              <a:rPr lang="fr-FR" dirty="0">
                <a:latin typeface="Courier New" panose="02070309020205020404" pitchFamily="49" charset="0"/>
                <a:cs typeface="Courier New" panose="02070309020205020404" pitchFamily="49" charset="0"/>
              </a:rPr>
              <a:t> &lt;file&gt; suivie de git commit</a:t>
            </a:r>
          </a:p>
          <a:p>
            <a:endParaRPr lang="fr-FR" dirty="0">
              <a:latin typeface="Courier New" panose="02070309020205020404" pitchFamily="49" charset="0"/>
              <a:cs typeface="Courier New" panose="02070309020205020404" pitchFamily="49" charset="0"/>
            </a:endParaRPr>
          </a:p>
          <a:p>
            <a:endParaRPr lang="fr-FR" dirty="0">
              <a:latin typeface="Courier New" panose="02070309020205020404" pitchFamily="49" charset="0"/>
              <a:cs typeface="Courier New" panose="02070309020205020404" pitchFamily="49" charset="0"/>
            </a:endParaRPr>
          </a:p>
        </p:txBody>
      </p:sp>
      <p:sp>
        <p:nvSpPr>
          <p:cNvPr id="4" name="Titre 1">
            <a:extLst>
              <a:ext uri="{FF2B5EF4-FFF2-40B4-BE49-F238E27FC236}">
                <a16:creationId xmlns:a16="http://schemas.microsoft.com/office/drawing/2014/main" id="{CBC30398-CA75-4180-A252-DFD127CBB02D}"/>
              </a:ext>
            </a:extLst>
          </p:cNvPr>
          <p:cNvSpPr txBox="1">
            <a:spLocks/>
          </p:cNvSpPr>
          <p:nvPr/>
        </p:nvSpPr>
        <p:spPr>
          <a:xfrm>
            <a:off x="1582340" y="1030950"/>
            <a:ext cx="8640366" cy="503652"/>
          </a:xfrm>
          <a:prstGeom prst="rect">
            <a:avLst/>
          </a:prstGeom>
        </p:spPr>
        <p:txBody>
          <a:bodyPr lIns="68580" tIns="34290" rIns="68580" bIns="34290" anchor="b"/>
          <a:lstStyle>
            <a:lvl1pPr algn="l" defTabSz="914400" rtl="0" eaLnBrk="1" latinLnBrk="0" hangingPunct="1">
              <a:lnSpc>
                <a:spcPct val="90000"/>
              </a:lnSpc>
              <a:spcBef>
                <a:spcPct val="0"/>
              </a:spcBef>
              <a:buNone/>
              <a:defRPr sz="3600" b="1" i="0" kern="1200">
                <a:solidFill>
                  <a:srgbClr val="092754"/>
                </a:solidFill>
                <a:latin typeface="Arial" panose="020B0604020202020204" pitchFamily="34" charset="0"/>
                <a:ea typeface="+mj-ea"/>
                <a:cs typeface="Arial" panose="020B0604020202020204" pitchFamily="34" charset="0"/>
              </a:defRPr>
            </a:lvl1pPr>
          </a:lstStyle>
          <a:p>
            <a:r>
              <a:rPr lang="fr-FR" sz="2700" dirty="0">
                <a:solidFill>
                  <a:schemeClr val="accent4"/>
                </a:solidFill>
                <a:latin typeface="Arial"/>
                <a:cs typeface="Arial"/>
              </a:rPr>
              <a:t>Git process nominal</a:t>
            </a:r>
            <a:endParaRPr lang="fr-FR" sz="2700" dirty="0">
              <a:solidFill>
                <a:schemeClr val="accent4"/>
              </a:solidFill>
            </a:endParaRPr>
          </a:p>
        </p:txBody>
      </p:sp>
      <p:pic>
        <p:nvPicPr>
          <p:cNvPr id="2052" name="Picture 4" descr="Iteration free icon">
            <a:extLst>
              <a:ext uri="{FF2B5EF4-FFF2-40B4-BE49-F238E27FC236}">
                <a16:creationId xmlns:a16="http://schemas.microsoft.com/office/drawing/2014/main" id="{3938C3A9-036B-4A7B-BB48-7843E7B0984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27500" y="2552850"/>
            <a:ext cx="1363028" cy="1363028"/>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0CFDB696-A545-487B-82F8-C91064538A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0048" y="-27384"/>
            <a:ext cx="1368152" cy="1368152"/>
          </a:xfrm>
          <a:prstGeom prst="rect">
            <a:avLst/>
          </a:prstGeom>
        </p:spPr>
      </p:pic>
      <p:pic>
        <p:nvPicPr>
          <p:cNvPr id="2" name="Image 1">
            <a:extLst>
              <a:ext uri="{FF2B5EF4-FFF2-40B4-BE49-F238E27FC236}">
                <a16:creationId xmlns:a16="http://schemas.microsoft.com/office/drawing/2014/main" id="{20753405-249E-4671-A50C-2BE991B2053D}"/>
              </a:ext>
            </a:extLst>
          </p:cNvPr>
          <p:cNvPicPr>
            <a:picLocks noChangeAspect="1"/>
          </p:cNvPicPr>
          <p:nvPr/>
        </p:nvPicPr>
        <p:blipFill>
          <a:blip r:embed="rId4"/>
          <a:stretch>
            <a:fillRect/>
          </a:stretch>
        </p:blipFill>
        <p:spPr>
          <a:xfrm>
            <a:off x="1414462" y="2224215"/>
            <a:ext cx="9363075" cy="3366959"/>
          </a:xfrm>
          <a:prstGeom prst="rect">
            <a:avLst/>
          </a:prstGeom>
        </p:spPr>
      </p:pic>
    </p:spTree>
    <p:extLst>
      <p:ext uri="{BB962C8B-B14F-4D97-AF65-F5344CB8AC3E}">
        <p14:creationId xmlns:p14="http://schemas.microsoft.com/office/powerpoint/2010/main" val="750682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4A893D84-31EB-494F-918E-C02D75352842}"/>
              </a:ext>
            </a:extLst>
          </p:cNvPr>
          <p:cNvSpPr>
            <a:spLocks noGrp="1"/>
          </p:cNvSpPr>
          <p:nvPr>
            <p:ph type="subTitle" idx="1"/>
          </p:nvPr>
        </p:nvSpPr>
        <p:spPr>
          <a:xfrm>
            <a:off x="1524001" y="1641831"/>
            <a:ext cx="9027319" cy="4080665"/>
          </a:xfrm>
        </p:spPr>
        <p:txBody>
          <a:bodyPr vert="horz" lIns="68580" tIns="34290" rIns="68580" bIns="34290" rtlCol="0" anchor="t">
            <a:normAutofit lnSpcReduction="10000"/>
          </a:bodyPr>
          <a:lstStyle/>
          <a:p>
            <a:r>
              <a:rPr lang="fr-FR" dirty="0">
                <a:latin typeface="Courier New" panose="02070309020205020404" pitchFamily="49" charset="0"/>
                <a:cs typeface="Courier New" panose="02070309020205020404" pitchFamily="49" charset="0"/>
              </a:rPr>
              <a:t>Jusqu'ici vous avez travaillé sur une seule branche master qui est la branche principale, celle qui en général contient le « vrai » code source de votre projet.</a:t>
            </a:r>
          </a:p>
          <a:p>
            <a:endParaRPr lang="fr-FR" dirty="0">
              <a:latin typeface="Courier New" panose="02070309020205020404" pitchFamily="49" charset="0"/>
              <a:cs typeface="Courier New" panose="02070309020205020404" pitchFamily="49" charset="0"/>
            </a:endParaRPr>
          </a:p>
          <a:p>
            <a:r>
              <a:rPr lang="fr-FR" dirty="0">
                <a:latin typeface="Courier New" panose="02070309020205020404" pitchFamily="49" charset="0"/>
                <a:cs typeface="Courier New" panose="02070309020205020404" pitchFamily="49" charset="0"/>
              </a:rPr>
              <a:t>Pour voir toutes les branches, tapez la commande « git </a:t>
            </a:r>
            <a:r>
              <a:rPr lang="fr-FR" dirty="0" err="1">
                <a:latin typeface="Courier New" panose="02070309020205020404" pitchFamily="49" charset="0"/>
                <a:cs typeface="Courier New" panose="02070309020205020404" pitchFamily="49" charset="0"/>
              </a:rPr>
              <a:t>branch</a:t>
            </a:r>
            <a:r>
              <a:rPr lang="fr-FR" dirty="0">
                <a:latin typeface="Courier New" panose="02070309020205020404" pitchFamily="49" charset="0"/>
                <a:cs typeface="Courier New" panose="02070309020205020404" pitchFamily="49" charset="0"/>
              </a:rPr>
              <a:t> »</a:t>
            </a:r>
          </a:p>
          <a:p>
            <a:endParaRPr lang="fr-FR" dirty="0">
              <a:latin typeface="Courier New" panose="02070309020205020404" pitchFamily="49" charset="0"/>
              <a:cs typeface="Courier New" panose="02070309020205020404" pitchFamily="49" charset="0"/>
            </a:endParaRPr>
          </a:p>
          <a:p>
            <a:r>
              <a:rPr lang="fr-FR" dirty="0">
                <a:latin typeface="Courier New" panose="02070309020205020404" pitchFamily="49" charset="0"/>
                <a:cs typeface="Courier New" panose="02070309020205020404" pitchFamily="49" charset="0"/>
              </a:rPr>
              <a:t>Nous allons créer une branche </a:t>
            </a:r>
            <a:r>
              <a:rPr lang="fr-FR" dirty="0" err="1">
                <a:latin typeface="Courier New" panose="02070309020205020404" pitchFamily="49" charset="0"/>
                <a:cs typeface="Courier New" panose="02070309020205020404" pitchFamily="49" charset="0"/>
              </a:rPr>
              <a:t>specialite</a:t>
            </a:r>
            <a:r>
              <a:rPr lang="fr-FR" dirty="0">
                <a:latin typeface="Courier New" panose="02070309020205020404" pitchFamily="49" charset="0"/>
                <a:cs typeface="Courier New" panose="02070309020205020404" pitchFamily="49" charset="0"/>
              </a:rPr>
              <a:t> pour </a:t>
            </a:r>
            <a:r>
              <a:rPr lang="fr-FR" dirty="0" err="1">
                <a:latin typeface="Courier New" panose="02070309020205020404" pitchFamily="49" charset="0"/>
                <a:cs typeface="Courier New" panose="02070309020205020404" pitchFamily="49" charset="0"/>
              </a:rPr>
              <a:t>spliter</a:t>
            </a:r>
            <a:r>
              <a:rPr lang="fr-FR" dirty="0">
                <a:latin typeface="Courier New" panose="02070309020205020404" pitchFamily="49" charset="0"/>
                <a:cs typeface="Courier New" panose="02070309020205020404" pitchFamily="49" charset="0"/>
              </a:rPr>
              <a:t> le repo distant par équipe </a:t>
            </a:r>
          </a:p>
          <a:p>
            <a:r>
              <a:rPr lang="fr-FR" dirty="0">
                <a:latin typeface="Courier New" panose="02070309020205020404" pitchFamily="49" charset="0"/>
                <a:cs typeface="Courier New" panose="02070309020205020404" pitchFamily="49" charset="0"/>
              </a:rPr>
              <a:t>Pour créer une branche, il faut utiliser la commande </a:t>
            </a:r>
            <a:r>
              <a:rPr lang="fr-FR" dirty="0" err="1">
                <a:latin typeface="Courier New" panose="02070309020205020404" pitchFamily="49" charset="0"/>
                <a:cs typeface="Courier New" panose="02070309020205020404" pitchFamily="49" charset="0"/>
              </a:rPr>
              <a:t>branch</a:t>
            </a:r>
            <a:endParaRPr lang="fr-FR" dirty="0">
              <a:latin typeface="Courier New" panose="02070309020205020404" pitchFamily="49" charset="0"/>
              <a:cs typeface="Courier New" panose="02070309020205020404" pitchFamily="49" charset="0"/>
            </a:endParaRPr>
          </a:p>
          <a:p>
            <a:r>
              <a:rPr lang="fr-FR" dirty="0">
                <a:latin typeface="Courier New" panose="02070309020205020404" pitchFamily="49" charset="0"/>
                <a:cs typeface="Courier New" panose="02070309020205020404" pitchFamily="49" charset="0"/>
              </a:rPr>
              <a:t>Tapez : « git </a:t>
            </a:r>
            <a:r>
              <a:rPr lang="fr-FR" dirty="0" err="1">
                <a:latin typeface="Courier New" panose="02070309020205020404" pitchFamily="49" charset="0"/>
                <a:cs typeface="Courier New" panose="02070309020205020404" pitchFamily="49" charset="0"/>
              </a:rPr>
              <a:t>branch</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specialite</a:t>
            </a:r>
            <a:r>
              <a:rPr lang="fr-FR" dirty="0">
                <a:latin typeface="Courier New" panose="02070309020205020404" pitchFamily="49" charset="0"/>
                <a:cs typeface="Courier New" panose="02070309020205020404" pitchFamily="49" charset="0"/>
              </a:rPr>
              <a:t> »</a:t>
            </a:r>
          </a:p>
          <a:p>
            <a:endParaRPr lang="fr-FR" dirty="0">
              <a:latin typeface="Courier New" panose="02070309020205020404" pitchFamily="49" charset="0"/>
              <a:cs typeface="Courier New" panose="02070309020205020404" pitchFamily="49" charset="0"/>
            </a:endParaRPr>
          </a:p>
          <a:p>
            <a:r>
              <a:rPr lang="fr-FR" dirty="0">
                <a:latin typeface="Courier New" panose="02070309020205020404" pitchFamily="49" charset="0"/>
                <a:cs typeface="Courier New" panose="02070309020205020404" pitchFamily="49" charset="0"/>
              </a:rPr>
              <a:t>Visualisez toutes les branches avec la commande « git </a:t>
            </a:r>
            <a:r>
              <a:rPr lang="fr-FR" dirty="0" err="1">
                <a:latin typeface="Courier New" panose="02070309020205020404" pitchFamily="49" charset="0"/>
                <a:cs typeface="Courier New" panose="02070309020205020404" pitchFamily="49" charset="0"/>
              </a:rPr>
              <a:t>branch</a:t>
            </a:r>
            <a:r>
              <a:rPr lang="fr-FR" dirty="0">
                <a:latin typeface="Courier New" panose="02070309020205020404" pitchFamily="49" charset="0"/>
                <a:cs typeface="Courier New" panose="02070309020205020404" pitchFamily="49" charset="0"/>
              </a:rPr>
              <a:t> »</a:t>
            </a:r>
          </a:p>
          <a:p>
            <a:endParaRPr lang="fr-FR" dirty="0">
              <a:latin typeface="Courier New" panose="02070309020205020404" pitchFamily="49" charset="0"/>
              <a:cs typeface="Courier New" panose="02070309020205020404" pitchFamily="49" charset="0"/>
            </a:endParaRPr>
          </a:p>
          <a:p>
            <a:r>
              <a:rPr lang="fr-FR" dirty="0">
                <a:latin typeface="Courier New" panose="02070309020205020404" pitchFamily="49" charset="0"/>
                <a:cs typeface="Courier New" panose="02070309020205020404" pitchFamily="49" charset="0"/>
              </a:rPr>
              <a:t>Une fois la branche créée, il faut s'y positionner dessus si on souhaite enregistrer les </a:t>
            </a:r>
            <a:r>
              <a:rPr lang="fr-FR" dirty="0" err="1">
                <a:latin typeface="Courier New" panose="02070309020205020404" pitchFamily="49" charset="0"/>
                <a:cs typeface="Courier New" panose="02070309020205020404" pitchFamily="49" charset="0"/>
              </a:rPr>
              <a:t>commits</a:t>
            </a:r>
            <a:r>
              <a:rPr lang="fr-FR" dirty="0">
                <a:latin typeface="Courier New" panose="02070309020205020404" pitchFamily="49" charset="0"/>
                <a:cs typeface="Courier New" panose="02070309020205020404" pitchFamily="49" charset="0"/>
              </a:rPr>
              <a:t> sur cette branche.</a:t>
            </a:r>
          </a:p>
          <a:p>
            <a:r>
              <a:rPr lang="fr-FR" dirty="0">
                <a:latin typeface="Courier New" panose="02070309020205020404" pitchFamily="49" charset="0"/>
                <a:cs typeface="Courier New" panose="02070309020205020404" pitchFamily="49" charset="0"/>
              </a:rPr>
              <a:t>Pour se déplacer sur une branche, il faut utiliser la commande </a:t>
            </a:r>
            <a:r>
              <a:rPr lang="fr-FR" dirty="0" err="1">
                <a:latin typeface="Courier New" panose="02070309020205020404" pitchFamily="49" charset="0"/>
                <a:cs typeface="Courier New" panose="02070309020205020404" pitchFamily="49" charset="0"/>
              </a:rPr>
              <a:t>checkout</a:t>
            </a:r>
            <a:endParaRPr lang="fr-FR" dirty="0">
              <a:latin typeface="Courier New" panose="02070309020205020404" pitchFamily="49" charset="0"/>
              <a:cs typeface="Courier New" panose="02070309020205020404" pitchFamily="49" charset="0"/>
            </a:endParaRPr>
          </a:p>
          <a:p>
            <a:r>
              <a:rPr lang="fr-FR" dirty="0">
                <a:latin typeface="Courier New" panose="02070309020205020404" pitchFamily="49" charset="0"/>
                <a:cs typeface="Courier New" panose="02070309020205020404" pitchFamily="49" charset="0"/>
              </a:rPr>
              <a:t>Tapez : « git </a:t>
            </a:r>
            <a:r>
              <a:rPr lang="fr-FR" dirty="0" err="1">
                <a:latin typeface="Courier New" panose="02070309020205020404" pitchFamily="49" charset="0"/>
                <a:cs typeface="Courier New" panose="02070309020205020404" pitchFamily="49" charset="0"/>
              </a:rPr>
              <a:t>checkout</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specialite</a:t>
            </a:r>
            <a:r>
              <a:rPr lang="fr-FR" dirty="0">
                <a:latin typeface="Courier New" panose="02070309020205020404" pitchFamily="49" charset="0"/>
                <a:cs typeface="Courier New" panose="02070309020205020404" pitchFamily="49" charset="0"/>
              </a:rPr>
              <a:t> »</a:t>
            </a:r>
          </a:p>
        </p:txBody>
      </p:sp>
      <p:sp>
        <p:nvSpPr>
          <p:cNvPr id="4" name="Titre 1">
            <a:extLst>
              <a:ext uri="{FF2B5EF4-FFF2-40B4-BE49-F238E27FC236}">
                <a16:creationId xmlns:a16="http://schemas.microsoft.com/office/drawing/2014/main" id="{CBC30398-CA75-4180-A252-DFD127CBB02D}"/>
              </a:ext>
            </a:extLst>
          </p:cNvPr>
          <p:cNvSpPr txBox="1">
            <a:spLocks/>
          </p:cNvSpPr>
          <p:nvPr/>
        </p:nvSpPr>
        <p:spPr>
          <a:xfrm>
            <a:off x="1582340" y="1030950"/>
            <a:ext cx="8640366" cy="503652"/>
          </a:xfrm>
          <a:prstGeom prst="rect">
            <a:avLst/>
          </a:prstGeom>
        </p:spPr>
        <p:txBody>
          <a:bodyPr lIns="68580" tIns="34290" rIns="68580" bIns="34290" anchor="b"/>
          <a:lstStyle>
            <a:lvl1pPr algn="l" defTabSz="914400" rtl="0" eaLnBrk="1" latinLnBrk="0" hangingPunct="1">
              <a:lnSpc>
                <a:spcPct val="90000"/>
              </a:lnSpc>
              <a:spcBef>
                <a:spcPct val="0"/>
              </a:spcBef>
              <a:buNone/>
              <a:defRPr sz="3600" b="1" i="0" kern="1200">
                <a:solidFill>
                  <a:srgbClr val="092754"/>
                </a:solidFill>
                <a:latin typeface="Arial" panose="020B0604020202020204" pitchFamily="34" charset="0"/>
                <a:ea typeface="+mj-ea"/>
                <a:cs typeface="Arial" panose="020B0604020202020204" pitchFamily="34" charset="0"/>
              </a:defRPr>
            </a:lvl1pPr>
          </a:lstStyle>
          <a:p>
            <a:r>
              <a:rPr lang="fr-FR" sz="2700" dirty="0">
                <a:solidFill>
                  <a:schemeClr val="accent4"/>
                </a:solidFill>
                <a:latin typeface="Arial"/>
                <a:cs typeface="Arial"/>
              </a:rPr>
              <a:t>Gestion des Branches	</a:t>
            </a:r>
            <a:endParaRPr lang="fr-FR" sz="2700" dirty="0">
              <a:solidFill>
                <a:schemeClr val="accent4"/>
              </a:solidFill>
            </a:endParaRPr>
          </a:p>
        </p:txBody>
      </p:sp>
      <p:pic>
        <p:nvPicPr>
          <p:cNvPr id="2052" name="Picture 4" descr="Iteration free icon">
            <a:extLst>
              <a:ext uri="{FF2B5EF4-FFF2-40B4-BE49-F238E27FC236}">
                <a16:creationId xmlns:a16="http://schemas.microsoft.com/office/drawing/2014/main" id="{3938C3A9-036B-4A7B-BB48-7843E7B0984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7999" y="5345477"/>
            <a:ext cx="1363028" cy="1363028"/>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0CFDB696-A545-487B-82F8-C91064538A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0048" y="-27384"/>
            <a:ext cx="1368152" cy="1368152"/>
          </a:xfrm>
          <a:prstGeom prst="rect">
            <a:avLst/>
          </a:prstGeom>
        </p:spPr>
      </p:pic>
    </p:spTree>
    <p:extLst>
      <p:ext uri="{BB962C8B-B14F-4D97-AF65-F5344CB8AC3E}">
        <p14:creationId xmlns:p14="http://schemas.microsoft.com/office/powerpoint/2010/main" val="341530741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1041</Words>
  <Application>Microsoft Office PowerPoint</Application>
  <PresentationFormat>Grand écran</PresentationFormat>
  <Paragraphs>106</Paragraphs>
  <Slides>11</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Arial</vt:lpstr>
      <vt:lpstr>Calibri</vt:lpstr>
      <vt:lpstr>Calibri Light</vt:lpstr>
      <vt:lpstr>Courier New</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BOUNIHI Abderrahmane</dc:creator>
  <cp:lastModifiedBy>BOUNIHI Abderrahmane</cp:lastModifiedBy>
  <cp:revision>6</cp:revision>
  <dcterms:created xsi:type="dcterms:W3CDTF">2023-10-30T13:00:20Z</dcterms:created>
  <dcterms:modified xsi:type="dcterms:W3CDTF">2023-10-30T14:29:14Z</dcterms:modified>
</cp:coreProperties>
</file>