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4"/>
  </p:notesMasterIdLst>
  <p:handoutMasterIdLst>
    <p:handoutMasterId r:id="rId255"/>
  </p:handoutMasterIdLst>
  <p:sldIdLst>
    <p:sldId id="256" r:id="rId2"/>
    <p:sldId id="783" r:id="rId3"/>
    <p:sldId id="316" r:id="rId4"/>
    <p:sldId id="882" r:id="rId5"/>
    <p:sldId id="406" r:id="rId6"/>
    <p:sldId id="407" r:id="rId7"/>
    <p:sldId id="397" r:id="rId8"/>
    <p:sldId id="398" r:id="rId9"/>
    <p:sldId id="399" r:id="rId10"/>
    <p:sldId id="400" r:id="rId11"/>
    <p:sldId id="408" r:id="rId12"/>
    <p:sldId id="401" r:id="rId13"/>
    <p:sldId id="402" r:id="rId14"/>
    <p:sldId id="404" r:id="rId15"/>
    <p:sldId id="409" r:id="rId16"/>
    <p:sldId id="410" r:id="rId17"/>
    <p:sldId id="411" r:id="rId18"/>
    <p:sldId id="412" r:id="rId19"/>
    <p:sldId id="413" r:id="rId20"/>
    <p:sldId id="414" r:id="rId21"/>
    <p:sldId id="415" r:id="rId22"/>
    <p:sldId id="416" r:id="rId23"/>
    <p:sldId id="417" r:id="rId24"/>
    <p:sldId id="418" r:id="rId25"/>
    <p:sldId id="421" r:id="rId26"/>
    <p:sldId id="419" r:id="rId27"/>
    <p:sldId id="420" r:id="rId28"/>
    <p:sldId id="425" r:id="rId29"/>
    <p:sldId id="423" r:id="rId30"/>
    <p:sldId id="424" r:id="rId31"/>
    <p:sldId id="426" r:id="rId32"/>
    <p:sldId id="427" r:id="rId33"/>
    <p:sldId id="428" r:id="rId34"/>
    <p:sldId id="429" r:id="rId35"/>
    <p:sldId id="784" r:id="rId36"/>
    <p:sldId id="785" r:id="rId37"/>
    <p:sldId id="430" r:id="rId38"/>
    <p:sldId id="431" r:id="rId39"/>
    <p:sldId id="432" r:id="rId40"/>
    <p:sldId id="433" r:id="rId41"/>
    <p:sldId id="434" r:id="rId42"/>
    <p:sldId id="435" r:id="rId43"/>
    <p:sldId id="436" r:id="rId44"/>
    <p:sldId id="437" r:id="rId45"/>
    <p:sldId id="438" r:id="rId46"/>
    <p:sldId id="439" r:id="rId47"/>
    <p:sldId id="440" r:id="rId48"/>
    <p:sldId id="441" r:id="rId49"/>
    <p:sldId id="442" r:id="rId50"/>
    <p:sldId id="443" r:id="rId51"/>
    <p:sldId id="444" r:id="rId52"/>
    <p:sldId id="445" r:id="rId53"/>
    <p:sldId id="391" r:id="rId54"/>
    <p:sldId id="447" r:id="rId55"/>
    <p:sldId id="448" r:id="rId56"/>
    <p:sldId id="449" r:id="rId57"/>
    <p:sldId id="450" r:id="rId58"/>
    <p:sldId id="451" r:id="rId59"/>
    <p:sldId id="452" r:id="rId60"/>
    <p:sldId id="453" r:id="rId61"/>
    <p:sldId id="454" r:id="rId62"/>
    <p:sldId id="455" r:id="rId63"/>
    <p:sldId id="456" r:id="rId64"/>
    <p:sldId id="457" r:id="rId65"/>
    <p:sldId id="458" r:id="rId66"/>
    <p:sldId id="459" r:id="rId67"/>
    <p:sldId id="682" r:id="rId68"/>
    <p:sldId id="683" r:id="rId69"/>
    <p:sldId id="678" r:id="rId70"/>
    <p:sldId id="679" r:id="rId71"/>
    <p:sldId id="680" r:id="rId72"/>
    <p:sldId id="681" r:id="rId73"/>
    <p:sldId id="684" r:id="rId74"/>
    <p:sldId id="685" r:id="rId75"/>
    <p:sldId id="686" r:id="rId76"/>
    <p:sldId id="687" r:id="rId77"/>
    <p:sldId id="688" r:id="rId78"/>
    <p:sldId id="689" r:id="rId79"/>
    <p:sldId id="690" r:id="rId80"/>
    <p:sldId id="691" r:id="rId81"/>
    <p:sldId id="692" r:id="rId82"/>
    <p:sldId id="693" r:id="rId83"/>
    <p:sldId id="694" r:id="rId84"/>
    <p:sldId id="695" r:id="rId85"/>
    <p:sldId id="696" r:id="rId86"/>
    <p:sldId id="697" r:id="rId87"/>
    <p:sldId id="698" r:id="rId88"/>
    <p:sldId id="699" r:id="rId89"/>
    <p:sldId id="700" r:id="rId90"/>
    <p:sldId id="701" r:id="rId91"/>
    <p:sldId id="702" r:id="rId92"/>
    <p:sldId id="703" r:id="rId93"/>
    <p:sldId id="704" r:id="rId94"/>
    <p:sldId id="706" r:id="rId95"/>
    <p:sldId id="707" r:id="rId96"/>
    <p:sldId id="708" r:id="rId97"/>
    <p:sldId id="709" r:id="rId98"/>
    <p:sldId id="710" r:id="rId99"/>
    <p:sldId id="711" r:id="rId100"/>
    <p:sldId id="712" r:id="rId101"/>
    <p:sldId id="713" r:id="rId102"/>
    <p:sldId id="786" r:id="rId103"/>
    <p:sldId id="787" r:id="rId104"/>
    <p:sldId id="788" r:id="rId105"/>
    <p:sldId id="789" r:id="rId106"/>
    <p:sldId id="790" r:id="rId107"/>
    <p:sldId id="791" r:id="rId108"/>
    <p:sldId id="714" r:id="rId109"/>
    <p:sldId id="715" r:id="rId110"/>
    <p:sldId id="792" r:id="rId111"/>
    <p:sldId id="716" r:id="rId112"/>
    <p:sldId id="717" r:id="rId113"/>
    <p:sldId id="718" r:id="rId114"/>
    <p:sldId id="719" r:id="rId115"/>
    <p:sldId id="720" r:id="rId116"/>
    <p:sldId id="721" r:id="rId117"/>
    <p:sldId id="722" r:id="rId118"/>
    <p:sldId id="724" r:id="rId119"/>
    <p:sldId id="725" r:id="rId120"/>
    <p:sldId id="727" r:id="rId121"/>
    <p:sldId id="726" r:id="rId122"/>
    <p:sldId id="728" r:id="rId123"/>
    <p:sldId id="729" r:id="rId124"/>
    <p:sldId id="730" r:id="rId125"/>
    <p:sldId id="731" r:id="rId126"/>
    <p:sldId id="732" r:id="rId127"/>
    <p:sldId id="733" r:id="rId128"/>
    <p:sldId id="734" r:id="rId129"/>
    <p:sldId id="735" r:id="rId130"/>
    <p:sldId id="736" r:id="rId131"/>
    <p:sldId id="737" r:id="rId132"/>
    <p:sldId id="738" r:id="rId133"/>
    <p:sldId id="739" r:id="rId134"/>
    <p:sldId id="740" r:id="rId135"/>
    <p:sldId id="741" r:id="rId136"/>
    <p:sldId id="742" r:id="rId137"/>
    <p:sldId id="743" r:id="rId138"/>
    <p:sldId id="744" r:id="rId139"/>
    <p:sldId id="745" r:id="rId140"/>
    <p:sldId id="746" r:id="rId141"/>
    <p:sldId id="747" r:id="rId142"/>
    <p:sldId id="748" r:id="rId143"/>
    <p:sldId id="749" r:id="rId144"/>
    <p:sldId id="750" r:id="rId145"/>
    <p:sldId id="751" r:id="rId146"/>
    <p:sldId id="752" r:id="rId147"/>
    <p:sldId id="753" r:id="rId148"/>
    <p:sldId id="754" r:id="rId149"/>
    <p:sldId id="755" r:id="rId150"/>
    <p:sldId id="756" r:id="rId151"/>
    <p:sldId id="757" r:id="rId152"/>
    <p:sldId id="758" r:id="rId153"/>
    <p:sldId id="759" r:id="rId154"/>
    <p:sldId id="760" r:id="rId155"/>
    <p:sldId id="761" r:id="rId156"/>
    <p:sldId id="762" r:id="rId157"/>
    <p:sldId id="763" r:id="rId158"/>
    <p:sldId id="764" r:id="rId159"/>
    <p:sldId id="765" r:id="rId160"/>
    <p:sldId id="793" r:id="rId161"/>
    <p:sldId id="794" r:id="rId162"/>
    <p:sldId id="766" r:id="rId163"/>
    <p:sldId id="767" r:id="rId164"/>
    <p:sldId id="768" r:id="rId165"/>
    <p:sldId id="769" r:id="rId166"/>
    <p:sldId id="770" r:id="rId167"/>
    <p:sldId id="771" r:id="rId168"/>
    <p:sldId id="772" r:id="rId169"/>
    <p:sldId id="773" r:id="rId170"/>
    <p:sldId id="774" r:id="rId171"/>
    <p:sldId id="775" r:id="rId172"/>
    <p:sldId id="776" r:id="rId173"/>
    <p:sldId id="777" r:id="rId174"/>
    <p:sldId id="778" r:id="rId175"/>
    <p:sldId id="779" r:id="rId176"/>
    <p:sldId id="780" r:id="rId177"/>
    <p:sldId id="782" r:id="rId178"/>
    <p:sldId id="781" r:id="rId179"/>
    <p:sldId id="876" r:id="rId180"/>
    <p:sldId id="877" r:id="rId181"/>
    <p:sldId id="878" r:id="rId182"/>
    <p:sldId id="879" r:id="rId183"/>
    <p:sldId id="880" r:id="rId184"/>
    <p:sldId id="797" r:id="rId185"/>
    <p:sldId id="798" r:id="rId186"/>
    <p:sldId id="857" r:id="rId187"/>
    <p:sldId id="800" r:id="rId188"/>
    <p:sldId id="801" r:id="rId189"/>
    <p:sldId id="802" r:id="rId190"/>
    <p:sldId id="803" r:id="rId191"/>
    <p:sldId id="858" r:id="rId192"/>
    <p:sldId id="812" r:id="rId193"/>
    <p:sldId id="813" r:id="rId194"/>
    <p:sldId id="814" r:id="rId195"/>
    <p:sldId id="815" r:id="rId196"/>
    <p:sldId id="816" r:id="rId197"/>
    <p:sldId id="817" r:id="rId198"/>
    <p:sldId id="818" r:id="rId199"/>
    <p:sldId id="819" r:id="rId200"/>
    <p:sldId id="820" r:id="rId201"/>
    <p:sldId id="821" r:id="rId202"/>
    <p:sldId id="822" r:id="rId203"/>
    <p:sldId id="823" r:id="rId204"/>
    <p:sldId id="824" r:id="rId205"/>
    <p:sldId id="825" r:id="rId206"/>
    <p:sldId id="826" r:id="rId207"/>
    <p:sldId id="827" r:id="rId208"/>
    <p:sldId id="828" r:id="rId209"/>
    <p:sldId id="829" r:id="rId210"/>
    <p:sldId id="830" r:id="rId211"/>
    <p:sldId id="831" r:id="rId212"/>
    <p:sldId id="832" r:id="rId213"/>
    <p:sldId id="833" r:id="rId214"/>
    <p:sldId id="834" r:id="rId215"/>
    <p:sldId id="835" r:id="rId216"/>
    <p:sldId id="836" r:id="rId217"/>
    <p:sldId id="837" r:id="rId218"/>
    <p:sldId id="838" r:id="rId219"/>
    <p:sldId id="839" r:id="rId220"/>
    <p:sldId id="840" r:id="rId221"/>
    <p:sldId id="841" r:id="rId222"/>
    <p:sldId id="842" r:id="rId223"/>
    <p:sldId id="843" r:id="rId224"/>
    <p:sldId id="844" r:id="rId225"/>
    <p:sldId id="845" r:id="rId226"/>
    <p:sldId id="846" r:id="rId227"/>
    <p:sldId id="847" r:id="rId228"/>
    <p:sldId id="848" r:id="rId229"/>
    <p:sldId id="849" r:id="rId230"/>
    <p:sldId id="850" r:id="rId231"/>
    <p:sldId id="851" r:id="rId232"/>
    <p:sldId id="852" r:id="rId233"/>
    <p:sldId id="853" r:id="rId234"/>
    <p:sldId id="854" r:id="rId235"/>
    <p:sldId id="855" r:id="rId236"/>
    <p:sldId id="859" r:id="rId237"/>
    <p:sldId id="861" r:id="rId238"/>
    <p:sldId id="862" r:id="rId239"/>
    <p:sldId id="863" r:id="rId240"/>
    <p:sldId id="864" r:id="rId241"/>
    <p:sldId id="865" r:id="rId242"/>
    <p:sldId id="866" r:id="rId243"/>
    <p:sldId id="867" r:id="rId244"/>
    <p:sldId id="869" r:id="rId245"/>
    <p:sldId id="870" r:id="rId246"/>
    <p:sldId id="871" r:id="rId247"/>
    <p:sldId id="872" r:id="rId248"/>
    <p:sldId id="873" r:id="rId249"/>
    <p:sldId id="874" r:id="rId250"/>
    <p:sldId id="875" r:id="rId251"/>
    <p:sldId id="881" r:id="rId252"/>
    <p:sldId id="490" r:id="rId253"/>
  </p:sldIdLst>
  <p:sldSz cx="9144000" cy="6858000" type="screen4x3"/>
  <p:notesSz cx="7099300" cy="10234613"/>
  <p:custShowLst>
    <p:custShow name="Diaporama personnalisé 1" id="0">
      <p:sldLst>
        <p:sld r:id="rId2"/>
      </p:sldLst>
    </p:custShow>
  </p:custShowLst>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34" autoAdjust="0"/>
    <p:restoredTop sz="91228" autoAdjust="0"/>
  </p:normalViewPr>
  <p:slideViewPr>
    <p:cSldViewPr>
      <p:cViewPr varScale="1">
        <p:scale>
          <a:sx n="67" d="100"/>
          <a:sy n="67" d="100"/>
        </p:scale>
        <p:origin x="1164"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 r:id="rId176" collapse="1"/>
      <p:sld r:id="rId177" collapse="1"/>
      <p:sld r:id="rId178" collapse="1"/>
      <p:sld r:id="rId179" collapse="1"/>
      <p:sld r:id="rId180" collapse="1"/>
      <p:sld r:id="rId181" collapse="1"/>
      <p:sld r:id="rId182" collapse="1"/>
      <p:sld r:id="rId183" collapse="1"/>
      <p:sld r:id="rId184" collapse="1"/>
      <p:sld r:id="rId185" collapse="1"/>
      <p:sld r:id="rId186" collapse="1"/>
      <p:sld r:id="rId187" collapse="1"/>
      <p:sld r:id="rId188" collapse="1"/>
      <p:sld r:id="rId189" collapse="1"/>
      <p:sld r:id="rId190" collapse="1"/>
      <p:sld r:id="rId191" collapse="1"/>
      <p:sld r:id="rId192" collapse="1"/>
      <p:sld r:id="rId193" collapse="1"/>
      <p:sld r:id="rId194" collapse="1"/>
      <p:sld r:id="rId195" collapse="1"/>
      <p:sld r:id="rId196" collapse="1"/>
      <p:sld r:id="rId197" collapse="1"/>
      <p:sld r:id="rId198" collapse="1"/>
      <p:sld r:id="rId199" collapse="1"/>
      <p:sld r:id="rId200" collapse="1"/>
      <p:sld r:id="rId201" collapse="1"/>
      <p:sld r:id="rId202" collapse="1"/>
      <p:sld r:id="rId203" collapse="1"/>
      <p:sld r:id="rId204" collapse="1"/>
      <p:sld r:id="rId205" collapse="1"/>
      <p:sld r:id="rId206" collapse="1"/>
      <p:sld r:id="rId207" collapse="1"/>
      <p:sld r:id="rId208" collapse="1"/>
      <p:sld r:id="rId209" collapse="1"/>
      <p:sld r:id="rId210" collapse="1"/>
      <p:sld r:id="rId211" collapse="1"/>
      <p:sld r:id="rId212" collapse="1"/>
      <p:sld r:id="rId213" collapse="1"/>
      <p:sld r:id="rId214" collapse="1"/>
      <p:sld r:id="rId215" collapse="1"/>
      <p:sld r:id="rId216" collapse="1"/>
      <p:sld r:id="rId217" collapse="1"/>
      <p:sld r:id="rId218" collapse="1"/>
      <p:sld r:id="rId219" collapse="1"/>
      <p:sld r:id="rId220" collapse="1"/>
      <p:sld r:id="rId221" collapse="1"/>
      <p:sld r:id="rId222" collapse="1"/>
      <p:sld r:id="rId223" collapse="1"/>
      <p:sld r:id="rId224" collapse="1"/>
      <p:sld r:id="rId225" collapse="1"/>
      <p:sld r:id="rId226" collapse="1"/>
      <p:sld r:id="rId227" collapse="1"/>
      <p:sld r:id="rId228" collapse="1"/>
      <p:sld r:id="rId229" collapse="1"/>
      <p:sld r:id="rId230" collapse="1"/>
      <p:sld r:id="rId231" collapse="1"/>
      <p:sld r:id="rId232" collapse="1"/>
      <p:sld r:id="rId233" collapse="1"/>
      <p:sld r:id="rId234" collapse="1"/>
      <p:sld r:id="rId235" collapse="1"/>
      <p:sld r:id="rId236" collapse="1"/>
      <p:sld r:id="rId237" collapse="1"/>
      <p:sld r:id="rId238" collapse="1"/>
      <p:sld r:id="rId239" collapse="1"/>
      <p:sld r:id="rId240" collapse="1"/>
      <p:sld r:id="rId241" collapse="1"/>
      <p:sld r:id="rId242" collapse="1"/>
      <p:sld r:id="rId243" collapse="1"/>
      <p:sld r:id="rId244" collapse="1"/>
      <p:sld r:id="rId245" collapse="1"/>
      <p:sld r:id="rId246" collapse="1"/>
      <p:sld r:id="rId247" collapse="1"/>
      <p:sld r:id="rId248" collapse="1"/>
      <p:sld r:id="rId249" collapse="1"/>
      <p:sld r:id="rId250"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handoutMaster" Target="handoutMasters/handout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_rels/viewProps.xml.rels><?xml version="1.0" encoding="UTF-8" standalone="yes"?>
<Relationships xmlns="http://schemas.openxmlformats.org/package/2006/relationships"><Relationship Id="rId117" Type="http://schemas.openxmlformats.org/officeDocument/2006/relationships/slide" Target="slides/slide119.xml"/><Relationship Id="rId21" Type="http://schemas.openxmlformats.org/officeDocument/2006/relationships/slide" Target="slides/slide23.xml"/><Relationship Id="rId42" Type="http://schemas.openxmlformats.org/officeDocument/2006/relationships/slide" Target="slides/slide44.xml"/><Relationship Id="rId63" Type="http://schemas.openxmlformats.org/officeDocument/2006/relationships/slide" Target="slides/slide65.xml"/><Relationship Id="rId84" Type="http://schemas.openxmlformats.org/officeDocument/2006/relationships/slide" Target="slides/slide86.xml"/><Relationship Id="rId138" Type="http://schemas.openxmlformats.org/officeDocument/2006/relationships/slide" Target="slides/slide140.xml"/><Relationship Id="rId159" Type="http://schemas.openxmlformats.org/officeDocument/2006/relationships/slide" Target="slides/slide161.xml"/><Relationship Id="rId170" Type="http://schemas.openxmlformats.org/officeDocument/2006/relationships/slide" Target="slides/slide172.xml"/><Relationship Id="rId191" Type="http://schemas.openxmlformats.org/officeDocument/2006/relationships/slide" Target="slides/slide193.xml"/><Relationship Id="rId205" Type="http://schemas.openxmlformats.org/officeDocument/2006/relationships/slide" Target="slides/slide207.xml"/><Relationship Id="rId226" Type="http://schemas.openxmlformats.org/officeDocument/2006/relationships/slide" Target="slides/slide228.xml"/><Relationship Id="rId247" Type="http://schemas.openxmlformats.org/officeDocument/2006/relationships/slide" Target="slides/slide249.xml"/><Relationship Id="rId107" Type="http://schemas.openxmlformats.org/officeDocument/2006/relationships/slide" Target="slides/slide109.xml"/><Relationship Id="rId11" Type="http://schemas.openxmlformats.org/officeDocument/2006/relationships/slide" Target="slides/slide13.xml"/><Relationship Id="rId32" Type="http://schemas.openxmlformats.org/officeDocument/2006/relationships/slide" Target="slides/slide34.xml"/><Relationship Id="rId53" Type="http://schemas.openxmlformats.org/officeDocument/2006/relationships/slide" Target="slides/slide55.xml"/><Relationship Id="rId74" Type="http://schemas.openxmlformats.org/officeDocument/2006/relationships/slide" Target="slides/slide76.xml"/><Relationship Id="rId128" Type="http://schemas.openxmlformats.org/officeDocument/2006/relationships/slide" Target="slides/slide130.xml"/><Relationship Id="rId149" Type="http://schemas.openxmlformats.org/officeDocument/2006/relationships/slide" Target="slides/slide151.xml"/><Relationship Id="rId5" Type="http://schemas.openxmlformats.org/officeDocument/2006/relationships/slide" Target="slides/slide7.xml"/><Relationship Id="rId95" Type="http://schemas.openxmlformats.org/officeDocument/2006/relationships/slide" Target="slides/slide97.xml"/><Relationship Id="rId160" Type="http://schemas.openxmlformats.org/officeDocument/2006/relationships/slide" Target="slides/slide162.xml"/><Relationship Id="rId181" Type="http://schemas.openxmlformats.org/officeDocument/2006/relationships/slide" Target="slides/slide183.xml"/><Relationship Id="rId216" Type="http://schemas.openxmlformats.org/officeDocument/2006/relationships/slide" Target="slides/slide218.xml"/><Relationship Id="rId237" Type="http://schemas.openxmlformats.org/officeDocument/2006/relationships/slide" Target="slides/slide239.xml"/><Relationship Id="rId22" Type="http://schemas.openxmlformats.org/officeDocument/2006/relationships/slide" Target="slides/slide24.xml"/><Relationship Id="rId43" Type="http://schemas.openxmlformats.org/officeDocument/2006/relationships/slide" Target="slides/slide45.xml"/><Relationship Id="rId64" Type="http://schemas.openxmlformats.org/officeDocument/2006/relationships/slide" Target="slides/slide66.xml"/><Relationship Id="rId118" Type="http://schemas.openxmlformats.org/officeDocument/2006/relationships/slide" Target="slides/slide120.xml"/><Relationship Id="rId139" Type="http://schemas.openxmlformats.org/officeDocument/2006/relationships/slide" Target="slides/slide141.xml"/><Relationship Id="rId85" Type="http://schemas.openxmlformats.org/officeDocument/2006/relationships/slide" Target="slides/slide87.xml"/><Relationship Id="rId150" Type="http://schemas.openxmlformats.org/officeDocument/2006/relationships/slide" Target="slides/slide152.xml"/><Relationship Id="rId171" Type="http://schemas.openxmlformats.org/officeDocument/2006/relationships/slide" Target="slides/slide173.xml"/><Relationship Id="rId192" Type="http://schemas.openxmlformats.org/officeDocument/2006/relationships/slide" Target="slides/slide194.xml"/><Relationship Id="rId206" Type="http://schemas.openxmlformats.org/officeDocument/2006/relationships/slide" Target="slides/slide208.xml"/><Relationship Id="rId227" Type="http://schemas.openxmlformats.org/officeDocument/2006/relationships/slide" Target="slides/slide229.xml"/><Relationship Id="rId248" Type="http://schemas.openxmlformats.org/officeDocument/2006/relationships/slide" Target="slides/slide250.xml"/><Relationship Id="rId12" Type="http://schemas.openxmlformats.org/officeDocument/2006/relationships/slide" Target="slides/slide14.xml"/><Relationship Id="rId33" Type="http://schemas.openxmlformats.org/officeDocument/2006/relationships/slide" Target="slides/slide35.xml"/><Relationship Id="rId108" Type="http://schemas.openxmlformats.org/officeDocument/2006/relationships/slide" Target="slides/slide110.xml"/><Relationship Id="rId129" Type="http://schemas.openxmlformats.org/officeDocument/2006/relationships/slide" Target="slides/slide131.xml"/><Relationship Id="rId54" Type="http://schemas.openxmlformats.org/officeDocument/2006/relationships/slide" Target="slides/slide56.xml"/><Relationship Id="rId75" Type="http://schemas.openxmlformats.org/officeDocument/2006/relationships/slide" Target="slides/slide77.xml"/><Relationship Id="rId96" Type="http://schemas.openxmlformats.org/officeDocument/2006/relationships/slide" Target="slides/slide98.xml"/><Relationship Id="rId140" Type="http://schemas.openxmlformats.org/officeDocument/2006/relationships/slide" Target="slides/slide142.xml"/><Relationship Id="rId161" Type="http://schemas.openxmlformats.org/officeDocument/2006/relationships/slide" Target="slides/slide163.xml"/><Relationship Id="rId182" Type="http://schemas.openxmlformats.org/officeDocument/2006/relationships/slide" Target="slides/slide184.xml"/><Relationship Id="rId217" Type="http://schemas.openxmlformats.org/officeDocument/2006/relationships/slide" Target="slides/slide219.xml"/><Relationship Id="rId6" Type="http://schemas.openxmlformats.org/officeDocument/2006/relationships/slide" Target="slides/slide8.xml"/><Relationship Id="rId238" Type="http://schemas.openxmlformats.org/officeDocument/2006/relationships/slide" Target="slides/slide240.xml"/><Relationship Id="rId23" Type="http://schemas.openxmlformats.org/officeDocument/2006/relationships/slide" Target="slides/slide25.xml"/><Relationship Id="rId119" Type="http://schemas.openxmlformats.org/officeDocument/2006/relationships/slide" Target="slides/slide121.xml"/><Relationship Id="rId44" Type="http://schemas.openxmlformats.org/officeDocument/2006/relationships/slide" Target="slides/slide46.xml"/><Relationship Id="rId65" Type="http://schemas.openxmlformats.org/officeDocument/2006/relationships/slide" Target="slides/slide67.xml"/><Relationship Id="rId86" Type="http://schemas.openxmlformats.org/officeDocument/2006/relationships/slide" Target="slides/slide88.xml"/><Relationship Id="rId130" Type="http://schemas.openxmlformats.org/officeDocument/2006/relationships/slide" Target="slides/slide132.xml"/><Relationship Id="rId151" Type="http://schemas.openxmlformats.org/officeDocument/2006/relationships/slide" Target="slides/slide153.xml"/><Relationship Id="rId172" Type="http://schemas.openxmlformats.org/officeDocument/2006/relationships/slide" Target="slides/slide174.xml"/><Relationship Id="rId193" Type="http://schemas.openxmlformats.org/officeDocument/2006/relationships/slide" Target="slides/slide195.xml"/><Relationship Id="rId207" Type="http://schemas.openxmlformats.org/officeDocument/2006/relationships/slide" Target="slides/slide209.xml"/><Relationship Id="rId228" Type="http://schemas.openxmlformats.org/officeDocument/2006/relationships/slide" Target="slides/slide230.xml"/><Relationship Id="rId249" Type="http://schemas.openxmlformats.org/officeDocument/2006/relationships/slide" Target="slides/slide251.xml"/><Relationship Id="rId13" Type="http://schemas.openxmlformats.org/officeDocument/2006/relationships/slide" Target="slides/slide15.xml"/><Relationship Id="rId109" Type="http://schemas.openxmlformats.org/officeDocument/2006/relationships/slide" Target="slides/slide111.xml"/><Relationship Id="rId34" Type="http://schemas.openxmlformats.org/officeDocument/2006/relationships/slide" Target="slides/slide36.xml"/><Relationship Id="rId55" Type="http://schemas.openxmlformats.org/officeDocument/2006/relationships/slide" Target="slides/slide57.xml"/><Relationship Id="rId76" Type="http://schemas.openxmlformats.org/officeDocument/2006/relationships/slide" Target="slides/slide78.xml"/><Relationship Id="rId97" Type="http://schemas.openxmlformats.org/officeDocument/2006/relationships/slide" Target="slides/slide99.xml"/><Relationship Id="rId120" Type="http://schemas.openxmlformats.org/officeDocument/2006/relationships/slide" Target="slides/slide122.xml"/><Relationship Id="rId141" Type="http://schemas.openxmlformats.org/officeDocument/2006/relationships/slide" Target="slides/slide143.xml"/><Relationship Id="rId7" Type="http://schemas.openxmlformats.org/officeDocument/2006/relationships/slide" Target="slides/slide9.xml"/><Relationship Id="rId162" Type="http://schemas.openxmlformats.org/officeDocument/2006/relationships/slide" Target="slides/slide164.xml"/><Relationship Id="rId183" Type="http://schemas.openxmlformats.org/officeDocument/2006/relationships/slide" Target="slides/slide185.xml"/><Relationship Id="rId218" Type="http://schemas.openxmlformats.org/officeDocument/2006/relationships/slide" Target="slides/slide220.xml"/><Relationship Id="rId239" Type="http://schemas.openxmlformats.org/officeDocument/2006/relationships/slide" Target="slides/slide241.xml"/><Relationship Id="rId250" Type="http://schemas.openxmlformats.org/officeDocument/2006/relationships/slide" Target="slides/slide252.xml"/><Relationship Id="rId24" Type="http://schemas.openxmlformats.org/officeDocument/2006/relationships/slide" Target="slides/slide26.xml"/><Relationship Id="rId45" Type="http://schemas.openxmlformats.org/officeDocument/2006/relationships/slide" Target="slides/slide47.xml"/><Relationship Id="rId66" Type="http://schemas.openxmlformats.org/officeDocument/2006/relationships/slide" Target="slides/slide68.xml"/><Relationship Id="rId87" Type="http://schemas.openxmlformats.org/officeDocument/2006/relationships/slide" Target="slides/slide89.xml"/><Relationship Id="rId110" Type="http://schemas.openxmlformats.org/officeDocument/2006/relationships/slide" Target="slides/slide112.xml"/><Relationship Id="rId131" Type="http://schemas.openxmlformats.org/officeDocument/2006/relationships/slide" Target="slides/slide133.xml"/><Relationship Id="rId152" Type="http://schemas.openxmlformats.org/officeDocument/2006/relationships/slide" Target="slides/slide154.xml"/><Relationship Id="rId173" Type="http://schemas.openxmlformats.org/officeDocument/2006/relationships/slide" Target="slides/slide175.xml"/><Relationship Id="rId194" Type="http://schemas.openxmlformats.org/officeDocument/2006/relationships/slide" Target="slides/slide196.xml"/><Relationship Id="rId208" Type="http://schemas.openxmlformats.org/officeDocument/2006/relationships/slide" Target="slides/slide210.xml"/><Relationship Id="rId229" Type="http://schemas.openxmlformats.org/officeDocument/2006/relationships/slide" Target="slides/slide231.xml"/><Relationship Id="rId240" Type="http://schemas.openxmlformats.org/officeDocument/2006/relationships/slide" Target="slides/slide242.xml"/><Relationship Id="rId14" Type="http://schemas.openxmlformats.org/officeDocument/2006/relationships/slide" Target="slides/slide16.xml"/><Relationship Id="rId35" Type="http://schemas.openxmlformats.org/officeDocument/2006/relationships/slide" Target="slides/slide37.xml"/><Relationship Id="rId56" Type="http://schemas.openxmlformats.org/officeDocument/2006/relationships/slide" Target="slides/slide58.xml"/><Relationship Id="rId77" Type="http://schemas.openxmlformats.org/officeDocument/2006/relationships/slide" Target="slides/slide79.xml"/><Relationship Id="rId100" Type="http://schemas.openxmlformats.org/officeDocument/2006/relationships/slide" Target="slides/slide102.xml"/><Relationship Id="rId8" Type="http://schemas.openxmlformats.org/officeDocument/2006/relationships/slide" Target="slides/slide10.xml"/><Relationship Id="rId98" Type="http://schemas.openxmlformats.org/officeDocument/2006/relationships/slide" Target="slides/slide100.xml"/><Relationship Id="rId121" Type="http://schemas.openxmlformats.org/officeDocument/2006/relationships/slide" Target="slides/slide123.xml"/><Relationship Id="rId142" Type="http://schemas.openxmlformats.org/officeDocument/2006/relationships/slide" Target="slides/slide144.xml"/><Relationship Id="rId163" Type="http://schemas.openxmlformats.org/officeDocument/2006/relationships/slide" Target="slides/slide165.xml"/><Relationship Id="rId184" Type="http://schemas.openxmlformats.org/officeDocument/2006/relationships/slide" Target="slides/slide186.xml"/><Relationship Id="rId219" Type="http://schemas.openxmlformats.org/officeDocument/2006/relationships/slide" Target="slides/slide221.xml"/><Relationship Id="rId230" Type="http://schemas.openxmlformats.org/officeDocument/2006/relationships/slide" Target="slides/slide232.xml"/><Relationship Id="rId25" Type="http://schemas.openxmlformats.org/officeDocument/2006/relationships/slide" Target="slides/slide27.xml"/><Relationship Id="rId46" Type="http://schemas.openxmlformats.org/officeDocument/2006/relationships/slide" Target="slides/slide48.xml"/><Relationship Id="rId67" Type="http://schemas.openxmlformats.org/officeDocument/2006/relationships/slide" Target="slides/slide69.xml"/><Relationship Id="rId88" Type="http://schemas.openxmlformats.org/officeDocument/2006/relationships/slide" Target="slides/slide90.xml"/><Relationship Id="rId111" Type="http://schemas.openxmlformats.org/officeDocument/2006/relationships/slide" Target="slides/slide113.xml"/><Relationship Id="rId132" Type="http://schemas.openxmlformats.org/officeDocument/2006/relationships/slide" Target="slides/slide134.xml"/><Relationship Id="rId153" Type="http://schemas.openxmlformats.org/officeDocument/2006/relationships/slide" Target="slides/slide155.xml"/><Relationship Id="rId174" Type="http://schemas.openxmlformats.org/officeDocument/2006/relationships/slide" Target="slides/slide176.xml"/><Relationship Id="rId195" Type="http://schemas.openxmlformats.org/officeDocument/2006/relationships/slide" Target="slides/slide197.xml"/><Relationship Id="rId209" Type="http://schemas.openxmlformats.org/officeDocument/2006/relationships/slide" Target="slides/slide211.xml"/><Relationship Id="rId220" Type="http://schemas.openxmlformats.org/officeDocument/2006/relationships/slide" Target="slides/slide222.xml"/><Relationship Id="rId241" Type="http://schemas.openxmlformats.org/officeDocument/2006/relationships/slide" Target="slides/slide243.xml"/><Relationship Id="rId15" Type="http://schemas.openxmlformats.org/officeDocument/2006/relationships/slide" Target="slides/slide17.xml"/><Relationship Id="rId36" Type="http://schemas.openxmlformats.org/officeDocument/2006/relationships/slide" Target="slides/slide38.xml"/><Relationship Id="rId57" Type="http://schemas.openxmlformats.org/officeDocument/2006/relationships/slide" Target="slides/slide59.xml"/><Relationship Id="rId78" Type="http://schemas.openxmlformats.org/officeDocument/2006/relationships/slide" Target="slides/slide80.xml"/><Relationship Id="rId99" Type="http://schemas.openxmlformats.org/officeDocument/2006/relationships/slide" Target="slides/slide101.xml"/><Relationship Id="rId101" Type="http://schemas.openxmlformats.org/officeDocument/2006/relationships/slide" Target="slides/slide103.xml"/><Relationship Id="rId122" Type="http://schemas.openxmlformats.org/officeDocument/2006/relationships/slide" Target="slides/slide124.xml"/><Relationship Id="rId143" Type="http://schemas.openxmlformats.org/officeDocument/2006/relationships/slide" Target="slides/slide145.xml"/><Relationship Id="rId164" Type="http://schemas.openxmlformats.org/officeDocument/2006/relationships/slide" Target="slides/slide166.xml"/><Relationship Id="rId185" Type="http://schemas.openxmlformats.org/officeDocument/2006/relationships/slide" Target="slides/slide187.xml"/><Relationship Id="rId4" Type="http://schemas.openxmlformats.org/officeDocument/2006/relationships/slide" Target="slides/slide6.xml"/><Relationship Id="rId9" Type="http://schemas.openxmlformats.org/officeDocument/2006/relationships/slide" Target="slides/slide11.xml"/><Relationship Id="rId180" Type="http://schemas.openxmlformats.org/officeDocument/2006/relationships/slide" Target="slides/slide182.xml"/><Relationship Id="rId210" Type="http://schemas.openxmlformats.org/officeDocument/2006/relationships/slide" Target="slides/slide212.xml"/><Relationship Id="rId215" Type="http://schemas.openxmlformats.org/officeDocument/2006/relationships/slide" Target="slides/slide217.xml"/><Relationship Id="rId236" Type="http://schemas.openxmlformats.org/officeDocument/2006/relationships/slide" Target="slides/slide238.xml"/><Relationship Id="rId26" Type="http://schemas.openxmlformats.org/officeDocument/2006/relationships/slide" Target="slides/slide28.xml"/><Relationship Id="rId231" Type="http://schemas.openxmlformats.org/officeDocument/2006/relationships/slide" Target="slides/slide233.xml"/><Relationship Id="rId47" Type="http://schemas.openxmlformats.org/officeDocument/2006/relationships/slide" Target="slides/slide49.xml"/><Relationship Id="rId68" Type="http://schemas.openxmlformats.org/officeDocument/2006/relationships/slide" Target="slides/slide70.xml"/><Relationship Id="rId89" Type="http://schemas.openxmlformats.org/officeDocument/2006/relationships/slide" Target="slides/slide91.xml"/><Relationship Id="rId112" Type="http://schemas.openxmlformats.org/officeDocument/2006/relationships/slide" Target="slides/slide114.xml"/><Relationship Id="rId133" Type="http://schemas.openxmlformats.org/officeDocument/2006/relationships/slide" Target="slides/slide135.xml"/><Relationship Id="rId154" Type="http://schemas.openxmlformats.org/officeDocument/2006/relationships/slide" Target="slides/slide156.xml"/><Relationship Id="rId175" Type="http://schemas.openxmlformats.org/officeDocument/2006/relationships/slide" Target="slides/slide177.xml"/><Relationship Id="rId196" Type="http://schemas.openxmlformats.org/officeDocument/2006/relationships/slide" Target="slides/slide198.xml"/><Relationship Id="rId200" Type="http://schemas.openxmlformats.org/officeDocument/2006/relationships/slide" Target="slides/slide202.xml"/><Relationship Id="rId16" Type="http://schemas.openxmlformats.org/officeDocument/2006/relationships/slide" Target="slides/slide18.xml"/><Relationship Id="rId221" Type="http://schemas.openxmlformats.org/officeDocument/2006/relationships/slide" Target="slides/slide223.xml"/><Relationship Id="rId242" Type="http://schemas.openxmlformats.org/officeDocument/2006/relationships/slide" Target="slides/slide244.xml"/><Relationship Id="rId37" Type="http://schemas.openxmlformats.org/officeDocument/2006/relationships/slide" Target="slides/slide39.xml"/><Relationship Id="rId58" Type="http://schemas.openxmlformats.org/officeDocument/2006/relationships/slide" Target="slides/slide60.xml"/><Relationship Id="rId79" Type="http://schemas.openxmlformats.org/officeDocument/2006/relationships/slide" Target="slides/slide81.xml"/><Relationship Id="rId102" Type="http://schemas.openxmlformats.org/officeDocument/2006/relationships/slide" Target="slides/slide104.xml"/><Relationship Id="rId123" Type="http://schemas.openxmlformats.org/officeDocument/2006/relationships/slide" Target="slides/slide125.xml"/><Relationship Id="rId144" Type="http://schemas.openxmlformats.org/officeDocument/2006/relationships/slide" Target="slides/slide146.xml"/><Relationship Id="rId90" Type="http://schemas.openxmlformats.org/officeDocument/2006/relationships/slide" Target="slides/slide92.xml"/><Relationship Id="rId165" Type="http://schemas.openxmlformats.org/officeDocument/2006/relationships/slide" Target="slides/slide167.xml"/><Relationship Id="rId186" Type="http://schemas.openxmlformats.org/officeDocument/2006/relationships/slide" Target="slides/slide188.xml"/><Relationship Id="rId211" Type="http://schemas.openxmlformats.org/officeDocument/2006/relationships/slide" Target="slides/slide213.xml"/><Relationship Id="rId232" Type="http://schemas.openxmlformats.org/officeDocument/2006/relationships/slide" Target="slides/slide234.xml"/><Relationship Id="rId27" Type="http://schemas.openxmlformats.org/officeDocument/2006/relationships/slide" Target="slides/slide29.xml"/><Relationship Id="rId48" Type="http://schemas.openxmlformats.org/officeDocument/2006/relationships/slide" Target="slides/slide50.xml"/><Relationship Id="rId69" Type="http://schemas.openxmlformats.org/officeDocument/2006/relationships/slide" Target="slides/slide71.xml"/><Relationship Id="rId113" Type="http://schemas.openxmlformats.org/officeDocument/2006/relationships/slide" Target="slides/slide115.xml"/><Relationship Id="rId134" Type="http://schemas.openxmlformats.org/officeDocument/2006/relationships/slide" Target="slides/slide136.xml"/><Relationship Id="rId80" Type="http://schemas.openxmlformats.org/officeDocument/2006/relationships/slide" Target="slides/slide82.xml"/><Relationship Id="rId155" Type="http://schemas.openxmlformats.org/officeDocument/2006/relationships/slide" Target="slides/slide157.xml"/><Relationship Id="rId176" Type="http://schemas.openxmlformats.org/officeDocument/2006/relationships/slide" Target="slides/slide178.xml"/><Relationship Id="rId197" Type="http://schemas.openxmlformats.org/officeDocument/2006/relationships/slide" Target="slides/slide199.xml"/><Relationship Id="rId201" Type="http://schemas.openxmlformats.org/officeDocument/2006/relationships/slide" Target="slides/slide203.xml"/><Relationship Id="rId222" Type="http://schemas.openxmlformats.org/officeDocument/2006/relationships/slide" Target="slides/slide224.xml"/><Relationship Id="rId243" Type="http://schemas.openxmlformats.org/officeDocument/2006/relationships/slide" Target="slides/slide245.xml"/><Relationship Id="rId17" Type="http://schemas.openxmlformats.org/officeDocument/2006/relationships/slide" Target="slides/slide19.xml"/><Relationship Id="rId38" Type="http://schemas.openxmlformats.org/officeDocument/2006/relationships/slide" Target="slides/slide40.xml"/><Relationship Id="rId59" Type="http://schemas.openxmlformats.org/officeDocument/2006/relationships/slide" Target="slides/slide61.xml"/><Relationship Id="rId103" Type="http://schemas.openxmlformats.org/officeDocument/2006/relationships/slide" Target="slides/slide105.xml"/><Relationship Id="rId124" Type="http://schemas.openxmlformats.org/officeDocument/2006/relationships/slide" Target="slides/slide126.xml"/><Relationship Id="rId70" Type="http://schemas.openxmlformats.org/officeDocument/2006/relationships/slide" Target="slides/slide72.xml"/><Relationship Id="rId91" Type="http://schemas.openxmlformats.org/officeDocument/2006/relationships/slide" Target="slides/slide93.xml"/><Relationship Id="rId145" Type="http://schemas.openxmlformats.org/officeDocument/2006/relationships/slide" Target="slides/slide147.xml"/><Relationship Id="rId166" Type="http://schemas.openxmlformats.org/officeDocument/2006/relationships/slide" Target="slides/slide168.xml"/><Relationship Id="rId187" Type="http://schemas.openxmlformats.org/officeDocument/2006/relationships/slide" Target="slides/slide189.xml"/><Relationship Id="rId1" Type="http://schemas.openxmlformats.org/officeDocument/2006/relationships/slide" Target="slides/slide3.xml"/><Relationship Id="rId212" Type="http://schemas.openxmlformats.org/officeDocument/2006/relationships/slide" Target="slides/slide214.xml"/><Relationship Id="rId233" Type="http://schemas.openxmlformats.org/officeDocument/2006/relationships/slide" Target="slides/slide235.xml"/><Relationship Id="rId28" Type="http://schemas.openxmlformats.org/officeDocument/2006/relationships/slide" Target="slides/slide30.xml"/><Relationship Id="rId49" Type="http://schemas.openxmlformats.org/officeDocument/2006/relationships/slide" Target="slides/slide51.xml"/><Relationship Id="rId114" Type="http://schemas.openxmlformats.org/officeDocument/2006/relationships/slide" Target="slides/slide116.xml"/><Relationship Id="rId60" Type="http://schemas.openxmlformats.org/officeDocument/2006/relationships/slide" Target="slides/slide62.xml"/><Relationship Id="rId81" Type="http://schemas.openxmlformats.org/officeDocument/2006/relationships/slide" Target="slides/slide83.xml"/><Relationship Id="rId135" Type="http://schemas.openxmlformats.org/officeDocument/2006/relationships/slide" Target="slides/slide137.xml"/><Relationship Id="rId156" Type="http://schemas.openxmlformats.org/officeDocument/2006/relationships/slide" Target="slides/slide158.xml"/><Relationship Id="rId177" Type="http://schemas.openxmlformats.org/officeDocument/2006/relationships/slide" Target="slides/slide179.xml"/><Relationship Id="rId198" Type="http://schemas.openxmlformats.org/officeDocument/2006/relationships/slide" Target="slides/slide200.xml"/><Relationship Id="rId202" Type="http://schemas.openxmlformats.org/officeDocument/2006/relationships/slide" Target="slides/slide204.xml"/><Relationship Id="rId223" Type="http://schemas.openxmlformats.org/officeDocument/2006/relationships/slide" Target="slides/slide225.xml"/><Relationship Id="rId244" Type="http://schemas.openxmlformats.org/officeDocument/2006/relationships/slide" Target="slides/slide246.xml"/><Relationship Id="rId18" Type="http://schemas.openxmlformats.org/officeDocument/2006/relationships/slide" Target="slides/slide20.xml"/><Relationship Id="rId39" Type="http://schemas.openxmlformats.org/officeDocument/2006/relationships/slide" Target="slides/slide41.xml"/><Relationship Id="rId50" Type="http://schemas.openxmlformats.org/officeDocument/2006/relationships/slide" Target="slides/slide52.xml"/><Relationship Id="rId104" Type="http://schemas.openxmlformats.org/officeDocument/2006/relationships/slide" Target="slides/slide106.xml"/><Relationship Id="rId125" Type="http://schemas.openxmlformats.org/officeDocument/2006/relationships/slide" Target="slides/slide127.xml"/><Relationship Id="rId146" Type="http://schemas.openxmlformats.org/officeDocument/2006/relationships/slide" Target="slides/slide148.xml"/><Relationship Id="rId167" Type="http://schemas.openxmlformats.org/officeDocument/2006/relationships/slide" Target="slides/slide169.xml"/><Relationship Id="rId188" Type="http://schemas.openxmlformats.org/officeDocument/2006/relationships/slide" Target="slides/slide190.xml"/><Relationship Id="rId71" Type="http://schemas.openxmlformats.org/officeDocument/2006/relationships/slide" Target="slides/slide73.xml"/><Relationship Id="rId92" Type="http://schemas.openxmlformats.org/officeDocument/2006/relationships/slide" Target="slides/slide94.xml"/><Relationship Id="rId213" Type="http://schemas.openxmlformats.org/officeDocument/2006/relationships/slide" Target="slides/slide215.xml"/><Relationship Id="rId234" Type="http://schemas.openxmlformats.org/officeDocument/2006/relationships/slide" Target="slides/slide236.xml"/><Relationship Id="rId2" Type="http://schemas.openxmlformats.org/officeDocument/2006/relationships/slide" Target="slides/slide4.xml"/><Relationship Id="rId29" Type="http://schemas.openxmlformats.org/officeDocument/2006/relationships/slide" Target="slides/slide31.xml"/><Relationship Id="rId40" Type="http://schemas.openxmlformats.org/officeDocument/2006/relationships/slide" Target="slides/slide42.xml"/><Relationship Id="rId115" Type="http://schemas.openxmlformats.org/officeDocument/2006/relationships/slide" Target="slides/slide117.xml"/><Relationship Id="rId136" Type="http://schemas.openxmlformats.org/officeDocument/2006/relationships/slide" Target="slides/slide138.xml"/><Relationship Id="rId157" Type="http://schemas.openxmlformats.org/officeDocument/2006/relationships/slide" Target="slides/slide159.xml"/><Relationship Id="rId178" Type="http://schemas.openxmlformats.org/officeDocument/2006/relationships/slide" Target="slides/slide180.xml"/><Relationship Id="rId61" Type="http://schemas.openxmlformats.org/officeDocument/2006/relationships/slide" Target="slides/slide63.xml"/><Relationship Id="rId82" Type="http://schemas.openxmlformats.org/officeDocument/2006/relationships/slide" Target="slides/slide84.xml"/><Relationship Id="rId199" Type="http://schemas.openxmlformats.org/officeDocument/2006/relationships/slide" Target="slides/slide201.xml"/><Relationship Id="rId203" Type="http://schemas.openxmlformats.org/officeDocument/2006/relationships/slide" Target="slides/slide205.xml"/><Relationship Id="rId19" Type="http://schemas.openxmlformats.org/officeDocument/2006/relationships/slide" Target="slides/slide21.xml"/><Relationship Id="rId224" Type="http://schemas.openxmlformats.org/officeDocument/2006/relationships/slide" Target="slides/slide226.xml"/><Relationship Id="rId245" Type="http://schemas.openxmlformats.org/officeDocument/2006/relationships/slide" Target="slides/slide247.xml"/><Relationship Id="rId30" Type="http://schemas.openxmlformats.org/officeDocument/2006/relationships/slide" Target="slides/slide32.xml"/><Relationship Id="rId105" Type="http://schemas.openxmlformats.org/officeDocument/2006/relationships/slide" Target="slides/slide107.xml"/><Relationship Id="rId126" Type="http://schemas.openxmlformats.org/officeDocument/2006/relationships/slide" Target="slides/slide128.xml"/><Relationship Id="rId147" Type="http://schemas.openxmlformats.org/officeDocument/2006/relationships/slide" Target="slides/slide149.xml"/><Relationship Id="rId168" Type="http://schemas.openxmlformats.org/officeDocument/2006/relationships/slide" Target="slides/slide170.xml"/><Relationship Id="rId51" Type="http://schemas.openxmlformats.org/officeDocument/2006/relationships/slide" Target="slides/slide53.xml"/><Relationship Id="rId72" Type="http://schemas.openxmlformats.org/officeDocument/2006/relationships/slide" Target="slides/slide74.xml"/><Relationship Id="rId93" Type="http://schemas.openxmlformats.org/officeDocument/2006/relationships/slide" Target="slides/slide95.xml"/><Relationship Id="rId189" Type="http://schemas.openxmlformats.org/officeDocument/2006/relationships/slide" Target="slides/slide191.xml"/><Relationship Id="rId3" Type="http://schemas.openxmlformats.org/officeDocument/2006/relationships/slide" Target="slides/slide5.xml"/><Relationship Id="rId214" Type="http://schemas.openxmlformats.org/officeDocument/2006/relationships/slide" Target="slides/slide216.xml"/><Relationship Id="rId235" Type="http://schemas.openxmlformats.org/officeDocument/2006/relationships/slide" Target="slides/slide237.xml"/><Relationship Id="rId116" Type="http://schemas.openxmlformats.org/officeDocument/2006/relationships/slide" Target="slides/slide118.xml"/><Relationship Id="rId137" Type="http://schemas.openxmlformats.org/officeDocument/2006/relationships/slide" Target="slides/slide139.xml"/><Relationship Id="rId158" Type="http://schemas.openxmlformats.org/officeDocument/2006/relationships/slide" Target="slides/slide160.xml"/><Relationship Id="rId20" Type="http://schemas.openxmlformats.org/officeDocument/2006/relationships/slide" Target="slides/slide22.xml"/><Relationship Id="rId41" Type="http://schemas.openxmlformats.org/officeDocument/2006/relationships/slide" Target="slides/slide43.xml"/><Relationship Id="rId62" Type="http://schemas.openxmlformats.org/officeDocument/2006/relationships/slide" Target="slides/slide64.xml"/><Relationship Id="rId83" Type="http://schemas.openxmlformats.org/officeDocument/2006/relationships/slide" Target="slides/slide85.xml"/><Relationship Id="rId179" Type="http://schemas.openxmlformats.org/officeDocument/2006/relationships/slide" Target="slides/slide181.xml"/><Relationship Id="rId190" Type="http://schemas.openxmlformats.org/officeDocument/2006/relationships/slide" Target="slides/slide192.xml"/><Relationship Id="rId204" Type="http://schemas.openxmlformats.org/officeDocument/2006/relationships/slide" Target="slides/slide206.xml"/><Relationship Id="rId225" Type="http://schemas.openxmlformats.org/officeDocument/2006/relationships/slide" Target="slides/slide227.xml"/><Relationship Id="rId246" Type="http://schemas.openxmlformats.org/officeDocument/2006/relationships/slide" Target="slides/slide248.xml"/><Relationship Id="rId106" Type="http://schemas.openxmlformats.org/officeDocument/2006/relationships/slide" Target="slides/slide108.xml"/><Relationship Id="rId127" Type="http://schemas.openxmlformats.org/officeDocument/2006/relationships/slide" Target="slides/slide129.xml"/><Relationship Id="rId10" Type="http://schemas.openxmlformats.org/officeDocument/2006/relationships/slide" Target="slides/slide12.xml"/><Relationship Id="rId31" Type="http://schemas.openxmlformats.org/officeDocument/2006/relationships/slide" Target="slides/slide33.xml"/><Relationship Id="rId52" Type="http://schemas.openxmlformats.org/officeDocument/2006/relationships/slide" Target="slides/slide54.xml"/><Relationship Id="rId73" Type="http://schemas.openxmlformats.org/officeDocument/2006/relationships/slide" Target="slides/slide75.xml"/><Relationship Id="rId94" Type="http://schemas.openxmlformats.org/officeDocument/2006/relationships/slide" Target="slides/slide96.xml"/><Relationship Id="rId148" Type="http://schemas.openxmlformats.org/officeDocument/2006/relationships/slide" Target="slides/slide150.xml"/><Relationship Id="rId169" Type="http://schemas.openxmlformats.org/officeDocument/2006/relationships/slide" Target="slides/slide17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fr-FR" dirty="0"/>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2572791-D2C4-4800-8E8C-6D7530719938}" type="slidenum">
              <a:rPr lang="fr-FR" smtClean="0"/>
              <a:pPr/>
              <a:t>‹N°›</a:t>
            </a:fld>
            <a:endParaRPr lang="fr-FR" dirty="0"/>
          </a:p>
        </p:txBody>
      </p:sp>
    </p:spTree>
    <p:extLst>
      <p:ext uri="{BB962C8B-B14F-4D97-AF65-F5344CB8AC3E}">
        <p14:creationId xmlns:p14="http://schemas.microsoft.com/office/powerpoint/2010/main" val="355148872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endParaRPr lang="fr-FR" dirty="0"/>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EF850A21-DD37-45E8-B0DD-ECD016A4D738}" type="slidenum">
              <a:rPr lang="fr-FR" smtClean="0"/>
              <a:pPr/>
              <a:t>‹N°›</a:t>
            </a:fld>
            <a:endParaRPr lang="fr-FR" dirty="0"/>
          </a:p>
        </p:txBody>
      </p:sp>
    </p:spTree>
    <p:extLst>
      <p:ext uri="{BB962C8B-B14F-4D97-AF65-F5344CB8AC3E}">
        <p14:creationId xmlns:p14="http://schemas.microsoft.com/office/powerpoint/2010/main" val="781616404"/>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e la date 3"/>
          <p:cNvSpPr>
            <a:spLocks noGrp="1"/>
          </p:cNvSpPr>
          <p:nvPr>
            <p:ph type="dt" idx="10"/>
          </p:nvPr>
        </p:nvSpPr>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196</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197</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198</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199</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200</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201</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202</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203</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204</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206</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207</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208</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209</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210</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211</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212</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213</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214</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endParaRPr lang="fr-F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216</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217</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218</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219</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220</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221</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222</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223</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224</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182</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226</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227</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228</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229</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230</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231</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232</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233</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234</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235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183</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192</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193</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194</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a date 3"/>
          <p:cNvSpPr>
            <a:spLocks noGrp="1"/>
          </p:cNvSpPr>
          <p:nvPr>
            <p:ph type="dt" idx="10"/>
          </p:nvPr>
        </p:nvSpPr>
        <p:spPr/>
        <p:txBody>
          <a:bodyPr/>
          <a:lstStyle/>
          <a:p>
            <a:fld id="{50D1EBBD-BD8C-4177-BA2A-AF82DAFD12E1}" type="datetimeFigureOut">
              <a:rPr lang="fr-FR" smtClean="0"/>
              <a:pPr/>
              <a:t>08/10/2019</a:t>
            </a:fld>
            <a:endParaRPr lang="fr-FR"/>
          </a:p>
        </p:txBody>
      </p:sp>
      <p:sp>
        <p:nvSpPr>
          <p:cNvPr id="5" name="Espace réservé du numéro de diapositive 4"/>
          <p:cNvSpPr>
            <a:spLocks noGrp="1"/>
          </p:cNvSpPr>
          <p:nvPr>
            <p:ph type="sldNum" sz="quarter" idx="11"/>
          </p:nvPr>
        </p:nvSpPr>
        <p:spPr/>
        <p:txBody>
          <a:bodyPr/>
          <a:lstStyle/>
          <a:p>
            <a:fld id="{EF850A21-DD37-45E8-B0DD-ECD016A4D738}" type="slidenum">
              <a:rPr lang="fr-FR" smtClean="0"/>
              <a:pPr/>
              <a:t>195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Ellipse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5" name="Ellipse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14" name="Titre 13"/>
          <p:cNvSpPr>
            <a:spLocks noGrp="1"/>
          </p:cNvSpPr>
          <p:nvPr>
            <p:ph type="ctrTitle"/>
          </p:nvPr>
        </p:nvSpPr>
        <p:spPr>
          <a:xfrm>
            <a:off x="1432560" y="359898"/>
            <a:ext cx="7406640" cy="1472184"/>
          </a:xfrm>
        </p:spPr>
        <p:txBody>
          <a:bodyPr anchor="b"/>
          <a:lstStyle>
            <a:lvl1pPr algn="l">
              <a:defRPr/>
            </a:lvl1pPr>
            <a:extLst/>
          </a:lstStyle>
          <a:p>
            <a:r>
              <a:rPr lang="fr-FR" smtClean="0"/>
              <a:t>Cliquez pour modifier le style du titre</a:t>
            </a:r>
            <a:endParaRPr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fr-FR" smtClean="0"/>
              <a:t>Cliquez pour modifier le style des sous-titres du masque</a:t>
            </a:r>
            <a:endParaRPr lang="en-US"/>
          </a:p>
        </p:txBody>
      </p:sp>
      <p:sp>
        <p:nvSpPr>
          <p:cNvPr id="6" name="Espace réservé de la date 6"/>
          <p:cNvSpPr>
            <a:spLocks noGrp="1"/>
          </p:cNvSpPr>
          <p:nvPr>
            <p:ph type="dt" sz="half" idx="10"/>
          </p:nvPr>
        </p:nvSpPr>
        <p:spPr>
          <a:xfrm>
            <a:off x="1000100" y="6305550"/>
            <a:ext cx="2133600" cy="476250"/>
          </a:xfrm>
        </p:spPr>
        <p:txBody>
          <a:bodyPr/>
          <a:lstStyle>
            <a:lvl1pPr>
              <a:defRPr/>
            </a:lvl1pPr>
            <a:extLst/>
          </a:lstStyle>
          <a:p>
            <a:pPr>
              <a:defRPr/>
            </a:pPr>
            <a:r>
              <a:rPr lang="fr-FR" smtClean="0"/>
              <a:t>Composants d'entreprise-EMSI</a:t>
            </a:r>
            <a:endParaRPr lang="fr-BE" dirty="0"/>
          </a:p>
        </p:txBody>
      </p:sp>
      <p:sp>
        <p:nvSpPr>
          <p:cNvPr id="7" name="Espace réservé du pied de page 19"/>
          <p:cNvSpPr>
            <a:spLocks noGrp="1"/>
          </p:cNvSpPr>
          <p:nvPr>
            <p:ph type="ftr" sz="quarter" idx="11"/>
          </p:nvPr>
        </p:nvSpPr>
        <p:spPr/>
        <p:txBody>
          <a:bodyPr/>
          <a:lstStyle>
            <a:lvl1pPr>
              <a:defRPr/>
            </a:lvl1pPr>
            <a:extLst/>
          </a:lstStyle>
          <a:p>
            <a:pPr>
              <a:defRPr/>
            </a:pPr>
            <a:r>
              <a:rPr lang="fr-BE" smtClean="0"/>
              <a:t>01/09/2009</a:t>
            </a:r>
            <a:endParaRPr lang="fr-BE" dirty="0"/>
          </a:p>
        </p:txBody>
      </p:sp>
      <p:sp>
        <p:nvSpPr>
          <p:cNvPr id="8" name="Espace réservé du numéro de diapositive 9"/>
          <p:cNvSpPr>
            <a:spLocks noGrp="1"/>
          </p:cNvSpPr>
          <p:nvPr>
            <p:ph type="sldNum" sz="quarter" idx="12"/>
          </p:nvPr>
        </p:nvSpPr>
        <p:spPr/>
        <p:txBody>
          <a:bodyPr/>
          <a:lstStyle>
            <a:lvl1pPr>
              <a:defRPr/>
            </a:lvl1pPr>
            <a:extLst/>
          </a:lstStyle>
          <a:p>
            <a:pPr>
              <a:defRPr/>
            </a:pPr>
            <a:fld id="{3FFAE7D8-967E-4326-83BA-C5FC97992480}" type="slidenum">
              <a:rPr lang="fr-BE"/>
              <a:pPr>
                <a:defRPr/>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5"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6" name="Espace réservé du numéro de diapositive 21"/>
          <p:cNvSpPr>
            <a:spLocks noGrp="1"/>
          </p:cNvSpPr>
          <p:nvPr>
            <p:ph type="sldNum" sz="quarter" idx="12"/>
          </p:nvPr>
        </p:nvSpPr>
        <p:spPr/>
        <p:txBody>
          <a:bodyPr/>
          <a:lstStyle>
            <a:lvl1pPr>
              <a:defRPr/>
            </a:lvl1pPr>
          </a:lstStyle>
          <a:p>
            <a:pPr>
              <a:defRPr/>
            </a:pPr>
            <a:fld id="{167D9B28-9B86-42CB-9BFC-FE5E50F2D6D0}" type="slidenum">
              <a:rPr lang="fr-BE"/>
              <a:pPr>
                <a:defRPr/>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5"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6" name="Espace réservé du numéro de diapositive 21"/>
          <p:cNvSpPr>
            <a:spLocks noGrp="1"/>
          </p:cNvSpPr>
          <p:nvPr>
            <p:ph type="sldNum" sz="quarter" idx="12"/>
          </p:nvPr>
        </p:nvSpPr>
        <p:spPr/>
        <p:txBody>
          <a:bodyPr/>
          <a:lstStyle>
            <a:lvl1pPr>
              <a:defRPr/>
            </a:lvl1pPr>
          </a:lstStyle>
          <a:p>
            <a:pPr>
              <a:defRPr/>
            </a:pPr>
            <a:fld id="{9393700A-EA67-4B01-BC00-B8BD038AE1B1}" type="slidenum">
              <a:rPr lang="fr-BE"/>
              <a:pPr>
                <a:defRPr/>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5"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6" name="Espace réservé du numéro de diapositive 21"/>
          <p:cNvSpPr>
            <a:spLocks noGrp="1"/>
          </p:cNvSpPr>
          <p:nvPr>
            <p:ph type="sldNum" sz="quarter" idx="12"/>
          </p:nvPr>
        </p:nvSpPr>
        <p:spPr/>
        <p:txBody>
          <a:bodyPr/>
          <a:lstStyle>
            <a:lvl1pPr>
              <a:defRPr/>
            </a:lvl1pPr>
          </a:lstStyle>
          <a:p>
            <a:pPr>
              <a:defRPr/>
            </a:pPr>
            <a:fld id="{959709E5-F1CB-4613-BDEC-58F331480488}" type="slidenum">
              <a:rPr lang="fr-BE"/>
              <a:pPr>
                <a:defRPr/>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Ellipse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7" name="Ellipse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fr-FR" smtClean="0"/>
              <a:t>Cliquez pour modifier les styles du texte du masque</a:t>
            </a:r>
          </a:p>
        </p:txBody>
      </p:sp>
      <p:sp>
        <p:nvSpPr>
          <p:cNvPr id="8" name="Espace réservé de la date 3"/>
          <p:cNvSpPr>
            <a:spLocks noGrp="1"/>
          </p:cNvSpPr>
          <p:nvPr>
            <p:ph type="dt" sz="half" idx="10"/>
          </p:nvPr>
        </p:nvSpPr>
        <p:spPr/>
        <p:txBody>
          <a:bodyPr/>
          <a:lstStyle>
            <a:lvl1pPr>
              <a:defRPr/>
            </a:lvl1pPr>
            <a:extLst/>
          </a:lstStyle>
          <a:p>
            <a:pPr>
              <a:defRPr/>
            </a:pPr>
            <a:r>
              <a:rPr lang="fr-FR" smtClean="0"/>
              <a:t>Composants d'entreprise-EMSI</a:t>
            </a:r>
            <a:endParaRPr lang="fr-BE" dirty="0"/>
          </a:p>
        </p:txBody>
      </p:sp>
      <p:sp>
        <p:nvSpPr>
          <p:cNvPr id="9" name="Espace réservé du pied de page 4"/>
          <p:cNvSpPr>
            <a:spLocks noGrp="1"/>
          </p:cNvSpPr>
          <p:nvPr>
            <p:ph type="ftr" sz="quarter" idx="11"/>
          </p:nvPr>
        </p:nvSpPr>
        <p:spPr/>
        <p:txBody>
          <a:bodyPr/>
          <a:lstStyle>
            <a:lvl1pPr>
              <a:defRPr/>
            </a:lvl1pPr>
            <a:extLst/>
          </a:lstStyle>
          <a:p>
            <a:pPr>
              <a:defRPr/>
            </a:pPr>
            <a:r>
              <a:rPr lang="fr-BE" smtClean="0"/>
              <a:t>01/09/2009</a:t>
            </a:r>
            <a:endParaRPr lang="fr-BE" dirty="0"/>
          </a:p>
        </p:txBody>
      </p:sp>
      <p:sp>
        <p:nvSpPr>
          <p:cNvPr id="10" name="Espace réservé du numéro de diapositive 5"/>
          <p:cNvSpPr>
            <a:spLocks noGrp="1"/>
          </p:cNvSpPr>
          <p:nvPr>
            <p:ph type="sldNum" sz="quarter" idx="12"/>
          </p:nvPr>
        </p:nvSpPr>
        <p:spPr/>
        <p:txBody>
          <a:bodyPr/>
          <a:lstStyle>
            <a:lvl1pPr>
              <a:defRPr/>
            </a:lvl1pPr>
            <a:extLst/>
          </a:lstStyle>
          <a:p>
            <a:pPr>
              <a:defRPr/>
            </a:pPr>
            <a:fld id="{98F2EB12-CCE3-4322-B454-179E69B6AB53}" type="slidenum">
              <a:rPr lang="fr-BE"/>
              <a:pPr>
                <a:defRPr/>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6"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7" name="Espace réservé du numéro de diapositive 21"/>
          <p:cNvSpPr>
            <a:spLocks noGrp="1"/>
          </p:cNvSpPr>
          <p:nvPr>
            <p:ph type="sldNum" sz="quarter" idx="12"/>
          </p:nvPr>
        </p:nvSpPr>
        <p:spPr/>
        <p:txBody>
          <a:bodyPr/>
          <a:lstStyle>
            <a:lvl1pPr>
              <a:defRPr/>
            </a:lvl1pPr>
          </a:lstStyle>
          <a:p>
            <a:pPr>
              <a:defRPr/>
            </a:pPr>
            <a:fld id="{E22848C9-FFBC-484C-AB67-8BA4E4AD152E}" type="slidenum">
              <a:rPr lang="fr-BE"/>
              <a:pPr>
                <a:defRPr/>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lstStyle>
            <a:lvl1pPr algn="ctr">
              <a:defRPr sz="4500" b="1" cap="none" baseline="0"/>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8"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9" name="Espace réservé du numéro de diapositive 21"/>
          <p:cNvSpPr>
            <a:spLocks noGrp="1"/>
          </p:cNvSpPr>
          <p:nvPr>
            <p:ph type="sldNum" sz="quarter" idx="12"/>
          </p:nvPr>
        </p:nvSpPr>
        <p:spPr/>
        <p:txBody>
          <a:bodyPr/>
          <a:lstStyle>
            <a:lvl1pPr>
              <a:defRPr/>
            </a:lvl1pPr>
          </a:lstStyle>
          <a:p>
            <a:pPr>
              <a:defRPr/>
            </a:pPr>
            <a:fld id="{D9387580-D727-4BC1-A357-B1ABC842B407}" type="slidenum">
              <a:rPr lang="fr-BE"/>
              <a:pPr>
                <a:defRPr/>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lang="fr-FR" smtClean="0"/>
              <a:t>Cliquez pour modifier le style du titre</a:t>
            </a:r>
            <a:endParaRPr lang="en-US"/>
          </a:p>
        </p:txBody>
      </p:sp>
      <p:sp>
        <p:nvSpPr>
          <p:cNvPr id="3"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4"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5" name="Espace réservé du numéro de diapositive 21"/>
          <p:cNvSpPr>
            <a:spLocks noGrp="1"/>
          </p:cNvSpPr>
          <p:nvPr>
            <p:ph type="sldNum" sz="quarter" idx="12"/>
          </p:nvPr>
        </p:nvSpPr>
        <p:spPr/>
        <p:txBody>
          <a:bodyPr/>
          <a:lstStyle>
            <a:lvl1pPr>
              <a:defRPr/>
            </a:lvl1pPr>
          </a:lstStyle>
          <a:p>
            <a:pPr>
              <a:defRPr/>
            </a:pPr>
            <a:fld id="{66AB894B-6501-4521-9846-51EB6FEFF448}" type="slidenum">
              <a:rPr lang="fr-BE"/>
              <a:pPr>
                <a:defRPr/>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Espace réservé de la date 1"/>
          <p:cNvSpPr>
            <a:spLocks noGrp="1"/>
          </p:cNvSpPr>
          <p:nvPr>
            <p:ph type="dt" sz="half" idx="10"/>
          </p:nvPr>
        </p:nvSpPr>
        <p:spPr/>
        <p:txBody>
          <a:bodyPr/>
          <a:lstStyle>
            <a:lvl1pPr>
              <a:defRPr/>
            </a:lvl1pPr>
            <a:extLst/>
          </a:lstStyle>
          <a:p>
            <a:pPr>
              <a:defRPr/>
            </a:pPr>
            <a:r>
              <a:rPr lang="fr-FR" smtClean="0"/>
              <a:t>Composants d'entreprise-EMSI</a:t>
            </a:r>
            <a:endParaRPr lang="fr-BE" dirty="0"/>
          </a:p>
        </p:txBody>
      </p:sp>
      <p:sp>
        <p:nvSpPr>
          <p:cNvPr id="5" name="Espace réservé du pied de page 2"/>
          <p:cNvSpPr>
            <a:spLocks noGrp="1"/>
          </p:cNvSpPr>
          <p:nvPr>
            <p:ph type="ftr" sz="quarter" idx="11"/>
          </p:nvPr>
        </p:nvSpPr>
        <p:spPr/>
        <p:txBody>
          <a:bodyPr/>
          <a:lstStyle>
            <a:lvl1pPr>
              <a:defRPr/>
            </a:lvl1pPr>
            <a:extLst/>
          </a:lstStyle>
          <a:p>
            <a:pPr>
              <a:defRPr/>
            </a:pPr>
            <a:r>
              <a:rPr lang="fr-BE" smtClean="0"/>
              <a:t>01/09/2009</a:t>
            </a:r>
            <a:endParaRPr lang="fr-BE" dirty="0"/>
          </a:p>
        </p:txBody>
      </p:sp>
      <p:sp>
        <p:nvSpPr>
          <p:cNvPr id="6" name="Espace réservé du numéro de diapositive 3"/>
          <p:cNvSpPr>
            <a:spLocks noGrp="1"/>
          </p:cNvSpPr>
          <p:nvPr>
            <p:ph type="sldNum" sz="quarter" idx="12"/>
          </p:nvPr>
        </p:nvSpPr>
        <p:spPr/>
        <p:txBody>
          <a:bodyPr/>
          <a:lstStyle>
            <a:lvl1pPr>
              <a:defRPr/>
            </a:lvl1pPr>
            <a:extLst/>
          </a:lstStyle>
          <a:p>
            <a:pPr>
              <a:defRPr/>
            </a:pPr>
            <a:fld id="{77FA5527-CD4B-406A-83FC-85FD471AB519}" type="slidenum">
              <a:rPr lang="fr-BE"/>
              <a:pPr>
                <a:defRPr/>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fr-FR" smtClean="0"/>
              <a:t>Cliquez pour modifier le style du titre</a:t>
            </a:r>
            <a:endParaRPr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23"/>
          <p:cNvSpPr>
            <a:spLocks noGrp="1"/>
          </p:cNvSpPr>
          <p:nvPr>
            <p:ph type="dt" sz="half" idx="10"/>
          </p:nvPr>
        </p:nvSpPr>
        <p:spPr/>
        <p:txBody>
          <a:bodyPr/>
          <a:lstStyle>
            <a:lvl1pPr>
              <a:defRPr/>
            </a:lvl1pPr>
          </a:lstStyle>
          <a:p>
            <a:pPr>
              <a:defRPr/>
            </a:pPr>
            <a:r>
              <a:rPr lang="fr-FR" smtClean="0"/>
              <a:t>Composants d'entreprise-EMSI</a:t>
            </a:r>
            <a:endParaRPr lang="fr-BE" dirty="0"/>
          </a:p>
        </p:txBody>
      </p:sp>
      <p:sp>
        <p:nvSpPr>
          <p:cNvPr id="6" name="Espace réservé du pied de page 9"/>
          <p:cNvSpPr>
            <a:spLocks noGrp="1"/>
          </p:cNvSpPr>
          <p:nvPr>
            <p:ph type="ftr" sz="quarter" idx="11"/>
          </p:nvPr>
        </p:nvSpPr>
        <p:spPr/>
        <p:txBody>
          <a:bodyPr/>
          <a:lstStyle>
            <a:lvl1pPr>
              <a:defRPr/>
            </a:lvl1pPr>
          </a:lstStyle>
          <a:p>
            <a:pPr>
              <a:defRPr/>
            </a:pPr>
            <a:r>
              <a:rPr lang="fr-BE" smtClean="0"/>
              <a:t>01/09/2009</a:t>
            </a:r>
            <a:endParaRPr lang="fr-BE" dirty="0"/>
          </a:p>
        </p:txBody>
      </p:sp>
      <p:sp>
        <p:nvSpPr>
          <p:cNvPr id="7" name="Espace réservé du numéro de diapositive 21"/>
          <p:cNvSpPr>
            <a:spLocks noGrp="1"/>
          </p:cNvSpPr>
          <p:nvPr>
            <p:ph type="sldNum" sz="quarter" idx="12"/>
          </p:nvPr>
        </p:nvSpPr>
        <p:spPr/>
        <p:txBody>
          <a:bodyPr/>
          <a:lstStyle>
            <a:lvl1pPr>
              <a:defRPr/>
            </a:lvl1pPr>
          </a:lstStyle>
          <a:p>
            <a:pPr>
              <a:defRPr/>
            </a:pPr>
            <a:fld id="{A496FE1A-7894-4E4D-888A-2096CCFA23F3}" type="slidenum">
              <a:rPr lang="fr-BE"/>
              <a:pPr>
                <a:defRPr/>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dirty="0">
              <a:latin typeface="+mn-lt"/>
              <a:cs typeface="+mn-cs"/>
            </a:endParaRPr>
          </a:p>
        </p:txBody>
      </p:sp>
      <p:sp>
        <p:nvSpPr>
          <p:cNvPr id="6" name="Organigramme : Processu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rganigramme : Processu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fr-FR" smtClean="0"/>
              <a:t>Cliquez pour modifier le style du titre</a:t>
            </a:r>
            <a:endParaRPr lang="en-US"/>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fr-FR" noProof="0" dirty="0" smtClean="0"/>
              <a:t>Cliquez sur l'icône pour ajouter une image</a:t>
            </a:r>
            <a:endParaRPr lang="en-US" noProof="0"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fr-FR" smtClean="0"/>
              <a:t>Cliquez pour modifier les styles du texte du masque</a:t>
            </a:r>
          </a:p>
        </p:txBody>
      </p:sp>
      <p:sp>
        <p:nvSpPr>
          <p:cNvPr id="8" name="Espace réservé de la date 4"/>
          <p:cNvSpPr>
            <a:spLocks noGrp="1"/>
          </p:cNvSpPr>
          <p:nvPr>
            <p:ph type="dt" sz="half" idx="10"/>
          </p:nvPr>
        </p:nvSpPr>
        <p:spPr/>
        <p:txBody>
          <a:bodyPr/>
          <a:lstStyle>
            <a:lvl1pPr>
              <a:defRPr/>
            </a:lvl1pPr>
            <a:extLst/>
          </a:lstStyle>
          <a:p>
            <a:pPr>
              <a:defRPr/>
            </a:pPr>
            <a:r>
              <a:rPr lang="fr-FR" smtClean="0"/>
              <a:t>Composants d'entreprise-EMSI</a:t>
            </a:r>
            <a:endParaRPr lang="fr-BE" dirty="0"/>
          </a:p>
        </p:txBody>
      </p:sp>
      <p:sp>
        <p:nvSpPr>
          <p:cNvPr id="9" name="Espace réservé du pied de page 5"/>
          <p:cNvSpPr>
            <a:spLocks noGrp="1"/>
          </p:cNvSpPr>
          <p:nvPr>
            <p:ph type="ftr" sz="quarter" idx="11"/>
          </p:nvPr>
        </p:nvSpPr>
        <p:spPr/>
        <p:txBody>
          <a:bodyPr/>
          <a:lstStyle>
            <a:lvl1pPr>
              <a:defRPr/>
            </a:lvl1pPr>
            <a:extLst/>
          </a:lstStyle>
          <a:p>
            <a:pPr>
              <a:defRPr/>
            </a:pPr>
            <a:r>
              <a:rPr lang="fr-BE" smtClean="0"/>
              <a:t>01/09/2009</a:t>
            </a:r>
            <a:endParaRPr lang="fr-BE" dirty="0"/>
          </a:p>
        </p:txBody>
      </p:sp>
      <p:sp>
        <p:nvSpPr>
          <p:cNvPr id="10" name="Espace réservé du numéro de diapositive 6"/>
          <p:cNvSpPr>
            <a:spLocks noGrp="1"/>
          </p:cNvSpPr>
          <p:nvPr>
            <p:ph type="sldNum" sz="quarter" idx="12"/>
          </p:nvPr>
        </p:nvSpPr>
        <p:spPr/>
        <p:txBody>
          <a:bodyPr/>
          <a:lstStyle>
            <a:lvl1pPr>
              <a:defRPr/>
            </a:lvl1pPr>
            <a:extLst/>
          </a:lstStyle>
          <a:p>
            <a:pPr>
              <a:defRPr/>
            </a:pPr>
            <a:fld id="{BB927F57-0E25-4654-8EAA-C44CB8CBA229}" type="slidenum">
              <a:rPr lang="fr-BE"/>
              <a:pPr>
                <a:defRPr/>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Secteurs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Ellipse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Espace réservé du titre 4"/>
          <p:cNvSpPr>
            <a:spLocks noGrp="1"/>
          </p:cNvSpPr>
          <p:nvPr>
            <p:ph type="title"/>
          </p:nvPr>
        </p:nvSpPr>
        <p:spPr>
          <a:xfrm>
            <a:off x="1435100" y="274638"/>
            <a:ext cx="7499350" cy="1143000"/>
          </a:xfrm>
          <a:prstGeom prst="rect">
            <a:avLst/>
          </a:prstGeom>
        </p:spPr>
        <p:txBody>
          <a:bodyPr anchor="ctr">
            <a:normAutofit/>
          </a:bodyPr>
          <a:lstStyle/>
          <a:p>
            <a:r>
              <a:rPr lang="fr-FR" smtClean="0"/>
              <a:t>Cliquez pour modifier le style du titre</a:t>
            </a:r>
            <a:endParaRPr lang="en-US"/>
          </a:p>
        </p:txBody>
      </p:sp>
      <p:sp>
        <p:nvSpPr>
          <p:cNvPr id="1033" name="Espace réservé du texte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r>
              <a:rPr lang="fr-FR" smtClean="0"/>
              <a:t>Composants d'entreprise-EMSI</a:t>
            </a:r>
            <a:endParaRPr lang="fr-BE" dirty="0"/>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r>
              <a:rPr lang="fr-BE" smtClean="0"/>
              <a:t>01/09/2009</a:t>
            </a:r>
            <a:endParaRPr lang="fr-BE" dirty="0"/>
          </a:p>
        </p:txBody>
      </p:sp>
      <p:sp>
        <p:nvSpPr>
          <p:cNvPr id="22" name="Espace réservé du numéro de diapositive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9626C926-7753-4F5C-9E28-D75BB63FBCF6}" type="slidenum">
              <a:rPr lang="fr-BE"/>
              <a:pPr>
                <a:defRPr/>
              </a:pPr>
              <a:t>‹N°›</a:t>
            </a:fld>
            <a:endParaRPr lang="fr-BE" dirty="0"/>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1" r:id="rId2"/>
    <p:sldLayoutId id="2147483729" r:id="rId3"/>
    <p:sldLayoutId id="2147483722" r:id="rId4"/>
    <p:sldLayoutId id="2147483723" r:id="rId5"/>
    <p:sldLayoutId id="2147483724" r:id="rId6"/>
    <p:sldLayoutId id="2147483730" r:id="rId7"/>
    <p:sldLayoutId id="2147483725" r:id="rId8"/>
    <p:sldLayoutId id="2147483731" r:id="rId9"/>
    <p:sldLayoutId id="2147483726" r:id="rId10"/>
    <p:sldLayoutId id="2147483727" r:id="rId11"/>
  </p:sldLayoutIdLst>
  <p:hf hdr="0" ft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3" Type="http://schemas.openxmlformats.org/officeDocument/2006/relationships/hyperlink" Target="http://www.springframework.org/schema/bean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23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88.png"/></Relationships>
</file>

<file path=ppt/slides/_rels/slide23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90.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ous-titre 3"/>
          <p:cNvSpPr>
            <a:spLocks noGrp="1"/>
          </p:cNvSpPr>
          <p:nvPr>
            <p:ph type="subTitle" idx="1"/>
          </p:nvPr>
        </p:nvSpPr>
        <p:spPr>
          <a:xfrm>
            <a:off x="1403648" y="1124744"/>
            <a:ext cx="7407275" cy="2936884"/>
          </a:xfrm>
        </p:spPr>
        <p:txBody>
          <a:bodyPr/>
          <a:lstStyle/>
          <a:p>
            <a:pPr marL="26988" eaLnBrk="1" hangingPunct="1"/>
            <a:r>
              <a:rPr lang="fr-FR" dirty="0" smtClean="0">
                <a:solidFill>
                  <a:srgbClr val="320E04"/>
                </a:solidFill>
              </a:rPr>
              <a:t>	</a:t>
            </a:r>
          </a:p>
          <a:p>
            <a:pPr marL="26988" eaLnBrk="1" hangingPunct="1"/>
            <a:endParaRPr lang="fr-FR" dirty="0" smtClean="0">
              <a:solidFill>
                <a:srgbClr val="320E04"/>
              </a:solidFill>
            </a:endParaRPr>
          </a:p>
          <a:p>
            <a:pPr marL="26988" algn="ctr" eaLnBrk="1" hangingPunct="1"/>
            <a:r>
              <a:rPr lang="fr-FR" sz="4000" b="1" dirty="0" smtClean="0">
                <a:solidFill>
                  <a:srgbClr val="0033CC"/>
                </a:solidFill>
                <a:effectLst>
                  <a:outerShdw blurRad="50000" dist="30000" dir="5400000" algn="tl" rotWithShape="0">
                    <a:srgbClr val="000000">
                      <a:alpha val="30000"/>
                    </a:srgbClr>
                  </a:outerShdw>
                </a:effectLst>
              </a:rPr>
              <a:t>Architecture des composants d’entreprise</a:t>
            </a:r>
          </a:p>
          <a:p>
            <a:pPr marL="26988" algn="ctr" eaLnBrk="1" hangingPunct="1"/>
            <a:endParaRPr lang="fr-FR" sz="6000" b="1" dirty="0" smtClean="0">
              <a:solidFill>
                <a:srgbClr val="320E04"/>
              </a:solidFill>
            </a:endParaRPr>
          </a:p>
          <a:p>
            <a:pPr marL="26988" eaLnBrk="1" hangingPunct="1"/>
            <a:r>
              <a:rPr lang="fr-FR" sz="1600" dirty="0" smtClean="0">
                <a:solidFill>
                  <a:srgbClr val="320E04"/>
                </a:solidFill>
              </a:rPr>
              <a:t>               </a:t>
            </a:r>
          </a:p>
          <a:p>
            <a:pPr marL="26988" eaLnBrk="1" hangingPunct="1"/>
            <a:endParaRPr lang="fr-FR" sz="4000" b="1" dirty="0" smtClean="0">
              <a:solidFill>
                <a:srgbClr val="0033CC"/>
              </a:solidFill>
              <a:effectLst>
                <a:outerShdw blurRad="50000" dist="30000" dir="5400000" algn="tl" rotWithShape="0">
                  <a:srgbClr val="000000">
                    <a:alpha val="30000"/>
                  </a:srgbClr>
                </a:outerShdw>
              </a:effectLst>
            </a:endParaRPr>
          </a:p>
          <a:p>
            <a:pPr marL="26988" eaLnBrk="1" hangingPunct="1"/>
            <a:endParaRPr lang="fr-FR" sz="4000" b="1" dirty="0" smtClean="0">
              <a:solidFill>
                <a:srgbClr val="0033CC"/>
              </a:solidFill>
              <a:effectLst>
                <a:outerShdw blurRad="50000" dist="30000" dir="5400000" algn="tl" rotWithShape="0">
                  <a:srgbClr val="000000">
                    <a:alpha val="30000"/>
                  </a:srgbClr>
                </a:outerShdw>
              </a:effectLst>
            </a:endParaRPr>
          </a:p>
          <a:p>
            <a:pPr marL="26988" eaLnBrk="1" hangingPunct="1"/>
            <a:endParaRPr lang="fr-FR" sz="1600" dirty="0" smtClean="0">
              <a:solidFill>
                <a:srgbClr val="320E04"/>
              </a:solidFill>
            </a:endParaRPr>
          </a:p>
          <a:p>
            <a:pPr marL="26988" eaLnBrk="1" hangingPunct="1"/>
            <a:endParaRPr lang="fr-FR" sz="1600" b="1" dirty="0" smtClean="0">
              <a:solidFill>
                <a:srgbClr val="320E0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J2EE permet une grande flexibilité dans le choix de l'architecture de l'application en combinant les différents composants.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 choix dépend des besoins auxquels doit répondre l'application mais aussi des compétences dans les différentes API de J2EE.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L'architecture d'une application se découpe idéalement en au moins trois tiers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partie cliente : c'est la partie qui permet le dialogue avec l'utilisateur. Elle peut être composée d'une application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standalone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d'une application web ou d'applets ;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partie métier : c'est la partie qui encapsule les traitements (dans des EJB ou des JavaBeans).</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partie données : c'est la partie qui stocke les données.</a:t>
            </a:r>
          </a:p>
          <a:p>
            <a:pPr algn="just" eaLnBrk="1" fontAlgn="auto" hangingPunct="1">
              <a:spcAft>
                <a:spcPts val="0"/>
              </a:spcAft>
              <a:buFont typeface="Wingdings" pitchFamily="2" charset="2"/>
              <a:buChar char="§"/>
              <a:defRPr/>
            </a:pPr>
            <a:endParaRPr lang="fr-FR" sz="2000" dirty="0" smtClean="0"/>
          </a:p>
          <a:p>
            <a:pPr lvl="1" algn="just" eaLnBrk="1" fontAlgn="auto" hangingPunct="1">
              <a:spcAft>
                <a:spcPts val="0"/>
              </a:spcAft>
              <a:buFont typeface="Wingdings" pitchFamily="2" charset="2"/>
              <a:buChar char="§"/>
              <a:defRPr/>
            </a:pPr>
            <a:endParaRPr lang="fr-FR" sz="2000" dirty="0" smtClean="0"/>
          </a:p>
          <a:p>
            <a:pPr algn="just" eaLnBrk="1" fontAlgn="auto" hangingPunct="1">
              <a:spcAft>
                <a:spcPts val="0"/>
              </a:spcAft>
              <a:buFontTx/>
              <a:buChar char="-"/>
              <a:defRPr/>
            </a:pPr>
            <a:endParaRPr lang="fr-FR" sz="2000" dirty="0" smtClean="0"/>
          </a:p>
          <a:p>
            <a:pPr algn="just" eaLnBrk="1" fontAlgn="auto" hangingPunct="1">
              <a:spcAft>
                <a:spcPts val="0"/>
              </a:spcAft>
              <a:buFont typeface="Wingdings 2"/>
              <a:buNone/>
              <a:defRPr/>
            </a:pPr>
            <a:endParaRPr lang="fr-FR" sz="2000" dirty="0" smtClean="0"/>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a:t>
            </a:fld>
            <a:endParaRPr lang="fr-BE"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Introduction</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Mise en œuvre des annotations</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a:t>
            </a: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pour les annotations</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100</a:t>
            </a:fld>
            <a:endParaRPr lang="fr-BE"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ajoutées dans le code source doivent être exploitées par un ou plusieurs outils.</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plusieurs façons d’exploiter les annotations :</a:t>
            </a:r>
          </a:p>
          <a:p>
            <a:pPr lvl="1" algn="just">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en définissant 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doclet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qui exploite le code source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 utilisant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au moment de la compilation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 utilisant introspection lors de l'exécution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 utilisant le compilateur java à partir de Java 6.0 </a:t>
            </a:r>
          </a:p>
          <a:p>
            <a:pPr lvl="1"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sym typeface="Wingdings" pitchFamily="2" charset="2"/>
              </a:rPr>
              <a:t> Java 6.0 :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Une nouvelle API a été définie par la JSR 269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Pluggable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annotations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processing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API) et ajoutée dans la package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javax.annotation.processing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101</a:t>
            </a:fld>
            <a:endParaRPr lang="fr-BE"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86016"/>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APT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smtClean="0">
                <a:solidFill>
                  <a:srgbClr val="0033CC"/>
                </a:solidFill>
                <a:effectLst>
                  <a:outerShdw blurRad="50000" dist="30000" dir="5400000" algn="tl" rotWithShape="0">
                    <a:srgbClr val="000000">
                      <a:alpha val="30000"/>
                    </a:srgbClr>
                  </a:outerShdw>
                </a:effectLst>
                <a:latin typeface="+mj-lt"/>
                <a:ea typeface="+mj-ea"/>
                <a:cs typeface="+mj-cs"/>
              </a:rPr>
              <a:t> La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version 5 du JDK fournit l'outil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pour le traitement des annotations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L'outil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«annotation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processing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tool</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est l'outil le plus polyvalent en Java 5 pour exploiter les annotations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rPr>
              <a:t>apt</a:t>
            </a: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assure la compilation des classes et permet en simultané le traitement des annotations par des processeurs d'annotations créés par le développeur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102</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3000364" y="4071942"/>
            <a:ext cx="5229225"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86016"/>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APT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processeurs d'annotations peuvent générer de nouveaux fichiers source, pouvant eux même contenir des annotations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Apt traite récursivement les fichiers générés jusqu'à ce qu'il n'y ait plus d'annotations à traiter et de classes à compiler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packages de l'API sont dans le fichier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lib/tools.jar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du JDK: cette bibliothèque doit être ajoutée au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classpath</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lors de la mise en œuvre d'</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L'API est composé de deux grandes parties :</a:t>
            </a:r>
          </a:p>
          <a:p>
            <a:pPr lvl="1" algn="l">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Modélisation du langage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Interaction avec l'outil de traitement des annotations.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103</a:t>
            </a:fld>
            <a:endParaRPr lang="fr-BE"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86016"/>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APT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L'API est contenue dans plusieurs sous packages de com.sun.mirror notamment :</a:t>
            </a:r>
          </a:p>
          <a:p>
            <a:pPr lvl="1" algn="l">
              <a:buFont typeface="Wingdings" pitchFamily="2" charset="2"/>
              <a:buChar char="§"/>
            </a:pPr>
            <a:r>
              <a:rPr lang="fr-FR" sz="2000" b="1" i="1" dirty="0" smtClean="0">
                <a:solidFill>
                  <a:srgbClr val="0033CC"/>
                </a:solidFill>
                <a:effectLst>
                  <a:outerShdw blurRad="50000" dist="30000" dir="5400000" algn="tl" rotWithShape="0">
                    <a:srgbClr val="000000">
                      <a:alpha val="30000"/>
                    </a:srgbClr>
                  </a:outerShdw>
                </a:effectLst>
                <a:latin typeface="+mj-lt"/>
                <a:ea typeface="+mj-ea"/>
                <a:cs typeface="+mj-cs"/>
              </a:rPr>
              <a:t>com.sun.mirror.apt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contient les interfaces pour la mise en œuvre d'</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2000" b="1" i="1" dirty="0" smtClean="0">
                <a:solidFill>
                  <a:srgbClr val="0033CC"/>
                </a:solidFill>
                <a:effectLst>
                  <a:outerShdw blurRad="50000" dist="30000" dir="5400000" algn="tl" rotWithShape="0">
                    <a:srgbClr val="000000">
                      <a:alpha val="30000"/>
                    </a:srgbClr>
                  </a:outerShdw>
                </a:effectLst>
                <a:latin typeface="+mj-lt"/>
                <a:ea typeface="+mj-ea"/>
                <a:cs typeface="+mj-cs"/>
              </a:rPr>
              <a:t>com.sun.mirror.declaration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encapsule la déclaration des entités dans les sources qui peuvent être annotées (packages , classes, méthodes, ... ) sous le forme d'interfaces qui héritent de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Declaration</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2000" b="1" i="1" dirty="0" smtClean="0">
                <a:solidFill>
                  <a:srgbClr val="0033CC"/>
                </a:solidFill>
                <a:effectLst>
                  <a:outerShdw blurRad="50000" dist="30000" dir="5400000" algn="tl" rotWithShape="0">
                    <a:srgbClr val="000000">
                      <a:alpha val="30000"/>
                    </a:srgbClr>
                  </a:outerShdw>
                </a:effectLst>
                <a:latin typeface="+mj-lt"/>
                <a:ea typeface="+mj-ea"/>
                <a:cs typeface="+mj-cs"/>
              </a:rPr>
              <a:t>com.sun.mirror.type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encapsule les types d'entités dans les sources sous la forme d'interfaces qui héritent de l'interface </a:t>
            </a:r>
            <a:r>
              <a:rPr lang="fr-FR" sz="2000" b="1" i="1" dirty="0" err="1" smtClean="0">
                <a:solidFill>
                  <a:srgbClr val="0033CC"/>
                </a:solidFill>
                <a:effectLst>
                  <a:outerShdw blurRad="50000" dist="30000" dir="5400000" algn="tl" rotWithShape="0">
                    <a:srgbClr val="000000">
                      <a:alpha val="30000"/>
                    </a:srgbClr>
                  </a:outerShdw>
                </a:effectLst>
                <a:latin typeface="+mj-lt"/>
                <a:ea typeface="+mj-ea"/>
                <a:cs typeface="+mj-cs"/>
              </a:rPr>
              <a:t>TypeMirror</a:t>
            </a:r>
            <a:r>
              <a:rPr lang="fr-FR" sz="2000" b="1" i="1"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endParaRPr lang="fr-FR" sz="2000" b="1"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2000" b="1" i="1" dirty="0" smtClean="0">
                <a:solidFill>
                  <a:srgbClr val="0033CC"/>
                </a:solidFill>
                <a:effectLst>
                  <a:outerShdw blurRad="50000" dist="30000" dir="5400000" algn="tl" rotWithShape="0">
                    <a:srgbClr val="000000">
                      <a:alpha val="30000"/>
                    </a:srgbClr>
                  </a:outerShdw>
                </a:effectLst>
                <a:latin typeface="+mj-lt"/>
                <a:ea typeface="+mj-ea"/>
                <a:cs typeface="+mj-cs"/>
              </a:rPr>
              <a:t>com.sun.mirror.util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propose des utilitaires.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104</a:t>
            </a:fld>
            <a:endParaRPr lang="fr-BE"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86016"/>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APT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processeur d'annotations est une classe qui implémente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com.sun.mirror.apt.AnnotationProcesseur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interface ne définit qu'une seule méthode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process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qui va contenir les traitements à réaliser pour une annotation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faut fournir un constructeur qui attend en paramètre un objet de type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com.sun.mirror.apt.AnnotationProcessorEnvironment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ce constructeur sera appelé par une fabrique pour en créer une instance.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AnnotationProcessorEnvironment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fournit des méthodes pour obtenir des informations sur l'environnement d'exécution des traitements des annotations et créer de nouveaux fichiers pendant les traitements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105</a:t>
            </a:fld>
            <a:endParaRPr lang="fr-BE"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86016"/>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APT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Declaration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d'obtenir des informations sur une entité;</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TypeMirror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d'obtenir des informations sur un type utilisé dans une déclaration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classe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com.sun.mirror.util.DeclarationFilter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de définir un filtre des entités annotées avec les annotations concernées par les traitements du processeur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Il suffit de créer une instance de cette classe et redéfinir sa méthode</a:t>
            </a:r>
          </a:p>
          <a:p>
            <a:pPr lvl="1" algn="l"/>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match()</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match()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renvoie un booléen qui précise si l'entité fournie en paramètre sous la forme d'un objet de type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Declaration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est annotée avec une des annotations concernées par le processeur.</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106</a:t>
            </a:fld>
            <a:endParaRPr lang="fr-BE"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86016"/>
          </a:xfrm>
        </p:spPr>
        <p:txBody>
          <a:bodyPr>
            <a:noAutofit/>
          </a:bodyPr>
          <a:lstStyle/>
          <a:p>
            <a:pPr algn="ctr" eaLnBrk="1" fontAlgn="auto" hangingPunct="1">
              <a:spcAft>
                <a:spcPts val="0"/>
              </a:spcAft>
              <a:defRPr/>
            </a:pPr>
            <a:r>
              <a:rPr lang="fr-FR" sz="2400" dirty="0" smtClean="0">
                <a:solidFill>
                  <a:srgbClr val="0033CC"/>
                </a:solidFill>
              </a:rPr>
              <a:t>Exploitation des annotations</a:t>
            </a:r>
            <a:br>
              <a:rPr lang="fr-FR" sz="2400" dirty="0" smtClean="0">
                <a:solidFill>
                  <a:srgbClr val="0033CC"/>
                </a:solidFill>
              </a:rPr>
            </a:br>
            <a:r>
              <a:rPr lang="fr-FR" sz="2400" dirty="0" smtClean="0">
                <a:solidFill>
                  <a:srgbClr val="0033CC"/>
                </a:solidFill>
              </a:rPr>
              <a:t>APT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faut créer une fabrique de processeurs d'annotations : cette fabrique est en charge d'instancier des processeurs d'annotations pour un ou plusieurs types d'annotations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fabrique doit implémenter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com.sun.mirror.apt.AnnotationProcessorFactory</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Réaliser </a:t>
            </a:r>
            <a:r>
              <a:rPr lang="fr-FR" sz="2000" b="1" u="sng" dirty="0" smtClean="0">
                <a:solidFill>
                  <a:srgbClr val="0033CC"/>
                </a:solidFill>
                <a:effectLst>
                  <a:outerShdw blurRad="50000" dist="30000" dir="5400000" algn="tl" rotWithShape="0">
                    <a:srgbClr val="000000">
                      <a:alpha val="30000"/>
                    </a:srgbClr>
                  </a:outerShdw>
                </a:effectLst>
                <a:latin typeface="+mj-lt"/>
                <a:ea typeface="+mj-ea"/>
                <a:cs typeface="+mj-cs"/>
              </a:rPr>
              <a:t>le TP 3 relatif aux annotations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107</a:t>
            </a:fld>
            <a:endParaRPr lang="fr-BE"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Introduction </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entités </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a:t>
            </a:r>
            <a:r>
              <a:rPr lang="fr-FR" sz="9600" dirty="0" err="1" smtClean="0">
                <a:solidFill>
                  <a:srgbClr val="0033CC"/>
                </a:solidFill>
                <a:effectLst>
                  <a:outerShdw blurRad="50000" dist="30000" dir="5400000" algn="tl" rotWithShape="0">
                    <a:srgbClr val="000000">
                      <a:alpha val="30000"/>
                    </a:srgbClr>
                  </a:outerShdw>
                </a:effectLst>
              </a:rPr>
              <a:t>mapping</a:t>
            </a:r>
            <a:r>
              <a:rPr lang="fr-FR" sz="9600" dirty="0" smtClean="0">
                <a:solidFill>
                  <a:srgbClr val="0033CC"/>
                </a:solidFill>
                <a:effectLst>
                  <a:outerShdw blurRad="50000" dist="30000" dir="5400000" algn="tl" rotWithShape="0">
                    <a:srgbClr val="000000">
                      <a:alpha val="30000"/>
                    </a:srgbClr>
                  </a:outerShdw>
                </a:effectLst>
              </a:rPr>
              <a:t> entre une entité et une table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a:t>
            </a:r>
            <a:r>
              <a:rPr lang="fr-FR" sz="9600" dirty="0" err="1" smtClean="0">
                <a:solidFill>
                  <a:srgbClr val="0033CC"/>
                </a:solidFill>
                <a:effectLst>
                  <a:outerShdw blurRad="50000" dist="30000" dir="5400000" algn="tl" rotWithShape="0">
                    <a:srgbClr val="000000">
                      <a:alpha val="30000"/>
                    </a:srgbClr>
                  </a:outerShdw>
                </a:effectLst>
              </a:rPr>
              <a:t>mapping</a:t>
            </a:r>
            <a:r>
              <a:rPr lang="fr-FR" sz="9600" dirty="0" smtClean="0">
                <a:solidFill>
                  <a:srgbClr val="0033CC"/>
                </a:solidFill>
                <a:effectLst>
                  <a:outerShdw blurRad="50000" dist="30000" dir="5400000" algn="tl" rotWithShape="0">
                    <a:srgbClr val="000000">
                      <a:alpha val="30000"/>
                    </a:srgbClr>
                  </a:outerShdw>
                </a:effectLst>
              </a:rPr>
              <a:t> de propriété complexe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Mapper une entité sur plusieurs tables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Utilisation d'objets embarqués dans les entités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Fichier de configuration du </a:t>
            </a:r>
            <a:r>
              <a:rPr lang="fr-FR" sz="9600" dirty="0" err="1" smtClean="0">
                <a:solidFill>
                  <a:srgbClr val="0033CC"/>
                </a:solidFill>
                <a:effectLst>
                  <a:outerShdw blurRad="50000" dist="30000" dir="5400000" algn="tl" rotWithShape="0">
                    <a:srgbClr val="000000">
                      <a:alpha val="30000"/>
                    </a:srgbClr>
                  </a:outerShdw>
                </a:effectLst>
              </a:rPr>
              <a:t>mapping</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Utilisation du </a:t>
            </a:r>
            <a:r>
              <a:rPr lang="fr-FR" sz="9600" dirty="0" err="1" smtClean="0">
                <a:solidFill>
                  <a:srgbClr val="0033CC"/>
                </a:solidFill>
                <a:effectLst>
                  <a:outerShdw blurRad="50000" dist="30000" dir="5400000" algn="tl" rotWithShape="0">
                    <a:srgbClr val="000000">
                      <a:alpha val="30000"/>
                    </a:srgbClr>
                  </a:outerShdw>
                </a:effectLst>
              </a:rPr>
              <a:t>bean</a:t>
            </a:r>
            <a:r>
              <a:rPr lang="fr-FR" sz="9600" dirty="0" smtClean="0">
                <a:solidFill>
                  <a:srgbClr val="0033CC"/>
                </a:solidFill>
                <a:effectLst>
                  <a:outerShdw blurRad="50000" dist="30000" dir="5400000" algn="tl" rotWithShape="0">
                    <a:srgbClr val="000000">
                      <a:alpha val="30000"/>
                    </a:srgbClr>
                  </a:outerShdw>
                </a:effectLst>
              </a:rPr>
              <a:t> entité</a:t>
            </a:r>
          </a:p>
          <a:p>
            <a:pPr eaLnBrk="1" fontAlgn="auto" hangingPunct="1">
              <a:spcAft>
                <a:spcPts val="0"/>
              </a:spcAft>
              <a:buFont typeface="Wingdings" pitchFamily="2" charset="2"/>
              <a:buChar char="Ø"/>
              <a:defRPr/>
            </a:pPr>
            <a:r>
              <a:rPr lang="fr-FR" sz="9600" dirty="0" err="1" smtClean="0">
                <a:solidFill>
                  <a:srgbClr val="0033CC"/>
                </a:solidFill>
                <a:effectLst>
                  <a:outerShdw blurRad="50000" dist="30000" dir="5400000" algn="tl" rotWithShape="0">
                    <a:srgbClr val="000000">
                      <a:alpha val="30000"/>
                    </a:srgbClr>
                  </a:outerShdw>
                </a:effectLst>
              </a:rPr>
              <a:t>EntityManager</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fichier persistence.xml</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La gestion des transactions hors Java 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La gestion des relations entre tables dans le </a:t>
            </a:r>
            <a:r>
              <a:rPr lang="fr-FR" sz="9600" dirty="0" err="1" smtClean="0">
                <a:solidFill>
                  <a:srgbClr val="0033CC"/>
                </a:solidFill>
                <a:effectLst>
                  <a:outerShdw blurRad="50000" dist="30000" dir="5400000" algn="tl" rotWithShape="0">
                    <a:srgbClr val="000000">
                      <a:alpha val="30000"/>
                    </a:srgbClr>
                  </a:outerShdw>
                </a:effectLst>
              </a:rPr>
              <a:t>mapping</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108</a:t>
            </a:fld>
            <a:endParaRPr lang="fr-BE"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 Introduction</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JPA : Java Persistance API : outil ORM ;</a:t>
            </a: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JPA c’est une API développée dans le cadre d’EJB 3.0 ;</a:t>
            </a: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JPA ne se limite pas aux EJB 3 ;</a:t>
            </a: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JPA ne requiert aucune ligne de code mettant en œuvre l'API JDBC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JPA propose un langage d'interrogation similaire à SQL mais utilisant  </a:t>
            </a: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des objets plutôt que des entités relationnelles de la base de données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JPA se base sur les entités (des objets POJO) et sur le gestionnaire de </a:t>
            </a: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entités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EntityManager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t> </a:t>
            </a:r>
            <a:r>
              <a:rPr lang="fr-FR" sz="2000" dirty="0" smtClean="0">
                <a:solidFill>
                  <a:srgbClr val="0033CC"/>
                </a:solidFill>
                <a:effectLst>
                  <a:outerShdw blurRad="50000" dist="30000" dir="5400000" algn="tl" rotWithShape="0">
                    <a:srgbClr val="000000">
                      <a:alpha val="30000"/>
                    </a:srgbClr>
                  </a:outerShdw>
                </a:effectLst>
              </a:rPr>
              <a:t>est responsable de la gestion de l'état des entités et de </a:t>
            </a:r>
          </a:p>
          <a:p>
            <a:r>
              <a:rPr lang="fr-FR" sz="2000" dirty="0" smtClean="0">
                <a:solidFill>
                  <a:srgbClr val="0033CC"/>
                </a:solidFill>
                <a:effectLst>
                  <a:outerShdw blurRad="50000" dist="30000" dir="5400000" algn="tl" rotWithShape="0">
                    <a:srgbClr val="000000">
                      <a:alpha val="30000"/>
                    </a:srgbClr>
                  </a:outerShdw>
                </a:effectLst>
              </a:rPr>
              <a:t>   leur persistance dans la base de données.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109</a:t>
            </a:fld>
            <a:endParaRPr lang="fr-B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 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API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L'environnement d'exécution des applications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conteneurs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web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d'EJB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a:t>
            </a:fld>
            <a:endParaRPr lang="fr-BE"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 Introduction</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Position du JPA dans une architecture 3-tiers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contexte de persistance d’une application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110</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1214414" y="1571612"/>
            <a:ext cx="7572428" cy="2214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143108" y="4500570"/>
            <a:ext cx="5429288"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 Introduction</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L'implémentation de référence de JPA est incluse dans le projet </a:t>
            </a:r>
            <a:r>
              <a:rPr lang="fr-FR" sz="2000" i="1" dirty="0" err="1" smtClean="0">
                <a:solidFill>
                  <a:srgbClr val="0033CC"/>
                </a:solidFill>
                <a:effectLst>
                  <a:outerShdw blurRad="50000" dist="30000" dir="5400000" algn="tl" rotWithShape="0">
                    <a:srgbClr val="000000">
                      <a:alpha val="30000"/>
                    </a:srgbClr>
                  </a:outerShdw>
                </a:effectLst>
              </a:rPr>
              <a:t>Glassfish</a:t>
            </a:r>
            <a:r>
              <a:rPr lang="fr-FR" sz="2000" dirty="0" smtClean="0">
                <a:solidFill>
                  <a:srgbClr val="0033CC"/>
                </a:solidFill>
                <a:effectLst>
                  <a:outerShdw blurRad="50000" dist="30000" dir="5400000" algn="tl" rotWithShape="0">
                    <a:srgbClr val="000000">
                      <a:alpha val="30000"/>
                    </a:srgbClr>
                  </a:outerShdw>
                </a:effectLst>
              </a:rPr>
              <a:t>, disponible à l’URL : </a:t>
            </a:r>
          </a:p>
          <a:p>
            <a:r>
              <a:rPr lang="fr-FR" sz="2000" i="1" dirty="0" smtClean="0">
                <a:solidFill>
                  <a:srgbClr val="0033CC"/>
                </a:solidFill>
                <a:effectLst>
                  <a:outerShdw blurRad="50000" dist="30000" dir="5400000" algn="tl" rotWithShape="0">
                    <a:srgbClr val="000000">
                      <a:alpha val="30000"/>
                    </a:srgbClr>
                  </a:outerShdw>
                </a:effectLst>
              </a:rPr>
              <a:t>https://glassfish.dev.java.net/downloads/persistence/JavaPersistence.html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Cette implémentation de référence repose sur l'outil </a:t>
            </a:r>
            <a:r>
              <a:rPr lang="fr-FR" sz="2000" dirty="0" err="1" smtClean="0">
                <a:solidFill>
                  <a:srgbClr val="0033CC"/>
                </a:solidFill>
                <a:effectLst>
                  <a:outerShdw blurRad="50000" dist="30000" dir="5400000" algn="tl" rotWithShape="0">
                    <a:srgbClr val="000000">
                      <a:alpha val="30000"/>
                    </a:srgbClr>
                  </a:outerShdw>
                </a:effectLst>
              </a:rPr>
              <a:t>TopLink</a:t>
            </a:r>
            <a:r>
              <a:rPr lang="fr-FR" sz="2000" dirty="0" smtClean="0">
                <a:solidFill>
                  <a:srgbClr val="0033CC"/>
                </a:solidFill>
                <a:effectLst>
                  <a:outerShdw blurRad="50000" dist="30000" dir="5400000" algn="tl" rotWithShape="0">
                    <a:srgbClr val="000000">
                      <a:alpha val="30000"/>
                    </a:srgbClr>
                  </a:outerShdw>
                </a:effectLst>
              </a:rPr>
              <a:t> d'Oracle dans sa version essential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obtenir les fichiers .jar de JPA il suffit d’exécuter la commande suivante </a:t>
            </a:r>
            <a:r>
              <a:rPr lang="fr-FR" sz="2000" i="1" dirty="0" smtClean="0">
                <a:solidFill>
                  <a:srgbClr val="0033CC"/>
                </a:solidFill>
                <a:effectLst>
                  <a:outerShdw blurRad="50000" dist="30000" dir="5400000" algn="tl" rotWithShape="0">
                    <a:srgbClr val="000000">
                      <a:alpha val="30000"/>
                    </a:srgbClr>
                  </a:outerShdw>
                </a:effectLst>
              </a:rPr>
              <a:t>: java -jar avec en paramètre le fichier jar téléchargé</a:t>
            </a:r>
            <a:r>
              <a:rPr lang="fr-FR" sz="20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Exemple : la commande </a:t>
            </a:r>
            <a:r>
              <a:rPr lang="fr-FR" sz="2000" i="1" dirty="0" smtClean="0">
                <a:solidFill>
                  <a:srgbClr val="0033CC"/>
                </a:solidFill>
                <a:effectLst>
                  <a:outerShdw blurRad="50000" dist="30000" dir="5400000" algn="tl" rotWithShape="0">
                    <a:srgbClr val="000000">
                      <a:alpha val="30000"/>
                    </a:srgbClr>
                  </a:outerShdw>
                </a:effectLst>
              </a:rPr>
              <a:t>java -jar glassfish-persistence-installer-v2-b58g.jar </a:t>
            </a:r>
            <a:r>
              <a:rPr lang="fr-FR" sz="2000" dirty="0" smtClean="0">
                <a:solidFill>
                  <a:srgbClr val="0033CC"/>
                </a:solidFill>
                <a:effectLst>
                  <a:outerShdw blurRad="50000" dist="30000" dir="5400000" algn="tl" rotWithShape="0">
                    <a:srgbClr val="000000">
                      <a:alpha val="30000"/>
                    </a:srgbClr>
                  </a:outerShdw>
                </a:effectLst>
              </a:rPr>
              <a:t>donne comme résultat :</a:t>
            </a: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r>
              <a:rPr lang="fr-FR" sz="2000" i="1" dirty="0" smtClean="0">
                <a:solidFill>
                  <a:srgbClr val="0033CC"/>
                </a:solidFill>
                <a:effectLst>
                  <a:outerShdw blurRad="50000" dist="30000" dir="5400000" algn="tl" rotWithShape="0">
                    <a:srgbClr val="000000">
                      <a:alpha val="30000"/>
                    </a:srgbClr>
                  </a:outerShdw>
                </a:effectLst>
                <a:sym typeface="Wingdings" pitchFamily="2" charset="2"/>
              </a:rPr>
              <a:t>         </a:t>
            </a:r>
            <a:endParaRPr lang="fr-FR" sz="2000" i="1"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111</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3929058" y="4733925"/>
            <a:ext cx="4552950" cy="1766909"/>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 Les entités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Les entités permettent d’encapsuler les données d’une ou plusieurs tables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Les entités sont des simples </a:t>
            </a:r>
            <a:r>
              <a:rPr lang="fr-FR" sz="2000" i="1" dirty="0" smtClean="0">
                <a:solidFill>
                  <a:srgbClr val="0033CC"/>
                </a:solidFill>
                <a:effectLst>
                  <a:outerShdw blurRad="50000" dist="30000" dir="5400000" algn="tl" rotWithShape="0">
                    <a:srgbClr val="000000">
                      <a:alpha val="30000"/>
                    </a:srgbClr>
                  </a:outerShdw>
                </a:effectLst>
              </a:rPr>
              <a:t>POJO (Plain </a:t>
            </a:r>
            <a:r>
              <a:rPr lang="fr-FR" sz="2000" i="1" dirty="0" err="1" smtClean="0">
                <a:solidFill>
                  <a:srgbClr val="0033CC"/>
                </a:solidFill>
                <a:effectLst>
                  <a:outerShdw blurRad="50000" dist="30000" dir="5400000" algn="tl" rotWithShape="0">
                    <a:srgbClr val="000000">
                      <a:alpha val="30000"/>
                    </a:srgbClr>
                  </a:outerShdw>
                </a:effectLst>
              </a:rPr>
              <a:t>Old</a:t>
            </a:r>
            <a:r>
              <a:rPr lang="fr-FR" sz="2000" i="1" dirty="0" smtClean="0">
                <a:solidFill>
                  <a:srgbClr val="0033CC"/>
                </a:solidFill>
                <a:effectLst>
                  <a:outerShdw blurRad="50000" dist="30000" dir="5400000" algn="tl" rotWithShape="0">
                    <a:srgbClr val="000000">
                      <a:alpha val="30000"/>
                    </a:srgbClr>
                  </a:outerShdw>
                </a:effectLst>
              </a:rPr>
              <a:t> Java Object) ;</a:t>
            </a: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Les entités utilisent les annotations pour mapper un objet JAVA vers une table de la base de données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Un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entité doit obligatoirement avoir un constructeur sans argument et la classe du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doit obligatoirement être marquée avec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javax.persistence.Entity</a:t>
            </a:r>
            <a:r>
              <a:rPr lang="fr-FR" sz="2000" i="1"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javax.persistence.Entity</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possède un attribut optionnel nommé </a:t>
            </a:r>
            <a:r>
              <a:rPr lang="fr-FR" sz="2000" i="1" dirty="0" smtClean="0">
                <a:solidFill>
                  <a:srgbClr val="0033CC"/>
                </a:solidFill>
                <a:effectLst>
                  <a:outerShdw blurRad="50000" dist="30000" dir="5400000" algn="tl" rotWithShape="0">
                    <a:srgbClr val="000000">
                      <a:alpha val="30000"/>
                    </a:srgbClr>
                  </a:outerShdw>
                </a:effectLst>
              </a:rPr>
              <a:t>name</a:t>
            </a:r>
            <a:r>
              <a:rPr lang="fr-FR" sz="2000" dirty="0" smtClean="0">
                <a:solidFill>
                  <a:srgbClr val="0033CC"/>
                </a:solidFill>
                <a:effectLst>
                  <a:outerShdw blurRad="50000" dist="30000" dir="5400000" algn="tl" rotWithShape="0">
                    <a:srgbClr val="000000">
                      <a:alpha val="30000"/>
                    </a:srgbClr>
                  </a:outerShdw>
                </a:effectLst>
              </a:rPr>
              <a:t> qui permet de préciser le nom de l'entité dans les requêtes. Par défaut, ce nom est celui de la classe de l'entité.</a:t>
            </a:r>
          </a:p>
          <a:p>
            <a:r>
              <a:rPr lang="fr-FR" sz="2000" dirty="0" smtClean="0">
                <a:solidFill>
                  <a:srgbClr val="0033CC"/>
                </a:solidFill>
                <a:effectLst>
                  <a:outerShdw blurRad="50000" dist="30000" dir="5400000" algn="tl" rotWithShape="0">
                    <a:srgbClr val="000000">
                      <a:alpha val="30000"/>
                    </a:srgbClr>
                  </a:outerShdw>
                </a:effectLst>
                <a:sym typeface="Wingdings" pitchFamily="2" charset="2"/>
              </a:rPr>
              <a:t>         </a:t>
            </a: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112</a:t>
            </a:fld>
            <a:endParaRPr lang="fr-BE"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 Les entités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Le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Entité doit respecter les deux règles suivantes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il doit être annoté par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javax.persistence.Entity</a:t>
            </a:r>
            <a:r>
              <a:rPr lang="fr-FR" sz="2000" i="1" dirty="0" smtClean="0">
                <a:solidFill>
                  <a:srgbClr val="0033CC"/>
                </a:solidFill>
                <a:effectLst>
                  <a:outerShdw blurRad="50000" dist="30000" dir="5400000" algn="tl" rotWithShape="0">
                    <a:srgbClr val="000000">
                      <a:alpha val="30000"/>
                    </a:srgbClr>
                  </a:outerShdw>
                </a:effectLst>
              </a:rPr>
              <a:t>  ;</a:t>
            </a:r>
          </a:p>
          <a:p>
            <a:pPr lvl="1" algn="just">
              <a:buFont typeface="Wingdings" pitchFamily="2" charset="2"/>
              <a:buChar char="§"/>
            </a:pP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il doit posséder au moins une propriété déclarer comme clé </a:t>
            </a:r>
          </a:p>
          <a:p>
            <a:pPr lvl="1" algn="just"/>
            <a:r>
              <a:rPr lang="fr-FR" sz="2000" dirty="0" smtClean="0">
                <a:solidFill>
                  <a:srgbClr val="0033CC"/>
                </a:solidFill>
                <a:effectLst>
                  <a:outerShdw blurRad="50000" dist="30000" dir="5400000" algn="tl" rotWithShape="0">
                    <a:srgbClr val="000000">
                      <a:alpha val="30000"/>
                    </a:srgbClr>
                  </a:outerShdw>
                </a:effectLst>
              </a:rPr>
              <a:t>   primaire avec l'annotation </a:t>
            </a:r>
            <a:r>
              <a:rPr lang="fr-FR" sz="2000" i="1" dirty="0" smtClean="0">
                <a:solidFill>
                  <a:srgbClr val="0033CC"/>
                </a:solidFill>
                <a:effectLst>
                  <a:outerShdw blurRad="50000" dist="30000" dir="5400000" algn="tl" rotWithShape="0">
                    <a:srgbClr val="000000">
                      <a:alpha val="30000"/>
                    </a:srgbClr>
                  </a:outerShdw>
                </a:effectLst>
              </a:rPr>
              <a:t>@Id.</a:t>
            </a:r>
          </a:p>
          <a:p>
            <a:pPr lvl="1" algn="just"/>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18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Le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entity</a:t>
            </a:r>
            <a:r>
              <a:rPr lang="fr-FR" sz="2000" dirty="0" smtClean="0">
                <a:solidFill>
                  <a:srgbClr val="0033CC"/>
                </a:solidFill>
                <a:effectLst>
                  <a:outerShdw blurRad="50000" dist="30000" dir="5400000" algn="tl" rotWithShape="0">
                    <a:srgbClr val="000000">
                      <a:alpha val="30000"/>
                    </a:srgbClr>
                  </a:outerShdw>
                </a:effectLst>
              </a:rPr>
              <a:t> est composé de propriétés qui seront mappés sur les champs de la table de la base de données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Chaque propriété encapsule les données d'un champ d'une table.  Ces propriétés sont utilisables au travers des getter et des setter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Une propriété particulière est la clé primaire qui est l’identifiant  unique dans la base de données et aussi dans le </a:t>
            </a:r>
            <a:r>
              <a:rPr lang="fr-FR" sz="2000" i="1" dirty="0" smtClean="0">
                <a:solidFill>
                  <a:srgbClr val="0033CC"/>
                </a:solidFill>
                <a:effectLst>
                  <a:outerShdw blurRad="50000" dist="30000" dir="5400000" algn="tl" rotWithShape="0">
                    <a:srgbClr val="000000">
                      <a:alpha val="30000"/>
                    </a:srgbClr>
                  </a:outerShdw>
                </a:effectLst>
              </a:rPr>
              <a:t>POJO</a:t>
            </a:r>
            <a:r>
              <a:rPr lang="fr-FR" sz="2000" dirty="0" smtClean="0">
                <a:solidFill>
                  <a:srgbClr val="0033CC"/>
                </a:solidFill>
                <a:effectLst>
                  <a:outerShdw blurRad="50000" dist="30000" dir="5400000" algn="tl" rotWithShape="0">
                    <a:srgbClr val="000000">
                      <a:alpha val="30000"/>
                    </a:srgbClr>
                  </a:outerShdw>
                </a:effectLst>
              </a:rPr>
              <a:t>.</a:t>
            </a:r>
          </a:p>
          <a:p>
            <a:r>
              <a:rPr lang="fr-FR" sz="2000" dirty="0" smtClean="0">
                <a:solidFill>
                  <a:srgbClr val="0033CC"/>
                </a:solidFill>
                <a:effectLst>
                  <a:outerShdw blurRad="50000" dist="30000" dir="5400000" algn="tl" rotWithShape="0">
                    <a:srgbClr val="000000">
                      <a:alpha val="30000"/>
                    </a:srgbClr>
                  </a:outerShdw>
                </a:effectLst>
                <a:sym typeface="Wingdings" pitchFamily="2" charset="2"/>
              </a:rPr>
              <a:t>         </a:t>
            </a: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113</a:t>
            </a:fld>
            <a:endParaRPr lang="fr-BE"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entités </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a:t>
            </a:r>
            <a:r>
              <a:rPr lang="fr-FR" sz="9600" dirty="0" err="1" smtClean="0">
                <a:solidFill>
                  <a:srgbClr val="0033CC"/>
                </a:solidFill>
                <a:effectLst>
                  <a:outerShdw blurRad="50000" dist="30000" dir="5400000" algn="tl" rotWithShape="0">
                    <a:srgbClr val="000000">
                      <a:alpha val="30000"/>
                    </a:srgbClr>
                  </a:outerShdw>
                </a:effectLst>
              </a:rPr>
              <a:t>mapping</a:t>
            </a:r>
            <a:r>
              <a:rPr lang="fr-FR" sz="9600" dirty="0" smtClean="0">
                <a:solidFill>
                  <a:srgbClr val="0033CC"/>
                </a:solidFill>
                <a:effectLst>
                  <a:outerShdw blurRad="50000" dist="30000" dir="5400000" algn="tl" rotWithShape="0">
                    <a:srgbClr val="000000">
                      <a:alpha val="30000"/>
                    </a:srgbClr>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d'objets embarqués dans les entités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relations entre table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114</a:t>
            </a:fld>
            <a:endParaRPr lang="fr-BE"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description du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entre le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entité et la table peut être fait de deux façons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Utiliser des annotations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Utiliser un fichier XML de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L'API propose plusieurs annotations pour supporter un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O/R assez complet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115</a:t>
            </a:fld>
            <a:endParaRPr lang="fr-BE"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357298"/>
            <a:ext cx="7786742" cy="5429288"/>
          </a:xfrm>
        </p:spPr>
        <p:txBody>
          <a:bodyPr>
            <a:noAutofit/>
          </a:bodyPr>
          <a:lstStyle/>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116</a:t>
            </a:fld>
            <a:endParaRPr lang="fr-BE" dirty="0"/>
          </a:p>
        </p:txBody>
      </p:sp>
      <p:graphicFrame>
        <p:nvGraphicFramePr>
          <p:cNvPr id="7" name="Tableau 6"/>
          <p:cNvGraphicFramePr>
            <a:graphicFrameLocks noGrp="1"/>
          </p:cNvGraphicFramePr>
          <p:nvPr/>
        </p:nvGraphicFramePr>
        <p:xfrm>
          <a:off x="1285852" y="1142984"/>
          <a:ext cx="7572428" cy="5034280"/>
        </p:xfrm>
        <a:graphic>
          <a:graphicData uri="http://schemas.openxmlformats.org/drawingml/2006/table">
            <a:tbl>
              <a:tblPr firstRow="1" bandRow="1">
                <a:tableStyleId>{5940675A-B579-460E-94D1-54222C63F5DA}</a:tableStyleId>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370840">
                <a:tc>
                  <a:txBody>
                    <a:bodyPr/>
                    <a:lstStyle/>
                    <a:p>
                      <a:pPr algn="ctr"/>
                      <a:r>
                        <a:rPr lang="fr-FR" sz="1800" b="1" kern="1200" dirty="0" smtClean="0">
                          <a:solidFill>
                            <a:srgbClr val="0033CC"/>
                          </a:solidFill>
                          <a:effectLst>
                            <a:outerShdw blurRad="50000" dist="30000" dir="5400000" algn="tl" rotWithShape="0">
                              <a:srgbClr val="000000">
                                <a:alpha val="30000"/>
                              </a:srgbClr>
                            </a:outerShdw>
                          </a:effectLst>
                          <a:latin typeface="+mn-lt"/>
                          <a:ea typeface="+mn-ea"/>
                          <a:cs typeface="+mn-cs"/>
                        </a:rPr>
                        <a:t>Annotation</a:t>
                      </a:r>
                    </a:p>
                  </a:txBody>
                  <a:tcPr/>
                </a:tc>
                <a:tc>
                  <a:txBody>
                    <a:bodyPr/>
                    <a:lstStyle/>
                    <a:p>
                      <a:pPr algn="ctr"/>
                      <a:r>
                        <a:rPr lang="fr-FR" sz="18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70840">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javax.persistence.Table</a:t>
                      </a:r>
                      <a:endPar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Préciser le nom de la table concernée par le </a:t>
                      </a:r>
                      <a:r>
                        <a:rPr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mapping</a:t>
                      </a:r>
                      <a:endPar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javax.persistence.Column</a:t>
                      </a:r>
                      <a:endPar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Associé à un getter, il permet d'associer un champ de la table à la propriété</a:t>
                      </a:r>
                    </a:p>
                  </a:txBody>
                  <a:tcPr/>
                </a:tc>
                <a:extLst>
                  <a:ext uri="{0D108BD9-81ED-4DB2-BD59-A6C34878D82A}">
                    <a16:rowId xmlns:a16="http://schemas.microsoft.com/office/drawing/2014/main" val="10002"/>
                  </a:ext>
                </a:extLst>
              </a:tr>
              <a:tr h="370840">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javax.persistence.Id</a:t>
                      </a:r>
                      <a:endPar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Associé à un getter, il permet d'associer un champ de la table à la propriété en tant que clé primaire</a:t>
                      </a:r>
                    </a:p>
                  </a:txBody>
                  <a:tcPr/>
                </a:tc>
                <a:extLst>
                  <a:ext uri="{0D108BD9-81ED-4DB2-BD59-A6C34878D82A}">
                    <a16:rowId xmlns:a16="http://schemas.microsoft.com/office/drawing/2014/main" val="10003"/>
                  </a:ext>
                </a:extLst>
              </a:tr>
              <a:tr h="370840">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javax.persistence.GeneratedValue</a:t>
                      </a:r>
                      <a:endPar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Demander la génération automatique de la clé primaire au besoin</a:t>
                      </a:r>
                    </a:p>
                  </a:txBody>
                  <a:tcPr/>
                </a:tc>
                <a:extLst>
                  <a:ext uri="{0D108BD9-81ED-4DB2-BD59-A6C34878D82A}">
                    <a16:rowId xmlns:a16="http://schemas.microsoft.com/office/drawing/2014/main" val="10004"/>
                  </a:ext>
                </a:extLst>
              </a:tr>
              <a:tr h="370840">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javax.persistence.Basic</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Représenter la forme de </a:t>
                      </a:r>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mapping</a:t>
                      </a:r>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 la plus simple. Cette annotation est utilisée par défaut</a:t>
                      </a:r>
                    </a:p>
                  </a:txBody>
                  <a:tcPr/>
                </a:tc>
                <a:extLst>
                  <a:ext uri="{0D108BD9-81ED-4DB2-BD59-A6C34878D82A}">
                    <a16:rowId xmlns:a16="http://schemas.microsoft.com/office/drawing/2014/main" val="10005"/>
                  </a:ext>
                </a:extLst>
              </a:tr>
              <a:tr h="370840">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javax.persistence.Transient</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Demander de ne pas tenir compte du champ lors du </a:t>
                      </a:r>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mapping</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@Table</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L’entité @Table possède les attributs suivants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117</a:t>
            </a:fld>
            <a:endParaRPr lang="fr-BE" dirty="0"/>
          </a:p>
        </p:txBody>
      </p:sp>
      <p:graphicFrame>
        <p:nvGraphicFramePr>
          <p:cNvPr id="7" name="Tableau 6"/>
          <p:cNvGraphicFramePr>
            <a:graphicFrameLocks noGrp="1"/>
          </p:cNvGraphicFramePr>
          <p:nvPr/>
        </p:nvGraphicFramePr>
        <p:xfrm>
          <a:off x="1500166" y="1928802"/>
          <a:ext cx="6096000" cy="22860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fr-FR" sz="2000" b="1"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20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70840">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table</a:t>
                      </a:r>
                    </a:p>
                  </a:txBody>
                  <a:tcPr/>
                </a:tc>
                <a:extLst>
                  <a:ext uri="{0D108BD9-81ED-4DB2-BD59-A6C34878D82A}">
                    <a16:rowId xmlns:a16="http://schemas.microsoft.com/office/drawing/2014/main" val="10001"/>
                  </a:ext>
                </a:extLst>
              </a:tr>
              <a:tr h="370840">
                <a:tc>
                  <a:txBody>
                    <a:bodyPr/>
                    <a:lstStyle/>
                    <a:p>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Catalog</a:t>
                      </a:r>
                      <a:endPar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Catalogue de la table</a:t>
                      </a:r>
                    </a:p>
                  </a:txBody>
                  <a:tcPr/>
                </a:tc>
                <a:extLst>
                  <a:ext uri="{0D108BD9-81ED-4DB2-BD59-A6C34878D82A}">
                    <a16:rowId xmlns:a16="http://schemas.microsoft.com/office/drawing/2014/main" val="10002"/>
                  </a:ext>
                </a:extLst>
              </a:tr>
              <a:tr h="370840">
                <a:tc>
                  <a:txBody>
                    <a:bodyPr/>
                    <a:lstStyle/>
                    <a:p>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schema</a:t>
                      </a:r>
                      <a:endPar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Schéma de la table</a:t>
                      </a:r>
                    </a:p>
                  </a:txBody>
                  <a:tcPr/>
                </a:tc>
                <a:extLst>
                  <a:ext uri="{0D108BD9-81ED-4DB2-BD59-A6C34878D82A}">
                    <a16:rowId xmlns:a16="http://schemas.microsoft.com/office/drawing/2014/main" val="10003"/>
                  </a:ext>
                </a:extLst>
              </a:tr>
              <a:tr h="370840">
                <a:tc>
                  <a:txBody>
                    <a:bodyPr/>
                    <a:lstStyle/>
                    <a:p>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uniqueConstraints</a:t>
                      </a:r>
                      <a:endPar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Contraintes d'unicité sur une ou plusieurs colonnes</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a:t>
            </a:r>
            <a:r>
              <a:rPr lang="fr-FR" sz="2400" dirty="0" err="1" smtClean="0">
                <a:solidFill>
                  <a:srgbClr val="0033CC"/>
                </a:solidFill>
              </a:rPr>
              <a:t>Column</a:t>
            </a: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L’entité @</a:t>
            </a:r>
            <a:r>
              <a:rPr lang="fr-FR" sz="2000" dirty="0" err="1" smtClean="0">
                <a:solidFill>
                  <a:srgbClr val="0033CC"/>
                </a:solidFill>
                <a:effectLst>
                  <a:outerShdw blurRad="50000" dist="30000" dir="5400000" algn="tl" rotWithShape="0">
                    <a:srgbClr val="000000">
                      <a:alpha val="30000"/>
                    </a:srgbClr>
                  </a:outerShdw>
                </a:effectLst>
              </a:rPr>
              <a:t>Colomn</a:t>
            </a:r>
            <a:r>
              <a:rPr lang="fr-FR" sz="2000" dirty="0" smtClean="0">
                <a:solidFill>
                  <a:srgbClr val="0033CC"/>
                </a:solidFill>
                <a:effectLst>
                  <a:outerShdw blurRad="50000" dist="30000" dir="5400000" algn="tl" rotWithShape="0">
                    <a:srgbClr val="000000">
                      <a:alpha val="30000"/>
                    </a:srgbClr>
                  </a:outerShdw>
                </a:effectLst>
              </a:rPr>
              <a:t> possède les attributs suivants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118</a:t>
            </a:fld>
            <a:endParaRPr lang="fr-BE" dirty="0"/>
          </a:p>
        </p:txBody>
      </p:sp>
      <p:graphicFrame>
        <p:nvGraphicFramePr>
          <p:cNvPr id="7" name="Tableau 6"/>
          <p:cNvGraphicFramePr>
            <a:graphicFrameLocks noGrp="1"/>
          </p:cNvGraphicFramePr>
          <p:nvPr/>
        </p:nvGraphicFramePr>
        <p:xfrm>
          <a:off x="1357290" y="1571612"/>
          <a:ext cx="7596198" cy="4833414"/>
        </p:xfrm>
        <a:graphic>
          <a:graphicData uri="http://schemas.openxmlformats.org/drawingml/2006/table">
            <a:tbl>
              <a:tblPr firstRow="1" bandRow="1">
                <a:tableStyleId>{5940675A-B579-460E-94D1-54222C63F5DA}</a:tableStyleId>
              </a:tblPr>
              <a:tblGrid>
                <a:gridCol w="1928826">
                  <a:extLst>
                    <a:ext uri="{9D8B030D-6E8A-4147-A177-3AD203B41FA5}">
                      <a16:colId xmlns:a16="http://schemas.microsoft.com/office/drawing/2014/main" val="20000"/>
                    </a:ext>
                  </a:extLst>
                </a:gridCol>
                <a:gridCol w="5667372">
                  <a:extLst>
                    <a:ext uri="{9D8B030D-6E8A-4147-A177-3AD203B41FA5}">
                      <a16:colId xmlns:a16="http://schemas.microsoft.com/office/drawing/2014/main" val="20001"/>
                    </a:ext>
                  </a:extLst>
                </a:gridCol>
              </a:tblGrid>
              <a:tr h="394806">
                <a:tc>
                  <a:txBody>
                    <a:bodyPr/>
                    <a:lstStyle/>
                    <a:p>
                      <a:pPr algn="ctr"/>
                      <a:r>
                        <a:rPr lang="fr-FR" sz="1600" b="1"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16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colonne</a:t>
                      </a:r>
                    </a:p>
                  </a:txBody>
                  <a:tcPr/>
                </a:tc>
                <a:extLst>
                  <a:ext uri="{0D108BD9-81ED-4DB2-BD59-A6C34878D82A}">
                    <a16:rowId xmlns:a16="http://schemas.microsoft.com/office/drawing/2014/main" val="10001"/>
                  </a:ext>
                </a:extLst>
              </a:tr>
              <a:tr h="394806">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table</a:t>
                      </a: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table dans le cas d'un </a:t>
                      </a:r>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mapping</a:t>
                      </a:r>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 multi-table</a:t>
                      </a:r>
                    </a:p>
                  </a:txBody>
                  <a:tcPr/>
                </a:tc>
                <a:extLst>
                  <a:ext uri="{0D108BD9-81ED-4DB2-BD59-A6C34878D82A}">
                    <a16:rowId xmlns:a16="http://schemas.microsoft.com/office/drawing/2014/main" val="10002"/>
                  </a:ext>
                </a:extLst>
              </a:tr>
              <a:tr h="394806">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unique</a:t>
                      </a: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si la colonne est unique</a:t>
                      </a:r>
                    </a:p>
                  </a:txBody>
                  <a:tcPr/>
                </a:tc>
                <a:extLst>
                  <a:ext uri="{0D108BD9-81ED-4DB2-BD59-A6C34878D82A}">
                    <a16:rowId xmlns:a16="http://schemas.microsoft.com/office/drawing/2014/main" val="10003"/>
                  </a:ext>
                </a:extLst>
              </a:tr>
              <a:tr h="39480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nullable</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si la colonne est </a:t>
                      </a:r>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nullable</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4"/>
                  </a:ext>
                </a:extLst>
              </a:tr>
              <a:tr h="61654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insertable</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si la colonne doit être prise en compte dans les requêtes de type insert</a:t>
                      </a:r>
                    </a:p>
                  </a:txBody>
                  <a:tcPr/>
                </a:tc>
                <a:extLst>
                  <a:ext uri="{0D108BD9-81ED-4DB2-BD59-A6C34878D82A}">
                    <a16:rowId xmlns:a16="http://schemas.microsoft.com/office/drawing/2014/main" val="10005"/>
                  </a:ext>
                </a:extLst>
              </a:tr>
              <a:tr h="61654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updatable</a:t>
                      </a:r>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si la colonne doit être prise en compte dans les requêtes de type update</a:t>
                      </a:r>
                    </a:p>
                  </a:txBody>
                  <a:tcPr/>
                </a:tc>
                <a:extLst>
                  <a:ext uri="{0D108BD9-81ED-4DB2-BD59-A6C34878D82A}">
                    <a16:rowId xmlns:a16="http://schemas.microsoft.com/office/drawing/2014/main" val="10006"/>
                  </a:ext>
                </a:extLst>
              </a:tr>
              <a:tr h="39480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columnDefinition</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Précise le DDL de définition de la colonne</a:t>
                      </a:r>
                    </a:p>
                  </a:txBody>
                  <a:tcPr/>
                </a:tc>
                <a:extLst>
                  <a:ext uri="{0D108BD9-81ED-4DB2-BD59-A6C34878D82A}">
                    <a16:rowId xmlns:a16="http://schemas.microsoft.com/office/drawing/2014/main" val="10007"/>
                  </a:ext>
                </a:extLst>
              </a:tr>
              <a:tr h="39480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length</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la taille d'une colonne de type chaîne de caractères</a:t>
                      </a:r>
                    </a:p>
                  </a:txBody>
                  <a:tcPr/>
                </a:tc>
                <a:extLst>
                  <a:ext uri="{0D108BD9-81ED-4DB2-BD59-A6C34878D82A}">
                    <a16:rowId xmlns:a16="http://schemas.microsoft.com/office/drawing/2014/main" val="10008"/>
                  </a:ext>
                </a:extLst>
              </a:tr>
              <a:tr h="39480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precision</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la taille d'une colonne de type numérique</a:t>
                      </a:r>
                    </a:p>
                  </a:txBody>
                  <a:tcPr/>
                </a:tc>
                <a:extLst>
                  <a:ext uri="{0D108BD9-81ED-4DB2-BD59-A6C34878D82A}">
                    <a16:rowId xmlns:a16="http://schemas.microsoft.com/office/drawing/2014/main" val="10009"/>
                  </a:ext>
                </a:extLst>
              </a:tr>
              <a:tr h="394806">
                <a:tc>
                  <a:txBody>
                    <a:bodyPr/>
                    <a:lstStyle/>
                    <a:p>
                      <a:r>
                        <a:rPr kumimoji="0" lang="fr-FR" sz="18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scale</a:t>
                      </a:r>
                      <a:endPar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8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la précision d'une colonne de type numérique</a:t>
                      </a:r>
                    </a:p>
                  </a:txBody>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a:t>
            </a:r>
            <a:r>
              <a:rPr lang="fr-FR" sz="2400" dirty="0" err="1" smtClean="0">
                <a:solidFill>
                  <a:srgbClr val="0033CC"/>
                </a:solidFill>
              </a:rPr>
              <a:t>GeneratedValue</a:t>
            </a: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a:t>
            </a:r>
            <a:r>
              <a:rPr lang="fr-FR" sz="2000" i="1" dirty="0" smtClean="0">
                <a:solidFill>
                  <a:srgbClr val="0033CC"/>
                </a:solidFill>
                <a:effectLst>
                  <a:outerShdw blurRad="50000" dist="30000" dir="5400000" algn="tl" rotWithShape="0">
                    <a:srgbClr val="000000">
                      <a:alpha val="30000"/>
                    </a:srgbClr>
                  </a:outerShdw>
                </a:effectLst>
              </a:rPr>
              <a:t> @</a:t>
            </a:r>
            <a:r>
              <a:rPr lang="fr-FR" sz="2000" i="1" dirty="0" err="1" smtClean="0">
                <a:solidFill>
                  <a:srgbClr val="0033CC"/>
                </a:solidFill>
                <a:effectLst>
                  <a:outerShdw blurRad="50000" dist="30000" dir="5400000" algn="tl" rotWithShape="0">
                    <a:srgbClr val="000000">
                      <a:alpha val="30000"/>
                    </a:srgbClr>
                  </a:outerShdw>
                </a:effectLst>
              </a:rPr>
              <a:t>GeneratedValue</a:t>
            </a:r>
            <a:r>
              <a:rPr lang="fr-FR" sz="2000" dirty="0" smtClean="0">
                <a:solidFill>
                  <a:srgbClr val="0033CC"/>
                </a:solidFill>
                <a:effectLst>
                  <a:outerShdw blurRad="50000" dist="30000" dir="5400000" algn="tl" rotWithShape="0">
                    <a:srgbClr val="000000">
                      <a:alpha val="30000"/>
                    </a:srgbClr>
                  </a:outerShdw>
                </a:effectLst>
              </a:rPr>
              <a:t> possède les attributs suivants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type AUTO est le plus généralement utilisé : il laisse l'implémentation générer la valeur de la clé primaire ;</a:t>
            </a: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type IDENTITY utilise un type de colonne spécial de la base de données.</a:t>
            </a: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119</a:t>
            </a:fld>
            <a:endParaRPr lang="fr-BE" dirty="0"/>
          </a:p>
        </p:txBody>
      </p:sp>
      <p:graphicFrame>
        <p:nvGraphicFramePr>
          <p:cNvPr id="7" name="Tableau 6"/>
          <p:cNvGraphicFramePr>
            <a:graphicFrameLocks noGrp="1"/>
          </p:cNvGraphicFramePr>
          <p:nvPr/>
        </p:nvGraphicFramePr>
        <p:xfrm>
          <a:off x="1357290" y="1571612"/>
          <a:ext cx="7596198" cy="1796886"/>
        </p:xfrm>
        <a:graphic>
          <a:graphicData uri="http://schemas.openxmlformats.org/drawingml/2006/table">
            <a:tbl>
              <a:tblPr firstRow="1" bandRow="1">
                <a:tableStyleId>{5940675A-B579-460E-94D1-54222C63F5DA}</a:tableStyleId>
              </a:tblPr>
              <a:tblGrid>
                <a:gridCol w="1928826">
                  <a:extLst>
                    <a:ext uri="{9D8B030D-6E8A-4147-A177-3AD203B41FA5}">
                      <a16:colId xmlns:a16="http://schemas.microsoft.com/office/drawing/2014/main" val="20000"/>
                    </a:ext>
                  </a:extLst>
                </a:gridCol>
                <a:gridCol w="5667372">
                  <a:extLst>
                    <a:ext uri="{9D8B030D-6E8A-4147-A177-3AD203B41FA5}">
                      <a16:colId xmlns:a16="http://schemas.microsoft.com/office/drawing/2014/main" val="20001"/>
                    </a:ext>
                  </a:extLst>
                </a:gridCol>
              </a:tblGrid>
              <a:tr h="394806">
                <a:tc>
                  <a:txBody>
                    <a:bodyPr/>
                    <a:lstStyle/>
                    <a:p>
                      <a:pPr algn="ctr"/>
                      <a:r>
                        <a:rPr lang="fr-FR" sz="1600" b="1"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16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strategy</a:t>
                      </a:r>
                      <a:endPar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Précise le type de générateur à utiliser : TABLE, SEQUENCE, IDENTITY ou AUTO. La valeur par défaut est AUTO</a:t>
                      </a:r>
                    </a:p>
                  </a:txBody>
                  <a:tcPr/>
                </a:tc>
                <a:extLst>
                  <a:ext uri="{0D108BD9-81ED-4DB2-BD59-A6C34878D82A}">
                    <a16:rowId xmlns:a16="http://schemas.microsoft.com/office/drawing/2014/main" val="10001"/>
                  </a:ext>
                </a:extLst>
              </a:tr>
              <a:tr h="394806">
                <a:tc>
                  <a:txBody>
                    <a:bodyPr/>
                    <a:lstStyle/>
                    <a:p>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generator</a:t>
                      </a:r>
                      <a:endPar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Nom du générateur à utiliser</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API de J2EE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p>
          <a:p>
            <a:pPr lvl="1" algn="just" eaLnBrk="1" fontAlgn="auto" hangingPunct="1">
              <a:spcAft>
                <a:spcPts val="0"/>
              </a:spcAft>
              <a:buFont typeface="Wingdings" pitchFamily="2" charset="2"/>
              <a:buChar char="§"/>
              <a:defRPr/>
            </a:pPr>
            <a:endParaRPr lang="fr-FR" sz="2000" dirty="0" smtClean="0"/>
          </a:p>
          <a:p>
            <a:pPr algn="just" eaLnBrk="1" fontAlgn="auto" hangingPunct="1">
              <a:spcAft>
                <a:spcPts val="0"/>
              </a:spcAft>
              <a:buFontTx/>
              <a:buChar char="-"/>
              <a:defRPr/>
            </a:pPr>
            <a:endParaRPr lang="fr-FR" sz="2000" dirty="0" smtClean="0"/>
          </a:p>
          <a:p>
            <a:pPr algn="just" eaLnBrk="1" fontAlgn="auto" hangingPunct="1">
              <a:spcAft>
                <a:spcPts val="0"/>
              </a:spcAft>
              <a:buFont typeface="Wingdings 2"/>
              <a:buNone/>
              <a:defRPr/>
            </a:pPr>
            <a:endParaRPr lang="fr-FR" sz="2000" dirty="0" smtClean="0"/>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a:t>
            </a:fld>
            <a:endParaRPr lang="fr-BE" dirty="0"/>
          </a:p>
        </p:txBody>
      </p:sp>
      <p:graphicFrame>
        <p:nvGraphicFramePr>
          <p:cNvPr id="7" name="Tableau 6"/>
          <p:cNvGraphicFramePr>
            <a:graphicFrameLocks noGrp="1"/>
          </p:cNvGraphicFramePr>
          <p:nvPr/>
        </p:nvGraphicFramePr>
        <p:xfrm>
          <a:off x="1357290" y="1714488"/>
          <a:ext cx="7500990" cy="4485640"/>
        </p:xfrm>
        <a:graphic>
          <a:graphicData uri="http://schemas.openxmlformats.org/drawingml/2006/table">
            <a:tbl>
              <a:tblPr firstRow="1" bandRow="1">
                <a:tableStyleId>{C4B1156A-380E-4F78-BDF5-A606A8083BF9}</a:tableStyleId>
              </a:tblPr>
              <a:tblGrid>
                <a:gridCol w="2928958">
                  <a:extLst>
                    <a:ext uri="{9D8B030D-6E8A-4147-A177-3AD203B41FA5}">
                      <a16:colId xmlns:a16="http://schemas.microsoft.com/office/drawing/2014/main" val="20000"/>
                    </a:ext>
                  </a:extLst>
                </a:gridCol>
                <a:gridCol w="4572032">
                  <a:extLst>
                    <a:ext uri="{9D8B030D-6E8A-4147-A177-3AD203B41FA5}">
                      <a16:colId xmlns:a16="http://schemas.microsoft.com/office/drawing/2014/main" val="20001"/>
                    </a:ext>
                  </a:extLst>
                </a:gridCol>
              </a:tblGrid>
              <a:tr h="370840">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j-lt"/>
                          <a:ea typeface="+mj-ea"/>
                          <a:cs typeface="+mj-cs"/>
                        </a:rPr>
                        <a:t>API</a:t>
                      </a: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j-lt"/>
                          <a:ea typeface="+mj-ea"/>
                          <a:cs typeface="+mj-cs"/>
                        </a:rPr>
                        <a:t>Rôle</a:t>
                      </a:r>
                    </a:p>
                  </a:txBody>
                  <a:tcPr/>
                </a:tc>
                <a:extLst>
                  <a:ext uri="{0D108BD9-81ED-4DB2-BD59-A6C34878D82A}">
                    <a16:rowId xmlns:a16="http://schemas.microsoft.com/office/drawing/2014/main" val="10000"/>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Entreprise Java Bean (EJB)</a:t>
                      </a: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Composants serveurs contenant la logique métier</a:t>
                      </a:r>
                    </a:p>
                  </a:txBody>
                  <a:tcPr/>
                </a:tc>
                <a:extLst>
                  <a:ext uri="{0D108BD9-81ED-4DB2-BD59-A6C34878D82A}">
                    <a16:rowId xmlns:a16="http://schemas.microsoft.com/office/drawing/2014/main" val="10001"/>
                  </a:ext>
                </a:extLst>
              </a:tr>
              <a:tr h="370840">
                <a:tc>
                  <a:txBody>
                    <a:bodyPr/>
                    <a:lstStyle/>
                    <a:p>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Method</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Invocation (RMI et RMI-IIOP</a:t>
                      </a: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RMI permet d'utilisation d'objet Java distribué. RMI-IIOP est une extension de RMI pour utiliser avec CORBA.</a:t>
                      </a:r>
                    </a:p>
                  </a:txBody>
                  <a:tcPr/>
                </a:tc>
                <a:extLst>
                  <a:ext uri="{0D108BD9-81ED-4DB2-BD59-A6C34878D82A}">
                    <a16:rowId xmlns:a16="http://schemas.microsoft.com/office/drawing/2014/main" val="10002"/>
                  </a:ext>
                </a:extLst>
              </a:tr>
              <a:tr h="370840">
                <a:tc>
                  <a:txBody>
                    <a:bodyPr/>
                    <a:lstStyle/>
                    <a:p>
                      <a:r>
                        <a:rPr kumimoji="0" lang="en-US"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Naming and Directory Interface </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(JNDI)</a:t>
                      </a: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Accès aux services de nommage et aux annuaires d'entreprises</a:t>
                      </a:r>
                    </a:p>
                  </a:txBody>
                  <a:tcPr/>
                </a:tc>
                <a:extLst>
                  <a:ext uri="{0D108BD9-81ED-4DB2-BD59-A6C34878D82A}">
                    <a16:rowId xmlns:a16="http://schemas.microsoft.com/office/drawing/2014/main" val="10003"/>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a:t>
                      </a:r>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Database</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Connectivity</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(JDBC)</a:t>
                      </a: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Accès aux bases de données. J2EE intègre une extension de cette API</a:t>
                      </a:r>
                    </a:p>
                  </a:txBody>
                  <a:tcPr/>
                </a:tc>
                <a:extLst>
                  <a:ext uri="{0D108BD9-81ED-4DB2-BD59-A6C34878D82A}">
                    <a16:rowId xmlns:a16="http://schemas.microsoft.com/office/drawing/2014/main" val="10004"/>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Transaction API (JTA)</a:t>
                      </a:r>
                    </a:p>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Transaction Service (JTS)</a:t>
                      </a: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Support des transactions</a:t>
                      </a:r>
                    </a:p>
                  </a:txBody>
                  <a:tcPr/>
                </a:tc>
                <a:extLst>
                  <a:ext uri="{0D108BD9-81ED-4DB2-BD59-A6C34878D82A}">
                    <a16:rowId xmlns:a16="http://schemas.microsoft.com/office/drawing/2014/main" val="10005"/>
                  </a:ext>
                </a:extLst>
              </a:tr>
              <a:tr h="370840">
                <a:tc>
                  <a:txBody>
                    <a:bodyPr/>
                    <a:lstStyle/>
                    <a:p>
                      <a:pPr marL="0" algn="l" rtl="0" eaLnBrk="1" latinLnBrk="0" hangingPunct="1"/>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Messaging service (JMS)</a:t>
                      </a:r>
                    </a:p>
                  </a:txBody>
                  <a:tcPr/>
                </a:tc>
                <a:tc>
                  <a:txBody>
                    <a:bodyPr/>
                    <a:lstStyle/>
                    <a:p>
                      <a:pPr marL="0" algn="l" rtl="0" eaLnBrk="1" latinLnBrk="0" hangingPunct="1"/>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Support de messages via des MOM (Messages </a:t>
                      </a:r>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Oriented</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Middleware)</a:t>
                      </a:r>
                    </a:p>
                  </a:txBody>
                  <a:tcPr/>
                </a:tc>
                <a:extLst>
                  <a:ext uri="{0D108BD9-81ED-4DB2-BD59-A6C34878D82A}">
                    <a16:rowId xmlns:a16="http://schemas.microsoft.com/office/drawing/2014/main" val="10006"/>
                  </a:ext>
                </a:extLst>
              </a:tr>
              <a:tr h="370840">
                <a:tc>
                  <a:txBody>
                    <a:bodyPr/>
                    <a:lstStyle/>
                    <a:p>
                      <a:pPr marL="0" algn="l" rtl="0" eaLnBrk="1" latinLnBrk="0" hangingPunct="1"/>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Servlets</a:t>
                      </a:r>
                      <a:endPar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pPr marL="0" algn="l" rtl="0" eaLnBrk="1" latinLnBrk="0" hangingPunct="1"/>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Composants basés sur le concept C/S pour ajouter des fonctionnalités à un serveur. </a:t>
                      </a: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7786742" cy="5429288"/>
          </a:xfrm>
        </p:spPr>
        <p:txBody>
          <a:bodyPr>
            <a:noAutofit/>
          </a:bodyPr>
          <a:lstStyle/>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120</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2643174" y="1071546"/>
            <a:ext cx="5572164" cy="5286412"/>
          </a:xfrm>
          <a:prstGeom prst="rect">
            <a:avLst/>
          </a:prstGeom>
          <a:noFill/>
          <a:ln w="9525">
            <a:solidFill>
              <a:schemeClr val="accent1"/>
            </a:solidFill>
            <a:miter lim="800000"/>
            <a:headEnd/>
            <a:tailEnd/>
          </a:ln>
          <a:effectLst/>
        </p:spPr>
      </p:pic>
      <p:sp>
        <p:nvSpPr>
          <p:cNvPr id="10" name="Titre 1"/>
          <p:cNvSpPr txBox="1">
            <a:spLocks/>
          </p:cNvSpPr>
          <p:nvPr/>
        </p:nvSpPr>
        <p:spPr>
          <a:xfrm>
            <a:off x="1214414" y="1071546"/>
            <a:ext cx="1357322" cy="2214578"/>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Exemple</a:t>
            </a:r>
            <a:r>
              <a:rPr kumimoji="0" lang="fr-FR" sz="2000" b="0" i="0" u="none" strike="noStrike" kern="1200" cap="none" spc="0" normalizeH="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t>
            </a: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b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endParaRPr kumimoji="0" lang="fr-FR" sz="24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571768"/>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type </a:t>
            </a:r>
            <a:r>
              <a:rPr lang="fr-FR" sz="2000" i="1" dirty="0" smtClean="0">
                <a:solidFill>
                  <a:srgbClr val="0033CC"/>
                </a:solidFill>
                <a:effectLst>
                  <a:outerShdw blurRad="50000" dist="30000" dir="5400000" algn="tl" rotWithShape="0">
                    <a:srgbClr val="000000">
                      <a:alpha val="30000"/>
                    </a:srgbClr>
                  </a:outerShdw>
                </a:effectLst>
              </a:rPr>
              <a:t>TABLE</a:t>
            </a:r>
            <a:r>
              <a:rPr lang="fr-FR" sz="2000" dirty="0" smtClean="0">
                <a:solidFill>
                  <a:srgbClr val="0033CC"/>
                </a:solidFill>
                <a:effectLst>
                  <a:outerShdw blurRad="50000" dist="30000" dir="5400000" algn="tl" rotWithShape="0">
                    <a:srgbClr val="000000">
                      <a:alpha val="30000"/>
                    </a:srgbClr>
                  </a:outerShdw>
                </a:effectLst>
              </a:rPr>
              <a:t> utilise une table dédiée qui stocke les clés des tables générées. L'utilisation de cette stratégie nécessite l'utilisation de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javax.persistence.TableGenerator</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TableGenerator</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possède plusieurs attributs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121</a:t>
            </a:fld>
            <a:endParaRPr lang="fr-BE" dirty="0"/>
          </a:p>
        </p:txBody>
      </p:sp>
      <p:graphicFrame>
        <p:nvGraphicFramePr>
          <p:cNvPr id="7" name="Tableau 6"/>
          <p:cNvGraphicFramePr>
            <a:graphicFrameLocks noGrp="1"/>
          </p:cNvGraphicFramePr>
          <p:nvPr>
            <p:extLst>
              <p:ext uri="{D42A27DB-BD31-4B8C-83A1-F6EECF244321}">
                <p14:modId xmlns:p14="http://schemas.microsoft.com/office/powerpoint/2010/main" val="3158034923"/>
              </p:ext>
            </p:extLst>
          </p:nvPr>
        </p:nvGraphicFramePr>
        <p:xfrm>
          <a:off x="1071538" y="2492896"/>
          <a:ext cx="7596198" cy="4071414"/>
        </p:xfrm>
        <a:graphic>
          <a:graphicData uri="http://schemas.openxmlformats.org/drawingml/2006/table">
            <a:tbl>
              <a:tblPr firstRow="1" bandRow="1">
                <a:tableStyleId>{5940675A-B579-460E-94D1-54222C63F5DA}</a:tableStyleId>
              </a:tblPr>
              <a:tblGrid>
                <a:gridCol w="1643074">
                  <a:extLst>
                    <a:ext uri="{9D8B030D-6E8A-4147-A177-3AD203B41FA5}">
                      <a16:colId xmlns:a16="http://schemas.microsoft.com/office/drawing/2014/main" val="20000"/>
                    </a:ext>
                  </a:extLst>
                </a:gridCol>
                <a:gridCol w="5953124">
                  <a:extLst>
                    <a:ext uri="{9D8B030D-6E8A-4147-A177-3AD203B41FA5}">
                      <a16:colId xmlns:a16="http://schemas.microsoft.com/office/drawing/2014/main" val="20001"/>
                    </a:ext>
                  </a:extLst>
                </a:gridCol>
              </a:tblGrid>
              <a:tr h="394806">
                <a:tc>
                  <a:txBody>
                    <a:bodyPr/>
                    <a:lstStyle/>
                    <a:p>
                      <a:pPr algn="ctr"/>
                      <a:r>
                        <a:rPr lang="fr-FR" sz="1400" b="1"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14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identifiant le </a:t>
                      </a: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TableGenerator</a:t>
                      </a:r>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 : il devra être utilisé comme valeur dans l'attribut </a:t>
                      </a: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generator</a:t>
                      </a:r>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 de l'annotation @</a:t>
                      </a: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GeneratedValue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1"/>
                  </a:ext>
                </a:extLst>
              </a:tr>
              <a:tr h="394806">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table</a:t>
                      </a: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table utilisé</a:t>
                      </a:r>
                    </a:p>
                  </a:txBody>
                  <a:tcPr/>
                </a:tc>
                <a:extLst>
                  <a:ext uri="{0D108BD9-81ED-4DB2-BD59-A6C34878D82A}">
                    <a16:rowId xmlns:a16="http://schemas.microsoft.com/office/drawing/2014/main" val="10002"/>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catalog</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du catalogue utilisé</a:t>
                      </a:r>
                    </a:p>
                  </a:txBody>
                  <a:tcPr/>
                </a:tc>
                <a:extLst>
                  <a:ext uri="{0D108BD9-81ED-4DB2-BD59-A6C34878D82A}">
                    <a16:rowId xmlns:a16="http://schemas.microsoft.com/office/drawing/2014/main" val="10003"/>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schema</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du schéma utiliser</a:t>
                      </a:r>
                    </a:p>
                  </a:txBody>
                  <a:tcPr/>
                </a:tc>
                <a:extLst>
                  <a:ext uri="{0D108BD9-81ED-4DB2-BD59-A6C34878D82A}">
                    <a16:rowId xmlns:a16="http://schemas.microsoft.com/office/drawing/2014/main" val="10004"/>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pkColumnName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colonne qui précise la clé primaire à générer</a:t>
                      </a:r>
                    </a:p>
                  </a:txBody>
                  <a:tcPr/>
                </a:tc>
                <a:extLst>
                  <a:ext uri="{0D108BD9-81ED-4DB2-BD59-A6C34878D82A}">
                    <a16:rowId xmlns:a16="http://schemas.microsoft.com/office/drawing/2014/main" val="10005"/>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valueColumnName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colonne qui contient la valeur de la clé primaire générée</a:t>
                      </a:r>
                    </a:p>
                  </a:txBody>
                  <a:tcPr/>
                </a:tc>
                <a:extLst>
                  <a:ext uri="{0D108BD9-81ED-4DB2-BD59-A6C34878D82A}">
                    <a16:rowId xmlns:a16="http://schemas.microsoft.com/office/drawing/2014/main" val="10006"/>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pkColumnValue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7"/>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allocationSize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Valeur utilisée lors de l'incrémentation de la valeur de la clé primaire</a:t>
                      </a:r>
                    </a:p>
                  </a:txBody>
                  <a:tcPr/>
                </a:tc>
                <a:extLst>
                  <a:ext uri="{0D108BD9-81ED-4DB2-BD59-A6C34878D82A}">
                    <a16:rowId xmlns:a16="http://schemas.microsoft.com/office/drawing/2014/main" val="10008"/>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uniqueConstraints</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type </a:t>
            </a:r>
            <a:r>
              <a:rPr lang="fr-FR" sz="2000" i="1" dirty="0" smtClean="0">
                <a:solidFill>
                  <a:srgbClr val="0033CC"/>
                </a:solidFill>
                <a:effectLst>
                  <a:outerShdw blurRad="50000" dist="30000" dir="5400000" algn="tl" rotWithShape="0">
                    <a:srgbClr val="000000">
                      <a:alpha val="30000"/>
                    </a:srgbClr>
                  </a:outerShdw>
                </a:effectLst>
              </a:rPr>
              <a:t>SEQUENCE</a:t>
            </a:r>
            <a:r>
              <a:rPr lang="fr-FR" sz="2000" dirty="0" smtClean="0">
                <a:solidFill>
                  <a:srgbClr val="0033CC"/>
                </a:solidFill>
                <a:effectLst>
                  <a:outerShdw blurRad="50000" dist="30000" dir="5400000" algn="tl" rotWithShape="0">
                    <a:srgbClr val="000000">
                      <a:alpha val="30000"/>
                    </a:srgbClr>
                  </a:outerShdw>
                </a:effectLst>
              </a:rPr>
              <a:t> utilise un mécanisme nommé </a:t>
            </a:r>
            <a:r>
              <a:rPr lang="fr-FR" sz="2000" i="1" dirty="0" smtClean="0">
                <a:solidFill>
                  <a:srgbClr val="0033CC"/>
                </a:solidFill>
                <a:effectLst>
                  <a:outerShdw blurRad="50000" dist="30000" dir="5400000" algn="tl" rotWithShape="0">
                    <a:srgbClr val="000000">
                      <a:alpha val="30000"/>
                    </a:srgbClr>
                  </a:outerShdw>
                </a:effectLst>
              </a:rPr>
              <a:t>séquence</a:t>
            </a:r>
            <a:r>
              <a:rPr lang="fr-FR" sz="2000" dirty="0" smtClean="0">
                <a:solidFill>
                  <a:srgbClr val="0033CC"/>
                </a:solidFill>
                <a:effectLst>
                  <a:outerShdw blurRad="50000" dist="30000" dir="5400000" algn="tl" rotWithShape="0">
                    <a:srgbClr val="000000">
                      <a:alpha val="30000"/>
                    </a:srgbClr>
                  </a:outerShdw>
                </a:effectLst>
              </a:rPr>
              <a:t> proposé par certaines bases de données notamment celles d'Oracle ;</a:t>
            </a: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L'utilisation de cette stratégie nécessite l'utilisation de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javax.persistence.SequenceGenerator</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a:t>
            </a: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SequenceGenerator</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possède plusieurs attributs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122</a:t>
            </a:fld>
            <a:endParaRPr lang="fr-BE" dirty="0"/>
          </a:p>
        </p:txBody>
      </p:sp>
      <p:graphicFrame>
        <p:nvGraphicFramePr>
          <p:cNvPr id="7" name="Tableau 6"/>
          <p:cNvGraphicFramePr>
            <a:graphicFrameLocks noGrp="1"/>
          </p:cNvGraphicFramePr>
          <p:nvPr/>
        </p:nvGraphicFramePr>
        <p:xfrm>
          <a:off x="1071538" y="3929618"/>
          <a:ext cx="7596198" cy="2097384"/>
        </p:xfrm>
        <a:graphic>
          <a:graphicData uri="http://schemas.openxmlformats.org/drawingml/2006/table">
            <a:tbl>
              <a:tblPr firstRow="1" bandRow="1">
                <a:tableStyleId>{5940675A-B579-460E-94D1-54222C63F5DA}</a:tableStyleId>
              </a:tblPr>
              <a:tblGrid>
                <a:gridCol w="1643074">
                  <a:extLst>
                    <a:ext uri="{9D8B030D-6E8A-4147-A177-3AD203B41FA5}">
                      <a16:colId xmlns:a16="http://schemas.microsoft.com/office/drawing/2014/main" val="20000"/>
                    </a:ext>
                  </a:extLst>
                </a:gridCol>
                <a:gridCol w="5953124">
                  <a:extLst>
                    <a:ext uri="{9D8B030D-6E8A-4147-A177-3AD203B41FA5}">
                      <a16:colId xmlns:a16="http://schemas.microsoft.com/office/drawing/2014/main" val="20001"/>
                    </a:ext>
                  </a:extLst>
                </a:gridCol>
              </a:tblGrid>
              <a:tr h="394806">
                <a:tc>
                  <a:txBody>
                    <a:bodyPr/>
                    <a:lstStyle/>
                    <a:p>
                      <a:pPr algn="ctr"/>
                      <a:r>
                        <a:rPr lang="fr-FR" sz="1400" b="1"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14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identifiant le </a:t>
                      </a:r>
                      <a:r>
                        <a:rPr kumimoji="0" lang="fr-FR" sz="1400" b="0" i="1" kern="1200" dirty="0" err="1" smtClean="0">
                          <a:solidFill>
                            <a:srgbClr val="0033CC"/>
                          </a:solidFill>
                          <a:effectLst>
                            <a:outerShdw blurRad="50000" dist="30000" dir="5400000" algn="tl" rotWithShape="0">
                              <a:srgbClr val="000000">
                                <a:alpha val="30000"/>
                              </a:srgbClr>
                            </a:outerShdw>
                          </a:effectLst>
                          <a:latin typeface="+mn-lt"/>
                          <a:ea typeface="+mn-ea"/>
                          <a:cs typeface="+mn-cs"/>
                        </a:rPr>
                        <a:t>SequenceTableGenerator</a:t>
                      </a:r>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 : il devra être utilisé comme valeur dans l'attribut </a:t>
                      </a: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generator</a:t>
                      </a:r>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 de l'annotation @</a:t>
                      </a: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GeneratedValue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1"/>
                  </a:ext>
                </a:extLst>
              </a:tr>
              <a:tr h="394806">
                <a:tc>
                  <a:txBody>
                    <a:bodyPr/>
                    <a:lstStyle/>
                    <a:p>
                      <a:pPr marL="0" algn="l" rtl="0" eaLnBrk="1" latinLnBrk="0" hangingPunct="1"/>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sequenceName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séquence dans la base de données</a:t>
                      </a:r>
                    </a:p>
                  </a:txBody>
                  <a:tcPr/>
                </a:tc>
                <a:extLst>
                  <a:ext uri="{0D108BD9-81ED-4DB2-BD59-A6C34878D82A}">
                    <a16:rowId xmlns:a16="http://schemas.microsoft.com/office/drawing/2014/main" val="10002"/>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initialValue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Valeur initiale de la séquence</a:t>
                      </a:r>
                    </a:p>
                  </a:txBody>
                  <a:tcPr/>
                </a:tc>
                <a:extLst>
                  <a:ext uri="{0D108BD9-81ED-4DB2-BD59-A6C34878D82A}">
                    <a16:rowId xmlns:a16="http://schemas.microsoft.com/office/drawing/2014/main" val="10003"/>
                  </a:ext>
                </a:extLst>
              </a:tr>
              <a:tr h="394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allocationSize</a:t>
                      </a:r>
                      <a:endPar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b="0" kern="1200" dirty="0" smtClean="0">
                          <a:solidFill>
                            <a:srgbClr val="0033CC"/>
                          </a:solidFill>
                          <a:effectLst>
                            <a:outerShdw blurRad="50000" dist="30000" dir="5400000" algn="tl" rotWithShape="0">
                              <a:srgbClr val="000000">
                                <a:alpha val="30000"/>
                              </a:srgbClr>
                            </a:outerShdw>
                          </a:effectLst>
                          <a:latin typeface="+mn-lt"/>
                          <a:ea typeface="+mn-ea"/>
                          <a:cs typeface="+mn-cs"/>
                        </a:rPr>
                        <a:t>Valeur utilisée lors l'incrémentation de la valeur de la séquence</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7786742" cy="5429288"/>
          </a:xfrm>
        </p:spPr>
        <p:txBody>
          <a:bodyPr>
            <a:noAutofit/>
          </a:bodyPr>
          <a:lstStyle/>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123</a:t>
            </a:fld>
            <a:endParaRPr lang="fr-BE" dirty="0"/>
          </a:p>
        </p:txBody>
      </p:sp>
      <p:sp>
        <p:nvSpPr>
          <p:cNvPr id="10" name="Titre 1"/>
          <p:cNvSpPr txBox="1">
            <a:spLocks/>
          </p:cNvSpPr>
          <p:nvPr/>
        </p:nvSpPr>
        <p:spPr>
          <a:xfrm>
            <a:off x="1214414" y="1071546"/>
            <a:ext cx="1357322" cy="2214578"/>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Exemple</a:t>
            </a:r>
            <a:r>
              <a:rPr kumimoji="0" lang="fr-FR" sz="2000" b="0" i="0" u="none" strike="noStrike" kern="1200" cap="none" spc="0" normalizeH="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t>
            </a: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b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endParaRPr kumimoji="0" lang="fr-FR" sz="24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1142976" y="1643050"/>
            <a:ext cx="7572428" cy="442915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modèle de base de données relationnelle permet la définition d'une clé primaire composée de plusieurs colonnes.  JPA propose deux façons de gérer ce cas de figure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L'annotation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javax.persistence.IdClass</a:t>
            </a:r>
            <a:endParaRPr lang="fr-FR" sz="1800" i="1"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L'annotation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javax.persistence.EmbeddedId</a:t>
            </a:r>
            <a:endParaRPr lang="fr-FR" sz="1800" i="1"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dirty="0" err="1" smtClean="0">
                <a:solidFill>
                  <a:srgbClr val="0033CC"/>
                </a:solidFill>
                <a:effectLst>
                  <a:outerShdw blurRad="50000" dist="30000" dir="5400000" algn="tl" rotWithShape="0">
                    <a:srgbClr val="000000">
                      <a:alpha val="30000"/>
                    </a:srgbClr>
                  </a:outerShdw>
                </a:effectLst>
              </a:rPr>
              <a:t>IdClass</a:t>
            </a:r>
            <a:r>
              <a:rPr lang="fr-FR" sz="2000" dirty="0" smtClean="0">
                <a:solidFill>
                  <a:srgbClr val="0033CC"/>
                </a:solidFill>
                <a:effectLst>
                  <a:outerShdw blurRad="50000" dist="30000" dir="5400000" algn="tl" rotWithShape="0">
                    <a:srgbClr val="000000">
                      <a:alpha val="30000"/>
                    </a:srgbClr>
                  </a:outerShdw>
                </a:effectLst>
              </a:rPr>
              <a:t> s'utilise avec une classe qui va encapsuler les propriétés qui composent la clé primaire. Cette classe doit obligatoirement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Être </a:t>
            </a:r>
            <a:r>
              <a:rPr lang="fr-FR" sz="1800" i="1" dirty="0" err="1" smtClean="0">
                <a:solidFill>
                  <a:srgbClr val="0033CC"/>
                </a:solidFill>
                <a:effectLst>
                  <a:outerShdw blurRad="50000" dist="30000" dir="5400000" algn="tl" rotWithShape="0">
                    <a:srgbClr val="000000">
                      <a:alpha val="30000"/>
                    </a:srgbClr>
                  </a:outerShdw>
                </a:effectLst>
              </a:rPr>
              <a:t>sérialisable</a:t>
            </a:r>
            <a:r>
              <a:rPr lang="fr-FR" sz="18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Posséder un constructeur sans argument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Fournir une implémentation dédiée des méthodes </a:t>
            </a:r>
            <a:r>
              <a:rPr lang="fr-FR" sz="1800" i="1" dirty="0" err="1" smtClean="0">
                <a:solidFill>
                  <a:srgbClr val="0033CC"/>
                </a:solidFill>
                <a:effectLst>
                  <a:outerShdw blurRad="50000" dist="30000" dir="5400000" algn="tl" rotWithShape="0">
                    <a:srgbClr val="000000">
                      <a:alpha val="30000"/>
                    </a:srgbClr>
                  </a:outerShdw>
                </a:effectLst>
              </a:rPr>
              <a:t>equals</a:t>
            </a:r>
            <a:r>
              <a:rPr lang="fr-FR" sz="1800" i="1"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et </a:t>
            </a:r>
            <a:r>
              <a:rPr lang="fr-FR" sz="1800" i="1" dirty="0" err="1" smtClean="0">
                <a:solidFill>
                  <a:srgbClr val="0033CC"/>
                </a:solidFill>
                <a:effectLst>
                  <a:outerShdw blurRad="50000" dist="30000" dir="5400000" algn="tl" rotWithShape="0">
                    <a:srgbClr val="000000">
                      <a:alpha val="30000"/>
                    </a:srgbClr>
                  </a:outerShdw>
                </a:effectLst>
              </a:rPr>
              <a:t>hashCode</a:t>
            </a:r>
            <a:r>
              <a:rPr lang="fr-FR" sz="1800" i="1" dirty="0" smtClean="0">
                <a:solidFill>
                  <a:srgbClr val="0033CC"/>
                </a:solidFill>
                <a:effectLst>
                  <a:outerShdw blurRad="50000" dist="30000" dir="5400000" algn="tl" rotWithShape="0">
                    <a:srgbClr val="000000">
                      <a:alpha val="30000"/>
                    </a:srgbClr>
                  </a:outerShdw>
                </a:effectLst>
              </a:rPr>
              <a:t>()</a:t>
            </a:r>
            <a:r>
              <a:rPr lang="fr-FR" sz="18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124</a:t>
            </a:fld>
            <a:endParaRPr lang="fr-BE"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7786742" cy="5429288"/>
          </a:xfrm>
        </p:spPr>
        <p:txBody>
          <a:bodyPr>
            <a:noAutofit/>
          </a:bodyPr>
          <a:lstStyle/>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125</a:t>
            </a:fld>
            <a:endParaRPr lang="fr-BE" dirty="0"/>
          </a:p>
        </p:txBody>
      </p:sp>
      <p:sp>
        <p:nvSpPr>
          <p:cNvPr id="10" name="Titre 1"/>
          <p:cNvSpPr txBox="1">
            <a:spLocks/>
          </p:cNvSpPr>
          <p:nvPr/>
        </p:nvSpPr>
        <p:spPr>
          <a:xfrm>
            <a:off x="1214414" y="1071546"/>
            <a:ext cx="7929586" cy="2643206"/>
          </a:xfrm>
          <a:prstGeom prst="rect">
            <a:avLst/>
          </a:prstGeom>
        </p:spPr>
        <p:txBody>
          <a:bodyPr anchor="b">
            <a:noAutofit/>
          </a:bodyPr>
          <a:lstStyle/>
          <a:p>
            <a:r>
              <a:rPr kumimoji="0" lang="fr-FR"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Exemple</a:t>
            </a:r>
            <a:r>
              <a:rPr kumimoji="0" lang="fr-FR" b="0" i="0" u="none" strike="noStrike" kern="1200" cap="none" spc="0" normalizeH="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t>
            </a:r>
            <a:r>
              <a:rPr lang="fr-FR" dirty="0" smtClean="0">
                <a:solidFill>
                  <a:srgbClr val="0033CC"/>
                </a:solidFill>
                <a:effectLst>
                  <a:outerShdw blurRad="50000" dist="30000" dir="5400000" algn="tl" rotWithShape="0">
                    <a:srgbClr val="000000">
                      <a:alpha val="30000"/>
                    </a:srgbClr>
                  </a:outerShdw>
                </a:effectLst>
                <a:latin typeface="+mj-lt"/>
                <a:ea typeface="+mj-ea"/>
                <a:cs typeface="+mj-cs"/>
              </a:rPr>
              <a:t>:  La clé primaire est composée des champs nom et prenom (exemple théorique qui présume que deux personnes ne peuvent avoir le même nom et prénom)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r>
            <a:b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b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b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endParaRPr kumimoji="0" lang="fr-FR" sz="24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1142977" y="2233632"/>
            <a:ext cx="3857652" cy="3981450"/>
          </a:xfrm>
          <a:prstGeom prst="rect">
            <a:avLst/>
          </a:prstGeom>
          <a:noFill/>
          <a:ln w="9525">
            <a:solidFill>
              <a:schemeClr val="accent1"/>
            </a:solid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5214942" y="2205060"/>
            <a:ext cx="3671884" cy="443865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est nécessaire de définir la classe de la clé primaire dans le fichier de configuration </a:t>
            </a:r>
            <a:r>
              <a:rPr lang="fr-FR" sz="2000" i="1" dirty="0" smtClean="0">
                <a:solidFill>
                  <a:srgbClr val="0033CC"/>
                </a:solidFill>
                <a:effectLst>
                  <a:outerShdw blurRad="50000" dist="30000" dir="5400000" algn="tl" rotWithShape="0">
                    <a:srgbClr val="000000">
                      <a:alpha val="30000"/>
                    </a:srgbClr>
                  </a:outerShdw>
                </a:effectLst>
              </a:rPr>
              <a:t>persistence.xml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126</a:t>
            </a:fld>
            <a:endParaRPr lang="fr-BE" dirty="0"/>
          </a:p>
        </p:txBody>
      </p:sp>
      <p:pic>
        <p:nvPicPr>
          <p:cNvPr id="4098" name="Picture 2"/>
          <p:cNvPicPr>
            <a:picLocks noChangeAspect="1" noChangeArrowheads="1"/>
          </p:cNvPicPr>
          <p:nvPr/>
        </p:nvPicPr>
        <p:blipFill>
          <a:blip r:embed="rId2" cstate="print"/>
          <a:srcRect/>
          <a:stretch>
            <a:fillRect/>
          </a:stretch>
        </p:blipFill>
        <p:spPr bwMode="auto">
          <a:xfrm>
            <a:off x="1214414" y="1857364"/>
            <a:ext cx="7500990" cy="421484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IdClass</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possède un seul attribut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faut utiliser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IdClass</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sur la classe de l'entité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est nécessaire de marquer chacune des propriétés de l'entité qui compose la clé primaire avec l'annotation </a:t>
            </a:r>
            <a:r>
              <a:rPr lang="fr-FR" sz="2000" i="1" dirty="0" smtClean="0">
                <a:solidFill>
                  <a:srgbClr val="0033CC"/>
                </a:solidFill>
                <a:effectLst>
                  <a:outerShdw blurRad="50000" dist="30000" dir="5400000" algn="tl" rotWithShape="0">
                    <a:srgbClr val="000000">
                      <a:alpha val="30000"/>
                    </a:srgbClr>
                  </a:outerShdw>
                </a:effectLst>
              </a:rPr>
              <a:t>@Id </a:t>
            </a:r>
            <a:r>
              <a:rPr lang="fr-FR" sz="2000" dirty="0" smtClean="0">
                <a:solidFill>
                  <a:srgbClr val="0033CC"/>
                </a:solidFill>
                <a:effectLst>
                  <a:outerShdw blurRad="50000" dist="30000" dir="5400000" algn="tl" rotWithShape="0">
                    <a:srgbClr val="000000">
                      <a:alpha val="30000"/>
                    </a:srgbClr>
                  </a:outerShdw>
                </a:effectLst>
              </a:rPr>
              <a:t>;</a:t>
            </a: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Ces propriétés doivent avoir le même nom dans l'entité et dans la classe qui encapsule la clé primaire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127</a:t>
            </a:fld>
            <a:endParaRPr lang="fr-BE" dirty="0"/>
          </a:p>
        </p:txBody>
      </p:sp>
      <p:graphicFrame>
        <p:nvGraphicFramePr>
          <p:cNvPr id="10" name="Tableau 9"/>
          <p:cNvGraphicFramePr>
            <a:graphicFrameLocks noGrp="1"/>
          </p:cNvGraphicFramePr>
          <p:nvPr/>
        </p:nvGraphicFramePr>
        <p:xfrm>
          <a:off x="1285852" y="1709260"/>
          <a:ext cx="7596198" cy="791046"/>
        </p:xfrm>
        <a:graphic>
          <a:graphicData uri="http://schemas.openxmlformats.org/drawingml/2006/table">
            <a:tbl>
              <a:tblPr firstRow="1" bandRow="1">
                <a:tableStyleId>{5940675A-B579-460E-94D1-54222C63F5DA}</a:tableStyleId>
              </a:tblPr>
              <a:tblGrid>
                <a:gridCol w="1643074">
                  <a:extLst>
                    <a:ext uri="{9D8B030D-6E8A-4147-A177-3AD203B41FA5}">
                      <a16:colId xmlns:a16="http://schemas.microsoft.com/office/drawing/2014/main" val="20000"/>
                    </a:ext>
                  </a:extLst>
                </a:gridCol>
                <a:gridCol w="5953124">
                  <a:extLst>
                    <a:ext uri="{9D8B030D-6E8A-4147-A177-3AD203B41FA5}">
                      <a16:colId xmlns:a16="http://schemas.microsoft.com/office/drawing/2014/main" val="20001"/>
                    </a:ext>
                  </a:extLst>
                </a:gridCol>
              </a:tblGrid>
              <a:tr h="394806">
                <a:tc>
                  <a:txBody>
                    <a:bodyPr/>
                    <a:lstStyle/>
                    <a:p>
                      <a:pPr algn="ctr"/>
                      <a:r>
                        <a:rPr lang="fr-FR" sz="1400" b="1"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1400" b="1"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Class</a:t>
                      </a: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Classe qui encapsule la clé primaire composée</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7786742" cy="5429288"/>
          </a:xfrm>
        </p:spPr>
        <p:txBody>
          <a:bodyPr>
            <a:noAutofit/>
          </a:bodyPr>
          <a:lstStyle/>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128</a:t>
            </a:fld>
            <a:endParaRPr lang="fr-BE" dirty="0"/>
          </a:p>
        </p:txBody>
      </p:sp>
      <p:sp>
        <p:nvSpPr>
          <p:cNvPr id="10" name="Titre 1"/>
          <p:cNvSpPr txBox="1">
            <a:spLocks/>
          </p:cNvSpPr>
          <p:nvPr/>
        </p:nvSpPr>
        <p:spPr>
          <a:xfrm>
            <a:off x="1214414" y="1071546"/>
            <a:ext cx="7929586" cy="2071702"/>
          </a:xfrm>
          <a:prstGeom prst="rect">
            <a:avLst/>
          </a:prstGeom>
        </p:spPr>
        <p:txBody>
          <a:bodyPr anchor="b">
            <a:noAutofit/>
          </a:bodyPr>
          <a:lstStyle/>
          <a:p>
            <a:r>
              <a:rPr kumimoji="0" lang="fr-FR"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Exemple</a:t>
            </a:r>
            <a:r>
              <a:rPr kumimoji="0" lang="fr-FR" b="0" i="0" u="none" strike="noStrike" kern="1200" cap="none" spc="0" normalizeH="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t>
            </a:r>
            <a:r>
              <a:rPr lang="fr-FR"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r>
            <a:b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br>
            <a: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0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t/>
            </a:r>
            <a:br>
              <a:rPr kumimoji="0" lang="fr-FR" sz="2400" b="0" i="0" u="none" strike="noStrike" kern="1200" cap="none" spc="0" normalizeH="0" baseline="0" noProof="0" dirty="0" smtClean="0">
                <a:ln>
                  <a:noFill/>
                </a:ln>
                <a:solidFill>
                  <a:srgbClr val="0033CC"/>
                </a:solidFill>
                <a:effectLst>
                  <a:outerShdw blurRad="50000" dist="30000" dir="5400000" algn="tl" rotWithShape="0">
                    <a:srgbClr val="000000">
                      <a:alpha val="30000"/>
                    </a:srgbClr>
                  </a:outerShdw>
                </a:effectLst>
                <a:uLnTx/>
                <a:uFillTx/>
                <a:latin typeface="+mj-lt"/>
                <a:ea typeface="+mj-ea"/>
                <a:cs typeface="+mj-cs"/>
              </a:rPr>
            </a:br>
            <a: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br>
              <a:rPr kumimoji="0" lang="fr-FR" sz="24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endParaRPr kumimoji="0" lang="fr-FR" sz="24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1142976" y="1428736"/>
            <a:ext cx="4000528" cy="4643470"/>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5286380" y="1428736"/>
            <a:ext cx="3714776" cy="464347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n'est pas possible de demander la génération automatique d'une clé primaire composée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La classe de la clé primaire est utilisée notamment lors de la recherche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129</a:t>
            </a:fld>
            <a:endParaRPr lang="fr-BE" dirty="0"/>
          </a:p>
        </p:txBody>
      </p:sp>
      <p:pic>
        <p:nvPicPr>
          <p:cNvPr id="6146" name="Picture 2"/>
          <p:cNvPicPr>
            <a:picLocks noChangeAspect="1" noChangeArrowheads="1"/>
          </p:cNvPicPr>
          <p:nvPr/>
        </p:nvPicPr>
        <p:blipFill>
          <a:blip r:embed="rId2" cstate="print"/>
          <a:srcRect/>
          <a:stretch>
            <a:fillRect/>
          </a:stretch>
        </p:blipFill>
        <p:spPr bwMode="auto">
          <a:xfrm>
            <a:off x="1714480" y="2928934"/>
            <a:ext cx="6367488" cy="1190631"/>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p>
          <a:p>
            <a:pPr lvl="1" algn="just" eaLnBrk="1" fontAlgn="auto" hangingPunct="1">
              <a:spcAft>
                <a:spcPts val="0"/>
              </a:spcAft>
              <a:buFont typeface="Wingdings" pitchFamily="2" charset="2"/>
              <a:buChar char="§"/>
              <a:defRPr/>
            </a:pPr>
            <a:endParaRPr lang="fr-FR" sz="2000" dirty="0" smtClean="0"/>
          </a:p>
          <a:p>
            <a:pPr algn="just" eaLnBrk="1" fontAlgn="auto" hangingPunct="1">
              <a:spcAft>
                <a:spcPts val="0"/>
              </a:spcAft>
              <a:buFontTx/>
              <a:buChar char="-"/>
              <a:defRPr/>
            </a:pPr>
            <a:endParaRPr lang="fr-FR" sz="2000" dirty="0" smtClean="0"/>
          </a:p>
          <a:p>
            <a:pPr algn="just" eaLnBrk="1" fontAlgn="auto" hangingPunct="1">
              <a:spcAft>
                <a:spcPts val="0"/>
              </a:spcAft>
              <a:buFont typeface="Wingdings 2"/>
              <a:buNone/>
              <a:defRPr/>
            </a:pPr>
            <a:endParaRPr lang="fr-FR" sz="2000" dirty="0" smtClean="0"/>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a:t>
            </a:fld>
            <a:endParaRPr lang="fr-BE" dirty="0"/>
          </a:p>
        </p:txBody>
      </p:sp>
      <p:graphicFrame>
        <p:nvGraphicFramePr>
          <p:cNvPr id="7" name="Tableau 6"/>
          <p:cNvGraphicFramePr>
            <a:graphicFrameLocks noGrp="1"/>
          </p:cNvGraphicFramePr>
          <p:nvPr>
            <p:extLst>
              <p:ext uri="{D42A27DB-BD31-4B8C-83A1-F6EECF244321}">
                <p14:modId xmlns:p14="http://schemas.microsoft.com/office/powerpoint/2010/main" val="2429808123"/>
              </p:ext>
            </p:extLst>
          </p:nvPr>
        </p:nvGraphicFramePr>
        <p:xfrm>
          <a:off x="1357290" y="1124604"/>
          <a:ext cx="7500990" cy="5019040"/>
        </p:xfrm>
        <a:graphic>
          <a:graphicData uri="http://schemas.openxmlformats.org/drawingml/2006/table">
            <a:tbl>
              <a:tblPr firstRow="1" bandRow="1">
                <a:tableStyleId>{C4B1156A-380E-4F78-BDF5-A606A8083BF9}</a:tableStyleId>
              </a:tblPr>
              <a:tblGrid>
                <a:gridCol w="3643338">
                  <a:extLst>
                    <a:ext uri="{9D8B030D-6E8A-4147-A177-3AD203B41FA5}">
                      <a16:colId xmlns:a16="http://schemas.microsoft.com/office/drawing/2014/main" val="20000"/>
                    </a:ext>
                  </a:extLst>
                </a:gridCol>
                <a:gridCol w="3857652">
                  <a:extLst>
                    <a:ext uri="{9D8B030D-6E8A-4147-A177-3AD203B41FA5}">
                      <a16:colId xmlns:a16="http://schemas.microsoft.com/office/drawing/2014/main" val="20001"/>
                    </a:ext>
                  </a:extLst>
                </a:gridCol>
              </a:tblGrid>
              <a:tr h="370840">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j-lt"/>
                          <a:ea typeface="+mj-ea"/>
                          <a:cs typeface="+mj-cs"/>
                        </a:rPr>
                        <a:t>API</a:t>
                      </a: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j-lt"/>
                          <a:ea typeface="+mj-ea"/>
                          <a:cs typeface="+mj-cs"/>
                        </a:rPr>
                        <a:t>Rôle</a:t>
                      </a:r>
                    </a:p>
                  </a:txBody>
                  <a:tcPr/>
                </a:tc>
                <a:extLst>
                  <a:ext uri="{0D108BD9-81ED-4DB2-BD59-A6C34878D82A}">
                    <a16:rowId xmlns:a16="http://schemas.microsoft.com/office/drawing/2014/main" val="10000"/>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Server Pages (JSP)</a:t>
                      </a:r>
                    </a:p>
                  </a:txBody>
                  <a:tcPr/>
                </a:tc>
                <a:tc>
                  <a:txBody>
                    <a:bodyPr/>
                    <a:lstStyle/>
                    <a:p>
                      <a:endPar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extLst>
                  <a:ext uri="{0D108BD9-81ED-4DB2-BD59-A6C34878D82A}">
                    <a16:rowId xmlns:a16="http://schemas.microsoft.com/office/drawing/2014/main" val="10001"/>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IDL</a:t>
                      </a:r>
                    </a:p>
                  </a:txBody>
                  <a:tcPr/>
                </a:tc>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Utilisation de CORBA</a:t>
                      </a:r>
                    </a:p>
                  </a:txBody>
                  <a:tcPr/>
                </a:tc>
                <a:extLst>
                  <a:ext uri="{0D108BD9-81ED-4DB2-BD59-A6C34878D82A}">
                    <a16:rowId xmlns:a16="http://schemas.microsoft.com/office/drawing/2014/main" val="10002"/>
                  </a:ext>
                </a:extLst>
              </a:tr>
              <a:tr h="370840">
                <a:tc>
                  <a:txBody>
                    <a:bodyPr/>
                    <a:lstStyle/>
                    <a:p>
                      <a:r>
                        <a:rPr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JavaMail</a:t>
                      </a:r>
                      <a:endPar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Envoie et réception d'email</a:t>
                      </a:r>
                    </a:p>
                  </a:txBody>
                  <a:tcPr/>
                </a:tc>
                <a:extLst>
                  <a:ext uri="{0D108BD9-81ED-4DB2-BD59-A6C34878D82A}">
                    <a16:rowId xmlns:a16="http://schemas.microsoft.com/office/drawing/2014/main" val="10003"/>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J2EE </a:t>
                      </a:r>
                      <a:r>
                        <a:rPr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Connector</a:t>
                      </a:r>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Architecture (JCA)</a:t>
                      </a:r>
                    </a:p>
                  </a:txBody>
                  <a:tcPr/>
                </a:tc>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Connecteurs pour accéder à des ressources du système d'information de l'entreprise tel que CICS, TUXEDO,SAP ...</a:t>
                      </a:r>
                    </a:p>
                  </a:txBody>
                  <a:tcPr/>
                </a:tc>
                <a:extLst>
                  <a:ext uri="{0D108BD9-81ED-4DB2-BD59-A6C34878D82A}">
                    <a16:rowId xmlns:a16="http://schemas.microsoft.com/office/drawing/2014/main" val="10004"/>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API for XML </a:t>
                      </a:r>
                      <a:r>
                        <a:rPr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Parsing</a:t>
                      </a:r>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(JAXP)</a:t>
                      </a:r>
                    </a:p>
                  </a:txBody>
                  <a:tcPr/>
                </a:tc>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Analyse et exploitation de données au format XML</a:t>
                      </a:r>
                    </a:p>
                  </a:txBody>
                  <a:tcPr/>
                </a:tc>
                <a:extLst>
                  <a:ext uri="{0D108BD9-81ED-4DB2-BD59-A6C34878D82A}">
                    <a16:rowId xmlns:a16="http://schemas.microsoft.com/office/drawing/2014/main" val="10005"/>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a:t>
                      </a:r>
                      <a:r>
                        <a:rPr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Authentication</a:t>
                      </a:r>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and </a:t>
                      </a:r>
                      <a:r>
                        <a:rPr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Authorization</a:t>
                      </a:r>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Service (JAAS)</a:t>
                      </a:r>
                    </a:p>
                  </a:txBody>
                  <a:tcPr/>
                </a:tc>
                <a:tc>
                  <a:txBody>
                    <a:bodyPr/>
                    <a:lstStyle/>
                    <a:p>
                      <a:pPr marL="0" algn="l" rtl="0" eaLnBrk="1" latinLnBrk="0" hangingPunct="1"/>
                      <a:r>
                        <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Echange sécurisé de données</a:t>
                      </a:r>
                    </a:p>
                  </a:txBody>
                  <a:tcPr/>
                </a:tc>
                <a:extLst>
                  <a:ext uri="{0D108BD9-81ED-4DB2-BD59-A6C34878D82A}">
                    <a16:rowId xmlns:a16="http://schemas.microsoft.com/office/drawing/2014/main" val="10006"/>
                  </a:ext>
                </a:extLst>
              </a:tr>
              <a:tr h="370840">
                <a:tc>
                  <a:txBody>
                    <a:bodyPr/>
                    <a:lstStyle/>
                    <a:p>
                      <a:pPr marL="0" algn="l" rtl="0" eaLnBrk="1" latinLnBrk="0" hangingPunct="1"/>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JavaBeans Activation Framework</a:t>
                      </a: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Utilisé par </a:t>
                      </a:r>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JavaMail</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 permet de déterminer le type mime</a:t>
                      </a:r>
                    </a:p>
                  </a:txBody>
                  <a:tcPr/>
                </a:tc>
                <a:extLst>
                  <a:ext uri="{0D108BD9-81ED-4DB2-BD59-A6C34878D82A}">
                    <a16:rowId xmlns:a16="http://schemas.microsoft.com/office/drawing/2014/main" val="10007"/>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Java API for XML-</a:t>
                      </a:r>
                      <a:r>
                        <a:rPr kumimoji="0" lang="fr-FR" sz="1600" kern="1200" dirty="0" err="1" smtClean="0">
                          <a:solidFill>
                            <a:srgbClr val="0033CC"/>
                          </a:solidFill>
                          <a:effectLst>
                            <a:outerShdw blurRad="50000" dist="30000" dir="5400000" algn="tl" rotWithShape="0">
                              <a:srgbClr val="000000">
                                <a:alpha val="30000"/>
                              </a:srgbClr>
                            </a:outerShdw>
                          </a:effectLst>
                          <a:latin typeface="+mj-lt"/>
                          <a:ea typeface="+mj-ea"/>
                          <a:cs typeface="+mj-cs"/>
                        </a:rPr>
                        <a:t>based</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 RPC (JAXP-RPC)</a:t>
                      </a:r>
                    </a:p>
                  </a:txBody>
                  <a:tcPr/>
                </a:tc>
                <a:tc>
                  <a:txBody>
                    <a:bodyPr/>
                    <a:lstStyle/>
                    <a:p>
                      <a:endPar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extLst>
                  <a:ext uri="{0D108BD9-81ED-4DB2-BD59-A6C34878D82A}">
                    <a16:rowId xmlns:a16="http://schemas.microsoft.com/office/drawing/2014/main" val="10008"/>
                  </a:ext>
                </a:extLst>
              </a:tr>
              <a:tr h="370840">
                <a:tc>
                  <a:txBody>
                    <a:bodyPr/>
                    <a:lstStyle/>
                    <a:p>
                      <a:r>
                        <a:rPr kumimoji="0" lang="en-US" sz="1600" kern="1200" dirty="0" smtClean="0">
                          <a:solidFill>
                            <a:srgbClr val="0033CC"/>
                          </a:solidFill>
                          <a:effectLst>
                            <a:outerShdw blurRad="50000" dist="30000" dir="5400000" algn="tl" rotWithShape="0">
                              <a:srgbClr val="000000">
                                <a:alpha val="30000"/>
                              </a:srgbClr>
                            </a:outerShdw>
                          </a:effectLst>
                          <a:latin typeface="+mj-lt"/>
                          <a:ea typeface="+mj-ea"/>
                          <a:cs typeface="+mj-cs"/>
                        </a:rPr>
                        <a:t>SOAP with Attachments API for Java </a:t>
                      </a:r>
                      <a:r>
                        <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rPr>
                        <a:t>(SAAJ)</a:t>
                      </a:r>
                    </a:p>
                  </a:txBody>
                  <a:tcPr/>
                </a:tc>
                <a:tc>
                  <a:txBody>
                    <a:bodyPr/>
                    <a:lstStyle/>
                    <a:p>
                      <a:endParaRPr kumimoji="0"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EmbeddedId</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s'utilise avec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javax.persistence.Embeddable</a:t>
            </a:r>
            <a:endParaRPr lang="fr-FR" sz="2000" i="1"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130</a:t>
            </a:fld>
            <a:endParaRPr lang="fr-BE" dirty="0"/>
          </a:p>
        </p:txBody>
      </p:sp>
      <p:pic>
        <p:nvPicPr>
          <p:cNvPr id="7171" name="Picture 3"/>
          <p:cNvPicPr>
            <a:picLocks noChangeAspect="1" noChangeArrowheads="1"/>
          </p:cNvPicPr>
          <p:nvPr/>
        </p:nvPicPr>
        <p:blipFill>
          <a:blip r:embed="rId2" cstate="print"/>
          <a:srcRect/>
          <a:stretch>
            <a:fillRect/>
          </a:stretch>
        </p:blipFill>
        <p:spPr bwMode="auto">
          <a:xfrm>
            <a:off x="1000100" y="1857364"/>
            <a:ext cx="3929090" cy="4572032"/>
          </a:xfrm>
          <a:prstGeom prst="rect">
            <a:avLst/>
          </a:prstGeom>
          <a:noFill/>
          <a:ln w="9525">
            <a:solidFill>
              <a:schemeClr val="accent1"/>
            </a:solid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5019708" y="1857364"/>
            <a:ext cx="3910010" cy="457203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131</a:t>
            </a:fld>
            <a:endParaRPr lang="fr-BE" dirty="0"/>
          </a:p>
        </p:txBody>
      </p:sp>
      <p:pic>
        <p:nvPicPr>
          <p:cNvPr id="8195" name="Picture 3"/>
          <p:cNvPicPr>
            <a:picLocks noChangeAspect="1" noChangeArrowheads="1"/>
          </p:cNvPicPr>
          <p:nvPr/>
        </p:nvPicPr>
        <p:blipFill>
          <a:blip r:embed="rId2" cstate="print"/>
          <a:srcRect/>
          <a:stretch>
            <a:fillRect/>
          </a:stretch>
        </p:blipFill>
        <p:spPr bwMode="auto">
          <a:xfrm>
            <a:off x="1785918" y="1214422"/>
            <a:ext cx="6072230" cy="521497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AttributeOverrides</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est une collection d'attributs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AttributeOverride</a:t>
            </a:r>
            <a:r>
              <a:rPr lang="fr-FR" sz="20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Ces annotations permettent de ne pas avoir à utiliser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Column</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dans la classe de la clé ou de modifier les attributs de cette annotation dans l'entité qui la met en œuvre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AttributeOverride</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possède plusieurs attributs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132</a:t>
            </a:fld>
            <a:endParaRPr lang="fr-BE" dirty="0"/>
          </a:p>
        </p:txBody>
      </p:sp>
      <p:graphicFrame>
        <p:nvGraphicFramePr>
          <p:cNvPr id="10" name="Tableau 9"/>
          <p:cNvGraphicFramePr>
            <a:graphicFrameLocks noGrp="1"/>
          </p:cNvGraphicFramePr>
          <p:nvPr/>
        </p:nvGraphicFramePr>
        <p:xfrm>
          <a:off x="1285852" y="4286256"/>
          <a:ext cx="7596198" cy="1188720"/>
        </p:xfrm>
        <a:graphic>
          <a:graphicData uri="http://schemas.openxmlformats.org/drawingml/2006/table">
            <a:tbl>
              <a:tblPr firstRow="1" bandRow="1">
                <a:tableStyleId>{5940675A-B579-460E-94D1-54222C63F5DA}</a:tableStyleId>
              </a:tblPr>
              <a:tblGrid>
                <a:gridCol w="1643074">
                  <a:extLst>
                    <a:ext uri="{9D8B030D-6E8A-4147-A177-3AD203B41FA5}">
                      <a16:colId xmlns:a16="http://schemas.microsoft.com/office/drawing/2014/main" val="20000"/>
                    </a:ext>
                  </a:extLst>
                </a:gridCol>
                <a:gridCol w="5953124">
                  <a:extLst>
                    <a:ext uri="{9D8B030D-6E8A-4147-A177-3AD203B41FA5}">
                      <a16:colId xmlns:a16="http://schemas.microsoft.com/office/drawing/2014/main" val="20001"/>
                    </a:ext>
                  </a:extLst>
                </a:gridCol>
              </a:tblGrid>
              <a:tr h="394806">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pPr marL="0" algn="ctr" rtl="0" eaLnBrk="1" latinLnBrk="0" hangingPunct="1"/>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txBody>
                  <a:tcPr/>
                </a:tc>
                <a:tc>
                  <a:txBody>
                    <a:bodyPr/>
                    <a:lstStyle/>
                    <a:p>
                      <a:pPr marL="0" algn="ctr" rtl="0" eaLnBrk="1" latinLnBrk="0" hangingPunct="1"/>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Précise le nom de la propriété de la classe imbriquée</a:t>
                      </a:r>
                    </a:p>
                  </a:txBody>
                  <a:tcPr/>
                </a:tc>
                <a:extLst>
                  <a:ext uri="{0D108BD9-81ED-4DB2-BD59-A6C34878D82A}">
                    <a16:rowId xmlns:a16="http://schemas.microsoft.com/office/drawing/2014/main" val="10001"/>
                  </a:ext>
                </a:extLst>
              </a:tr>
              <a:tr h="394806">
                <a:tc>
                  <a:txBody>
                    <a:bodyPr/>
                    <a:lstStyle/>
                    <a:p>
                      <a:pPr marL="0" algn="ctr" rtl="0" eaLnBrk="1" latinLnBrk="0" hangingPunct="1"/>
                      <a:r>
                        <a:rPr kumimoji="0"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column</a:t>
                      </a:r>
                      <a:endPar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algn="ctr" rtl="0" eaLnBrk="1" latinLnBrk="0" hangingPunct="1"/>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Précise la colonne de la table à associer à la propriété</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a:t>
            </a:r>
            <a:r>
              <a:rPr lang="fr-FR" sz="2400" dirty="0" err="1" smtClean="0">
                <a:solidFill>
                  <a:srgbClr val="0033CC"/>
                </a:solidFill>
              </a:rPr>
              <a:t>GeneratedValue</a:t>
            </a:r>
            <a:r>
              <a:rPr lang="fr-FR" sz="2400" dirty="0" smtClean="0">
                <a:solidFill>
                  <a:srgbClr val="0033CC"/>
                </a:solidFill>
              </a:rPr>
              <a:t>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133</a:t>
            </a:fld>
            <a:endParaRPr lang="fr-BE" dirty="0"/>
          </a:p>
        </p:txBody>
      </p:sp>
      <p:pic>
        <p:nvPicPr>
          <p:cNvPr id="9218" name="Picture 2"/>
          <p:cNvPicPr>
            <a:picLocks noChangeAspect="1" noChangeArrowheads="1"/>
          </p:cNvPicPr>
          <p:nvPr/>
        </p:nvPicPr>
        <p:blipFill>
          <a:blip r:embed="rId2" cstate="print"/>
          <a:srcRect/>
          <a:stretch>
            <a:fillRect/>
          </a:stretch>
        </p:blipFill>
        <p:spPr bwMode="auto">
          <a:xfrm>
            <a:off x="1357290" y="1428736"/>
            <a:ext cx="7215238" cy="35719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i="1" dirty="0" smtClean="0">
                <a:solidFill>
                  <a:srgbClr val="0033CC"/>
                </a:solidFill>
              </a:rPr>
              <a:t> @</a:t>
            </a:r>
            <a:r>
              <a:rPr lang="fr-FR" sz="2400" i="1" dirty="0" err="1" smtClean="0">
                <a:solidFill>
                  <a:srgbClr val="0033CC"/>
                </a:solidFill>
              </a:rPr>
              <a:t>Transient</a:t>
            </a:r>
            <a:r>
              <a:rPr lang="fr-FR" sz="2400" i="1" dirty="0" smtClean="0">
                <a:solidFill>
                  <a:srgbClr val="0033CC"/>
                </a:solidFill>
              </a:rPr>
              <a:t> </a:t>
            </a: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Par défaut, toutes les propriétés sont mappées sur la colonne correspondante dans la table.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javax.persistence.Transient</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d'indiquer au gestionnaire de persistance d'ignorer cette propriété.</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134</a:t>
            </a:fld>
            <a:endParaRPr lang="fr-BE"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i="1" dirty="0" smtClean="0">
                <a:solidFill>
                  <a:srgbClr val="0033CC"/>
                </a:solidFill>
              </a:rPr>
              <a:t> @Basic</a:t>
            </a: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dirty="0" err="1" smtClean="0">
                <a:solidFill>
                  <a:srgbClr val="0033CC"/>
                </a:solidFill>
                <a:effectLst>
                  <a:outerShdw blurRad="50000" dist="30000" dir="5400000" algn="tl" rotWithShape="0">
                    <a:srgbClr val="000000">
                      <a:alpha val="30000"/>
                    </a:srgbClr>
                  </a:outerShdw>
                </a:effectLst>
              </a:rPr>
              <a:t>javax.persistence.Basic</a:t>
            </a:r>
            <a:r>
              <a:rPr lang="fr-FR" sz="2000" dirty="0" smtClean="0">
                <a:solidFill>
                  <a:srgbClr val="0033CC"/>
                </a:solidFill>
                <a:effectLst>
                  <a:outerShdw blurRad="50000" dist="30000" dir="5400000" algn="tl" rotWithShape="0">
                    <a:srgbClr val="000000">
                      <a:alpha val="30000"/>
                    </a:srgbClr>
                  </a:outerShdw>
                </a:effectLst>
              </a:rPr>
              <a:t> représente la forme de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la plus simple.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@Basic est optionnelle et est celle utilisée par </a:t>
            </a:r>
            <a:r>
              <a:rPr lang="fr-FR" sz="2000" dirty="0" err="1" smtClean="0">
                <a:solidFill>
                  <a:srgbClr val="0033CC"/>
                </a:solidFill>
                <a:effectLst>
                  <a:outerShdw blurRad="50000" dist="30000" dir="5400000" algn="tl" rotWithShape="0">
                    <a:srgbClr val="000000">
                      <a:alpha val="30000"/>
                    </a:srgbClr>
                  </a:outerShdw>
                </a:effectLst>
              </a:rPr>
              <a:t>défault</a:t>
            </a:r>
            <a:r>
              <a:rPr lang="fr-FR" sz="20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concerne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les types primitifs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les </a:t>
            </a:r>
            <a:r>
              <a:rPr lang="fr-FR" sz="1800" dirty="0" err="1" smtClean="0">
                <a:solidFill>
                  <a:srgbClr val="0033CC"/>
                </a:solidFill>
                <a:effectLst>
                  <a:outerShdw blurRad="50000" dist="30000" dir="5400000" algn="tl" rotWithShape="0">
                    <a:srgbClr val="000000">
                      <a:alpha val="30000"/>
                    </a:srgbClr>
                  </a:outerShdw>
                </a:effectLst>
              </a:rPr>
              <a:t>wrappers</a:t>
            </a:r>
            <a:r>
              <a:rPr lang="fr-FR" sz="1800" dirty="0" smtClean="0">
                <a:solidFill>
                  <a:srgbClr val="0033CC"/>
                </a:solidFill>
                <a:effectLst>
                  <a:outerShdw blurRad="50000" dist="30000" dir="5400000" algn="tl" rotWithShape="0">
                    <a:srgbClr val="000000">
                      <a:alpha val="30000"/>
                    </a:srgbClr>
                  </a:outerShdw>
                </a:effectLst>
              </a:rPr>
              <a:t> de type primitifs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les tableaux de ces types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les types </a:t>
            </a:r>
            <a:r>
              <a:rPr lang="fr-FR" sz="1800" dirty="0" err="1" smtClean="0">
                <a:solidFill>
                  <a:srgbClr val="0033CC"/>
                </a:solidFill>
                <a:effectLst>
                  <a:outerShdw blurRad="50000" dist="30000" dir="5400000" algn="tl" rotWithShape="0">
                    <a:srgbClr val="000000">
                      <a:alpha val="30000"/>
                    </a:srgbClr>
                  </a:outerShdw>
                </a:effectLst>
              </a:rPr>
              <a:t>java.math</a:t>
            </a:r>
            <a:r>
              <a:rPr lang="fr-FR" sz="1800" dirty="0" smtClean="0">
                <a:solidFill>
                  <a:srgbClr val="0033CC"/>
                </a:solidFill>
                <a:effectLst>
                  <a:outerShdw blurRad="50000" dist="30000" dir="5400000" algn="tl" rotWithShape="0">
                    <a:srgbClr val="000000">
                      <a:alpha val="30000"/>
                    </a:srgbClr>
                  </a:outerShdw>
                </a:effectLst>
              </a:rPr>
              <a:t>.</a:t>
            </a:r>
            <a:r>
              <a:rPr lang="fr-FR" sz="1800" dirty="0" err="1" smtClean="0">
                <a:solidFill>
                  <a:srgbClr val="0033CC"/>
                </a:solidFill>
                <a:effectLst>
                  <a:outerShdw blurRad="50000" dist="30000" dir="5400000" algn="tl" rotWithShape="0">
                    <a:srgbClr val="000000">
                      <a:alpha val="30000"/>
                    </a:srgbClr>
                  </a:outerShdw>
                </a:effectLst>
              </a:rPr>
              <a:t>BigInteger</a:t>
            </a:r>
            <a:r>
              <a:rPr lang="fr-FR" sz="18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java.math</a:t>
            </a:r>
            <a:r>
              <a:rPr lang="fr-FR" sz="1800" dirty="0" smtClean="0">
                <a:solidFill>
                  <a:srgbClr val="0033CC"/>
                </a:solidFill>
                <a:effectLst>
                  <a:outerShdw blurRad="50000" dist="30000" dir="5400000" algn="tl" rotWithShape="0">
                    <a:srgbClr val="000000">
                      <a:alpha val="30000"/>
                    </a:srgbClr>
                  </a:outerShdw>
                </a:effectLst>
              </a:rPr>
              <a:t>.</a:t>
            </a:r>
            <a:r>
              <a:rPr lang="fr-FR" sz="1800" dirty="0" err="1" smtClean="0">
                <a:solidFill>
                  <a:srgbClr val="0033CC"/>
                </a:solidFill>
                <a:effectLst>
                  <a:outerShdw blurRad="50000" dist="30000" dir="5400000" algn="tl" rotWithShape="0">
                    <a:srgbClr val="000000">
                      <a:alpha val="30000"/>
                    </a:srgbClr>
                  </a:outerShdw>
                </a:effectLst>
              </a:rPr>
              <a:t>BigDecimal</a:t>
            </a:r>
            <a:r>
              <a:rPr lang="fr-FR" sz="18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java.util.Date</a:t>
            </a:r>
            <a:r>
              <a:rPr lang="fr-FR" sz="18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java.util.Calendar</a:t>
            </a:r>
            <a:r>
              <a:rPr lang="fr-FR" sz="18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java.sql.Date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java.sql.Time et java.sql.Timestamp.</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135</a:t>
            </a:fld>
            <a:endParaRPr lang="fr-BE"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@Basic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@Basic </a:t>
            </a:r>
            <a:r>
              <a:rPr lang="fr-FR" sz="2000" dirty="0" smtClean="0">
                <a:solidFill>
                  <a:srgbClr val="0033CC"/>
                </a:solidFill>
                <a:effectLst>
                  <a:outerShdw blurRad="50000" dist="30000" dir="5400000" algn="tl" rotWithShape="0">
                    <a:srgbClr val="000000">
                      <a:alpha val="30000"/>
                    </a:srgbClr>
                  </a:outerShdw>
                </a:effectLst>
              </a:rPr>
              <a:t>possède plusieurs attributs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136</a:t>
            </a:fld>
            <a:endParaRPr lang="fr-BE" dirty="0"/>
          </a:p>
        </p:txBody>
      </p:sp>
      <p:graphicFrame>
        <p:nvGraphicFramePr>
          <p:cNvPr id="10" name="Tableau 9"/>
          <p:cNvGraphicFramePr>
            <a:graphicFrameLocks noGrp="1"/>
          </p:cNvGraphicFramePr>
          <p:nvPr/>
        </p:nvGraphicFramePr>
        <p:xfrm>
          <a:off x="1285852" y="1857364"/>
          <a:ext cx="7596198" cy="3627120"/>
        </p:xfrm>
        <a:graphic>
          <a:graphicData uri="http://schemas.openxmlformats.org/drawingml/2006/table">
            <a:tbl>
              <a:tblPr firstRow="1" bandRow="1">
                <a:tableStyleId>{5940675A-B579-460E-94D1-54222C63F5DA}</a:tableStyleId>
              </a:tblPr>
              <a:tblGrid>
                <a:gridCol w="1643074">
                  <a:extLst>
                    <a:ext uri="{9D8B030D-6E8A-4147-A177-3AD203B41FA5}">
                      <a16:colId xmlns:a16="http://schemas.microsoft.com/office/drawing/2014/main" val="20000"/>
                    </a:ext>
                  </a:extLst>
                </a:gridCol>
                <a:gridCol w="5953124">
                  <a:extLst>
                    <a:ext uri="{9D8B030D-6E8A-4147-A177-3AD203B41FA5}">
                      <a16:colId xmlns:a16="http://schemas.microsoft.com/office/drawing/2014/main" val="20001"/>
                    </a:ext>
                  </a:extLst>
                </a:gridCol>
              </a:tblGrid>
              <a:tr h="394806">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94806">
                <a:tc>
                  <a:txBody>
                    <a:bodyPr/>
                    <a:lstStyle/>
                    <a:p>
                      <a:pPr marL="0" algn="l" rtl="0" eaLnBrk="1" latinLnBrk="0" hangingPunct="1"/>
                      <a:r>
                        <a:rPr kumimoji="0"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fetch</a:t>
                      </a:r>
                      <a:endPar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algn="l"/>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Permet de préciser comment la propriété est chargée selon deux mode :</a:t>
                      </a:r>
                    </a:p>
                    <a:p>
                      <a:pPr lvl="1" algn="l">
                        <a:buFont typeface="Wingdings" pitchFamily="2" charset="2"/>
                        <a:buChar char="§"/>
                      </a:pPr>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LAZY : la valeur est chargée uniquement lors de son utilisation ;</a:t>
                      </a:r>
                    </a:p>
                    <a:p>
                      <a:pPr lvl="1" algn="l">
                        <a:buFont typeface="Wingdings" pitchFamily="2" charset="2"/>
                        <a:buChar char="§"/>
                      </a:pPr>
                      <a:r>
                        <a:rPr kumimoji="0" lang="fr-FR" sz="2000" kern="1200" baseline="0" dirty="0" smtClean="0">
                          <a:solidFill>
                            <a:srgbClr val="0033CC"/>
                          </a:solidFill>
                          <a:effectLst>
                            <a:outerShdw blurRad="50000" dist="30000" dir="5400000" algn="tl" rotWithShape="0">
                              <a:srgbClr val="000000">
                                <a:alpha val="30000"/>
                              </a:srgbClr>
                            </a:outerShdw>
                          </a:effectLst>
                          <a:latin typeface="+mn-lt"/>
                          <a:ea typeface="+mn-ea"/>
                          <a:cs typeface="+mn-cs"/>
                        </a:rPr>
                        <a:t> </a:t>
                      </a:r>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EAGER : la valeur est toujours chargée (valeur par défaut).</a:t>
                      </a:r>
                    </a:p>
                    <a:p>
                      <a:pPr lvl="1" algn="l">
                        <a:buFont typeface="Wingdings" pitchFamily="2" charset="2"/>
                        <a:buNone/>
                      </a:pPr>
                      <a:endPar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p>
                      <a:pPr algn="l"/>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Cette fonctionnalité permet de limiter la quantité de données obtenues par une requête.</a:t>
                      </a:r>
                    </a:p>
                  </a:txBody>
                  <a:tcPr/>
                </a:tc>
                <a:extLst>
                  <a:ext uri="{0D108BD9-81ED-4DB2-BD59-A6C34878D82A}">
                    <a16:rowId xmlns:a16="http://schemas.microsoft.com/office/drawing/2014/main" val="10001"/>
                  </a:ext>
                </a:extLst>
              </a:tr>
              <a:tr h="394806">
                <a:tc>
                  <a:txBody>
                    <a:bodyPr/>
                    <a:lstStyle/>
                    <a:p>
                      <a:pPr marL="0" algn="l" rtl="0" eaLnBrk="1" latinLnBrk="0" hangingPunct="1"/>
                      <a:r>
                        <a:rPr kumimoji="0"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optionnal</a:t>
                      </a:r>
                      <a:endPar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algn="l" rtl="0" eaLnBrk="1" latinLnBrk="0" hangingPunct="1"/>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Indique que la colonne est </a:t>
                      </a:r>
                      <a:r>
                        <a:rPr kumimoji="0"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nullable</a:t>
                      </a:r>
                      <a:r>
                        <a:rPr kumimoji="0"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@Basic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137</a:t>
            </a:fld>
            <a:endParaRPr lang="fr-BE" dirty="0"/>
          </a:p>
        </p:txBody>
      </p:sp>
      <p:pic>
        <p:nvPicPr>
          <p:cNvPr id="10242" name="Picture 2"/>
          <p:cNvPicPr>
            <a:picLocks noChangeAspect="1" noChangeArrowheads="1"/>
          </p:cNvPicPr>
          <p:nvPr/>
        </p:nvPicPr>
        <p:blipFill>
          <a:blip r:embed="rId2" cstate="print"/>
          <a:srcRect/>
          <a:stretch>
            <a:fillRect/>
          </a:stretch>
        </p:blipFill>
        <p:spPr bwMode="auto">
          <a:xfrm>
            <a:off x="2071670" y="1785926"/>
            <a:ext cx="5357850" cy="442915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JPA: Le </a:t>
            </a:r>
            <a:r>
              <a:rPr lang="fr-FR" sz="2400" dirty="0" err="1" smtClean="0">
                <a:solidFill>
                  <a:srgbClr val="0033CC"/>
                </a:solidFill>
              </a:rPr>
              <a:t>mapping</a:t>
            </a:r>
            <a:r>
              <a:rPr lang="fr-FR" sz="2400" dirty="0" smtClean="0">
                <a:solidFill>
                  <a:srgbClr val="0033CC"/>
                </a:solidFill>
              </a:rPr>
              <a:t> entre une entité et une table</a:t>
            </a:r>
            <a:br>
              <a:rPr lang="fr-FR" sz="2400" dirty="0" smtClean="0">
                <a:solidFill>
                  <a:srgbClr val="0033CC"/>
                </a:solidFill>
              </a:rPr>
            </a:br>
            <a:r>
              <a:rPr lang="fr-FR" sz="2400" dirty="0" smtClean="0">
                <a:solidFill>
                  <a:srgbClr val="0033CC"/>
                </a:solidFill>
              </a:rPr>
              <a:t> @Temporal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javax.persistence.Temporal</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de fournir des informations complémentaires sur la façon dont les propriétés encapsulant des données temporelles (Date et </a:t>
            </a:r>
            <a:r>
              <a:rPr lang="fr-FR" sz="2000" dirty="0" err="1" smtClean="0">
                <a:solidFill>
                  <a:srgbClr val="0033CC"/>
                </a:solidFill>
                <a:effectLst>
                  <a:outerShdw blurRad="50000" dist="30000" dir="5400000" algn="tl" rotWithShape="0">
                    <a:srgbClr val="000000">
                      <a:alpha val="30000"/>
                    </a:srgbClr>
                  </a:outerShdw>
                </a:effectLst>
              </a:rPr>
              <a:t>Calendar</a:t>
            </a:r>
            <a:r>
              <a:rPr lang="fr-FR" sz="2000"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valeur par défaut est </a:t>
            </a:r>
            <a:r>
              <a:rPr lang="fr-FR" sz="2000" i="1" dirty="0" err="1" smtClean="0">
                <a:solidFill>
                  <a:srgbClr val="0033CC"/>
                </a:solidFill>
                <a:effectLst>
                  <a:outerShdw blurRad="50000" dist="30000" dir="5400000" algn="tl" rotWithShape="0">
                    <a:srgbClr val="000000">
                      <a:alpha val="30000"/>
                    </a:srgbClr>
                  </a:outerShdw>
                </a:effectLst>
              </a:rPr>
              <a:t>timestamp</a:t>
            </a:r>
            <a:r>
              <a:rPr lang="fr-FR" sz="2000" dirty="0" smtClean="0"/>
              <a:t> ;</a:t>
            </a: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Exemple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138</a:t>
            </a:fld>
            <a:endParaRPr lang="fr-BE" dirty="0"/>
          </a:p>
        </p:txBody>
      </p:sp>
      <p:pic>
        <p:nvPicPr>
          <p:cNvPr id="11266" name="Picture 2"/>
          <p:cNvPicPr>
            <a:picLocks noChangeAspect="1" noChangeArrowheads="1"/>
          </p:cNvPicPr>
          <p:nvPr/>
        </p:nvPicPr>
        <p:blipFill>
          <a:blip r:embed="rId2" cstate="print"/>
          <a:srcRect/>
          <a:stretch>
            <a:fillRect/>
          </a:stretch>
        </p:blipFill>
        <p:spPr bwMode="auto">
          <a:xfrm>
            <a:off x="2786050" y="2857496"/>
            <a:ext cx="5929354" cy="35719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a:t>
            </a:r>
            <a:r>
              <a:rPr lang="fr-FR" sz="9600" dirty="0" err="1" smtClean="0">
                <a:solidFill>
                  <a:srgbClr val="0033CC"/>
                </a:solidFill>
                <a:effectLst>
                  <a:outerShdw blurRad="50000" dist="30000" dir="5400000" algn="tl" rotWithShape="0">
                    <a:srgbClr val="000000">
                      <a:alpha val="30000"/>
                    </a:srgbClr>
                  </a:outerShdw>
                </a:effectLst>
              </a:rPr>
              <a:t>mapping</a:t>
            </a:r>
            <a:r>
              <a:rPr lang="fr-FR" sz="9600" dirty="0" smtClean="0">
                <a:solidFill>
                  <a:srgbClr val="0033CC"/>
                </a:solidFill>
                <a:effectLst>
                  <a:outerShdw blurRad="50000" dist="30000" dir="5400000" algn="tl" rotWithShape="0">
                    <a:srgbClr val="000000">
                      <a:alpha val="30000"/>
                    </a:srgbClr>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d'objets embarqués dans les entités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relations entre table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139</a:t>
            </a:fld>
            <a:endParaRPr lang="fr-B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p>
          <a:p>
            <a:pPr lvl="1" algn="just" eaLnBrk="1" fontAlgn="auto" hangingPunct="1">
              <a:spcAft>
                <a:spcPts val="0"/>
              </a:spcAft>
              <a:buFont typeface="Wingdings" pitchFamily="2" charset="2"/>
              <a:buChar char="§"/>
              <a:defRPr/>
            </a:pPr>
            <a:endParaRPr lang="fr-FR" sz="2000" dirty="0" smtClean="0"/>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API peuvent être regroupées en trois grandes catégories :</a:t>
            </a:r>
          </a:p>
          <a:p>
            <a:pPr lvl="1" algn="l">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les composants :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Servlet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JSP, EJB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services : JDBC, JTA/JTS, JNDI, JCA, JAAS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communication : RMI-IIOP, JMS, Java Mail.</a:t>
            </a:r>
          </a:p>
          <a:p>
            <a:pPr algn="just" eaLnBrk="1" fontAlgn="auto" hangingPunct="1">
              <a:spcAft>
                <a:spcPts val="0"/>
              </a:spcAft>
              <a:buFont typeface="Wingdings 2"/>
              <a:buNone/>
              <a:defRPr/>
            </a:pPr>
            <a:endParaRPr lang="fr-FR" sz="2000" dirty="0" smtClean="0"/>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a:t>
            </a:fld>
            <a:endParaRPr lang="fr-BE" dirty="0"/>
          </a:p>
        </p:txBody>
      </p:sp>
      <p:graphicFrame>
        <p:nvGraphicFramePr>
          <p:cNvPr id="7" name="Tableau 6"/>
          <p:cNvGraphicFramePr>
            <a:graphicFrameLocks noGrp="1"/>
          </p:cNvGraphicFramePr>
          <p:nvPr/>
        </p:nvGraphicFramePr>
        <p:xfrm>
          <a:off x="1357290" y="1124604"/>
          <a:ext cx="7500990" cy="1717040"/>
        </p:xfrm>
        <a:graphic>
          <a:graphicData uri="http://schemas.openxmlformats.org/drawingml/2006/table">
            <a:tbl>
              <a:tblPr firstRow="1" bandRow="1">
                <a:tableStyleId>{C4B1156A-380E-4F78-BDF5-A606A8083BF9}</a:tableStyleId>
              </a:tblPr>
              <a:tblGrid>
                <a:gridCol w="3357586">
                  <a:extLst>
                    <a:ext uri="{9D8B030D-6E8A-4147-A177-3AD203B41FA5}">
                      <a16:colId xmlns:a16="http://schemas.microsoft.com/office/drawing/2014/main" val="20000"/>
                    </a:ext>
                  </a:extLst>
                </a:gridCol>
                <a:gridCol w="4143404">
                  <a:extLst>
                    <a:ext uri="{9D8B030D-6E8A-4147-A177-3AD203B41FA5}">
                      <a16:colId xmlns:a16="http://schemas.microsoft.com/office/drawing/2014/main" val="20001"/>
                    </a:ext>
                  </a:extLst>
                </a:gridCol>
              </a:tblGrid>
              <a:tr h="370840">
                <a:tc>
                  <a:txBody>
                    <a:bodyPr/>
                    <a:lstStyle/>
                    <a:p>
                      <a:pPr marL="0" algn="l" rtl="0" eaLnBrk="1" latinLnBrk="0" hangingPunct="1"/>
                      <a:r>
                        <a:rPr kumimoji="0" lang="fr-FR" sz="2000" b="1" kern="1200" dirty="0" smtClean="0">
                          <a:solidFill>
                            <a:srgbClr val="0033CC"/>
                          </a:solidFill>
                          <a:effectLst>
                            <a:outerShdw blurRad="50000" dist="30000" dir="5400000" algn="tl" rotWithShape="0">
                              <a:srgbClr val="000000">
                                <a:alpha val="30000"/>
                              </a:srgbClr>
                            </a:outerShdw>
                          </a:effectLst>
                          <a:latin typeface="+mj-lt"/>
                          <a:ea typeface="+mj-ea"/>
                          <a:cs typeface="+mj-cs"/>
                        </a:rPr>
                        <a:t>API</a:t>
                      </a:r>
                    </a:p>
                  </a:txBody>
                  <a:tcPr/>
                </a:tc>
                <a:tc>
                  <a:txBody>
                    <a:bodyPr/>
                    <a:lstStyle/>
                    <a:p>
                      <a:r>
                        <a:rPr lang="fr-FR" sz="2000" kern="1200" dirty="0" smtClean="0">
                          <a:solidFill>
                            <a:srgbClr val="0033CC"/>
                          </a:solidFill>
                          <a:effectLst>
                            <a:outerShdw blurRad="50000" dist="30000" dir="5400000" algn="tl" rotWithShape="0">
                              <a:srgbClr val="000000">
                                <a:alpha val="30000"/>
                              </a:srgbClr>
                            </a:outerShdw>
                          </a:effectLst>
                          <a:latin typeface="+mj-lt"/>
                          <a:ea typeface="+mj-ea"/>
                          <a:cs typeface="+mj-cs"/>
                        </a:rPr>
                        <a:t>Rôle</a:t>
                      </a:r>
                    </a:p>
                  </a:txBody>
                  <a:tcPr/>
                </a:tc>
                <a:extLst>
                  <a:ext uri="{0D108BD9-81ED-4DB2-BD59-A6C34878D82A}">
                    <a16:rowId xmlns:a16="http://schemas.microsoft.com/office/drawing/2014/main" val="10000"/>
                  </a:ext>
                </a:extLst>
              </a:tr>
              <a:tr h="370840">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j-lt"/>
                          <a:ea typeface="+mj-ea"/>
                          <a:cs typeface="+mj-cs"/>
                        </a:rPr>
                        <a:t>Java API for XML </a:t>
                      </a:r>
                      <a:r>
                        <a:rPr kumimoji="0" lang="fr-FR" sz="1600" b="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Registries</a:t>
                      </a:r>
                      <a:r>
                        <a:rPr kumimoji="0" lang="fr-FR" sz="1600" b="0" kern="1200" dirty="0" smtClean="0">
                          <a:solidFill>
                            <a:srgbClr val="0033CC"/>
                          </a:solidFill>
                          <a:effectLst>
                            <a:outerShdw blurRad="50000" dist="30000" dir="5400000" algn="tl" rotWithShape="0">
                              <a:srgbClr val="000000">
                                <a:alpha val="30000"/>
                              </a:srgbClr>
                            </a:outerShdw>
                          </a:effectLst>
                          <a:latin typeface="+mj-lt"/>
                          <a:ea typeface="+mj-ea"/>
                          <a:cs typeface="+mj-cs"/>
                        </a:rPr>
                        <a:t> (JAXR)</a:t>
                      </a:r>
                    </a:p>
                  </a:txBody>
                  <a:tcPr/>
                </a:tc>
                <a:tc>
                  <a:txBody>
                    <a:bodyPr/>
                    <a:lstStyle/>
                    <a:p>
                      <a:endPar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extLst>
                  <a:ext uri="{0D108BD9-81ED-4DB2-BD59-A6C34878D82A}">
                    <a16:rowId xmlns:a16="http://schemas.microsoft.com/office/drawing/2014/main" val="10001"/>
                  </a:ext>
                </a:extLst>
              </a:tr>
              <a:tr h="370840">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j-lt"/>
                          <a:ea typeface="+mj-ea"/>
                          <a:cs typeface="+mj-cs"/>
                        </a:rPr>
                        <a:t>Java Management Extensions (JMX)</a:t>
                      </a:r>
                    </a:p>
                  </a:txBody>
                  <a:tcPr/>
                </a:tc>
                <a:tc>
                  <a:txBody>
                    <a:bodyPr/>
                    <a:lstStyle/>
                    <a:p>
                      <a:endPar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extLst>
                  <a:ext uri="{0D108BD9-81ED-4DB2-BD59-A6C34878D82A}">
                    <a16:rowId xmlns:a16="http://schemas.microsoft.com/office/drawing/2014/main" val="10002"/>
                  </a:ext>
                </a:extLst>
              </a:tr>
              <a:tr h="370840">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j-lt"/>
                          <a:ea typeface="+mj-ea"/>
                          <a:cs typeface="+mj-cs"/>
                        </a:rPr>
                        <a:t>Java </a:t>
                      </a:r>
                      <a:r>
                        <a:rPr kumimoji="0" lang="fr-FR" sz="1600" b="0" kern="1200" dirty="0" err="1" smtClean="0">
                          <a:solidFill>
                            <a:srgbClr val="0033CC"/>
                          </a:solidFill>
                          <a:effectLst>
                            <a:outerShdw blurRad="50000" dist="30000" dir="5400000" algn="tl" rotWithShape="0">
                              <a:srgbClr val="000000">
                                <a:alpha val="30000"/>
                              </a:srgbClr>
                            </a:outerShdw>
                          </a:effectLst>
                          <a:latin typeface="+mj-lt"/>
                          <a:ea typeface="+mj-ea"/>
                          <a:cs typeface="+mj-cs"/>
                        </a:rPr>
                        <a:t>Authorization</a:t>
                      </a:r>
                      <a:r>
                        <a:rPr kumimoji="0" lang="fr-FR" sz="1600" b="0" kern="1200" dirty="0" smtClean="0">
                          <a:solidFill>
                            <a:srgbClr val="0033CC"/>
                          </a:solidFill>
                          <a:effectLst>
                            <a:outerShdw blurRad="50000" dist="30000" dir="5400000" algn="tl" rotWithShape="0">
                              <a:srgbClr val="000000">
                                <a:alpha val="30000"/>
                              </a:srgbClr>
                            </a:outerShdw>
                          </a:effectLst>
                          <a:latin typeface="+mj-lt"/>
                          <a:ea typeface="+mj-ea"/>
                          <a:cs typeface="+mj-cs"/>
                        </a:rPr>
                        <a:t> Service Provider</a:t>
                      </a:r>
                    </a:p>
                    <a:p>
                      <a:pPr marL="0" algn="l" rtl="0" eaLnBrk="1" latinLnBrk="0" hangingPunct="1"/>
                      <a:r>
                        <a:rPr kumimoji="0" lang="fr-FR" sz="1600" b="0" kern="1200" dirty="0" err="1" smtClean="0">
                          <a:solidFill>
                            <a:srgbClr val="0033CC"/>
                          </a:solidFill>
                          <a:effectLst>
                            <a:outerShdw blurRad="50000" dist="30000" dir="5400000" algn="tl" rotWithShape="0">
                              <a:srgbClr val="000000">
                                <a:alpha val="30000"/>
                              </a:srgbClr>
                            </a:outerShdw>
                          </a:effectLst>
                          <a:latin typeface="+mj-lt"/>
                          <a:ea typeface="+mj-ea"/>
                          <a:cs typeface="+mj-cs"/>
                        </a:rPr>
                        <a:t>Contract</a:t>
                      </a:r>
                      <a:r>
                        <a:rPr kumimoji="0" lang="fr-FR" sz="1600" b="0" kern="1200" dirty="0" smtClean="0">
                          <a:solidFill>
                            <a:srgbClr val="0033CC"/>
                          </a:solidFill>
                          <a:effectLst>
                            <a:outerShdw blurRad="50000" dist="30000" dir="5400000" algn="tl" rotWithShape="0">
                              <a:srgbClr val="000000">
                                <a:alpha val="30000"/>
                              </a:srgbClr>
                            </a:outerShdw>
                          </a:effectLst>
                          <a:latin typeface="+mj-lt"/>
                          <a:ea typeface="+mj-ea"/>
                          <a:cs typeface="+mj-cs"/>
                        </a:rPr>
                        <a:t> for Containers (JACC)</a:t>
                      </a:r>
                    </a:p>
                  </a:txBody>
                  <a:tcPr/>
                </a:tc>
                <a:tc>
                  <a:txBody>
                    <a:bodyPr/>
                    <a:lstStyle/>
                    <a:p>
                      <a:endParaRPr lang="fr-FR" sz="16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071702"/>
          </a:xfrm>
        </p:spPr>
        <p:txBody>
          <a:bodyPr>
            <a:noAutofit/>
          </a:bodyPr>
          <a:lstStyle/>
          <a:p>
            <a:pPr algn="ctr" eaLnBrk="1" fontAlgn="auto" hangingPunct="1">
              <a:spcAft>
                <a:spcPts val="0"/>
              </a:spcAft>
              <a:defRPr/>
            </a:pPr>
            <a:r>
              <a:rPr lang="fr-FR" sz="3200" dirty="0" smtClean="0">
                <a:solidFill>
                  <a:srgbClr val="0033CC"/>
                </a:solidFill>
              </a:rPr>
              <a:t>JPA: Le </a:t>
            </a:r>
            <a:r>
              <a:rPr lang="fr-FR" sz="3200" dirty="0" err="1" smtClean="0">
                <a:solidFill>
                  <a:srgbClr val="0033CC"/>
                </a:solidFill>
              </a:rPr>
              <a:t>mapping</a:t>
            </a:r>
            <a:r>
              <a:rPr lang="fr-FR" sz="3200" dirty="0" smtClean="0">
                <a:solidFill>
                  <a:srgbClr val="0033CC"/>
                </a:solidFill>
              </a:rPr>
              <a:t> de propriété complexe</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JPA permet de mapper les champs de types Blob et </a:t>
            </a:r>
            <a:r>
              <a:rPr lang="fr-FR" sz="2000" dirty="0" err="1" smtClean="0">
                <a:solidFill>
                  <a:srgbClr val="0033CC"/>
                </a:solidFill>
                <a:effectLst>
                  <a:outerShdw blurRad="50000" dist="30000" dir="5400000" algn="tl" rotWithShape="0">
                    <a:srgbClr val="000000">
                      <a:alpha val="30000"/>
                    </a:srgbClr>
                  </a:outerShdw>
                </a:effectLst>
              </a:rPr>
              <a:t>Clob</a:t>
            </a:r>
            <a:r>
              <a:rPr lang="fr-FR" sz="2000"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javax.persistence.Lob</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mapper une propriété sur une colonne de type Blob ou </a:t>
            </a:r>
            <a:r>
              <a:rPr lang="fr-FR" sz="2000" dirty="0" err="1" smtClean="0">
                <a:solidFill>
                  <a:srgbClr val="0033CC"/>
                </a:solidFill>
                <a:effectLst>
                  <a:outerShdw blurRad="50000" dist="30000" dir="5400000" algn="tl" rotWithShape="0">
                    <a:srgbClr val="000000">
                      <a:alpha val="30000"/>
                    </a:srgbClr>
                  </a:outerShdw>
                </a:effectLst>
              </a:rPr>
              <a:t>Clob</a:t>
            </a:r>
            <a:r>
              <a:rPr lang="fr-FR" sz="2000" dirty="0" smtClean="0">
                <a:solidFill>
                  <a:srgbClr val="0033CC"/>
                </a:solidFill>
                <a:effectLst>
                  <a:outerShdw blurRad="50000" dist="30000" dir="5400000" algn="tl" rotWithShape="0">
                    <a:srgbClr val="000000">
                      <a:alpha val="30000"/>
                    </a:srgbClr>
                  </a:outerShdw>
                </a:effectLst>
              </a:rPr>
              <a:t> selon le type de la propriété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Blob pour les tableaux de </a:t>
            </a:r>
            <a:r>
              <a:rPr lang="fr-FR" sz="2000" dirty="0" err="1" smtClean="0">
                <a:solidFill>
                  <a:srgbClr val="0033CC"/>
                </a:solidFill>
                <a:effectLst>
                  <a:outerShdw blurRad="50000" dist="30000" dir="5400000" algn="tl" rotWithShape="0">
                    <a:srgbClr val="000000">
                      <a:alpha val="30000"/>
                    </a:srgbClr>
                  </a:outerShdw>
                </a:effectLst>
              </a:rPr>
              <a:t>byte</a:t>
            </a:r>
            <a:r>
              <a:rPr lang="fr-FR" sz="2000" dirty="0" smtClean="0">
                <a:solidFill>
                  <a:srgbClr val="0033CC"/>
                </a:solidFill>
                <a:effectLst>
                  <a:outerShdw blurRad="50000" dist="30000" dir="5400000" algn="tl" rotWithShape="0">
                    <a:srgbClr val="000000">
                      <a:alpha val="30000"/>
                    </a:srgbClr>
                  </a:outerShdw>
                </a:effectLst>
              </a:rPr>
              <a:t> ou </a:t>
            </a:r>
            <a:r>
              <a:rPr lang="fr-FR" sz="2000" dirty="0" err="1" smtClean="0">
                <a:solidFill>
                  <a:srgbClr val="0033CC"/>
                </a:solidFill>
                <a:effectLst>
                  <a:outerShdw blurRad="50000" dist="30000" dir="5400000" algn="tl" rotWithShape="0">
                    <a:srgbClr val="000000">
                      <a:alpha val="30000"/>
                    </a:srgbClr>
                  </a:outerShdw>
                </a:effectLst>
              </a:rPr>
              <a:t>Byte</a:t>
            </a:r>
            <a:r>
              <a:rPr lang="fr-FR" sz="2000" dirty="0" smtClean="0">
                <a:solidFill>
                  <a:srgbClr val="0033CC"/>
                </a:solidFill>
                <a:effectLst>
                  <a:outerShdw blurRad="50000" dist="30000" dir="5400000" algn="tl" rotWithShape="0">
                    <a:srgbClr val="000000">
                      <a:alpha val="30000"/>
                    </a:srgbClr>
                  </a:outerShdw>
                </a:effectLst>
              </a:rPr>
              <a:t> ou les objets </a:t>
            </a:r>
            <a:r>
              <a:rPr lang="fr-FR" sz="2000" dirty="0" err="1" smtClean="0">
                <a:solidFill>
                  <a:srgbClr val="0033CC"/>
                </a:solidFill>
                <a:effectLst>
                  <a:outerShdw blurRad="50000" dist="30000" dir="5400000" algn="tl" rotWithShape="0">
                    <a:srgbClr val="000000">
                      <a:alpha val="30000"/>
                    </a:srgbClr>
                  </a:outerShdw>
                </a:effectLst>
              </a:rPr>
              <a:t>sérializables</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Clob</a:t>
            </a:r>
            <a:r>
              <a:rPr lang="fr-FR" sz="2000" dirty="0" smtClean="0">
                <a:solidFill>
                  <a:srgbClr val="0033CC"/>
                </a:solidFill>
                <a:effectLst>
                  <a:outerShdw blurRad="50000" dist="30000" dir="5400000" algn="tl" rotWithShape="0">
                    <a:srgbClr val="000000">
                      <a:alpha val="30000"/>
                    </a:srgbClr>
                  </a:outerShdw>
                </a:effectLst>
              </a:rPr>
              <a:t> pour les chaînes de caractères et les tableaux de caractères </a:t>
            </a:r>
          </a:p>
          <a:p>
            <a:pPr lvl="1" algn="l"/>
            <a:r>
              <a:rPr lang="fr-FR" sz="2000" dirty="0" smtClean="0">
                <a:solidFill>
                  <a:srgbClr val="0033CC"/>
                </a:solidFill>
                <a:effectLst>
                  <a:outerShdw blurRad="50000" dist="30000" dir="5400000" algn="tl" rotWithShape="0">
                    <a:srgbClr val="000000">
                      <a:alpha val="30000"/>
                    </a:srgbClr>
                  </a:outerShdw>
                </a:effectLst>
              </a:rPr>
              <a:t>   char ou Char.</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140</a:t>
            </a:fld>
            <a:endParaRPr lang="fr-BE"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14578"/>
          </a:xfrm>
        </p:spPr>
        <p:txBody>
          <a:bodyPr>
            <a:noAutofit/>
          </a:bodyPr>
          <a:lstStyle/>
          <a:p>
            <a:pPr algn="ctr" eaLnBrk="1" fontAlgn="auto" hangingPunct="1">
              <a:spcAft>
                <a:spcPts val="0"/>
              </a:spcAft>
              <a:defRPr/>
            </a:pPr>
            <a:r>
              <a:rPr lang="fr-FR" sz="2800" dirty="0" smtClean="0">
                <a:solidFill>
                  <a:srgbClr val="0033CC"/>
                </a:solidFill>
              </a:rPr>
              <a:t>JPA: Le </a:t>
            </a:r>
            <a:r>
              <a:rPr lang="fr-FR" sz="2800" dirty="0" err="1" smtClean="0">
                <a:solidFill>
                  <a:srgbClr val="0033CC"/>
                </a:solidFill>
              </a:rPr>
              <a:t>mapping</a:t>
            </a:r>
            <a:r>
              <a:rPr lang="fr-FR" sz="2800" dirty="0" smtClean="0">
                <a:solidFill>
                  <a:srgbClr val="0033CC"/>
                </a:solidFill>
              </a:rPr>
              <a:t> de propriété complexe</a:t>
            </a:r>
            <a:br>
              <a:rPr lang="fr-FR" sz="2800" dirty="0" smtClean="0">
                <a:solidFill>
                  <a:srgbClr val="0033CC"/>
                </a:solidFill>
              </a:rPr>
            </a:br>
            <a:r>
              <a:rPr lang="fr-FR" sz="2800" dirty="0" smtClean="0">
                <a:solidFill>
                  <a:srgbClr val="0033CC"/>
                </a:solidFill>
              </a:rPr>
              <a:t>@Lob</a:t>
            </a: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141</a:t>
            </a:fld>
            <a:endParaRPr lang="fr-BE" dirty="0"/>
          </a:p>
        </p:txBody>
      </p:sp>
      <p:pic>
        <p:nvPicPr>
          <p:cNvPr id="12290" name="Picture 2"/>
          <p:cNvPicPr>
            <a:picLocks noChangeAspect="1" noChangeArrowheads="1"/>
          </p:cNvPicPr>
          <p:nvPr/>
        </p:nvPicPr>
        <p:blipFill>
          <a:blip r:embed="rId2" cstate="print"/>
          <a:srcRect/>
          <a:stretch>
            <a:fillRect/>
          </a:stretch>
        </p:blipFill>
        <p:spPr bwMode="auto">
          <a:xfrm>
            <a:off x="1000100" y="1571612"/>
            <a:ext cx="4071966" cy="4714908"/>
          </a:xfrm>
          <a:prstGeom prst="rect">
            <a:avLst/>
          </a:prstGeom>
          <a:noFill/>
          <a:ln w="9525">
            <a:solidFill>
              <a:schemeClr val="accent1"/>
            </a:solidFill>
            <a:miter lim="800000"/>
            <a:headEnd/>
            <a:tailEnd/>
          </a:ln>
          <a:effectLst/>
        </p:spPr>
      </p:pic>
      <p:pic>
        <p:nvPicPr>
          <p:cNvPr id="12291" name="Picture 3"/>
          <p:cNvPicPr>
            <a:picLocks noChangeAspect="1" noChangeArrowheads="1"/>
          </p:cNvPicPr>
          <p:nvPr/>
        </p:nvPicPr>
        <p:blipFill>
          <a:blip r:embed="rId3" cstate="print"/>
          <a:srcRect/>
          <a:stretch>
            <a:fillRect/>
          </a:stretch>
        </p:blipFill>
        <p:spPr bwMode="auto">
          <a:xfrm>
            <a:off x="5214942" y="1571612"/>
            <a:ext cx="3719505" cy="352425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214578"/>
          </a:xfrm>
        </p:spPr>
        <p:txBody>
          <a:bodyPr>
            <a:noAutofit/>
          </a:bodyPr>
          <a:lstStyle/>
          <a:p>
            <a:pPr algn="ctr" eaLnBrk="1" fontAlgn="auto" hangingPunct="1">
              <a:spcAft>
                <a:spcPts val="0"/>
              </a:spcAft>
              <a:defRPr/>
            </a:pPr>
            <a:r>
              <a:rPr lang="fr-FR" sz="2800" dirty="0" smtClean="0">
                <a:solidFill>
                  <a:srgbClr val="0033CC"/>
                </a:solidFill>
              </a:rPr>
              <a:t>JPA: Le </a:t>
            </a:r>
            <a:r>
              <a:rPr lang="fr-FR" sz="2800" dirty="0" err="1" smtClean="0">
                <a:solidFill>
                  <a:srgbClr val="0033CC"/>
                </a:solidFill>
              </a:rPr>
              <a:t>mapping</a:t>
            </a:r>
            <a:r>
              <a:rPr lang="fr-FR" sz="2800" dirty="0" smtClean="0">
                <a:solidFill>
                  <a:srgbClr val="0033CC"/>
                </a:solidFill>
              </a:rPr>
              <a:t> de propriété complexe</a:t>
            </a:r>
            <a:br>
              <a:rPr lang="fr-FR" sz="2800" dirty="0" smtClean="0">
                <a:solidFill>
                  <a:srgbClr val="0033CC"/>
                </a:solidFill>
              </a:rPr>
            </a:br>
            <a:r>
              <a:rPr lang="fr-FR" sz="2800" dirty="0" smtClean="0">
                <a:solidFill>
                  <a:srgbClr val="0033CC"/>
                </a:solidFill>
              </a:rPr>
              <a:t>@</a:t>
            </a:r>
            <a:r>
              <a:rPr lang="fr-FR" sz="2800" i="1" dirty="0" err="1" smtClean="0">
                <a:solidFill>
                  <a:srgbClr val="0033CC"/>
                </a:solidFill>
              </a:rPr>
              <a:t>Enumerated</a:t>
            </a: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javax.persistence.Enumerated</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d'associer une propriété de type énumération à une colonne de la table sous la forme d'un numérique ou d'une chaîne de caractères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Cette forme est précisée en paramètre de l'annotation grâce à l'énumération </a:t>
            </a:r>
            <a:r>
              <a:rPr lang="fr-FR" sz="2000" i="1" dirty="0" err="1" smtClean="0">
                <a:solidFill>
                  <a:srgbClr val="0033CC"/>
                </a:solidFill>
                <a:effectLst>
                  <a:outerShdw blurRad="50000" dist="30000" dir="5400000" algn="tl" rotWithShape="0">
                    <a:srgbClr val="000000">
                      <a:alpha val="30000"/>
                    </a:srgbClr>
                  </a:outerShdw>
                </a:effectLst>
              </a:rPr>
              <a:t>EnumType</a:t>
            </a:r>
            <a:r>
              <a:rPr lang="fr-FR" sz="2000" dirty="0" smtClean="0">
                <a:solidFill>
                  <a:srgbClr val="0033CC"/>
                </a:solidFill>
                <a:effectLst>
                  <a:outerShdw blurRad="50000" dist="30000" dir="5400000" algn="tl" rotWithShape="0">
                    <a:srgbClr val="000000">
                      <a:alpha val="30000"/>
                    </a:srgbClr>
                  </a:outerShdw>
                </a:effectLst>
              </a:rPr>
              <a:t> qui peut avoir comme valeur </a:t>
            </a:r>
            <a:r>
              <a:rPr lang="fr-FR" sz="2000" i="1" dirty="0" err="1" smtClean="0">
                <a:solidFill>
                  <a:srgbClr val="0033CC"/>
                </a:solidFill>
                <a:effectLst>
                  <a:outerShdw blurRad="50000" dist="30000" dir="5400000" algn="tl" rotWithShape="0">
                    <a:srgbClr val="000000">
                      <a:alpha val="30000"/>
                    </a:srgbClr>
                  </a:outerShdw>
                </a:effectLst>
              </a:rPr>
              <a:t>EnumType.ORDINAL</a:t>
            </a:r>
            <a:r>
              <a:rPr lang="fr-FR" sz="2000" dirty="0" smtClean="0">
                <a:solidFill>
                  <a:srgbClr val="0033CC"/>
                </a:solidFill>
                <a:effectLst>
                  <a:outerShdw blurRad="50000" dist="30000" dir="5400000" algn="tl" rotWithShape="0">
                    <a:srgbClr val="000000">
                      <a:alpha val="30000"/>
                    </a:srgbClr>
                  </a:outerShdw>
                </a:effectLst>
              </a:rPr>
              <a:t> (valeur par défaut) ou </a:t>
            </a:r>
            <a:r>
              <a:rPr lang="fr-FR" sz="2000" i="1" dirty="0" err="1" smtClean="0">
                <a:solidFill>
                  <a:srgbClr val="0033CC"/>
                </a:solidFill>
                <a:effectLst>
                  <a:outerShdw blurRad="50000" dist="30000" dir="5400000" algn="tl" rotWithShape="0">
                    <a:srgbClr val="000000">
                      <a:alpha val="30000"/>
                    </a:srgbClr>
                  </a:outerShdw>
                </a:effectLst>
              </a:rPr>
              <a:t>EnumType.STRING</a:t>
            </a:r>
            <a:r>
              <a:rPr lang="fr-FR" sz="20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142</a:t>
            </a:fld>
            <a:endParaRPr lang="fr-BE" dirty="0"/>
          </a:p>
        </p:txBody>
      </p:sp>
      <p:pic>
        <p:nvPicPr>
          <p:cNvPr id="13315" name="Picture 3"/>
          <p:cNvPicPr>
            <a:picLocks noChangeAspect="1" noChangeArrowheads="1"/>
          </p:cNvPicPr>
          <p:nvPr/>
        </p:nvPicPr>
        <p:blipFill>
          <a:blip r:embed="rId2" cstate="print"/>
          <a:srcRect/>
          <a:stretch>
            <a:fillRect/>
          </a:stretch>
        </p:blipFill>
        <p:spPr bwMode="auto">
          <a:xfrm>
            <a:off x="1500166" y="4429132"/>
            <a:ext cx="2286016" cy="1143008"/>
          </a:xfrm>
          <a:prstGeom prst="rect">
            <a:avLst/>
          </a:prstGeom>
          <a:noFill/>
          <a:ln w="9525">
            <a:solidFill>
              <a:schemeClr val="accent1"/>
            </a:solidFill>
            <a:miter lim="800000"/>
            <a:headEnd/>
            <a:tailEnd/>
          </a:ln>
          <a:effectLst/>
        </p:spPr>
      </p:pic>
      <p:pic>
        <p:nvPicPr>
          <p:cNvPr id="13316" name="Picture 4"/>
          <p:cNvPicPr>
            <a:picLocks noChangeAspect="1" noChangeArrowheads="1"/>
          </p:cNvPicPr>
          <p:nvPr/>
        </p:nvPicPr>
        <p:blipFill>
          <a:blip r:embed="rId3" cstate="print"/>
          <a:srcRect/>
          <a:stretch>
            <a:fillRect/>
          </a:stretch>
        </p:blipFill>
        <p:spPr bwMode="auto">
          <a:xfrm>
            <a:off x="4000496" y="3786190"/>
            <a:ext cx="4500594" cy="250033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d'objets embarqués dans les entités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relations entre table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143</a:t>
            </a:fld>
            <a:endParaRPr lang="fr-BE"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571768"/>
          </a:xfrm>
        </p:spPr>
        <p:txBody>
          <a:bodyPr>
            <a:noAutofit/>
          </a:bodyPr>
          <a:lstStyle/>
          <a:p>
            <a:pPr algn="ctr" eaLnBrk="1" fontAlgn="auto" hangingPunct="1">
              <a:spcAft>
                <a:spcPts val="0"/>
              </a:spcAft>
              <a:defRPr/>
            </a:pPr>
            <a:r>
              <a:rPr lang="fr-FR" sz="2800" dirty="0" smtClean="0">
                <a:solidFill>
                  <a:srgbClr val="0033CC"/>
                </a:solidFill>
              </a:rPr>
              <a:t>JPA: </a:t>
            </a:r>
            <a:r>
              <a:rPr lang="fr-FR" sz="3200" dirty="0" smtClean="0">
                <a:solidFill>
                  <a:srgbClr val="0033CC"/>
                </a:solidFill>
              </a:rPr>
              <a:t>Mapper une entité sur plusieurs tables</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dirty="0" err="1" smtClean="0">
                <a:solidFill>
                  <a:srgbClr val="0033CC"/>
                </a:solidFill>
                <a:effectLst>
                  <a:outerShdw blurRad="50000" dist="30000" dir="5400000" algn="tl" rotWithShape="0">
                    <a:srgbClr val="000000">
                      <a:alpha val="30000"/>
                    </a:srgbClr>
                  </a:outerShdw>
                </a:effectLst>
              </a:rPr>
              <a:t>javax.persistence.SecondaryTable</a:t>
            </a:r>
            <a:r>
              <a:rPr lang="fr-FR" sz="2000" dirty="0" smtClean="0">
                <a:solidFill>
                  <a:srgbClr val="0033CC"/>
                </a:solidFill>
                <a:effectLst>
                  <a:outerShdw blurRad="50000" dist="30000" dir="5400000" algn="tl" rotWithShape="0">
                    <a:srgbClr val="000000">
                      <a:alpha val="30000"/>
                    </a:srgbClr>
                  </a:outerShdw>
                </a:effectLst>
              </a:rPr>
              <a:t> permet de préciser qu'une autre table sera utilisée dans le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utiliser cette fonctionnalité, la seconde table doit posséder une jointure entre sa clé primaire et une ou plusieurs colonnes de la première table.</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dirty="0" err="1" smtClean="0">
                <a:solidFill>
                  <a:srgbClr val="0033CC"/>
                </a:solidFill>
                <a:effectLst>
                  <a:outerShdw blurRad="50000" dist="30000" dir="5400000" algn="tl" rotWithShape="0">
                    <a:srgbClr val="000000">
                      <a:alpha val="30000"/>
                    </a:srgbClr>
                  </a:outerShdw>
                </a:effectLst>
              </a:rPr>
              <a:t>SecondaryTable</a:t>
            </a:r>
            <a:r>
              <a:rPr lang="fr-FR" sz="2000" dirty="0" smtClean="0">
                <a:solidFill>
                  <a:srgbClr val="0033CC"/>
                </a:solidFill>
                <a:effectLst>
                  <a:outerShdw blurRad="50000" dist="30000" dir="5400000" algn="tl" rotWithShape="0">
                    <a:srgbClr val="000000">
                      <a:alpha val="30000"/>
                    </a:srgbClr>
                  </a:outerShdw>
                </a:effectLst>
              </a:rPr>
              <a:t> possède plusieurs attributs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144</a:t>
            </a:fld>
            <a:endParaRPr lang="fr-BE" dirty="0"/>
          </a:p>
        </p:txBody>
      </p:sp>
      <p:graphicFrame>
        <p:nvGraphicFramePr>
          <p:cNvPr id="10" name="Tableau 9"/>
          <p:cNvGraphicFramePr>
            <a:graphicFrameLocks noGrp="1"/>
          </p:cNvGraphicFramePr>
          <p:nvPr/>
        </p:nvGraphicFramePr>
        <p:xfrm>
          <a:off x="1214414" y="3214686"/>
          <a:ext cx="7715304" cy="2928866"/>
        </p:xfrm>
        <a:graphic>
          <a:graphicData uri="http://schemas.openxmlformats.org/drawingml/2006/table">
            <a:tbl>
              <a:tblPr firstRow="1" bandRow="1">
                <a:tableStyleId>{5940675A-B579-460E-94D1-54222C63F5DA}</a:tableStyleId>
              </a:tblPr>
              <a:tblGrid>
                <a:gridCol w="1857388">
                  <a:extLst>
                    <a:ext uri="{9D8B030D-6E8A-4147-A177-3AD203B41FA5}">
                      <a16:colId xmlns:a16="http://schemas.microsoft.com/office/drawing/2014/main" val="20000"/>
                    </a:ext>
                  </a:extLst>
                </a:gridCol>
                <a:gridCol w="5857916">
                  <a:extLst>
                    <a:ext uri="{9D8B030D-6E8A-4147-A177-3AD203B41FA5}">
                      <a16:colId xmlns:a16="http://schemas.microsoft.com/office/drawing/2014/main" val="20001"/>
                    </a:ext>
                  </a:extLst>
                </a:gridCol>
              </a:tblGrid>
              <a:tr h="363038">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61724">
                <a:tc>
                  <a:txBody>
                    <a:bodyPr/>
                    <a:lstStyle/>
                    <a:p>
                      <a:pPr algn="l"/>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txBody>
                  <a:tcPr/>
                </a:tc>
                <a:tc>
                  <a:txBody>
                    <a:bodyPr/>
                    <a:lstStyle/>
                    <a:p>
                      <a:pPr marL="0" algn="l" rtl="0" eaLnBrk="1" latinLnBrk="0" hangingPunct="1"/>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table</a:t>
                      </a:r>
                    </a:p>
                  </a:txBody>
                  <a:tcPr/>
                </a:tc>
                <a:extLst>
                  <a:ext uri="{0D108BD9-81ED-4DB2-BD59-A6C34878D82A}">
                    <a16:rowId xmlns:a16="http://schemas.microsoft.com/office/drawing/2014/main" val="10001"/>
                  </a:ext>
                </a:extLst>
              </a:tr>
              <a:tr h="530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Catalogue</a:t>
                      </a:r>
                    </a:p>
                  </a:txBody>
                  <a:tcPr/>
                </a:tc>
                <a:tc>
                  <a:txBody>
                    <a:bodyPr/>
                    <a:lstStyle/>
                    <a:p>
                      <a:pPr marL="0" algn="l" rtl="0" eaLnBrk="1" latinLnBrk="0" hangingPunct="1"/>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du catalogue</a:t>
                      </a:r>
                    </a:p>
                  </a:txBody>
                  <a:tcPr/>
                </a:tc>
                <a:extLst>
                  <a:ext uri="{0D108BD9-81ED-4DB2-BD59-A6C34878D82A}">
                    <a16:rowId xmlns:a16="http://schemas.microsoft.com/office/drawing/2014/main" val="10002"/>
                  </a:ext>
                </a:extLst>
              </a:tr>
              <a:tr h="530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Schema</a:t>
                      </a:r>
                      <a:endPar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algn="l" rtl="0" eaLnBrk="1" latinLnBrk="0" hangingPunct="1"/>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du schéma</a:t>
                      </a:r>
                    </a:p>
                  </a:txBody>
                  <a:tcPr/>
                </a:tc>
                <a:extLst>
                  <a:ext uri="{0D108BD9-81ED-4DB2-BD59-A6C34878D82A}">
                    <a16:rowId xmlns:a16="http://schemas.microsoft.com/office/drawing/2014/main" val="10003"/>
                  </a:ext>
                </a:extLst>
              </a:tr>
              <a:tr h="530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pkJoinsColumns</a:t>
                      </a:r>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Collection des clés primaire de la jointure sous la forme d'annotations de type @</a:t>
                      </a: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PrimaryKeyJoinColumn</a:t>
                      </a:r>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4"/>
                  </a:ext>
                </a:extLst>
              </a:tr>
              <a:tr h="530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uniqueConstraints</a:t>
                      </a:r>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714644"/>
          </a:xfrm>
        </p:spPr>
        <p:txBody>
          <a:bodyPr>
            <a:noAutofit/>
          </a:bodyPr>
          <a:lstStyle/>
          <a:p>
            <a:pPr algn="ctr" eaLnBrk="1" fontAlgn="auto" hangingPunct="1">
              <a:spcAft>
                <a:spcPts val="0"/>
              </a:spcAft>
              <a:defRPr/>
            </a:pPr>
            <a:r>
              <a:rPr lang="fr-FR" sz="2800" dirty="0" smtClean="0">
                <a:solidFill>
                  <a:srgbClr val="0033CC"/>
                </a:solidFill>
              </a:rPr>
              <a:t>JPA: Mapper une entité sur plusieurs tables</a:t>
            </a:r>
            <a:br>
              <a:rPr lang="fr-FR" sz="2800" dirty="0" smtClean="0">
                <a:solidFill>
                  <a:srgbClr val="0033CC"/>
                </a:solidFill>
              </a:rPr>
            </a:br>
            <a:r>
              <a:rPr lang="fr-FR" sz="2800" dirty="0" smtClean="0">
                <a:solidFill>
                  <a:srgbClr val="0033CC"/>
                </a:solidFill>
              </a:rPr>
              <a:t>@</a:t>
            </a:r>
            <a:r>
              <a:rPr lang="fr-FR" sz="2800" dirty="0" err="1" smtClean="0">
                <a:solidFill>
                  <a:srgbClr val="0033CC"/>
                </a:solidFill>
              </a:rPr>
              <a:t>SecondaryTable</a:t>
            </a:r>
            <a:r>
              <a:rPr lang="fr-FR" sz="2800" dirty="0" smtClean="0">
                <a:solidFill>
                  <a:srgbClr val="0033CC"/>
                </a:solidFill>
              </a:rPr>
              <a:t> </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PrimaryKeyJoinColumn</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de préciser une colonne qui compose la clé primaire de la seconde table et entre dans la jointure avec la première table. Elle possède plusieurs attributs :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est nécessaire pour chaque propriété de l'entité qui est mappée sur la seconde table de renseigner le nom de la table dans l'attribut table de l'annotation @</a:t>
            </a:r>
            <a:r>
              <a:rPr lang="fr-FR" sz="2000" dirty="0" err="1" smtClean="0">
                <a:solidFill>
                  <a:srgbClr val="0033CC"/>
                </a:solidFill>
                <a:effectLst>
                  <a:outerShdw blurRad="50000" dist="30000" dir="5400000" algn="tl" rotWithShape="0">
                    <a:srgbClr val="000000">
                      <a:alpha val="30000"/>
                    </a:srgbClr>
                  </a:outerShdw>
                </a:effectLst>
              </a:rPr>
              <a:t>Column</a:t>
            </a:r>
            <a:r>
              <a:rPr lang="fr-FR" sz="2000" dirty="0" smtClean="0">
                <a:solidFill>
                  <a:srgbClr val="0033CC"/>
                </a:solidFill>
                <a:effectLst>
                  <a:outerShdw blurRad="50000" dist="30000" dir="5400000" algn="tl" rotWithShape="0">
                    <a:srgbClr val="000000">
                      <a:alpha val="30000"/>
                    </a:srgbClr>
                  </a:outerShdw>
                </a:effectLst>
              </a:rPr>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145</a:t>
            </a:fld>
            <a:endParaRPr lang="fr-BE" dirty="0"/>
          </a:p>
        </p:txBody>
      </p:sp>
      <p:graphicFrame>
        <p:nvGraphicFramePr>
          <p:cNvPr id="10" name="Tableau 9"/>
          <p:cNvGraphicFramePr>
            <a:graphicFrameLocks noGrp="1"/>
          </p:cNvGraphicFramePr>
          <p:nvPr/>
        </p:nvGraphicFramePr>
        <p:xfrm>
          <a:off x="1214414" y="2286084"/>
          <a:ext cx="7715304" cy="2085074"/>
        </p:xfrm>
        <a:graphic>
          <a:graphicData uri="http://schemas.openxmlformats.org/drawingml/2006/table">
            <a:tbl>
              <a:tblPr firstRow="1" bandRow="1">
                <a:tableStyleId>{5940675A-B579-460E-94D1-54222C63F5DA}</a:tableStyleId>
              </a:tblPr>
              <a:tblGrid>
                <a:gridCol w="2286016">
                  <a:extLst>
                    <a:ext uri="{9D8B030D-6E8A-4147-A177-3AD203B41FA5}">
                      <a16:colId xmlns:a16="http://schemas.microsoft.com/office/drawing/2014/main" val="20000"/>
                    </a:ext>
                  </a:extLst>
                </a:gridCol>
                <a:gridCol w="5429288">
                  <a:extLst>
                    <a:ext uri="{9D8B030D-6E8A-4147-A177-3AD203B41FA5}">
                      <a16:colId xmlns:a16="http://schemas.microsoft.com/office/drawing/2014/main" val="20001"/>
                    </a:ext>
                  </a:extLst>
                </a:gridCol>
              </a:tblGrid>
              <a:tr h="363038">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Attribut</a:t>
                      </a:r>
                    </a:p>
                  </a:txBody>
                  <a:tcPr/>
                </a:tc>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61724">
                <a:tc>
                  <a:txBody>
                    <a:bodyPr/>
                    <a:lstStyle/>
                    <a:p>
                      <a:pPr algn="l"/>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name</a:t>
                      </a:r>
                    </a:p>
                    <a:p>
                      <a:pPr algn="l"/>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algn="l" rtl="0" eaLnBrk="1" latinLnBrk="0" hangingPunct="1"/>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colonne</a:t>
                      </a:r>
                    </a:p>
                  </a:txBody>
                  <a:tcPr/>
                </a:tc>
                <a:extLst>
                  <a:ext uri="{0D108BD9-81ED-4DB2-BD59-A6C34878D82A}">
                    <a16:rowId xmlns:a16="http://schemas.microsoft.com/office/drawing/2014/main" val="10001"/>
                  </a:ext>
                </a:extLst>
              </a:tr>
              <a:tr h="530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referencedColumnName</a:t>
                      </a:r>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algn="l"/>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de la colonne dans la première table (obligatoire si les noms de colonnes sont différents entre les deux tables)</a:t>
                      </a:r>
                    </a:p>
                  </a:txBody>
                  <a:tcPr/>
                </a:tc>
                <a:extLst>
                  <a:ext uri="{0D108BD9-81ED-4DB2-BD59-A6C34878D82A}">
                    <a16:rowId xmlns:a16="http://schemas.microsoft.com/office/drawing/2014/main" val="10002"/>
                  </a:ext>
                </a:extLst>
              </a:tr>
              <a:tr h="5305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columnDefinition</a:t>
                      </a:r>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pPr marL="0" algn="l" rtl="0" eaLnBrk="1" latinLnBrk="0" hangingPunct="1"/>
                      <a:endPar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714644"/>
          </a:xfrm>
        </p:spPr>
        <p:txBody>
          <a:bodyPr>
            <a:noAutofit/>
          </a:bodyPr>
          <a:lstStyle/>
          <a:p>
            <a:pPr algn="ctr" eaLnBrk="1" fontAlgn="auto" hangingPunct="1">
              <a:spcAft>
                <a:spcPts val="0"/>
              </a:spcAft>
              <a:defRPr/>
            </a:pPr>
            <a:r>
              <a:rPr lang="fr-FR" sz="2800" dirty="0" smtClean="0">
                <a:solidFill>
                  <a:srgbClr val="0033CC"/>
                </a:solidFill>
              </a:rPr>
              <a:t>JPA: Mapper une entité sur plusieurs tables</a:t>
            </a:r>
            <a:br>
              <a:rPr lang="fr-FR" sz="2800" dirty="0" smtClean="0">
                <a:solidFill>
                  <a:srgbClr val="0033CC"/>
                </a:solidFill>
              </a:rPr>
            </a:br>
            <a:r>
              <a:rPr lang="fr-FR" sz="2800" dirty="0" smtClean="0">
                <a:solidFill>
                  <a:srgbClr val="0033CC"/>
                </a:solidFill>
              </a:rPr>
              <a:t>@</a:t>
            </a:r>
            <a:r>
              <a:rPr lang="fr-FR" sz="2800" dirty="0" err="1" smtClean="0">
                <a:solidFill>
                  <a:srgbClr val="0033CC"/>
                </a:solidFill>
              </a:rPr>
              <a:t>SecondaryTable</a:t>
            </a:r>
            <a:r>
              <a:rPr lang="fr-FR" sz="2800" dirty="0" smtClean="0">
                <a:solidFill>
                  <a:srgbClr val="0033CC"/>
                </a:solidFill>
              </a:rPr>
              <a:t> </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146</a:t>
            </a:fld>
            <a:endParaRPr lang="fr-BE" dirty="0"/>
          </a:p>
        </p:txBody>
      </p:sp>
      <p:pic>
        <p:nvPicPr>
          <p:cNvPr id="14338" name="Picture 2"/>
          <p:cNvPicPr>
            <a:picLocks noChangeAspect="1" noChangeArrowheads="1"/>
          </p:cNvPicPr>
          <p:nvPr/>
        </p:nvPicPr>
        <p:blipFill>
          <a:blip r:embed="rId2" cstate="print"/>
          <a:srcRect/>
          <a:stretch>
            <a:fillRect/>
          </a:stretch>
        </p:blipFill>
        <p:spPr bwMode="auto">
          <a:xfrm>
            <a:off x="1142976" y="2071678"/>
            <a:ext cx="7500990" cy="4572032"/>
          </a:xfrm>
          <a:prstGeom prst="rect">
            <a:avLst/>
          </a:prstGeom>
          <a:noFill/>
          <a:ln w="9525">
            <a:solidFill>
              <a:schemeClr val="accent1"/>
            </a:solid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2571736" y="1071546"/>
            <a:ext cx="5715000" cy="171451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714644"/>
          </a:xfrm>
        </p:spPr>
        <p:txBody>
          <a:bodyPr>
            <a:noAutofit/>
          </a:bodyPr>
          <a:lstStyle/>
          <a:p>
            <a:pPr algn="ctr" eaLnBrk="1" fontAlgn="auto" hangingPunct="1">
              <a:spcAft>
                <a:spcPts val="0"/>
              </a:spcAft>
              <a:defRPr/>
            </a:pPr>
            <a:r>
              <a:rPr lang="fr-FR" sz="2800" dirty="0" smtClean="0">
                <a:solidFill>
                  <a:srgbClr val="0033CC"/>
                </a:solidFill>
              </a:rPr>
              <a:t>JPA: Mapper une entité sur plusieurs tables</a:t>
            </a:r>
            <a:br>
              <a:rPr lang="fr-FR" sz="2800" dirty="0" smtClean="0">
                <a:solidFill>
                  <a:srgbClr val="0033CC"/>
                </a:solidFill>
              </a:rPr>
            </a:br>
            <a:r>
              <a:rPr lang="fr-FR" sz="2800" dirty="0" smtClean="0">
                <a:solidFill>
                  <a:srgbClr val="0033CC"/>
                </a:solidFill>
              </a:rPr>
              <a:t>@</a:t>
            </a:r>
            <a:r>
              <a:rPr lang="fr-FR" sz="2800" dirty="0" err="1" smtClean="0">
                <a:solidFill>
                  <a:srgbClr val="0033CC"/>
                </a:solidFill>
              </a:rPr>
              <a:t>SecondaryTables</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Si le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d’une entité utilise plusieurs tables, il faut utiliser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javax.persistence.SecondaryTables</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qui est une collection d’annotation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SecondaryTables</a:t>
            </a:r>
            <a:r>
              <a:rPr lang="fr-FR" sz="2000" i="1"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a:t>
            </a:r>
            <a:r>
              <a:rPr lang="fr-FR" sz="2000" b="1" u="sng" dirty="0" smtClean="0">
                <a:solidFill>
                  <a:srgbClr val="0033CC"/>
                </a:solidFill>
                <a:effectLst>
                  <a:outerShdw blurRad="50000" dist="30000" dir="5400000" algn="tl" rotWithShape="0">
                    <a:srgbClr val="000000">
                      <a:alpha val="30000"/>
                    </a:srgbClr>
                  </a:outerShdw>
                </a:effectLst>
              </a:rPr>
              <a:t>Travaux pratiques </a:t>
            </a:r>
            <a:r>
              <a:rPr lang="fr-FR" sz="2000" dirty="0" smtClean="0">
                <a:solidFill>
                  <a:srgbClr val="0033CC"/>
                </a:solidFill>
                <a:effectLst>
                  <a:outerShdw blurRad="50000" dist="30000" dir="5400000" algn="tl" rotWithShape="0">
                    <a:srgbClr val="000000">
                      <a:alpha val="30000"/>
                    </a:srgbClr>
                  </a:outerShdw>
                </a:effectLst>
              </a:rPr>
              <a:t>: Réaliser le </a:t>
            </a:r>
            <a:r>
              <a:rPr lang="fr-FR" sz="2000" b="1" u="sng" dirty="0" smtClean="0">
                <a:solidFill>
                  <a:srgbClr val="0033CC"/>
                </a:solidFill>
                <a:effectLst>
                  <a:outerShdw blurRad="50000" dist="30000" dir="5400000" algn="tl" rotWithShape="0">
                    <a:srgbClr val="000000">
                      <a:alpha val="30000"/>
                    </a:srgbClr>
                  </a:outerShdw>
                </a:effectLst>
              </a:rPr>
              <a:t>TP4</a:t>
            </a:r>
            <a:r>
              <a:rPr lang="fr-FR" sz="2000" b="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relatif à l’API JPA.</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147</a:t>
            </a:fld>
            <a:endParaRPr lang="fr-BE" dirty="0"/>
          </a:p>
        </p:txBody>
      </p:sp>
      <p:pic>
        <p:nvPicPr>
          <p:cNvPr id="15362" name="Picture 2"/>
          <p:cNvPicPr>
            <a:picLocks noChangeAspect="1" noChangeArrowheads="1"/>
          </p:cNvPicPr>
          <p:nvPr/>
        </p:nvPicPr>
        <p:blipFill>
          <a:blip r:embed="rId2" cstate="print"/>
          <a:srcRect/>
          <a:stretch>
            <a:fillRect/>
          </a:stretch>
        </p:blipFill>
        <p:spPr bwMode="auto">
          <a:xfrm>
            <a:off x="1285852" y="2428868"/>
            <a:ext cx="7367639" cy="314327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Mapper une entité sur plusieurs tables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Utilisation d'objets embarqués dans les entités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 gestion des relations entre table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148</a:t>
            </a:fld>
            <a:endParaRPr lang="fr-BE"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786082"/>
          </a:xfrm>
        </p:spPr>
        <p:txBody>
          <a:bodyPr>
            <a:noAutofit/>
          </a:bodyPr>
          <a:lstStyle/>
          <a:p>
            <a:pPr algn="ctr" eaLnBrk="1" fontAlgn="auto" hangingPunct="1">
              <a:spcAft>
                <a:spcPts val="0"/>
              </a:spcAft>
              <a:defRPr/>
            </a:pPr>
            <a:r>
              <a:rPr lang="fr-FR" sz="2800" dirty="0" smtClean="0">
                <a:solidFill>
                  <a:srgbClr val="0033CC"/>
                </a:solidFill>
              </a:rPr>
              <a:t>JPA: Utilisation d'objets embarqués dans les entités</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JPA permet d'utiliser dans les entités des objets Java qui ne sont pas des entités mais qui sont agrégés dans l'entité et dont les propriétés seront mappées sur les colonnes correspondantes dans la table ;</a:t>
            </a: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mise en œuvre de cette fonctionnalité est similaire à celle utilisée avec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EmbeddedId</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pour les clés primaires composées ;</a:t>
            </a: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classe embarquée est un simple </a:t>
            </a:r>
            <a:r>
              <a:rPr lang="fr-FR" sz="2000" i="1" dirty="0" smtClean="0">
                <a:solidFill>
                  <a:srgbClr val="0033CC"/>
                </a:solidFill>
                <a:effectLst>
                  <a:outerShdw blurRad="50000" dist="30000" dir="5400000" algn="tl" rotWithShape="0">
                    <a:srgbClr val="000000">
                      <a:alpha val="30000"/>
                    </a:srgbClr>
                  </a:outerShdw>
                </a:effectLst>
              </a:rPr>
              <a:t>POJO</a:t>
            </a:r>
            <a:r>
              <a:rPr lang="fr-FR" sz="2000" dirty="0" smtClean="0">
                <a:solidFill>
                  <a:srgbClr val="0033CC"/>
                </a:solidFill>
                <a:effectLst>
                  <a:outerShdw blurRad="50000" dist="30000" dir="5400000" algn="tl" rotWithShape="0">
                    <a:srgbClr val="000000">
                      <a:alpha val="30000"/>
                    </a:srgbClr>
                  </a:outerShdw>
                </a:effectLst>
              </a:rPr>
              <a:t> qui doit être marquée avec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javax.persistence.Embeddable</a:t>
            </a:r>
            <a:r>
              <a:rPr lang="fr-FR" sz="2000" i="1"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i="1" smtClean="0">
                <a:solidFill>
                  <a:srgbClr val="0033CC"/>
                </a:solidFill>
                <a:effectLst>
                  <a:outerShdw blurRad="50000" dist="30000" dir="5400000" algn="tl" rotWithShape="0">
                    <a:srgbClr val="000000">
                      <a:alpha val="30000"/>
                    </a:srgbClr>
                  </a:outerShdw>
                </a:effectLst>
              </a:rPr>
              <a:t> Le </a:t>
            </a:r>
            <a:r>
              <a:rPr lang="fr-FR" sz="2000" i="1" dirty="0" smtClean="0">
                <a:solidFill>
                  <a:srgbClr val="0033CC"/>
                </a:solidFill>
                <a:effectLst>
                  <a:outerShdw blurRad="50000" dist="30000" dir="5400000" algn="tl" rotWithShape="0">
                    <a:srgbClr val="000000">
                      <a:alpha val="30000"/>
                    </a:srgbClr>
                  </a:outerShdw>
                </a:effectLst>
              </a:rPr>
              <a:t>champs embarqué doit être annoté par </a:t>
            </a:r>
            <a:r>
              <a:rPr lang="fr-FR" sz="2000" i="1" smtClean="0">
                <a:solidFill>
                  <a:srgbClr val="0033CC"/>
                </a:solidFill>
                <a:effectLst>
                  <a:outerShdw blurRad="50000" dist="30000" dir="5400000" algn="tl" rotWithShape="0">
                    <a:srgbClr val="000000">
                      <a:alpha val="30000"/>
                    </a:srgbClr>
                  </a:outerShdw>
                </a:effectLst>
              </a:rPr>
              <a:t>@Embedded.</a:t>
            </a: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b="1" u="sng" dirty="0" smtClean="0">
                <a:solidFill>
                  <a:srgbClr val="0033CC"/>
                </a:solidFill>
                <a:effectLst>
                  <a:outerShdw blurRad="50000" dist="30000" dir="5400000" algn="tl" rotWithShape="0">
                    <a:srgbClr val="000000">
                      <a:alpha val="30000"/>
                    </a:srgbClr>
                  </a:outerShdw>
                </a:effectLst>
              </a:rPr>
              <a:t>Travaux pratiques </a:t>
            </a:r>
            <a:r>
              <a:rPr lang="fr-FR" sz="2000" dirty="0" smtClean="0">
                <a:solidFill>
                  <a:srgbClr val="0033CC"/>
                </a:solidFill>
                <a:effectLst>
                  <a:outerShdw blurRad="50000" dist="30000" dir="5400000" algn="tl" rotWithShape="0">
                    <a:srgbClr val="000000">
                      <a:alpha val="30000"/>
                    </a:srgbClr>
                  </a:outerShdw>
                </a:effectLst>
              </a:rPr>
              <a:t>: Réaliser le </a:t>
            </a:r>
            <a:r>
              <a:rPr lang="fr-FR" sz="2000" b="1" u="sng" dirty="0" smtClean="0">
                <a:solidFill>
                  <a:srgbClr val="0033CC"/>
                </a:solidFill>
                <a:effectLst>
                  <a:outerShdw blurRad="50000" dist="30000" dir="5400000" algn="tl" rotWithShape="0">
                    <a:srgbClr val="000000">
                      <a:alpha val="30000"/>
                    </a:srgbClr>
                  </a:outerShdw>
                </a:effectLst>
              </a:rPr>
              <a:t>TP5</a:t>
            </a:r>
            <a:r>
              <a:rPr lang="fr-FR" sz="2000" b="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relatif à l’API JPA.</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149</a:t>
            </a:fld>
            <a:endParaRPr lang="fr-B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nom de la 5</a:t>
            </a:r>
            <a:r>
              <a:rPr lang="fr-FR" sz="2000" baseline="30000" dirty="0" smtClean="0">
                <a:solidFill>
                  <a:srgbClr val="0033CC"/>
                </a:solidFill>
                <a:effectLst>
                  <a:outerShdw blurRad="50000" dist="30000" dir="5400000" algn="tl" rotWithShape="0">
                    <a:srgbClr val="000000">
                      <a:alpha val="30000"/>
                    </a:srgbClr>
                  </a:outerShdw>
                </a:effectLst>
                <a:latin typeface="+mj-lt"/>
                <a:ea typeface="+mj-ea"/>
                <a:cs typeface="+mj-cs"/>
              </a:rPr>
              <a:t>ème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version de la plate-forme Java pour Entreprise a été simplifiée : au lieu de se nommer J2EE (Java 2 Enterprise Edition) version 1.5, la plate-forme a été renommée </a:t>
            </a:r>
            <a:r>
              <a:rPr lang="fr-FR" sz="2000" b="1" u="sng" dirty="0" smtClean="0">
                <a:solidFill>
                  <a:srgbClr val="0033CC"/>
                </a:solidFill>
                <a:effectLst>
                  <a:outerShdw blurRad="50000" dist="30000" dir="5400000" algn="tl" rotWithShape="0">
                    <a:srgbClr val="000000">
                      <a:alpha val="30000"/>
                    </a:srgbClr>
                  </a:outerShdw>
                </a:effectLst>
                <a:latin typeface="+mj-lt"/>
                <a:ea typeface="+mj-ea"/>
                <a:cs typeface="+mj-cs"/>
              </a:rPr>
              <a:t>Java EE 5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(Java Enterprise Edition).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L'accent est mis dans cette version sur la simplification des développements tout en conservant et en faisant évoluer les fonctionnalités proposées par la plate-forme J2EE.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Java EE 5 intègre aussi de nouvelles API :</a:t>
            </a:r>
          </a:p>
          <a:p>
            <a:pPr lvl="1" algn="l" eaLnBrk="1" fontAlgn="auto" hangingPunct="1">
              <a:spcAft>
                <a:spcPts val="0"/>
              </a:spcAft>
              <a:buFont typeface="Wingdings" pitchFamily="2" charset="2"/>
              <a:buChar char="§"/>
              <a:defRP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JSF ;</a:t>
            </a:r>
          </a:p>
          <a:p>
            <a:pPr lvl="1" algn="l" eaLnBrk="1" fontAlgn="auto" hangingPunct="1">
              <a:spcAft>
                <a:spcPts val="0"/>
              </a:spcAft>
              <a:buFont typeface="Wingdings" pitchFamily="2" charset="2"/>
              <a:buChar char="§"/>
              <a:defRP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JPA ;</a:t>
            </a:r>
          </a:p>
          <a:p>
            <a:pPr lvl="1" algn="l" eaLnBrk="1" fontAlgn="auto" hangingPunct="1">
              <a:spcAft>
                <a:spcPts val="0"/>
              </a:spcAft>
              <a:buFont typeface="Wingdings" pitchFamily="2" charset="2"/>
              <a:buChar char="§"/>
              <a:defRP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EJB 3.0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 support des dernières versions des API concernant les services web permettant une mise en œuvre d'une architecture de type SOA.</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a:t>
            </a:fld>
            <a:endParaRPr lang="fr-BE"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d'objets embarqués dans les entités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Fichier de configuration du </a:t>
            </a:r>
            <a:r>
              <a:rPr lang="fr-FR" sz="9600" dirty="0" err="1" smtClean="0">
                <a:solidFill>
                  <a:srgbClr val="0033CC"/>
                </a:solidFill>
                <a:effectLst>
                  <a:outerShdw blurRad="50000" dist="30000" dir="5400000" algn="tl" rotWithShape="0">
                    <a:srgbClr val="000000">
                      <a:alpha val="30000"/>
                    </a:srgbClr>
                  </a:outerShdw>
                </a:effectLst>
              </a:rPr>
              <a:t>mapping</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relations entre tables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150</a:t>
            </a:fld>
            <a:endParaRPr lang="fr-BE"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Fichier de configuration du </a:t>
            </a:r>
            <a:r>
              <a:rPr lang="fr-FR" sz="2800" dirty="0" err="1" smtClean="0">
                <a:solidFill>
                  <a:srgbClr val="0033CC"/>
                </a:solidFill>
              </a:rPr>
              <a:t>mapping</a:t>
            </a:r>
            <a:r>
              <a:rPr lang="fr-FR" sz="2800" dirty="0" smtClean="0">
                <a:solidFill>
                  <a:srgbClr val="0033CC"/>
                </a:solidFill>
              </a:rPr>
              <a:t> </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JPA offre la possibilité de définir le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dans un fichier XML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nom du fichier est par défaut </a:t>
            </a:r>
            <a:r>
              <a:rPr lang="fr-FR" sz="2000" i="1" dirty="0" smtClean="0">
                <a:solidFill>
                  <a:srgbClr val="0033CC"/>
                </a:solidFill>
                <a:effectLst>
                  <a:outerShdw blurRad="50000" dist="30000" dir="5400000" algn="tl" rotWithShape="0">
                    <a:srgbClr val="000000">
                      <a:alpha val="30000"/>
                    </a:srgbClr>
                  </a:outerShdw>
                </a:effectLst>
              </a:rPr>
              <a:t>orm.xml</a:t>
            </a:r>
            <a:r>
              <a:rPr lang="fr-FR" sz="2000" dirty="0" smtClean="0">
                <a:solidFill>
                  <a:srgbClr val="0033CC"/>
                </a:solidFill>
                <a:effectLst>
                  <a:outerShdw blurRad="50000" dist="30000" dir="5400000" algn="tl" rotWithShape="0">
                    <a:srgbClr val="000000">
                      <a:alpha val="30000"/>
                    </a:srgbClr>
                  </a:outerShdw>
                </a:effectLst>
              </a:rPr>
              <a:t> stocké dans le répertoire META-INF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L'élément racine est le tag </a:t>
            </a:r>
            <a:r>
              <a:rPr lang="fr-FR" sz="2000" i="1" dirty="0" smtClean="0">
                <a:solidFill>
                  <a:srgbClr val="0033CC"/>
                </a:solidFill>
                <a:effectLst>
                  <a:outerShdw blurRad="50000" dist="30000" dir="5400000" algn="tl" rotWithShape="0">
                    <a:srgbClr val="000000">
                      <a:alpha val="30000"/>
                    </a:srgbClr>
                  </a:outerShdw>
                </a:effectLst>
              </a:rPr>
              <a:t>&lt;</a:t>
            </a:r>
            <a:r>
              <a:rPr lang="fr-FR" sz="2000" i="1" dirty="0" err="1" smtClean="0">
                <a:solidFill>
                  <a:srgbClr val="0033CC"/>
                </a:solidFill>
                <a:effectLst>
                  <a:outerShdw blurRad="50000" dist="30000" dir="5400000" algn="tl" rotWithShape="0">
                    <a:srgbClr val="000000">
                      <a:alpha val="30000"/>
                    </a:srgbClr>
                  </a:outerShdw>
                </a:effectLst>
              </a:rPr>
              <a:t>entity</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mappings</a:t>
            </a:r>
            <a:r>
              <a:rPr lang="fr-FR" sz="2000" i="1" dirty="0" smtClean="0">
                <a:solidFill>
                  <a:srgbClr val="0033CC"/>
                </a:solidFill>
                <a:effectLst>
                  <a:outerShdw blurRad="50000" dist="30000" dir="5400000" algn="tl" rotWithShape="0">
                    <a:srgbClr val="000000">
                      <a:alpha val="30000"/>
                    </a:srgbClr>
                  </a:outerShdw>
                </a:effectLst>
              </a:rPr>
              <a:t>&gt; </a:t>
            </a:r>
            <a:r>
              <a:rPr lang="fr-FR" sz="20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chaque entité, il faut utiliser un tag fils </a:t>
            </a:r>
            <a:r>
              <a:rPr lang="fr-FR" sz="2000" i="1" dirty="0" smtClean="0">
                <a:solidFill>
                  <a:srgbClr val="0033CC"/>
                </a:solidFill>
                <a:effectLst>
                  <a:outerShdw blurRad="50000" dist="30000" dir="5400000" algn="tl" rotWithShape="0">
                    <a:srgbClr val="000000">
                      <a:alpha val="30000"/>
                    </a:srgbClr>
                  </a:outerShdw>
                </a:effectLst>
              </a:rPr>
              <a:t>&lt;</a:t>
            </a:r>
            <a:r>
              <a:rPr lang="fr-FR" sz="2000" i="1" dirty="0" err="1" smtClean="0">
                <a:solidFill>
                  <a:srgbClr val="0033CC"/>
                </a:solidFill>
                <a:effectLst>
                  <a:outerShdw blurRad="50000" dist="30000" dir="5400000" algn="tl" rotWithShape="0">
                    <a:srgbClr val="000000">
                      <a:alpha val="30000"/>
                    </a:srgbClr>
                  </a:outerShdw>
                </a:effectLst>
              </a:rPr>
              <a:t>entity</a:t>
            </a:r>
            <a:r>
              <a:rPr lang="fr-FR" sz="2000" i="1" dirty="0" smtClean="0">
                <a:solidFill>
                  <a:srgbClr val="0033CC"/>
                </a:solidFill>
                <a:effectLst>
                  <a:outerShdw blurRad="50000" dist="30000" dir="5400000" algn="tl" rotWithShape="0">
                    <a:srgbClr val="000000">
                      <a:alpha val="30000"/>
                    </a:srgbClr>
                  </a:outerShdw>
                </a:effectLst>
              </a:rPr>
              <a:t>&gt;.</a:t>
            </a:r>
            <a:r>
              <a:rPr lang="fr-FR" sz="2000" dirty="0" smtClean="0">
                <a:solidFill>
                  <a:srgbClr val="0033CC"/>
                </a:solidFill>
                <a:effectLst>
                  <a:outerShdw blurRad="50000" dist="30000" dir="5400000" algn="tl" rotWithShape="0">
                    <a:srgbClr val="000000">
                      <a:alpha val="30000"/>
                    </a:srgbClr>
                  </a:outerShdw>
                </a:effectLst>
              </a:rPr>
              <a:t> Ce tag possède deux attributs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Class</a:t>
            </a:r>
            <a:r>
              <a:rPr lang="fr-FR" sz="1800" dirty="0" smtClean="0">
                <a:solidFill>
                  <a:srgbClr val="0033CC"/>
                </a:solidFill>
                <a:effectLst>
                  <a:outerShdw blurRad="50000" dist="30000" dir="5400000" algn="tl" rotWithShape="0">
                    <a:srgbClr val="000000">
                      <a:alpha val="30000"/>
                    </a:srgbClr>
                  </a:outerShdw>
                </a:effectLst>
              </a:rPr>
              <a:t> : qui permet préciser le nom pleinement qualifié de la classe de </a:t>
            </a:r>
          </a:p>
          <a:p>
            <a:pPr lvl="1" algn="l"/>
            <a:r>
              <a:rPr lang="fr-FR" sz="1800" dirty="0" smtClean="0">
                <a:solidFill>
                  <a:srgbClr val="0033CC"/>
                </a:solidFill>
                <a:effectLst>
                  <a:outerShdw blurRad="50000" dist="30000" dir="5400000" algn="tl" rotWithShape="0">
                    <a:srgbClr val="000000">
                      <a:alpha val="30000"/>
                    </a:srgbClr>
                  </a:outerShdw>
                </a:effectLst>
              </a:rPr>
              <a:t>   l'entité ;</a:t>
            </a:r>
          </a:p>
          <a:p>
            <a:pPr lvl="1" algn="l">
              <a:buFont typeface="Wingdings" pitchFamily="2" charset="2"/>
              <a:buChar char="§"/>
            </a:pPr>
            <a:r>
              <a:rPr lang="fr-FR" sz="1800" i="1" dirty="0" smtClean="0">
                <a:solidFill>
                  <a:srgbClr val="0033CC"/>
                </a:solidFill>
                <a:effectLst>
                  <a:outerShdw blurRad="50000" dist="30000" dir="5400000" algn="tl" rotWithShape="0">
                    <a:srgbClr val="000000">
                      <a:alpha val="30000"/>
                    </a:srgbClr>
                  </a:outerShdw>
                </a:effectLst>
              </a:rPr>
              <a:t>Access</a:t>
            </a:r>
            <a:r>
              <a:rPr lang="fr-FR" sz="1800" dirty="0" smtClean="0">
                <a:solidFill>
                  <a:srgbClr val="0033CC"/>
                </a:solidFill>
                <a:effectLst>
                  <a:outerShdw blurRad="50000" dist="30000" dir="5400000" algn="tl" rotWithShape="0">
                    <a:srgbClr val="000000">
                      <a:alpha val="30000"/>
                    </a:srgbClr>
                  </a:outerShdw>
                </a:effectLst>
              </a:rPr>
              <a:t> : qui permet de préciser le type d'accès aux données (</a:t>
            </a:r>
            <a:r>
              <a:rPr lang="fr-FR" sz="1800" i="1" dirty="0" smtClean="0">
                <a:solidFill>
                  <a:srgbClr val="0033CC"/>
                </a:solidFill>
                <a:effectLst>
                  <a:outerShdw blurRad="50000" dist="30000" dir="5400000" algn="tl" rotWithShape="0">
                    <a:srgbClr val="000000">
                      <a:alpha val="30000"/>
                    </a:srgbClr>
                  </a:outerShdw>
                </a:effectLst>
              </a:rPr>
              <a:t>PROPERTY</a:t>
            </a:r>
            <a:r>
              <a:rPr lang="fr-FR" sz="1800" dirty="0" smtClean="0">
                <a:solidFill>
                  <a:srgbClr val="0033CC"/>
                </a:solidFill>
                <a:effectLst>
                  <a:outerShdw blurRad="50000" dist="30000" dir="5400000" algn="tl" rotWithShape="0">
                    <a:srgbClr val="000000">
                      <a:alpha val="30000"/>
                    </a:srgbClr>
                  </a:outerShdw>
                </a:effectLst>
              </a:rPr>
              <a:t> pour un accès via les getter/setter ou </a:t>
            </a:r>
            <a:r>
              <a:rPr lang="fr-FR" sz="1800" i="1" dirty="0" smtClean="0">
                <a:solidFill>
                  <a:srgbClr val="0033CC"/>
                </a:solidFill>
                <a:effectLst>
                  <a:outerShdw blurRad="50000" dist="30000" dir="5400000" algn="tl" rotWithShape="0">
                    <a:srgbClr val="000000">
                      <a:alpha val="30000"/>
                    </a:srgbClr>
                  </a:outerShdw>
                </a:effectLst>
              </a:rPr>
              <a:t>FIELD</a:t>
            </a:r>
            <a:r>
              <a:rPr lang="fr-FR" sz="1800" dirty="0" smtClean="0">
                <a:solidFill>
                  <a:srgbClr val="0033CC"/>
                </a:solidFill>
                <a:effectLst>
                  <a:outerShdw blurRad="50000" dist="30000" dir="5400000" algn="tl" rotWithShape="0">
                    <a:srgbClr val="000000">
                      <a:alpha val="30000"/>
                    </a:srgbClr>
                  </a:outerShdw>
                </a:effectLst>
              </a:rPr>
              <a:t> pour un accès via les champs).</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rPr>
              <a:t> La déclaration de la clé primaire se fait dans un tag </a:t>
            </a:r>
            <a:r>
              <a:rPr lang="fr-FR" sz="1800" i="1" dirty="0" smtClean="0">
                <a:solidFill>
                  <a:srgbClr val="0033CC"/>
                </a:solidFill>
                <a:effectLst>
                  <a:outerShdw blurRad="50000" dist="30000" dir="5400000" algn="tl" rotWithShape="0">
                    <a:srgbClr val="000000">
                      <a:alpha val="30000"/>
                    </a:srgbClr>
                  </a:outerShdw>
                </a:effectLst>
              </a:rPr>
              <a:t>&lt;id&gt; </a:t>
            </a:r>
            <a:r>
              <a:rPr lang="fr-FR" sz="1800" dirty="0" smtClean="0">
                <a:solidFill>
                  <a:srgbClr val="0033CC"/>
                </a:solidFill>
                <a:effectLst>
                  <a:outerShdw blurRad="50000" dist="30000" dir="5400000" algn="tl" rotWithShape="0">
                    <a:srgbClr val="000000">
                      <a:alpha val="30000"/>
                    </a:srgbClr>
                  </a:outerShdw>
                </a:effectLst>
              </a:rPr>
              <a:t>fils d'un tag </a:t>
            </a:r>
            <a:r>
              <a:rPr lang="fr-FR" sz="1800" i="1" dirty="0" smtClean="0">
                <a:solidFill>
                  <a:srgbClr val="0033CC"/>
                </a:solidFill>
                <a:effectLst>
                  <a:outerShdw blurRad="50000" dist="30000" dir="5400000" algn="tl" rotWithShape="0">
                    <a:srgbClr val="000000">
                      <a:alpha val="30000"/>
                    </a:srgbClr>
                  </a:outerShdw>
                </a:effectLst>
              </a:rPr>
              <a:t>&lt;</a:t>
            </a:r>
            <a:r>
              <a:rPr lang="fr-FR" sz="1800" i="1" dirty="0" err="1" smtClean="0">
                <a:solidFill>
                  <a:srgbClr val="0033CC"/>
                </a:solidFill>
                <a:effectLst>
                  <a:outerShdw blurRad="50000" dist="30000" dir="5400000" algn="tl" rotWithShape="0">
                    <a:srgbClr val="000000">
                      <a:alpha val="30000"/>
                    </a:srgbClr>
                  </a:outerShdw>
                </a:effectLst>
              </a:rPr>
              <a:t>attributes</a:t>
            </a:r>
            <a:r>
              <a:rPr lang="fr-FR" sz="1800" i="1" dirty="0" smtClean="0">
                <a:solidFill>
                  <a:srgbClr val="0033CC"/>
                </a:solidFill>
                <a:effectLst>
                  <a:outerShdw blurRad="50000" dist="30000" dir="5400000" algn="tl" rotWithShape="0">
                    <a:srgbClr val="000000">
                      <a:alpha val="30000"/>
                    </a:srgbClr>
                  </a:outerShdw>
                </a:effectLst>
              </a:rPr>
              <a:t>&gt;. </a:t>
            </a:r>
          </a:p>
          <a:p>
            <a:pPr>
              <a:buFont typeface="Wingdings" pitchFamily="2" charset="2"/>
              <a:buChar char="Ø"/>
            </a:pPr>
            <a:endParaRPr lang="fr-FR" sz="1800" i="1"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rPr>
              <a:t>Le tag </a:t>
            </a:r>
            <a:r>
              <a:rPr lang="fr-FR" sz="1800" i="1" dirty="0" smtClean="0">
                <a:solidFill>
                  <a:srgbClr val="0033CC"/>
                </a:solidFill>
                <a:effectLst>
                  <a:outerShdw blurRad="50000" dist="30000" dir="5400000" algn="tl" rotWithShape="0">
                    <a:srgbClr val="000000">
                      <a:alpha val="30000"/>
                    </a:srgbClr>
                  </a:outerShdw>
                </a:effectLst>
              </a:rPr>
              <a:t>&lt;id&gt; </a:t>
            </a:r>
            <a:r>
              <a:rPr lang="fr-FR" sz="1800" dirty="0" smtClean="0">
                <a:solidFill>
                  <a:srgbClr val="0033CC"/>
                </a:solidFill>
                <a:effectLst>
                  <a:outerShdw blurRad="50000" dist="30000" dir="5400000" algn="tl" rotWithShape="0">
                    <a:srgbClr val="000000">
                      <a:alpha val="30000"/>
                    </a:srgbClr>
                  </a:outerShdw>
                </a:effectLst>
              </a:rPr>
              <a:t>possède un attribut nommé </a:t>
            </a:r>
            <a:r>
              <a:rPr lang="fr-FR" sz="1800" i="1" dirty="0" smtClean="0">
                <a:solidFill>
                  <a:srgbClr val="0033CC"/>
                </a:solidFill>
                <a:effectLst>
                  <a:outerShdw blurRad="50000" dist="30000" dir="5400000" algn="tl" rotWithShape="0">
                    <a:srgbClr val="000000">
                      <a:alpha val="30000"/>
                    </a:srgbClr>
                  </a:outerShdw>
                </a:effectLst>
              </a:rPr>
              <a:t>name</a:t>
            </a:r>
            <a:r>
              <a:rPr lang="fr-FR" sz="1800" dirty="0" smtClean="0">
                <a:solidFill>
                  <a:srgbClr val="0033CC"/>
                </a:solidFill>
                <a:effectLst>
                  <a:outerShdw blurRad="50000" dist="30000" dir="5400000" algn="tl" rotWithShape="0">
                    <a:srgbClr val="000000">
                      <a:alpha val="30000"/>
                    </a:srgbClr>
                  </a:outerShdw>
                </a:effectLst>
              </a:rPr>
              <a:t> qui permet de préciser le nom du champ qui est la clé primaire.</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151</a:t>
            </a:fld>
            <a:endParaRPr lang="fr-BE"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Utilisation du </a:t>
            </a:r>
            <a:r>
              <a:rPr lang="fr-FR" sz="2800" dirty="0" err="1" smtClean="0">
                <a:solidFill>
                  <a:srgbClr val="0033CC"/>
                </a:solidFill>
              </a:rPr>
              <a:t>bean</a:t>
            </a:r>
            <a:r>
              <a:rPr lang="fr-FR" sz="2800" dirty="0" smtClean="0">
                <a:solidFill>
                  <a:srgbClr val="0033CC"/>
                </a:solidFill>
              </a:rPr>
              <a:t> entité </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est conseillé de maintenir le rôle du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entity</a:t>
            </a:r>
            <a:r>
              <a:rPr lang="fr-FR" sz="2000" dirty="0" smtClean="0">
                <a:solidFill>
                  <a:srgbClr val="0033CC"/>
                </a:solidFill>
                <a:effectLst>
                  <a:outerShdw blurRad="50000" dist="30000" dir="5400000" algn="tl" rotWithShape="0">
                    <a:srgbClr val="000000">
                      <a:alpha val="30000"/>
                    </a:srgbClr>
                  </a:outerShdw>
                </a:effectLst>
              </a:rPr>
              <a:t> au transfert de données : il faut éviter de lui ajouter des méthodes métier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Les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entity</a:t>
            </a:r>
            <a:r>
              <a:rPr lang="fr-FR" sz="2000" dirty="0" smtClean="0">
                <a:solidFill>
                  <a:srgbClr val="0033CC"/>
                </a:solidFill>
                <a:effectLst>
                  <a:outerShdw blurRad="50000" dist="30000" dir="5400000" algn="tl" rotWithShape="0">
                    <a:srgbClr val="000000">
                      <a:alpha val="30000"/>
                    </a:srgbClr>
                  </a:outerShdw>
                </a:effectLst>
              </a:rPr>
              <a:t> peuvent être utilisées dans l’échange entre le client et le serveur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Toutes les actions de persistance sur ces objets sont réalisées grâce à un objet dédié de l'API : l'</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Un contexte de persistance (</a:t>
            </a:r>
            <a:r>
              <a:rPr lang="fr-FR" sz="2000" dirty="0" err="1" smtClean="0">
                <a:solidFill>
                  <a:srgbClr val="0033CC"/>
                </a:solidFill>
                <a:effectLst>
                  <a:outerShdw blurRad="50000" dist="30000" dir="5400000" algn="tl" rotWithShape="0">
                    <a:srgbClr val="000000">
                      <a:alpha val="30000"/>
                    </a:srgbClr>
                  </a:outerShdw>
                </a:effectLst>
              </a:rPr>
              <a:t>persistence</a:t>
            </a: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context</a:t>
            </a:r>
            <a:r>
              <a:rPr lang="fr-FR" sz="2000" dirty="0" smtClean="0">
                <a:solidFill>
                  <a:srgbClr val="0033CC"/>
                </a:solidFill>
                <a:effectLst>
                  <a:outerShdw blurRad="50000" dist="30000" dir="5400000" algn="tl" rotWithShape="0">
                    <a:srgbClr val="000000">
                      <a:alpha val="30000"/>
                    </a:srgbClr>
                  </a:outerShdw>
                </a:effectLst>
              </a:rPr>
              <a:t>) est un ensemble d'entités géré par un </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Les entités peuvent ainsi être de deux types Gérée et Non gérée. </a:t>
            </a: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Lorsqu'un contexte de persistance est fermé, toutes les entités du contexte deviennent non gérées.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152</a:t>
            </a:fld>
            <a:endParaRPr lang="fr-BE"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Utilisation du </a:t>
            </a:r>
            <a:r>
              <a:rPr lang="fr-FR" sz="2800" dirty="0" err="1" smtClean="0">
                <a:solidFill>
                  <a:srgbClr val="0033CC"/>
                </a:solidFill>
              </a:rPr>
              <a:t>bean</a:t>
            </a:r>
            <a:r>
              <a:rPr lang="fr-FR" sz="2800" dirty="0" smtClean="0">
                <a:solidFill>
                  <a:srgbClr val="0033CC"/>
                </a:solidFill>
              </a:rPr>
              <a:t> entité </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existe deux types de contexte de persistance :</a:t>
            </a:r>
          </a:p>
          <a:p>
            <a:pPr lvl="1" algn="just">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rPr>
              <a:t> </a:t>
            </a:r>
            <a:r>
              <a:rPr lang="fr-FR" sz="2000" i="1" dirty="0" smtClean="0">
                <a:solidFill>
                  <a:srgbClr val="0033CC"/>
                </a:solidFill>
                <a:effectLst>
                  <a:outerShdw blurRad="50000" dist="30000" dir="5400000" algn="tl" rotWithShape="0">
                    <a:srgbClr val="000000">
                      <a:alpha val="30000"/>
                    </a:srgbClr>
                  </a:outerShdw>
                </a:effectLst>
              </a:rPr>
              <a:t>Transaction-</a:t>
            </a:r>
            <a:r>
              <a:rPr lang="fr-FR" sz="2000" i="1" dirty="0" err="1" smtClean="0">
                <a:solidFill>
                  <a:srgbClr val="0033CC"/>
                </a:solidFill>
                <a:effectLst>
                  <a:outerShdw blurRad="50000" dist="30000" dir="5400000" algn="tl" rotWithShape="0">
                    <a:srgbClr val="000000">
                      <a:alpha val="30000"/>
                    </a:srgbClr>
                  </a:outerShdw>
                </a:effectLst>
              </a:rPr>
              <a:t>scoped</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 le contexte est ouvert pendant toute la durée d'une transaction. La fermeture de la transaction entraîne la fermeture du contexte. </a:t>
            </a:r>
          </a:p>
          <a:p>
            <a:pPr lvl="2" algn="l">
              <a:buFont typeface="Wingdings" pitchFamily="2" charset="2"/>
              <a:buChar char="§"/>
            </a:pPr>
            <a:r>
              <a:rPr lang="fr-FR" sz="1600" dirty="0" smtClean="0">
                <a:solidFill>
                  <a:srgbClr val="0033CC"/>
                </a:solidFill>
                <a:effectLst>
                  <a:outerShdw blurRad="50000" dist="30000" dir="5400000" algn="tl" rotWithShape="0">
                    <a:srgbClr val="000000">
                      <a:alpha val="30000"/>
                    </a:srgbClr>
                  </a:outerShdw>
                </a:effectLst>
              </a:rPr>
              <a:t> Ce type de contexte n'est utilisable que dans le cadre de l'utilisation dans un conteneur qui va assurer la prise en charge de la transaction.</a:t>
            </a:r>
          </a:p>
          <a:p>
            <a:pPr lvl="1" algn="just"/>
            <a:endParaRPr lang="fr-FR" sz="2000" dirty="0" smtClean="0">
              <a:solidFill>
                <a:srgbClr val="0033CC"/>
              </a:solidFill>
              <a:effectLst>
                <a:outerShdw blurRad="50000" dist="30000" dir="5400000" algn="tl" rotWithShape="0">
                  <a:srgbClr val="000000">
                    <a:alpha val="30000"/>
                  </a:srgbClr>
                </a:outerShdw>
              </a:effectLst>
            </a:endParaRP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Extended</a:t>
            </a: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persitence</a:t>
            </a:r>
            <a:r>
              <a:rPr lang="fr-FR" sz="2000" dirty="0" smtClean="0">
                <a:solidFill>
                  <a:srgbClr val="0033CC"/>
                </a:solidFill>
                <a:effectLst>
                  <a:outerShdw blurRad="50000" dist="30000" dir="5400000" algn="tl" rotWithShape="0">
                    <a:srgbClr val="000000">
                      <a:alpha val="30000"/>
                    </a:srgbClr>
                  </a:outerShdw>
                </a:effectLst>
              </a:rPr>
              <a:t> : le contexte reste ouvert après la fermeture de la transaction</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153</a:t>
            </a:fld>
            <a:endParaRPr lang="fr-BE"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d'objets embarqués dans les entités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dirty="0" err="1" smtClean="0">
                <a:solidFill>
                  <a:srgbClr val="0033CC"/>
                </a:solidFill>
                <a:effectLst>
                  <a:outerShdw blurRad="50000" dist="30000" dir="5400000" algn="tl" rotWithShape="0">
                    <a:srgbClr val="000000">
                      <a:alpha val="30000"/>
                    </a:srgbClr>
                  </a:outerShdw>
                </a:effectLst>
              </a:rPr>
              <a:t>EntityManager</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relations entre tables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154</a:t>
            </a:fld>
            <a:endParaRPr lang="fr-BE"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Les interactions entre la base de données et les </a:t>
            </a:r>
            <a:r>
              <a:rPr lang="fr-FR" sz="2000" dirty="0" err="1" smtClean="0">
                <a:solidFill>
                  <a:srgbClr val="0033CC"/>
                </a:solidFill>
                <a:effectLst>
                  <a:outerShdw blurRad="50000" dist="30000" dir="5400000" algn="tl" rotWithShape="0">
                    <a:srgbClr val="000000">
                      <a:alpha val="30000"/>
                    </a:srgbClr>
                  </a:outerShdw>
                </a:effectLst>
              </a:rPr>
              <a:t>beans</a:t>
            </a:r>
            <a:r>
              <a:rPr lang="fr-FR" sz="2000" dirty="0" smtClean="0">
                <a:solidFill>
                  <a:srgbClr val="0033CC"/>
                </a:solidFill>
                <a:effectLst>
                  <a:outerShdw blurRad="50000" dist="30000" dir="5400000" algn="tl" rotWithShape="0">
                    <a:srgbClr val="000000">
                      <a:alpha val="30000"/>
                    </a:srgbClr>
                  </a:outerShdw>
                </a:effectLst>
              </a:rPr>
              <a:t> entité sont </a:t>
            </a:r>
          </a:p>
          <a:p>
            <a:pPr algn="just"/>
            <a:r>
              <a:rPr lang="fr-FR" sz="2000" dirty="0" smtClean="0">
                <a:solidFill>
                  <a:srgbClr val="0033CC"/>
                </a:solidFill>
                <a:effectLst>
                  <a:outerShdw blurRad="50000" dist="30000" dir="5400000" algn="tl" rotWithShape="0">
                    <a:srgbClr val="000000">
                      <a:alpha val="30000"/>
                    </a:srgbClr>
                  </a:outerShdw>
                </a:effectLst>
              </a:rPr>
              <a:t>   assurées par un objet de type </a:t>
            </a:r>
            <a:r>
              <a:rPr lang="fr-FR" sz="2000" i="1" dirty="0" err="1" smtClean="0">
                <a:solidFill>
                  <a:srgbClr val="0033CC"/>
                </a:solidFill>
                <a:effectLst>
                  <a:outerShdw blurRad="50000" dist="30000" dir="5400000" algn="tl" rotWithShape="0">
                    <a:srgbClr val="000000">
                      <a:alpha val="30000"/>
                    </a:srgbClr>
                  </a:outerShdw>
                </a:effectLst>
              </a:rPr>
              <a:t>javax.persistence.EntityManager</a:t>
            </a:r>
            <a:r>
              <a:rPr lang="fr-FR" sz="2000" i="1"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i="1" dirty="0" smtClean="0">
                <a:solidFill>
                  <a:srgbClr val="0033CC"/>
                </a:solidFill>
                <a:effectLst>
                  <a:outerShdw blurRad="50000" dist="30000" dir="5400000" algn="tl" rotWithShape="0">
                    <a:srgbClr val="000000">
                      <a:alpha val="30000"/>
                    </a:srgbClr>
                  </a:outerShdw>
                </a:effectLst>
              </a:rPr>
              <a:t> </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de lire, rechercher des données et de les mettre </a:t>
            </a:r>
          </a:p>
          <a:p>
            <a:pPr algn="just"/>
            <a:r>
              <a:rPr lang="fr-FR" sz="2000" dirty="0" smtClean="0">
                <a:solidFill>
                  <a:srgbClr val="0033CC"/>
                </a:solidFill>
                <a:effectLst>
                  <a:outerShdw blurRad="50000" dist="30000" dir="5400000" algn="tl" rotWithShape="0">
                    <a:srgbClr val="000000">
                      <a:alpha val="30000"/>
                    </a:srgbClr>
                  </a:outerShdw>
                </a:effectLst>
              </a:rPr>
              <a:t>   à jour (</a:t>
            </a:r>
            <a:r>
              <a:rPr lang="fr-FR" sz="2000" dirty="0" err="1" smtClean="0">
                <a:solidFill>
                  <a:srgbClr val="0033CC"/>
                </a:solidFill>
                <a:effectLst>
                  <a:outerShdw blurRad="50000" dist="30000" dir="5400000" algn="tl" rotWithShape="0">
                    <a:srgbClr val="000000">
                      <a:alpha val="30000"/>
                    </a:srgbClr>
                  </a:outerShdw>
                </a:effectLst>
              </a:rPr>
              <a:t>ajout,modification</a:t>
            </a:r>
            <a:r>
              <a:rPr lang="fr-FR" sz="2000" dirty="0" smtClean="0">
                <a:solidFill>
                  <a:srgbClr val="0033CC"/>
                </a:solidFill>
                <a:effectLst>
                  <a:outerShdw blurRad="50000" dist="30000" dir="5400000" algn="tl" rotWithShape="0">
                    <a:srgbClr val="000000">
                      <a:alpha val="30000"/>
                    </a:srgbClr>
                  </a:outerShdw>
                </a:effectLst>
              </a:rPr>
              <a:t>, suppression)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assure les interactions avec le gestionnaire de transactions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gère un ensemble défini de </a:t>
            </a:r>
            <a:r>
              <a:rPr lang="fr-FR" sz="2000" dirty="0" err="1" smtClean="0">
                <a:solidFill>
                  <a:srgbClr val="0033CC"/>
                </a:solidFill>
                <a:effectLst>
                  <a:outerShdw blurRad="50000" dist="30000" dir="5400000" algn="tl" rotWithShape="0">
                    <a:srgbClr val="000000">
                      <a:alpha val="30000"/>
                    </a:srgbClr>
                  </a:outerShdw>
                </a:effectLst>
              </a:rPr>
              <a:t>beans</a:t>
            </a:r>
            <a:r>
              <a:rPr lang="fr-FR" sz="2000" dirty="0" smtClean="0">
                <a:solidFill>
                  <a:srgbClr val="0033CC"/>
                </a:solidFill>
                <a:effectLst>
                  <a:outerShdw blurRad="50000" dist="30000" dir="5400000" algn="tl" rotWithShape="0">
                    <a:srgbClr val="000000">
                      <a:alpha val="30000"/>
                    </a:srgbClr>
                  </a:outerShdw>
                </a:effectLst>
              </a:rPr>
              <a:t> entité nommé </a:t>
            </a:r>
          </a:p>
          <a:p>
            <a:r>
              <a:rPr lang="fr-FR" sz="2000" i="1" dirty="0" smtClean="0">
                <a:solidFill>
                  <a:srgbClr val="0033CC"/>
                </a:solidFill>
                <a:effectLst>
                  <a:outerShdw blurRad="50000" dist="30000" dir="5400000" algn="tl" rotWithShape="0">
                    <a:srgbClr val="000000">
                      <a:alpha val="30000"/>
                    </a:srgbClr>
                  </a:outerShdw>
                </a:effectLst>
              </a:rPr>
              <a:t>   </a:t>
            </a:r>
            <a:r>
              <a:rPr lang="fr-FR" sz="2000" i="1" dirty="0" err="1" smtClean="0">
                <a:solidFill>
                  <a:srgbClr val="0033CC"/>
                </a:solidFill>
                <a:effectLst>
                  <a:outerShdw blurRad="50000" dist="30000" dir="5400000" algn="tl" rotWithShape="0">
                    <a:srgbClr val="000000">
                      <a:alpha val="30000"/>
                    </a:srgbClr>
                  </a:outerShdw>
                </a:effectLst>
              </a:rPr>
              <a:t>persistence</a:t>
            </a:r>
            <a:r>
              <a:rPr lang="fr-FR" sz="2000" i="1" dirty="0" smtClean="0">
                <a:solidFill>
                  <a:srgbClr val="0033CC"/>
                </a:solidFill>
                <a:effectLst>
                  <a:outerShdw blurRad="50000" dist="30000" dir="5400000" algn="tl" rotWithShape="0">
                    <a:srgbClr val="000000">
                      <a:alpha val="30000"/>
                    </a:srgbClr>
                  </a:outerShdw>
                </a:effectLst>
              </a:rPr>
              <a:t> unit</a:t>
            </a:r>
            <a:r>
              <a:rPr lang="fr-FR" sz="2000" dirty="0" smtClean="0">
                <a:solidFill>
                  <a:srgbClr val="0033CC"/>
                </a:solidFill>
                <a:effectLst>
                  <a:outerShdw blurRad="50000" dist="30000" dir="5400000" algn="tl" rotWithShape="0">
                    <a:srgbClr val="000000">
                      <a:alpha val="30000"/>
                    </a:srgbClr>
                  </a:outerShdw>
                </a:effectLst>
              </a:rPr>
              <a:t> ;</a:t>
            </a: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définition d'un </a:t>
            </a:r>
            <a:r>
              <a:rPr lang="fr-FR" sz="2000" i="1" dirty="0" err="1" smtClean="0">
                <a:solidFill>
                  <a:srgbClr val="0033CC"/>
                </a:solidFill>
                <a:effectLst>
                  <a:outerShdw blurRad="50000" dist="30000" dir="5400000" algn="tl" rotWithShape="0">
                    <a:srgbClr val="000000">
                      <a:alpha val="30000"/>
                    </a:srgbClr>
                  </a:outerShdw>
                </a:effectLst>
              </a:rPr>
              <a:t>persistence</a:t>
            </a:r>
            <a:r>
              <a:rPr lang="fr-FR" sz="2000" i="1" dirty="0" smtClean="0">
                <a:solidFill>
                  <a:srgbClr val="0033CC"/>
                </a:solidFill>
                <a:effectLst>
                  <a:outerShdw blurRad="50000" dist="30000" dir="5400000" algn="tl" rotWithShape="0">
                    <a:srgbClr val="000000">
                      <a:alpha val="30000"/>
                    </a:srgbClr>
                  </a:outerShdw>
                </a:effectLst>
              </a:rPr>
              <a:t> unit </a:t>
            </a:r>
            <a:r>
              <a:rPr lang="fr-FR" sz="2000" dirty="0" smtClean="0">
                <a:solidFill>
                  <a:srgbClr val="0033CC"/>
                </a:solidFill>
                <a:effectLst>
                  <a:outerShdw blurRad="50000" dist="30000" dir="5400000" algn="tl" rotWithShape="0">
                    <a:srgbClr val="000000">
                      <a:alpha val="30000"/>
                    </a:srgbClr>
                  </a:outerShdw>
                </a:effectLst>
              </a:rPr>
              <a:t>est assurée dans un fichier de description nommé </a:t>
            </a:r>
            <a:r>
              <a:rPr lang="fr-FR" sz="2000" i="1" dirty="0" smtClean="0">
                <a:solidFill>
                  <a:srgbClr val="0033CC"/>
                </a:solidFill>
                <a:effectLst>
                  <a:outerShdw blurRad="50000" dist="30000" dir="5400000" algn="tl" rotWithShape="0">
                    <a:srgbClr val="000000">
                      <a:alpha val="30000"/>
                    </a:srgbClr>
                  </a:outerShdw>
                </a:effectLst>
              </a:rPr>
              <a:t>persistence.xml</a:t>
            </a:r>
            <a:r>
              <a:rPr lang="fr-FR" sz="2000" dirty="0" smtClean="0">
                <a:solidFill>
                  <a:srgbClr val="0033CC"/>
                </a:solidFill>
                <a:effectLst>
                  <a:outerShdw blurRad="50000" dist="30000" dir="5400000" algn="tl" rotWithShape="0">
                    <a:srgbClr val="000000">
                      <a:alpha val="30000"/>
                    </a:srgbClr>
                  </a:outerShdw>
                </a:effectLst>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155</a:t>
            </a:fld>
            <a:endParaRPr lang="fr-BE"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Dans un environnement Java SE, comme par exemple dans </a:t>
            </a:r>
            <a:r>
              <a:rPr lang="fr-FR" sz="2000" dirty="0" err="1" smtClean="0">
                <a:solidFill>
                  <a:srgbClr val="0033CC"/>
                </a:solidFill>
                <a:effectLst>
                  <a:outerShdw blurRad="50000" dist="30000" dir="5400000" algn="tl" rotWithShape="0">
                    <a:srgbClr val="000000">
                      <a:alpha val="30000"/>
                    </a:srgbClr>
                  </a:outerShdw>
                </a:effectLst>
              </a:rPr>
              <a:t>Tomcat</a:t>
            </a:r>
            <a:r>
              <a:rPr lang="fr-FR" sz="2000" dirty="0" smtClean="0">
                <a:solidFill>
                  <a:srgbClr val="0033CC"/>
                </a:solidFill>
                <a:effectLst>
                  <a:outerShdw blurRad="50000" dist="30000" dir="5400000" algn="tl" rotWithShape="0">
                    <a:srgbClr val="000000">
                      <a:alpha val="30000"/>
                    </a:srgbClr>
                  </a:outerShdw>
                </a:effectLst>
              </a:rPr>
              <a:t> ou dans une application de type client lourd, l'instanciation d'un objet de type </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doit être codée ;</a:t>
            </a: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il faut utiliser une fabrique de type </a:t>
            </a:r>
            <a:r>
              <a:rPr lang="fr-FR" sz="1800" i="1" dirty="0" err="1" smtClean="0">
                <a:solidFill>
                  <a:srgbClr val="0033CC"/>
                </a:solidFill>
                <a:effectLst>
                  <a:outerShdw blurRad="50000" dist="30000" dir="5400000" algn="tl" rotWithShape="0">
                    <a:srgbClr val="000000">
                      <a:alpha val="30000"/>
                    </a:srgbClr>
                  </a:outerShdw>
                </a:effectLst>
              </a:rPr>
              <a:t>EntityManagerFactory</a:t>
            </a:r>
            <a:r>
              <a:rPr lang="fr-FR" sz="1800" dirty="0" smtClean="0">
                <a:solidFill>
                  <a:srgbClr val="0033CC"/>
                </a:solidFill>
                <a:effectLst>
                  <a:outerShdw blurRad="50000" dist="30000" dir="5400000" algn="tl" rotWithShape="0">
                    <a:srgbClr val="000000">
                      <a:alpha val="30000"/>
                    </a:srgbClr>
                  </a:outerShdw>
                </a:effectLst>
              </a:rPr>
              <a:t> ;</a:t>
            </a: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Cette fabrique propose la méthode </a:t>
            </a:r>
            <a:r>
              <a:rPr lang="fr-FR" sz="1800" i="1" dirty="0" err="1" smtClean="0">
                <a:solidFill>
                  <a:srgbClr val="0033CC"/>
                </a:solidFill>
                <a:effectLst>
                  <a:outerShdw blurRad="50000" dist="30000" dir="5400000" algn="tl" rotWithShape="0">
                    <a:srgbClr val="000000">
                      <a:alpha val="30000"/>
                    </a:srgbClr>
                  </a:outerShdw>
                </a:effectLst>
              </a:rPr>
              <a:t>createEntityManager</a:t>
            </a:r>
            <a:r>
              <a:rPr lang="fr-FR" sz="1800" i="1"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pour obtenir une  </a:t>
            </a:r>
          </a:p>
          <a:p>
            <a:pPr lvl="1" algn="just"/>
            <a:r>
              <a:rPr lang="fr-FR" sz="1800" dirty="0" smtClean="0">
                <a:solidFill>
                  <a:srgbClr val="0033CC"/>
                </a:solidFill>
                <a:effectLst>
                  <a:outerShdw blurRad="50000" dist="30000" dir="5400000" algn="tl" rotWithShape="0">
                    <a:srgbClr val="000000">
                      <a:alpha val="30000"/>
                    </a:srgbClr>
                  </a:outerShdw>
                </a:effectLst>
              </a:rPr>
              <a:t>   instance ;</a:t>
            </a: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Il faut utiliser la méthode close() de la fabrique une fois que cette dernière </a:t>
            </a:r>
          </a:p>
          <a:p>
            <a:pPr lvl="1" algn="just"/>
            <a:r>
              <a:rPr lang="fr-FR" sz="1800" dirty="0" smtClean="0">
                <a:solidFill>
                  <a:srgbClr val="0033CC"/>
                </a:solidFill>
                <a:effectLst>
                  <a:outerShdw blurRad="50000" dist="30000" dir="5400000" algn="tl" rotWithShape="0">
                    <a:srgbClr val="000000">
                      <a:alpha val="30000"/>
                    </a:srgbClr>
                  </a:outerShdw>
                </a:effectLst>
              </a:rPr>
              <a:t>   n'a plus d'utilité pour libérer les ressources.</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Dans un environnement Java EE, on peut utiliser l’IOC pour obtenir un objet de l’</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ou obtenir une fabrique de type </a:t>
            </a:r>
            <a:r>
              <a:rPr lang="fr-FR" sz="2000" i="1" dirty="0" err="1" smtClean="0">
                <a:solidFill>
                  <a:srgbClr val="0033CC"/>
                </a:solidFill>
                <a:effectLst>
                  <a:outerShdw blurRad="50000" dist="30000" dir="5400000" algn="tl" rotWithShape="0">
                    <a:srgbClr val="000000">
                      <a:alpha val="30000"/>
                    </a:srgbClr>
                  </a:outerShdw>
                </a:effectLst>
              </a:rPr>
              <a:t>EntityManagerFactory</a:t>
            </a:r>
            <a:r>
              <a:rPr lang="fr-FR" sz="2000" dirty="0" smtClean="0">
                <a:solidFill>
                  <a:srgbClr val="0033CC"/>
                </a:solidFill>
                <a:effectLst>
                  <a:outerShdw blurRad="50000" dist="30000" dir="5400000" algn="tl" rotWithShape="0">
                    <a:srgbClr val="000000">
                      <a:alpha val="30000"/>
                    </a:srgbClr>
                  </a:outerShdw>
                </a:effectLst>
              </a:rPr>
              <a:t> qui sera capable de créer l'objet ;</a:t>
            </a:r>
          </a:p>
          <a:p>
            <a:pPr lvl="1" algn="l">
              <a:buFont typeface="Wingdings" pitchFamily="2" charset="2"/>
              <a:buChar char="§"/>
            </a:pPr>
            <a:r>
              <a:rPr lang="fr-FR" sz="2400"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L'annotation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javax.persistence.PersistenceUnit</a:t>
            </a:r>
            <a:r>
              <a:rPr lang="fr-FR" sz="1800" i="1"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sur un champ de type </a:t>
            </a:r>
            <a:r>
              <a:rPr lang="fr-FR" sz="1800" dirty="0" err="1" smtClean="0">
                <a:solidFill>
                  <a:srgbClr val="0033CC"/>
                </a:solidFill>
                <a:effectLst>
                  <a:outerShdw blurRad="50000" dist="30000" dir="5400000" algn="tl" rotWithShape="0">
                    <a:srgbClr val="000000">
                      <a:alpha val="30000"/>
                    </a:srgbClr>
                  </a:outerShdw>
                </a:effectLst>
              </a:rPr>
              <a:t>EntityManagerFactory</a:t>
            </a:r>
            <a:r>
              <a:rPr lang="fr-FR" sz="1800" dirty="0" smtClean="0">
                <a:solidFill>
                  <a:srgbClr val="0033CC"/>
                </a:solidFill>
                <a:effectLst>
                  <a:outerShdw blurRad="50000" dist="30000" dir="5400000" algn="tl" rotWithShape="0">
                    <a:srgbClr val="000000">
                      <a:alpha val="30000"/>
                    </a:srgbClr>
                  </a:outerShdw>
                </a:effectLst>
              </a:rPr>
              <a:t> permet d'injecter une fabrique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Cette annotation possède un attribut </a:t>
            </a:r>
            <a:r>
              <a:rPr lang="fr-FR" sz="1800" i="1" dirty="0" err="1" smtClean="0">
                <a:solidFill>
                  <a:srgbClr val="0033CC"/>
                </a:solidFill>
                <a:effectLst>
                  <a:outerShdw blurRad="50000" dist="30000" dir="5400000" algn="tl" rotWithShape="0">
                    <a:srgbClr val="000000">
                      <a:alpha val="30000"/>
                    </a:srgbClr>
                  </a:outerShdw>
                </a:effectLst>
              </a:rPr>
              <a:t>unitName</a:t>
            </a:r>
            <a:r>
              <a:rPr lang="fr-FR" sz="1800" dirty="0" smtClean="0">
                <a:solidFill>
                  <a:srgbClr val="0033CC"/>
                </a:solidFill>
                <a:effectLst>
                  <a:outerShdw blurRad="50000" dist="30000" dir="5400000" algn="tl" rotWithShape="0">
                    <a:srgbClr val="000000">
                      <a:alpha val="30000"/>
                    </a:srgbClr>
                  </a:outerShdw>
                </a:effectLst>
              </a:rPr>
              <a:t> qui précise le nom de l'unité de persistance.</a:t>
            </a:r>
            <a:r>
              <a:rPr lang="fr-FR" sz="2000" dirty="0" smtClean="0">
                <a:solidFill>
                  <a:srgbClr val="0033CC"/>
                </a:solidFill>
                <a:effectLst>
                  <a:outerShdw blurRad="50000" dist="30000" dir="5400000" algn="tl" rotWithShape="0">
                    <a:srgbClr val="000000">
                      <a:alpha val="30000"/>
                    </a:srgbClr>
                  </a:outerShdw>
                </a:effectLst>
              </a:rPr>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156</a:t>
            </a:fld>
            <a:endParaRPr lang="fr-BE"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Il est possible d'utiliser la fabrique pour obtenir un objet de type </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associer ce contexte à la transaction courante, il faut utiliser la méthode </a:t>
            </a:r>
            <a:r>
              <a:rPr lang="fr-FR" sz="2000" i="1" dirty="0" err="1" smtClean="0">
                <a:solidFill>
                  <a:srgbClr val="0033CC"/>
                </a:solidFill>
                <a:effectLst>
                  <a:outerShdw blurRad="50000" dist="30000" dir="5400000" algn="tl" rotWithShape="0">
                    <a:srgbClr val="000000">
                      <a:alpha val="30000"/>
                    </a:srgbClr>
                  </a:outerShdw>
                </a:effectLst>
              </a:rPr>
              <a:t>joinTransaction</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méthode close() est automatiquement appelée par le conteneur : il ne faut pas utiliser cette méthode dans un conteneur sinon une exception de type </a:t>
            </a:r>
            <a:r>
              <a:rPr lang="fr-FR" sz="2000" i="1" dirty="0" err="1" smtClean="0">
                <a:solidFill>
                  <a:srgbClr val="0033CC"/>
                </a:solidFill>
                <a:effectLst>
                  <a:outerShdw blurRad="50000" dist="30000" dir="5400000" algn="tl" rotWithShape="0">
                    <a:srgbClr val="000000">
                      <a:alpha val="30000"/>
                    </a:srgbClr>
                  </a:outerShdw>
                </a:effectLst>
              </a:rPr>
              <a:t>IllegalStateException</a:t>
            </a:r>
            <a:r>
              <a:rPr lang="fr-FR" sz="2000" dirty="0" smtClean="0">
                <a:solidFill>
                  <a:srgbClr val="0033CC"/>
                </a:solidFill>
                <a:effectLst>
                  <a:outerShdw blurRad="50000" dist="30000" dir="5400000" algn="tl" rotWithShape="0">
                    <a:srgbClr val="000000">
                      <a:alpha val="30000"/>
                    </a:srgbClr>
                  </a:outerShdw>
                </a:effectLst>
              </a:rPr>
              <a:t> est levée.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157</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3143240" y="1071546"/>
            <a:ext cx="4786346" cy="114300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L'annotation </a:t>
            </a:r>
            <a:r>
              <a:rPr lang="fr-FR" sz="2000" i="1" dirty="0" smtClean="0">
                <a:solidFill>
                  <a:srgbClr val="0033CC"/>
                </a:solidFill>
                <a:effectLst>
                  <a:outerShdw blurRad="50000" dist="30000" dir="5400000" algn="tl" rotWithShape="0">
                    <a:srgbClr val="000000">
                      <a:alpha val="30000"/>
                    </a:srgbClr>
                  </a:outerShdw>
                </a:effectLst>
              </a:rPr>
              <a:t>@</a:t>
            </a:r>
            <a:r>
              <a:rPr lang="fr-FR" sz="2000" i="1" dirty="0" err="1" smtClean="0">
                <a:solidFill>
                  <a:srgbClr val="0033CC"/>
                </a:solidFill>
                <a:effectLst>
                  <a:outerShdw blurRad="50000" dist="30000" dir="5400000" algn="tl" rotWithShape="0">
                    <a:srgbClr val="000000">
                      <a:alpha val="30000"/>
                    </a:srgbClr>
                  </a:outerShdw>
                </a:effectLst>
              </a:rPr>
              <a:t>javax.persistence.PersistenceContext</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sur un champ de type </a:t>
            </a:r>
            <a:r>
              <a:rPr lang="fr-FR" sz="2000" i="1"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permet d'injecter un contexte de persistance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Cette annotation possède un attribut </a:t>
            </a:r>
            <a:r>
              <a:rPr lang="fr-FR" sz="2000" i="1" dirty="0" err="1" smtClean="0">
                <a:solidFill>
                  <a:srgbClr val="0033CC"/>
                </a:solidFill>
                <a:effectLst>
                  <a:outerShdw blurRad="50000" dist="30000" dir="5400000" algn="tl" rotWithShape="0">
                    <a:srgbClr val="000000">
                      <a:alpha val="30000"/>
                    </a:srgbClr>
                  </a:outerShdw>
                </a:effectLst>
              </a:rPr>
              <a:t>unitName</a:t>
            </a:r>
            <a:r>
              <a:rPr lang="fr-FR" sz="2000" dirty="0" smtClean="0">
                <a:solidFill>
                  <a:srgbClr val="0033CC"/>
                </a:solidFill>
                <a:effectLst>
                  <a:outerShdw blurRad="50000" dist="30000" dir="5400000" algn="tl" rotWithShape="0">
                    <a:srgbClr val="000000">
                      <a:alpha val="30000"/>
                    </a:srgbClr>
                  </a:outerShdw>
                </a:effectLst>
              </a:rPr>
              <a:t> qui précise le nom de l'unité de persistance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158</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2857488" y="2895600"/>
            <a:ext cx="5957890" cy="346235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méthode </a:t>
            </a:r>
            <a:r>
              <a:rPr lang="fr-FR" sz="2000" i="1" dirty="0" err="1" smtClean="0">
                <a:solidFill>
                  <a:srgbClr val="0033CC"/>
                </a:solidFill>
                <a:effectLst>
                  <a:outerShdw blurRad="50000" dist="30000" dir="5400000" algn="tl" rotWithShape="0">
                    <a:srgbClr val="000000">
                      <a:alpha val="30000"/>
                    </a:srgbClr>
                  </a:outerShdw>
                </a:effectLst>
              </a:rPr>
              <a:t>contains</a:t>
            </a:r>
            <a:r>
              <a:rPr lang="fr-FR" sz="2000" i="1" dirty="0" smtClean="0">
                <a:solidFill>
                  <a:srgbClr val="0033CC"/>
                </a:solidFill>
                <a:effectLst>
                  <a:outerShdw blurRad="50000" dist="30000" dir="5400000" algn="tl" rotWithShape="0">
                    <a:srgbClr val="000000">
                      <a:alpha val="30000"/>
                    </a:srgbClr>
                  </a:outerShdw>
                </a:effectLst>
              </a:rPr>
              <a:t>() : </a:t>
            </a:r>
          </a:p>
          <a:p>
            <a:pPr algn="just"/>
            <a:r>
              <a:rPr lang="fr-FR" sz="2000" i="1" dirty="0" smtClean="0">
                <a:solidFill>
                  <a:srgbClr val="0033CC"/>
                </a:solidFill>
                <a:effectLst>
                  <a:outerShdw blurRad="50000" dist="30000" dir="5400000" algn="tl" rotWithShape="0">
                    <a:srgbClr val="000000">
                      <a:alpha val="30000"/>
                    </a:srgbClr>
                  </a:outerShdw>
                </a:effectLst>
              </a:rPr>
              <a:t>Per</a:t>
            </a:r>
            <a:r>
              <a:rPr lang="fr-FR" sz="2000" dirty="0" smtClean="0">
                <a:solidFill>
                  <a:srgbClr val="0033CC"/>
                </a:solidFill>
                <a:effectLst>
                  <a:outerShdw blurRad="50000" dist="30000" dir="5400000" algn="tl" rotWithShape="0">
                    <a:srgbClr val="000000">
                      <a:alpha val="30000"/>
                    </a:srgbClr>
                  </a:outerShdw>
                </a:effectLst>
              </a:rPr>
              <a:t>met de savoir si une instance fournie en paramètre est gérée par le contexte. Dans ce cas, elle renvoie </a:t>
            </a:r>
            <a:r>
              <a:rPr lang="fr-FR" sz="2000" i="1" dirty="0" err="1" smtClean="0">
                <a:solidFill>
                  <a:srgbClr val="0033CC"/>
                </a:solidFill>
                <a:effectLst>
                  <a:outerShdw blurRad="50000" dist="30000" dir="5400000" algn="tl" rotWithShape="0">
                    <a:srgbClr val="000000">
                      <a:alpha val="30000"/>
                    </a:srgbClr>
                  </a:outerShdw>
                </a:effectLst>
              </a:rPr>
              <a:t>true</a:t>
            </a:r>
            <a:r>
              <a:rPr lang="fr-FR" sz="2000" dirty="0" smtClean="0">
                <a:solidFill>
                  <a:srgbClr val="0033CC"/>
                </a:solidFill>
                <a:effectLst>
                  <a:outerShdw blurRad="50000" dist="30000" dir="5400000" algn="tl" rotWithShape="0">
                    <a:srgbClr val="000000">
                      <a:alpha val="30000"/>
                    </a:srgbClr>
                  </a:outerShdw>
                </a:effectLst>
              </a:rPr>
              <a:t>, sinon elle renvoie </a:t>
            </a:r>
            <a:r>
              <a:rPr lang="fr-FR" sz="2000" i="1" dirty="0" smtClean="0">
                <a:solidFill>
                  <a:srgbClr val="0033CC"/>
                </a:solidFill>
                <a:effectLst>
                  <a:outerShdw blurRad="50000" dist="30000" dir="5400000" algn="tl" rotWithShape="0">
                    <a:srgbClr val="000000">
                      <a:alpha val="30000"/>
                    </a:srgbClr>
                  </a:outerShdw>
                </a:effectLst>
              </a:rPr>
              <a:t>false</a:t>
            </a:r>
            <a:r>
              <a:rPr lang="fr-FR" sz="2000"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méthode close() : le contexte de persistance est fermé. Force la synchronisation du contexte de persistance avec la base de données :</a:t>
            </a: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si un objet du contexte n'est pas présent dans la base, il y est mis par une opération </a:t>
            </a:r>
            <a:r>
              <a:rPr lang="fr-FR" sz="1800" i="1" dirty="0" smtClean="0">
                <a:solidFill>
                  <a:srgbClr val="0033CC"/>
                </a:solidFill>
                <a:effectLst>
                  <a:outerShdw blurRad="50000" dist="30000" dir="5400000" algn="tl" rotWithShape="0">
                    <a:srgbClr val="000000">
                      <a:alpha val="30000"/>
                    </a:srgbClr>
                  </a:outerShdw>
                </a:effectLst>
              </a:rPr>
              <a:t>SQL INSERT </a:t>
            </a:r>
            <a:r>
              <a:rPr lang="fr-FR" sz="1800" dirty="0" smtClean="0">
                <a:solidFill>
                  <a:srgbClr val="0033CC"/>
                </a:solidFill>
                <a:effectLst>
                  <a:outerShdw blurRad="50000" dist="30000" dir="5400000" algn="tl" rotWithShape="0">
                    <a:srgbClr val="000000">
                      <a:alpha val="30000"/>
                    </a:srgbClr>
                  </a:outerShdw>
                </a:effectLst>
              </a:rPr>
              <a:t>;</a:t>
            </a:r>
          </a:p>
          <a:p>
            <a:pPr lvl="1" algn="just">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si un objet du contexte est présent dans la base et qu'il a été modifié depuis qu'il a été lu, une opération </a:t>
            </a:r>
            <a:r>
              <a:rPr lang="fr-FR" sz="1800" i="1" dirty="0" smtClean="0">
                <a:solidFill>
                  <a:srgbClr val="0033CC"/>
                </a:solidFill>
                <a:effectLst>
                  <a:outerShdw blurRad="50000" dist="30000" dir="5400000" algn="tl" rotWithShape="0">
                    <a:srgbClr val="000000">
                      <a:alpha val="30000"/>
                    </a:srgbClr>
                  </a:outerShdw>
                </a:effectLst>
              </a:rPr>
              <a:t>SQL UPDATE </a:t>
            </a:r>
            <a:r>
              <a:rPr lang="fr-FR" sz="1800" dirty="0" smtClean="0">
                <a:solidFill>
                  <a:srgbClr val="0033CC"/>
                </a:solidFill>
                <a:effectLst>
                  <a:outerShdw blurRad="50000" dist="30000" dir="5400000" algn="tl" rotWithShape="0">
                    <a:srgbClr val="000000">
                      <a:alpha val="30000"/>
                    </a:srgbClr>
                  </a:outerShdw>
                </a:effectLst>
              </a:rPr>
              <a:t>est faite pour persister la modification ;</a:t>
            </a:r>
          </a:p>
          <a:p>
            <a:pPr lvl="1" algn="just">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si un objet du contexte a été marqué comme " supprimé " à l'issue d'une opération </a:t>
            </a:r>
            <a:r>
              <a:rPr lang="fr-FR" sz="1800" i="1" dirty="0" err="1" smtClean="0">
                <a:solidFill>
                  <a:srgbClr val="0033CC"/>
                </a:solidFill>
                <a:effectLst>
                  <a:outerShdw blurRad="50000" dist="30000" dir="5400000" algn="tl" rotWithShape="0">
                    <a:srgbClr val="000000">
                      <a:alpha val="30000"/>
                    </a:srgbClr>
                  </a:outerShdw>
                </a:effectLst>
              </a:rPr>
              <a:t>remove</a:t>
            </a:r>
            <a:r>
              <a:rPr lang="fr-FR" sz="1800" dirty="0" smtClean="0">
                <a:solidFill>
                  <a:srgbClr val="0033CC"/>
                </a:solidFill>
                <a:effectLst>
                  <a:outerShdw blurRad="50000" dist="30000" dir="5400000" algn="tl" rotWithShape="0">
                    <a:srgbClr val="000000">
                      <a:alpha val="30000"/>
                    </a:srgbClr>
                  </a:outerShdw>
                </a:effectLst>
              </a:rPr>
              <a:t> sur lui, une opération SQL DELETE est faite pour le supprimer de la base.</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159</a:t>
            </a:fld>
            <a:endParaRPr lang="fr-B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de 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L'environnement d'exécution des applications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conteneurs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web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d'EJB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a:t>
            </a:fld>
            <a:endParaRPr lang="fr-BE"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méthode </a:t>
            </a:r>
            <a:r>
              <a:rPr lang="fr-FR" sz="2000" i="1" dirty="0" err="1" smtClean="0">
                <a:solidFill>
                  <a:srgbClr val="0033CC"/>
                </a:solidFill>
                <a:effectLst>
                  <a:outerShdw blurRad="50000" dist="30000" dir="5400000" algn="tl" rotWithShape="0">
                    <a:srgbClr val="000000">
                      <a:alpha val="30000"/>
                    </a:srgbClr>
                  </a:outerShdw>
                </a:effectLst>
              </a:rPr>
              <a:t>clear</a:t>
            </a:r>
            <a:r>
              <a:rPr lang="fr-FR" sz="2000" i="1" dirty="0" smtClean="0">
                <a:solidFill>
                  <a:srgbClr val="0033CC"/>
                </a:solidFill>
                <a:effectLst>
                  <a:outerShdw blurRad="50000" dist="30000" dir="5400000" algn="tl" rotWithShape="0">
                    <a:srgbClr val="000000">
                      <a:alpha val="30000"/>
                    </a:srgbClr>
                  </a:outerShdw>
                </a:effectLst>
              </a:rPr>
              <a:t>() :</a:t>
            </a:r>
          </a:p>
          <a:p>
            <a:pPr algn="just"/>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 permet de détacher toutes les entités gérées par le contexte. Dans ce cas,  toutes les modifications apportées aux entités sont perdues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il est préférable d'appeler la méthode flush() avant la méthode  </a:t>
            </a:r>
          </a:p>
          <a:p>
            <a:pPr lvl="1" algn="just"/>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clear</a:t>
            </a:r>
            <a:r>
              <a:rPr lang="fr-FR" sz="2000" dirty="0" smtClean="0">
                <a:solidFill>
                  <a:srgbClr val="0033CC"/>
                </a:solidFill>
                <a:effectLst>
                  <a:outerShdw blurRad="50000" dist="30000" dir="5400000" algn="tl" rotWithShape="0">
                    <a:srgbClr val="000000">
                      <a:alpha val="30000"/>
                    </a:srgbClr>
                  </a:outerShdw>
                </a:effectLst>
              </a:rPr>
              <a:t>().</a:t>
            </a:r>
          </a:p>
          <a:p>
            <a:pPr lvl="1"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méthode flush() :</a:t>
            </a:r>
          </a:p>
          <a:p>
            <a:pPr algn="just"/>
            <a:r>
              <a:rPr lang="fr-FR" sz="2000" dirty="0" smtClean="0">
                <a:solidFill>
                  <a:srgbClr val="0033CC"/>
                </a:solidFill>
                <a:effectLst>
                  <a:outerShdw blurRad="50000" dist="30000" dir="5400000" algn="tl" rotWithShape="0">
                    <a:srgbClr val="000000">
                      <a:alpha val="30000"/>
                    </a:srgbClr>
                  </a:outerShdw>
                </a:effectLst>
              </a:rPr>
              <a:t>Le contexte de persistance est synchronisé avec la base de données de la façon décrite pour close().</a:t>
            </a:r>
          </a:p>
          <a:p>
            <a:pPr algn="just"/>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160</a:t>
            </a:fld>
            <a:endParaRPr lang="fr-BE"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mode de synchronisation est géré par les méthodes suivantes de l'interface </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r>
              <a:rPr lang="fr-FR" sz="2000" i="1" u="sng" dirty="0" err="1" smtClean="0">
                <a:solidFill>
                  <a:srgbClr val="0033CC"/>
                </a:solidFill>
                <a:effectLst>
                  <a:outerShdw blurRad="50000" dist="30000" dir="5400000" algn="tl" rotWithShape="0">
                    <a:srgbClr val="000000">
                      <a:alpha val="30000"/>
                    </a:srgbClr>
                  </a:outerShdw>
                </a:effectLst>
              </a:rPr>
              <a:t>void</a:t>
            </a:r>
            <a:r>
              <a:rPr lang="fr-FR" sz="2000" i="1" u="sng" dirty="0" smtClean="0">
                <a:solidFill>
                  <a:srgbClr val="0033CC"/>
                </a:solidFill>
                <a:effectLst>
                  <a:outerShdw blurRad="50000" dist="30000" dir="5400000" algn="tl" rotWithShape="0">
                    <a:srgbClr val="000000">
                      <a:alpha val="30000"/>
                    </a:srgbClr>
                  </a:outerShdw>
                </a:effectLst>
              </a:rPr>
              <a:t> </a:t>
            </a:r>
            <a:r>
              <a:rPr lang="fr-FR" sz="2000" i="1" u="sng" dirty="0" err="1" smtClean="0">
                <a:solidFill>
                  <a:srgbClr val="0033CC"/>
                </a:solidFill>
                <a:effectLst>
                  <a:outerShdw blurRad="50000" dist="30000" dir="5400000" algn="tl" rotWithShape="0">
                    <a:srgbClr val="000000">
                      <a:alpha val="30000"/>
                    </a:srgbClr>
                  </a:outerShdw>
                </a:effectLst>
              </a:rPr>
              <a:t>setFlushMode</a:t>
            </a:r>
            <a:r>
              <a:rPr lang="fr-FR" sz="2000" i="1" u="sng" dirty="0" smtClean="0">
                <a:solidFill>
                  <a:srgbClr val="0033CC"/>
                </a:solidFill>
                <a:effectLst>
                  <a:outerShdw blurRad="50000" dist="30000" dir="5400000" algn="tl" rotWithShape="0">
                    <a:srgbClr val="000000">
                      <a:alpha val="30000"/>
                    </a:srgbClr>
                  </a:outerShdw>
                </a:effectLst>
              </a:rPr>
              <a:t>(</a:t>
            </a:r>
            <a:r>
              <a:rPr lang="fr-FR" sz="2000" i="1" u="sng" dirty="0" err="1" smtClean="0">
                <a:solidFill>
                  <a:srgbClr val="0033CC"/>
                </a:solidFill>
                <a:effectLst>
                  <a:outerShdw blurRad="50000" dist="30000" dir="5400000" algn="tl" rotWithShape="0">
                    <a:srgbClr val="000000">
                      <a:alpha val="30000"/>
                    </a:srgbClr>
                  </a:outerShdw>
                </a:effectLst>
              </a:rPr>
              <a:t>FlushModeType</a:t>
            </a:r>
            <a:r>
              <a:rPr lang="fr-FR" sz="2000" i="1" u="sng" dirty="0" smtClean="0">
                <a:solidFill>
                  <a:srgbClr val="0033CC"/>
                </a:solidFill>
                <a:effectLst>
                  <a:outerShdw blurRad="50000" dist="30000" dir="5400000" algn="tl" rotWithShape="0">
                    <a:srgbClr val="000000">
                      <a:alpha val="30000"/>
                    </a:srgbClr>
                  </a:outerShdw>
                </a:effectLst>
              </a:rPr>
              <a:t> </a:t>
            </a:r>
            <a:r>
              <a:rPr lang="fr-FR" sz="2000" i="1" u="sng" dirty="0" err="1" smtClean="0">
                <a:solidFill>
                  <a:srgbClr val="0033CC"/>
                </a:solidFill>
                <a:effectLst>
                  <a:outerShdw blurRad="50000" dist="30000" dir="5400000" algn="tl" rotWithShape="0">
                    <a:srgbClr val="000000">
                      <a:alpha val="30000"/>
                    </a:srgbClr>
                  </a:outerShdw>
                </a:effectLst>
              </a:rPr>
              <a:t>flushMode</a:t>
            </a:r>
            <a:r>
              <a:rPr lang="fr-FR" sz="2000" i="1" u="sng" dirty="0" smtClean="0">
                <a:solidFill>
                  <a:srgbClr val="0033CC"/>
                </a:solidFill>
                <a:effectLst>
                  <a:outerShdw blurRad="50000" dist="30000" dir="5400000" algn="tl" rotWithShape="0">
                    <a:srgbClr val="000000">
                      <a:alpha val="30000"/>
                    </a:srgbClr>
                  </a:outerShdw>
                </a:effectLst>
              </a:rPr>
              <a:t>) </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Il y a deux valeurs possibles pour </a:t>
            </a:r>
            <a:r>
              <a:rPr lang="fr-FR" sz="2000" dirty="0" err="1" smtClean="0">
                <a:solidFill>
                  <a:srgbClr val="0033CC"/>
                </a:solidFill>
                <a:effectLst>
                  <a:outerShdw blurRad="50000" dist="30000" dir="5400000" algn="tl" rotWithShape="0">
                    <a:srgbClr val="000000">
                      <a:alpha val="30000"/>
                    </a:srgbClr>
                  </a:outerShdw>
                </a:effectLst>
              </a:rPr>
              <a:t>flushmode</a:t>
            </a:r>
            <a:r>
              <a:rPr lang="fr-FR" sz="2000" dirty="0" smtClean="0">
                <a:solidFill>
                  <a:srgbClr val="0033CC"/>
                </a:solidFill>
                <a:effectLst>
                  <a:outerShdw blurRad="50000" dist="30000" dir="5400000" algn="tl" rotWithShape="0">
                    <a:srgbClr val="000000">
                      <a:alpha val="30000"/>
                    </a:srgbClr>
                  </a:outerShdw>
                </a:effectLst>
              </a:rPr>
              <a:t> :</a:t>
            </a:r>
          </a:p>
          <a:p>
            <a:endParaRPr lang="fr-FR" sz="2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2000" dirty="0" err="1" smtClean="0">
                <a:solidFill>
                  <a:srgbClr val="0033CC"/>
                </a:solidFill>
                <a:effectLst>
                  <a:outerShdw blurRad="50000" dist="30000" dir="5400000" algn="tl" rotWithShape="0">
                    <a:srgbClr val="000000">
                      <a:alpha val="30000"/>
                    </a:srgbClr>
                  </a:outerShdw>
                </a:effectLst>
              </a:rPr>
              <a:t>FlushModeType.AUTO</a:t>
            </a:r>
            <a:r>
              <a:rPr lang="fr-FR" sz="2000" dirty="0" smtClean="0">
                <a:solidFill>
                  <a:srgbClr val="0033CC"/>
                </a:solidFill>
                <a:effectLst>
                  <a:outerShdw blurRad="50000" dist="30000" dir="5400000" algn="tl" rotWithShape="0">
                    <a:srgbClr val="000000">
                      <a:alpha val="30000"/>
                    </a:srgbClr>
                  </a:outerShdw>
                </a:effectLst>
              </a:rPr>
              <a:t> (défaut): la synchronisation a lieu avant chaque requête SELECT faite sur la base ;</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2000" dirty="0" err="1" smtClean="0">
                <a:solidFill>
                  <a:srgbClr val="0033CC"/>
                </a:solidFill>
                <a:effectLst>
                  <a:outerShdw blurRad="50000" dist="30000" dir="5400000" algn="tl" rotWithShape="0">
                    <a:srgbClr val="000000">
                      <a:alpha val="30000"/>
                    </a:srgbClr>
                  </a:outerShdw>
                </a:effectLst>
              </a:rPr>
              <a:t>FlushModeType.COMMIT</a:t>
            </a:r>
            <a:r>
              <a:rPr lang="fr-FR" sz="2000" dirty="0" smtClean="0">
                <a:solidFill>
                  <a:srgbClr val="0033CC"/>
                </a:solidFill>
                <a:effectLst>
                  <a:outerShdw blurRad="50000" dist="30000" dir="5400000" algn="tl" rotWithShape="0">
                    <a:srgbClr val="000000">
                      <a:alpha val="30000"/>
                    </a:srgbClr>
                  </a:outerShdw>
                </a:effectLst>
              </a:rPr>
              <a:t> : la synchronisation n'a lieu qu'à la fin des transactions sur la base.</a:t>
            </a:r>
          </a:p>
          <a:p>
            <a:pPr algn="just"/>
            <a:r>
              <a:rPr lang="fr-FR" sz="2000" i="1" u="sng" dirty="0" err="1" smtClean="0">
                <a:solidFill>
                  <a:srgbClr val="0033CC"/>
                </a:solidFill>
                <a:effectLst>
                  <a:outerShdw blurRad="50000" dist="30000" dir="5400000" algn="tl" rotWithShape="0">
                    <a:srgbClr val="000000">
                      <a:alpha val="30000"/>
                    </a:srgbClr>
                  </a:outerShdw>
                </a:effectLst>
              </a:rPr>
              <a:t>FlushModeType</a:t>
            </a:r>
            <a:r>
              <a:rPr lang="fr-FR" sz="2000" i="1" u="sng" dirty="0" smtClean="0">
                <a:solidFill>
                  <a:srgbClr val="0033CC"/>
                </a:solidFill>
                <a:effectLst>
                  <a:outerShdw blurRad="50000" dist="30000" dir="5400000" algn="tl" rotWithShape="0">
                    <a:srgbClr val="000000">
                      <a:alpha val="30000"/>
                    </a:srgbClr>
                  </a:outerShdw>
                </a:effectLst>
              </a:rPr>
              <a:t> </a:t>
            </a:r>
            <a:r>
              <a:rPr lang="fr-FR" sz="2000" i="1" u="sng" dirty="0" err="1" smtClean="0">
                <a:solidFill>
                  <a:srgbClr val="0033CC"/>
                </a:solidFill>
                <a:effectLst>
                  <a:outerShdw blurRad="50000" dist="30000" dir="5400000" algn="tl" rotWithShape="0">
                    <a:srgbClr val="000000">
                      <a:alpha val="30000"/>
                    </a:srgbClr>
                  </a:outerShdw>
                </a:effectLst>
              </a:rPr>
              <a:t>getFlushMode</a:t>
            </a:r>
            <a:r>
              <a:rPr lang="fr-FR" sz="2000" i="1" u="sng" smtClean="0">
                <a:solidFill>
                  <a:srgbClr val="0033CC"/>
                </a:solidFill>
                <a:effectLst>
                  <a:outerShdw blurRad="50000" dist="30000" dir="5400000" algn="tl" rotWithShape="0">
                    <a:srgbClr val="000000">
                      <a:alpha val="30000"/>
                    </a:srgbClr>
                  </a:outerShdw>
                </a:effectLst>
              </a:rPr>
              <a:t>(.) :  </a:t>
            </a:r>
            <a:r>
              <a:rPr lang="fr-FR" sz="2000" smtClean="0">
                <a:solidFill>
                  <a:srgbClr val="0033CC"/>
                </a:solidFill>
                <a:effectLst>
                  <a:outerShdw blurRad="50000" dist="30000" dir="5400000" algn="tl" rotWithShape="0">
                    <a:srgbClr val="000000">
                      <a:alpha val="30000"/>
                    </a:srgbClr>
                  </a:outerShdw>
                </a:effectLst>
              </a:rPr>
              <a:t>rend </a:t>
            </a:r>
            <a:r>
              <a:rPr lang="fr-FR" sz="2000" dirty="0" smtClean="0">
                <a:solidFill>
                  <a:srgbClr val="0033CC"/>
                </a:solidFill>
                <a:effectLst>
                  <a:outerShdw blurRad="50000" dist="30000" dir="5400000" algn="tl" rotWithShape="0">
                    <a:srgbClr val="000000">
                      <a:alpha val="30000"/>
                    </a:srgbClr>
                  </a:outerShdw>
                </a:effectLst>
              </a:rPr>
              <a:t>le mode actuel de synchronisation</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161</a:t>
            </a:fld>
            <a:endParaRPr lang="fr-BE"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2800" dirty="0" smtClean="0">
                <a:solidFill>
                  <a:srgbClr val="0033CC"/>
                </a:solidFill>
              </a:rPr>
              <a:t/>
            </a:r>
            <a:br>
              <a:rPr lang="fr-FR" sz="2800" dirty="0" smtClean="0">
                <a:solidFill>
                  <a:srgbClr val="0033CC"/>
                </a:solidFill>
              </a:rPr>
            </a:br>
            <a:r>
              <a:rPr lang="fr-FR" sz="2800" dirty="0" smtClean="0">
                <a:solidFill>
                  <a:srgbClr val="0033CC"/>
                </a:solidFill>
              </a:rPr>
              <a:t>Insertion dans la BDD</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insérer des données dans la BDD il faut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Instancier une occurrence de la classe de l'entité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Initialiser les propriétés de l'entité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Définir les relations de l'entité avec d'autres entités au besoin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Utiliser la méthode </a:t>
            </a:r>
            <a:r>
              <a:rPr lang="fr-FR" sz="1800" i="1" dirty="0" err="1" smtClean="0">
                <a:solidFill>
                  <a:srgbClr val="0033CC"/>
                </a:solidFill>
                <a:effectLst>
                  <a:outerShdw blurRad="50000" dist="30000" dir="5400000" algn="tl" rotWithShape="0">
                    <a:srgbClr val="000000">
                      <a:alpha val="30000"/>
                    </a:srgbClr>
                  </a:outerShdw>
                </a:effectLst>
              </a:rPr>
              <a:t>persist</a:t>
            </a:r>
            <a:r>
              <a:rPr lang="fr-FR" sz="1800" i="1"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de l'</a:t>
            </a:r>
            <a:r>
              <a:rPr lang="fr-FR" sz="1800" dirty="0" err="1" smtClean="0">
                <a:solidFill>
                  <a:srgbClr val="0033CC"/>
                </a:solidFill>
                <a:effectLst>
                  <a:outerShdw blurRad="50000" dist="30000" dir="5400000" algn="tl" rotWithShape="0">
                    <a:srgbClr val="000000">
                      <a:alpha val="30000"/>
                    </a:srgbClr>
                  </a:outerShdw>
                </a:effectLst>
              </a:rPr>
              <a:t>EntityManager</a:t>
            </a:r>
            <a:r>
              <a:rPr lang="fr-FR" sz="1800" dirty="0" smtClean="0">
                <a:solidFill>
                  <a:srgbClr val="0033CC"/>
                </a:solidFill>
                <a:effectLst>
                  <a:outerShdw blurRad="50000" dist="30000" dir="5400000" algn="tl" rotWithShape="0">
                    <a:srgbClr val="000000">
                      <a:alpha val="30000"/>
                    </a:srgbClr>
                  </a:outerShdw>
                </a:effectLst>
              </a:rPr>
              <a:t> en passant en paramètre l'entité.</a:t>
            </a:r>
          </a:p>
          <a:p>
            <a:pPr marL="1371600" lvl="2" indent="-457200"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162</a:t>
            </a:fld>
            <a:endParaRPr lang="fr-BE" dirty="0"/>
          </a:p>
        </p:txBody>
      </p:sp>
      <p:pic>
        <p:nvPicPr>
          <p:cNvPr id="3074" name="Picture 2"/>
          <p:cNvPicPr>
            <a:picLocks noChangeAspect="1" noChangeArrowheads="1"/>
          </p:cNvPicPr>
          <p:nvPr/>
        </p:nvPicPr>
        <p:blipFill>
          <a:blip r:embed="rId2" cstate="print"/>
          <a:srcRect/>
          <a:stretch>
            <a:fillRect/>
          </a:stretch>
        </p:blipFill>
        <p:spPr bwMode="auto">
          <a:xfrm>
            <a:off x="2285984" y="3143248"/>
            <a:ext cx="6215106" cy="321471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2800" dirty="0" smtClean="0">
                <a:solidFill>
                  <a:srgbClr val="0033CC"/>
                </a:solidFill>
              </a:rPr>
              <a:t/>
            </a:r>
            <a:br>
              <a:rPr lang="fr-FR" sz="2800" dirty="0" smtClean="0">
                <a:solidFill>
                  <a:srgbClr val="0033CC"/>
                </a:solidFill>
              </a:rPr>
            </a:br>
            <a:r>
              <a:rPr lang="fr-FR" sz="2800" dirty="0" smtClean="0">
                <a:solidFill>
                  <a:srgbClr val="0033CC"/>
                </a:solidFill>
              </a:rPr>
              <a:t>Recherche des occurrences</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effectuer des recherches de données, l'</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propose deux mécanismes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La recherche à partir de la clé primaire ;</a:t>
            </a:r>
          </a:p>
          <a:p>
            <a:pPr lvl="2"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find</a:t>
            </a:r>
            <a:r>
              <a:rPr lang="fr-FR" sz="1800" dirty="0" smtClean="0">
                <a:solidFill>
                  <a:srgbClr val="0033CC"/>
                </a:solidFill>
                <a:effectLst>
                  <a:outerShdw blurRad="50000" dist="30000" dir="5400000" algn="tl" rotWithShape="0">
                    <a:srgbClr val="000000">
                      <a:alpha val="30000"/>
                    </a:srgbClr>
                  </a:outerShdw>
                </a:effectLst>
              </a:rPr>
              <a:t>() et </a:t>
            </a:r>
            <a:r>
              <a:rPr lang="fr-FR" sz="1800" dirty="0" err="1" smtClean="0">
                <a:solidFill>
                  <a:srgbClr val="0033CC"/>
                </a:solidFill>
                <a:effectLst>
                  <a:outerShdw blurRad="50000" dist="30000" dir="5400000" algn="tl" rotWithShape="0">
                    <a:srgbClr val="000000">
                      <a:alpha val="30000"/>
                    </a:srgbClr>
                  </a:outerShdw>
                </a:effectLst>
              </a:rPr>
              <a:t>getReference</a:t>
            </a:r>
            <a:r>
              <a:rPr lang="fr-FR" sz="18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La recherche à partir d'une requête utilisant une syntaxe dédiée.</a:t>
            </a:r>
          </a:p>
          <a:p>
            <a:endParaRPr lang="fr-FR" sz="16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163</a:t>
            </a:fld>
            <a:endParaRPr lang="fr-BE" dirty="0"/>
          </a:p>
        </p:txBody>
      </p:sp>
      <p:pic>
        <p:nvPicPr>
          <p:cNvPr id="4098" name="Picture 2"/>
          <p:cNvPicPr>
            <a:picLocks noChangeAspect="1" noChangeArrowheads="1"/>
          </p:cNvPicPr>
          <p:nvPr/>
        </p:nvPicPr>
        <p:blipFill>
          <a:blip r:embed="rId2" cstate="print"/>
          <a:srcRect/>
          <a:stretch>
            <a:fillRect/>
          </a:stretch>
        </p:blipFill>
        <p:spPr bwMode="auto">
          <a:xfrm>
            <a:off x="2357422" y="3571876"/>
            <a:ext cx="4643470" cy="92869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2800" dirty="0" smtClean="0">
                <a:solidFill>
                  <a:srgbClr val="0033CC"/>
                </a:solidFill>
              </a:rPr>
              <a:t/>
            </a:r>
            <a:br>
              <a:rPr lang="fr-FR" sz="2800" dirty="0" smtClean="0">
                <a:solidFill>
                  <a:srgbClr val="0033CC"/>
                </a:solidFill>
              </a:rPr>
            </a:br>
            <a:r>
              <a:rPr lang="fr-FR" sz="2800" dirty="0" smtClean="0">
                <a:solidFill>
                  <a:srgbClr val="0033CC"/>
                </a:solidFill>
              </a:rPr>
              <a:t>Recherche  par requête</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r>
              <a:rPr lang="fr-FR" sz="2000" dirty="0" smtClean="0">
                <a:solidFill>
                  <a:srgbClr val="0033CC"/>
                </a:solidFill>
                <a:effectLst>
                  <a:outerShdw blurRad="50000" dist="30000" dir="5400000" algn="tl" rotWithShape="0">
                    <a:srgbClr val="000000">
                      <a:alpha val="30000"/>
                    </a:srgbClr>
                  </a:outerShdw>
                </a:effectLst>
              </a:rPr>
              <a:t> La recherche par requête repose sur des méthodes dédiées de la classe </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a:t>
            </a:r>
          </a:p>
          <a:p>
            <a:pPr lvl="1" algn="just">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rPr>
              <a:t> </a:t>
            </a:r>
            <a:r>
              <a:rPr lang="fr-FR" sz="1800" i="1" dirty="0" err="1" smtClean="0">
                <a:solidFill>
                  <a:srgbClr val="0033CC"/>
                </a:solidFill>
                <a:effectLst>
                  <a:outerShdw blurRad="50000" dist="30000" dir="5400000" algn="tl" rotWithShape="0">
                    <a:srgbClr val="000000">
                      <a:alpha val="30000"/>
                    </a:srgbClr>
                  </a:outerShdw>
                </a:effectLst>
              </a:rPr>
              <a:t>createQuery</a:t>
            </a:r>
            <a:r>
              <a:rPr lang="fr-FR" sz="1800" i="1" dirty="0" smtClean="0">
                <a:solidFill>
                  <a:srgbClr val="0033CC"/>
                </a:solidFill>
                <a:effectLst>
                  <a:outerShdw blurRad="50000" dist="30000" dir="5400000" algn="tl" rotWithShape="0">
                    <a:srgbClr val="000000">
                      <a:alpha val="30000"/>
                    </a:srgbClr>
                  </a:outerShdw>
                </a:effectLst>
              </a:rPr>
              <a:t>()</a:t>
            </a:r>
            <a:r>
              <a:rPr lang="fr-FR" sz="1800" dirty="0" smtClean="0">
                <a:solidFill>
                  <a:srgbClr val="0033CC"/>
                </a:solidFill>
                <a:effectLst>
                  <a:outerShdw blurRad="50000" dist="30000" dir="5400000" algn="tl" rotWithShape="0">
                    <a:srgbClr val="000000">
                      <a:alpha val="30000"/>
                    </a:srgbClr>
                  </a:outerShdw>
                </a:effectLst>
              </a:rPr>
              <a:t>, </a:t>
            </a:r>
            <a:r>
              <a:rPr lang="fr-FR" sz="1800" i="1" dirty="0" err="1" smtClean="0">
                <a:solidFill>
                  <a:srgbClr val="0033CC"/>
                </a:solidFill>
                <a:effectLst>
                  <a:outerShdw blurRad="50000" dist="30000" dir="5400000" algn="tl" rotWithShape="0">
                    <a:srgbClr val="000000">
                      <a:alpha val="30000"/>
                    </a:srgbClr>
                  </a:outerShdw>
                </a:effectLst>
              </a:rPr>
              <a:t>createNamedQuery</a:t>
            </a:r>
            <a:r>
              <a:rPr lang="fr-FR" sz="1800" i="1"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et </a:t>
            </a:r>
            <a:r>
              <a:rPr lang="fr-FR" sz="1800" i="1" dirty="0" err="1" smtClean="0">
                <a:solidFill>
                  <a:srgbClr val="0033CC"/>
                </a:solidFill>
                <a:effectLst>
                  <a:outerShdw blurRad="50000" dist="30000" dir="5400000" algn="tl" rotWithShape="0">
                    <a:srgbClr val="000000">
                      <a:alpha val="30000"/>
                    </a:srgbClr>
                  </a:outerShdw>
                </a:effectLst>
              </a:rPr>
              <a:t>createNativeQuery</a:t>
            </a:r>
            <a:r>
              <a:rPr lang="fr-FR" sz="1800" i="1"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et sur un langage de requête spécifique nommé JPQL (Java </a:t>
            </a:r>
            <a:r>
              <a:rPr lang="fr-FR" sz="2000" dirty="0" err="1" smtClean="0">
                <a:solidFill>
                  <a:srgbClr val="0033CC"/>
                </a:solidFill>
                <a:effectLst>
                  <a:outerShdw blurRad="50000" dist="30000" dir="5400000" algn="tl" rotWithShape="0">
                    <a:srgbClr val="000000">
                      <a:alpha val="30000"/>
                    </a:srgbClr>
                  </a:outerShdw>
                </a:effectLst>
              </a:rPr>
              <a:t>Persistence</a:t>
            </a: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Query</a:t>
            </a:r>
            <a:r>
              <a:rPr lang="fr-FR" sz="20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Language</a:t>
            </a:r>
            <a:r>
              <a:rPr lang="fr-FR" sz="1800" dirty="0" smtClean="0">
                <a:solidFill>
                  <a:srgbClr val="0033CC"/>
                </a:solidFill>
                <a:effectLst>
                  <a:outerShdw blurRad="50000" dist="30000" dir="5400000" algn="tl" rotWithShape="0">
                    <a:srgbClr val="000000">
                      <a:alpha val="30000"/>
                    </a:srgbClr>
                  </a:outerShdw>
                </a:effectLst>
              </a:rPr>
              <a:t>). Une requête JPQL est analogue à une requête SQL (utilisation des objets plutôt que des tables).</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164</a:t>
            </a:fld>
            <a:endParaRPr lang="fr-BE" dirty="0"/>
          </a:p>
        </p:txBody>
      </p:sp>
      <p:pic>
        <p:nvPicPr>
          <p:cNvPr id="5122" name="Picture 2"/>
          <p:cNvPicPr>
            <a:picLocks noChangeAspect="1" noChangeArrowheads="1"/>
          </p:cNvPicPr>
          <p:nvPr/>
        </p:nvPicPr>
        <p:blipFill>
          <a:blip r:embed="rId2" cstate="print"/>
          <a:srcRect/>
          <a:stretch>
            <a:fillRect/>
          </a:stretch>
        </p:blipFill>
        <p:spPr bwMode="auto">
          <a:xfrm>
            <a:off x="1357290" y="4143380"/>
            <a:ext cx="6929486" cy="1000132"/>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2800" dirty="0" smtClean="0">
                <a:solidFill>
                  <a:srgbClr val="0033CC"/>
                </a:solidFill>
              </a:rPr>
              <a:t/>
            </a:r>
            <a:br>
              <a:rPr lang="fr-FR" sz="2800" dirty="0" smtClean="0">
                <a:solidFill>
                  <a:srgbClr val="0033CC"/>
                </a:solidFill>
              </a:rPr>
            </a:br>
            <a:r>
              <a:rPr lang="fr-FR" sz="2800" dirty="0" smtClean="0">
                <a:solidFill>
                  <a:srgbClr val="0033CC"/>
                </a:solidFill>
              </a:rPr>
              <a:t>Recherche  par requête</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L'objet </a:t>
            </a:r>
            <a:r>
              <a:rPr lang="fr-FR" sz="2000" i="1" dirty="0" err="1" smtClean="0">
                <a:solidFill>
                  <a:srgbClr val="0033CC"/>
                </a:solidFill>
                <a:effectLst>
                  <a:outerShdw blurRad="50000" dist="30000" dir="5400000" algn="tl" rotWithShape="0">
                    <a:srgbClr val="000000">
                      <a:alpha val="30000"/>
                    </a:srgbClr>
                  </a:outerShdw>
                </a:effectLst>
              </a:rPr>
              <a:t>Query</a:t>
            </a:r>
            <a:r>
              <a:rPr lang="fr-FR" sz="2000" dirty="0" smtClean="0">
                <a:solidFill>
                  <a:srgbClr val="0033CC"/>
                </a:solidFill>
                <a:effectLst>
                  <a:outerShdw blurRad="50000" dist="30000" dir="5400000" algn="tl" rotWithShape="0">
                    <a:srgbClr val="000000">
                      <a:alpha val="30000"/>
                    </a:srgbClr>
                  </a:outerShdw>
                </a:effectLst>
              </a:rPr>
              <a:t> gère aussi des paramètres nommés dans la requête. Le nom de chaque paramètre est préfixé par « : » dans la requête. La méthode </a:t>
            </a:r>
            <a:r>
              <a:rPr lang="fr-FR" sz="2000" i="1" dirty="0" err="1" smtClean="0">
                <a:solidFill>
                  <a:srgbClr val="0033CC"/>
                </a:solidFill>
                <a:effectLst>
                  <a:outerShdw blurRad="50000" dist="30000" dir="5400000" algn="tl" rotWithShape="0">
                    <a:srgbClr val="000000">
                      <a:alpha val="30000"/>
                    </a:srgbClr>
                  </a:outerShdw>
                </a:effectLst>
              </a:rPr>
              <a:t>setParameter</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permet de fournir une valeur à chaque  paramètre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165</a:t>
            </a:fld>
            <a:endParaRPr lang="fr-BE" dirty="0"/>
          </a:p>
        </p:txBody>
      </p:sp>
      <p:pic>
        <p:nvPicPr>
          <p:cNvPr id="6146" name="Picture 2"/>
          <p:cNvPicPr>
            <a:picLocks noChangeAspect="1" noChangeArrowheads="1"/>
          </p:cNvPicPr>
          <p:nvPr/>
        </p:nvPicPr>
        <p:blipFill>
          <a:blip r:embed="rId2" cstate="print"/>
          <a:srcRect/>
          <a:stretch>
            <a:fillRect/>
          </a:stretch>
        </p:blipFill>
        <p:spPr bwMode="auto">
          <a:xfrm>
            <a:off x="1714480" y="3143248"/>
            <a:ext cx="6643734" cy="990601"/>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2800" dirty="0" smtClean="0">
                <a:solidFill>
                  <a:srgbClr val="0033CC"/>
                </a:solidFill>
              </a:rPr>
              <a:t/>
            </a:r>
            <a:br>
              <a:rPr lang="fr-FR" sz="2800" dirty="0" smtClean="0">
                <a:solidFill>
                  <a:srgbClr val="0033CC"/>
                </a:solidFill>
              </a:rPr>
            </a:br>
            <a:r>
              <a:rPr lang="fr-FR" sz="2800" dirty="0" smtClean="0">
                <a:solidFill>
                  <a:srgbClr val="0033CC"/>
                </a:solidFill>
              </a:rPr>
              <a:t>Modifier une occurrence</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modifier une entité existante dans la base de données, il faut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Obtenir une instance de l'entité à modifier (par recherche sur la clé </a:t>
            </a:r>
          </a:p>
          <a:p>
            <a:pPr lvl="1" algn="l"/>
            <a:r>
              <a:rPr lang="fr-FR" sz="1800" dirty="0" smtClean="0">
                <a:solidFill>
                  <a:srgbClr val="0033CC"/>
                </a:solidFill>
                <a:effectLst>
                  <a:outerShdw blurRad="50000" dist="30000" dir="5400000" algn="tl" rotWithShape="0">
                    <a:srgbClr val="000000">
                      <a:alpha val="30000"/>
                    </a:srgbClr>
                  </a:outerShdw>
                </a:effectLst>
              </a:rPr>
              <a:t>   primaire ou l'exécution d'une requête)</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Modifier les propriétés de l'entité</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Selon le mode de synchronisation des données de l'</a:t>
            </a:r>
            <a:r>
              <a:rPr lang="fr-FR" sz="1800" dirty="0" err="1" smtClean="0">
                <a:solidFill>
                  <a:srgbClr val="0033CC"/>
                </a:solidFill>
                <a:effectLst>
                  <a:outerShdw blurRad="50000" dist="30000" dir="5400000" algn="tl" rotWithShape="0">
                    <a:srgbClr val="000000">
                      <a:alpha val="30000"/>
                    </a:srgbClr>
                  </a:outerShdw>
                </a:effectLst>
              </a:rPr>
              <a:t>EntityManager</a:t>
            </a:r>
            <a:r>
              <a:rPr lang="fr-FR" sz="1800" dirty="0" smtClean="0">
                <a:solidFill>
                  <a:srgbClr val="0033CC"/>
                </a:solidFill>
                <a:effectLst>
                  <a:outerShdw blurRad="50000" dist="30000" dir="5400000" algn="tl" rotWithShape="0">
                    <a:srgbClr val="000000">
                      <a:alpha val="30000"/>
                    </a:srgbClr>
                  </a:outerShdw>
                </a:effectLst>
              </a:rPr>
              <a:t>, il peut </a:t>
            </a:r>
          </a:p>
          <a:p>
            <a:pPr lvl="1" algn="l"/>
            <a:r>
              <a:rPr lang="fr-FR" sz="1800" dirty="0" smtClean="0">
                <a:solidFill>
                  <a:srgbClr val="0033CC"/>
                </a:solidFill>
                <a:effectLst>
                  <a:outerShdw blurRad="50000" dist="30000" dir="5400000" algn="tl" rotWithShape="0">
                    <a:srgbClr val="000000">
                      <a:alpha val="30000"/>
                    </a:srgbClr>
                  </a:outerShdw>
                </a:effectLst>
              </a:rPr>
              <a:t>   être nécessaire d'appeler la méthode flush() explicitement</a:t>
            </a:r>
          </a:p>
          <a:p>
            <a:pPr lvl="1" algn="l"/>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166</a:t>
            </a:fld>
            <a:endParaRPr lang="fr-BE" dirty="0"/>
          </a:p>
        </p:txBody>
      </p:sp>
      <p:pic>
        <p:nvPicPr>
          <p:cNvPr id="7170" name="Picture 2"/>
          <p:cNvPicPr>
            <a:picLocks noChangeAspect="1" noChangeArrowheads="1"/>
          </p:cNvPicPr>
          <p:nvPr/>
        </p:nvPicPr>
        <p:blipFill>
          <a:blip r:embed="rId2" cstate="print"/>
          <a:srcRect/>
          <a:stretch>
            <a:fillRect/>
          </a:stretch>
        </p:blipFill>
        <p:spPr bwMode="auto">
          <a:xfrm>
            <a:off x="3000364" y="4000504"/>
            <a:ext cx="4286280" cy="150019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2800" dirty="0" err="1" smtClean="0">
                <a:solidFill>
                  <a:srgbClr val="0033CC"/>
                </a:solidFill>
              </a:rPr>
              <a:t>EntityManager</a:t>
            </a:r>
            <a:r>
              <a:rPr lang="fr-FR" sz="2800" dirty="0" smtClean="0">
                <a:solidFill>
                  <a:srgbClr val="0033CC"/>
                </a:solidFill>
              </a:rPr>
              <a:t/>
            </a:r>
            <a:br>
              <a:rPr lang="fr-FR" sz="2800" dirty="0" smtClean="0">
                <a:solidFill>
                  <a:srgbClr val="0033CC"/>
                </a:solidFill>
              </a:rPr>
            </a:br>
            <a:r>
              <a:rPr lang="fr-FR" sz="2800" dirty="0" err="1" smtClean="0">
                <a:solidFill>
                  <a:srgbClr val="0033CC"/>
                </a:solidFill>
              </a:rPr>
              <a:t>merge</a:t>
            </a:r>
            <a:r>
              <a:rPr lang="fr-FR" sz="2800" dirty="0" smtClean="0">
                <a:solidFill>
                  <a:srgbClr val="0033CC"/>
                </a:solidFill>
              </a:rPr>
              <a:t> et </a:t>
            </a:r>
            <a:r>
              <a:rPr lang="fr-FR" sz="2800" dirty="0" err="1" smtClean="0">
                <a:solidFill>
                  <a:srgbClr val="0033CC"/>
                </a:solidFill>
              </a:rPr>
              <a:t>remove</a:t>
            </a:r>
            <a:r>
              <a:rPr lang="fr-FR" sz="3200" dirty="0" smtClean="0">
                <a:solidFill>
                  <a:srgbClr val="0033CC"/>
                </a:solidFill>
              </a:rPr>
              <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pour </a:t>
            </a:r>
            <a:r>
              <a:rPr lang="fr-FR" sz="2000" dirty="0" err="1" smtClean="0">
                <a:solidFill>
                  <a:srgbClr val="0033CC"/>
                </a:solidFill>
                <a:effectLst>
                  <a:outerShdw blurRad="50000" dist="30000" dir="5400000" algn="tl" rotWithShape="0">
                    <a:srgbClr val="000000">
                      <a:alpha val="30000"/>
                    </a:srgbClr>
                  </a:outerShdw>
                </a:effectLst>
              </a:rPr>
              <a:t>merge</a:t>
            </a:r>
            <a:r>
              <a:rPr lang="fr-FR" sz="2000"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pour </a:t>
            </a:r>
            <a:r>
              <a:rPr lang="fr-FR" sz="2000" dirty="0" err="1" smtClean="0">
                <a:solidFill>
                  <a:srgbClr val="0033CC"/>
                </a:solidFill>
                <a:effectLst>
                  <a:outerShdw blurRad="50000" dist="30000" dir="5400000" algn="tl" rotWithShape="0">
                    <a:srgbClr val="000000">
                      <a:alpha val="30000"/>
                    </a:srgbClr>
                  </a:outerShdw>
                </a:effectLst>
              </a:rPr>
              <a:t>remove</a:t>
            </a:r>
            <a:r>
              <a:rPr lang="fr-FR" sz="2000"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167</a:t>
            </a:fld>
            <a:endParaRPr lang="fr-BE" dirty="0"/>
          </a:p>
        </p:txBody>
      </p:sp>
      <p:pic>
        <p:nvPicPr>
          <p:cNvPr id="8194" name="Picture 2"/>
          <p:cNvPicPr>
            <a:picLocks noChangeAspect="1" noChangeArrowheads="1"/>
          </p:cNvPicPr>
          <p:nvPr/>
        </p:nvPicPr>
        <p:blipFill>
          <a:blip r:embed="rId2" cstate="print"/>
          <a:srcRect/>
          <a:stretch>
            <a:fillRect/>
          </a:stretch>
        </p:blipFill>
        <p:spPr bwMode="auto">
          <a:xfrm>
            <a:off x="1928794" y="1714488"/>
            <a:ext cx="4786346" cy="2071702"/>
          </a:xfrm>
          <a:prstGeom prst="rect">
            <a:avLst/>
          </a:prstGeom>
          <a:noFill/>
          <a:ln w="9525">
            <a:solidFill>
              <a:schemeClr val="accent1"/>
            </a:solid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714612" y="4714884"/>
            <a:ext cx="4429156" cy="1328739"/>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d'objets embarqués dans les entités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relations entre tables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168</a:t>
            </a:fld>
            <a:endParaRPr lang="fr-BE"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3200" dirty="0" smtClean="0">
                <a:solidFill>
                  <a:srgbClr val="0033CC"/>
                </a:solidFill>
              </a:rPr>
              <a:t> Le fichier persistence.xml</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Ce fichier persistence.xml contient la configuration de base pour le </a:t>
            </a:r>
            <a:r>
              <a:rPr lang="fr-FR" sz="2000" dirty="0" err="1" smtClean="0">
                <a:solidFill>
                  <a:srgbClr val="0033CC"/>
                </a:solidFill>
                <a:effectLst>
                  <a:outerShdw blurRad="50000" dist="30000" dir="5400000" algn="tl" rotWithShape="0">
                    <a:srgbClr val="000000">
                      <a:alpha val="30000"/>
                    </a:srgbClr>
                  </a:outerShdw>
                </a:effectLst>
              </a:rPr>
              <a:t>mapping</a:t>
            </a:r>
            <a:r>
              <a:rPr lang="fr-FR" sz="2000" dirty="0" smtClean="0">
                <a:solidFill>
                  <a:srgbClr val="0033CC"/>
                </a:solidFill>
                <a:effectLst>
                  <a:outerShdw blurRad="50000" dist="30000" dir="5400000" algn="tl" rotWithShape="0">
                    <a:srgbClr val="000000">
                      <a:alpha val="30000"/>
                    </a:srgbClr>
                  </a:outerShdw>
                </a:effectLst>
              </a:rPr>
              <a:t> notamment en fournissant les informations sur la connexion à la base de données à utiliser ;</a:t>
            </a: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Le fichier persistence.xml doit être stocké dans le répertoire </a:t>
            </a:r>
            <a:r>
              <a:rPr lang="fr-FR" sz="2000" i="1" dirty="0" smtClean="0">
                <a:solidFill>
                  <a:srgbClr val="0033CC"/>
                </a:solidFill>
                <a:effectLst>
                  <a:outerShdw blurRad="50000" dist="30000" dir="5400000" algn="tl" rotWithShape="0">
                    <a:srgbClr val="000000">
                      <a:alpha val="30000"/>
                    </a:srgbClr>
                  </a:outerShdw>
                </a:effectLst>
              </a:rPr>
              <a:t>META-INF;</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racine du document XML du fichier </a:t>
            </a:r>
            <a:r>
              <a:rPr lang="fr-FR" sz="2000" i="1" dirty="0" smtClean="0">
                <a:solidFill>
                  <a:srgbClr val="0033CC"/>
                </a:solidFill>
                <a:effectLst>
                  <a:outerShdw blurRad="50000" dist="30000" dir="5400000" algn="tl" rotWithShape="0">
                    <a:srgbClr val="000000">
                      <a:alpha val="30000"/>
                    </a:srgbClr>
                  </a:outerShdw>
                </a:effectLst>
              </a:rPr>
              <a:t>persistence.xml</a:t>
            </a:r>
            <a:r>
              <a:rPr lang="fr-FR" sz="2000" dirty="0" smtClean="0">
                <a:solidFill>
                  <a:srgbClr val="0033CC"/>
                </a:solidFill>
                <a:effectLst>
                  <a:outerShdw blurRad="50000" dist="30000" dir="5400000" algn="tl" rotWithShape="0">
                    <a:srgbClr val="000000">
                      <a:alpha val="30000"/>
                    </a:srgbClr>
                  </a:outerShdw>
                </a:effectLst>
              </a:rPr>
              <a:t> est le tag </a:t>
            </a:r>
            <a:r>
              <a:rPr lang="fr-FR" sz="2000" i="1" dirty="0" smtClean="0">
                <a:solidFill>
                  <a:srgbClr val="0033CC"/>
                </a:solidFill>
                <a:effectLst>
                  <a:outerShdw blurRad="50000" dist="30000" dir="5400000" algn="tl" rotWithShape="0">
                    <a:srgbClr val="000000">
                      <a:alpha val="30000"/>
                    </a:srgbClr>
                  </a:outerShdw>
                </a:effectLst>
              </a:rPr>
              <a:t>&lt;</a:t>
            </a:r>
            <a:r>
              <a:rPr lang="fr-FR" sz="2000" i="1" dirty="0" err="1" smtClean="0">
                <a:solidFill>
                  <a:srgbClr val="0033CC"/>
                </a:solidFill>
                <a:effectLst>
                  <a:outerShdw blurRad="50000" dist="30000" dir="5400000" algn="tl" rotWithShape="0">
                    <a:srgbClr val="000000">
                      <a:alpha val="30000"/>
                    </a:srgbClr>
                  </a:outerShdw>
                </a:effectLst>
              </a:rPr>
              <a:t>persistence</a:t>
            </a:r>
            <a:r>
              <a:rPr lang="fr-FR" sz="2000" i="1" dirty="0" smtClean="0">
                <a:solidFill>
                  <a:srgbClr val="0033CC"/>
                </a:solidFill>
                <a:effectLst>
                  <a:outerShdw blurRad="50000" dist="30000" dir="5400000" algn="tl" rotWithShape="0">
                    <a:srgbClr val="000000">
                      <a:alpha val="30000"/>
                    </a:srgbClr>
                  </a:outerShdw>
                </a:effectLst>
              </a:rPr>
              <a:t>&gt;</a:t>
            </a:r>
            <a:r>
              <a:rPr lang="fr-FR" sz="2000" dirty="0" smtClean="0">
                <a:solidFill>
                  <a:srgbClr val="0033CC"/>
                </a:solidFill>
                <a:effectLst>
                  <a:outerShdw blurRad="50000" dist="30000" dir="5400000" algn="tl" rotWithShape="0">
                    <a:srgbClr val="000000">
                      <a:alpha val="30000"/>
                    </a:srgbClr>
                  </a:outerShdw>
                </a:effectLst>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Il contient un ou plusieurs tags &lt;</a:t>
            </a:r>
            <a:r>
              <a:rPr lang="fr-FR" sz="1800" dirty="0" err="1" smtClean="0">
                <a:solidFill>
                  <a:srgbClr val="0033CC"/>
                </a:solidFill>
                <a:effectLst>
                  <a:outerShdw blurRad="50000" dist="30000" dir="5400000" algn="tl" rotWithShape="0">
                    <a:srgbClr val="000000">
                      <a:alpha val="30000"/>
                    </a:srgbClr>
                  </a:outerShdw>
                </a:effectLst>
              </a:rPr>
              <a:t>persistence</a:t>
            </a:r>
            <a:r>
              <a:rPr lang="fr-FR" sz="1800" dirty="0" smtClean="0">
                <a:solidFill>
                  <a:srgbClr val="0033CC"/>
                </a:solidFill>
                <a:effectLst>
                  <a:outerShdw blurRad="50000" dist="30000" dir="5400000" algn="tl" rotWithShape="0">
                    <a:srgbClr val="000000">
                      <a:alpha val="30000"/>
                    </a:srgbClr>
                  </a:outerShdw>
                </a:effectLst>
              </a:rPr>
              <a:t>-unit&gt; ; </a:t>
            </a:r>
          </a:p>
          <a:p>
            <a:pPr lvl="1" algn="just">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Ce tag possède deux attributs : </a:t>
            </a:r>
            <a:r>
              <a:rPr lang="fr-FR" sz="1800" i="1" dirty="0" smtClean="0">
                <a:solidFill>
                  <a:srgbClr val="0033CC"/>
                </a:solidFill>
                <a:effectLst>
                  <a:outerShdw blurRad="50000" dist="30000" dir="5400000" algn="tl" rotWithShape="0">
                    <a:srgbClr val="000000">
                      <a:alpha val="30000"/>
                    </a:srgbClr>
                  </a:outerShdw>
                </a:effectLst>
              </a:rPr>
              <a:t>name</a:t>
            </a:r>
            <a:r>
              <a:rPr lang="fr-FR" sz="1800" dirty="0" smtClean="0">
                <a:solidFill>
                  <a:srgbClr val="0033CC"/>
                </a:solidFill>
                <a:effectLst>
                  <a:outerShdw blurRad="50000" dist="30000" dir="5400000" algn="tl" rotWithShape="0">
                    <a:srgbClr val="000000">
                      <a:alpha val="30000"/>
                    </a:srgbClr>
                  </a:outerShdw>
                </a:effectLst>
              </a:rPr>
              <a:t> (obligatoire) qui précise le nom de l'unité et qui servira à y faire référence et </a:t>
            </a:r>
            <a:r>
              <a:rPr lang="fr-FR" sz="1800" i="1" dirty="0" smtClean="0">
                <a:solidFill>
                  <a:srgbClr val="0033CC"/>
                </a:solidFill>
                <a:effectLst>
                  <a:outerShdw blurRad="50000" dist="30000" dir="5400000" algn="tl" rotWithShape="0">
                    <a:srgbClr val="000000">
                      <a:alpha val="30000"/>
                    </a:srgbClr>
                  </a:outerShdw>
                </a:effectLst>
              </a:rPr>
              <a:t>transaction-type</a:t>
            </a:r>
            <a:r>
              <a:rPr lang="fr-FR" sz="1800" dirty="0" smtClean="0">
                <a:solidFill>
                  <a:srgbClr val="0033CC"/>
                </a:solidFill>
                <a:effectLst>
                  <a:outerShdw blurRad="50000" dist="30000" dir="5400000" algn="tl" rotWithShape="0">
                    <a:srgbClr val="000000">
                      <a:alpha val="30000"/>
                    </a:srgbClr>
                  </a:outerShdw>
                </a:effectLst>
              </a:rPr>
              <a:t> (optionnel) qui précise le type de transaction utilisée (ceci dépend de l'environnement d'exécution : Java SE ou Java EE).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169</a:t>
            </a:fld>
            <a:endParaRPr lang="fr-B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400" dirty="0" smtClean="0">
                <a:solidFill>
                  <a:srgbClr val="0033CC"/>
                </a:solidFill>
              </a:rPr>
              <a:t>L'environnement d'exécution des applications J2EE</a:t>
            </a:r>
            <a:r>
              <a:rPr lang="fr-FR" sz="2800" dirty="0" smtClean="0">
                <a:solidFill>
                  <a:srgbClr val="0033CC"/>
                </a:solidFill>
              </a:rPr>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J2EE propose des spécifications pour une infrastructure dans laquelle s'exécute les composants.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spécifications décrivent les rôles de chaque élément et précisent un ensemble d'interfaces pour permettre à chacun de ces éléments de</a:t>
            </a:r>
          </a:p>
          <a:p>
            <a:pPr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communiquer.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Ceci permet de séparer les applications et l'environnement dans lequel elles s'exécutent. Les spécifications précisent à l'aide des API un certain nombre de fonctionnalités que doivent implémenter l'environnement d'exécution. Ces fonctionnalités sont de bas niveau ce qui permet aux développeurs de se concentrer sur la logique métier.</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a:t>
            </a:fld>
            <a:endParaRPr lang="fr-BE"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3200" dirty="0" smtClean="0">
                <a:solidFill>
                  <a:srgbClr val="0033CC"/>
                </a:solidFill>
              </a:rPr>
              <a:t> Le fichier persistence.xml</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tag </a:t>
            </a:r>
            <a:r>
              <a:rPr lang="fr-FR" sz="2000" i="1" dirty="0" smtClean="0">
                <a:solidFill>
                  <a:srgbClr val="0033CC"/>
                </a:solidFill>
                <a:effectLst>
                  <a:outerShdw blurRad="50000" dist="30000" dir="5400000" algn="tl" rotWithShape="0">
                    <a:srgbClr val="000000">
                      <a:alpha val="30000"/>
                    </a:srgbClr>
                  </a:outerShdw>
                </a:effectLst>
              </a:rPr>
              <a:t>&lt;</a:t>
            </a:r>
            <a:r>
              <a:rPr lang="fr-FR" sz="2000" i="1" dirty="0" err="1" smtClean="0">
                <a:solidFill>
                  <a:srgbClr val="0033CC"/>
                </a:solidFill>
                <a:effectLst>
                  <a:outerShdw blurRad="50000" dist="30000" dir="5400000" algn="tl" rotWithShape="0">
                    <a:srgbClr val="000000">
                      <a:alpha val="30000"/>
                    </a:srgbClr>
                  </a:outerShdw>
                </a:effectLst>
              </a:rPr>
              <a:t>persistence</a:t>
            </a:r>
            <a:r>
              <a:rPr lang="fr-FR" sz="2000" i="1" dirty="0" smtClean="0">
                <a:solidFill>
                  <a:srgbClr val="0033CC"/>
                </a:solidFill>
                <a:effectLst>
                  <a:outerShdw blurRad="50000" dist="30000" dir="5400000" algn="tl" rotWithShape="0">
                    <a:srgbClr val="000000">
                      <a:alpha val="30000"/>
                    </a:srgbClr>
                  </a:outerShdw>
                </a:effectLst>
              </a:rPr>
              <a:t>-unit&gt; </a:t>
            </a:r>
            <a:r>
              <a:rPr lang="fr-FR" sz="2000" dirty="0" smtClean="0">
                <a:solidFill>
                  <a:srgbClr val="0033CC"/>
                </a:solidFill>
                <a:effectLst>
                  <a:outerShdw blurRad="50000" dist="30000" dir="5400000" algn="tl" rotWithShape="0">
                    <a:srgbClr val="000000">
                      <a:alpha val="30000"/>
                    </a:srgbClr>
                  </a:outerShdw>
                </a:effectLst>
              </a:rPr>
              <a:t>peut avoir les tags fils suivants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170</a:t>
            </a:fld>
            <a:endParaRPr lang="fr-BE" dirty="0"/>
          </a:p>
        </p:txBody>
      </p:sp>
      <p:graphicFrame>
        <p:nvGraphicFramePr>
          <p:cNvPr id="7" name="Tableau 6"/>
          <p:cNvGraphicFramePr>
            <a:graphicFrameLocks noGrp="1"/>
          </p:cNvGraphicFramePr>
          <p:nvPr/>
        </p:nvGraphicFramePr>
        <p:xfrm>
          <a:off x="1285852" y="1643050"/>
          <a:ext cx="7643866" cy="4881880"/>
        </p:xfrm>
        <a:graphic>
          <a:graphicData uri="http://schemas.openxmlformats.org/drawingml/2006/table">
            <a:tbl>
              <a:tblPr firstRow="1" bandRow="1">
                <a:tableStyleId>{616DA210-FB5B-4158-B5E0-FEB733F419BA}</a:tableStyleId>
              </a:tblPr>
              <a:tblGrid>
                <a:gridCol w="2357454">
                  <a:extLst>
                    <a:ext uri="{9D8B030D-6E8A-4147-A177-3AD203B41FA5}">
                      <a16:colId xmlns:a16="http://schemas.microsoft.com/office/drawing/2014/main" val="20000"/>
                    </a:ext>
                  </a:extLst>
                </a:gridCol>
                <a:gridCol w="5286412">
                  <a:extLst>
                    <a:ext uri="{9D8B030D-6E8A-4147-A177-3AD203B41FA5}">
                      <a16:colId xmlns:a16="http://schemas.microsoft.com/office/drawing/2014/main" val="20001"/>
                    </a:ext>
                  </a:extLst>
                </a:gridCol>
              </a:tblGrid>
              <a:tr h="370840">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Tag</a:t>
                      </a:r>
                    </a:p>
                  </a:txBody>
                  <a:tcPr/>
                </a:tc>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&lt;description&gt;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Description purement informative de l'unité de  persistance(optionnel)</a:t>
                      </a:r>
                    </a:p>
                    <a:p>
                      <a:endPar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&lt;provider&gt;</a:t>
                      </a:r>
                      <a:endParaRPr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pleinement qualifié d'une classe de type </a:t>
                      </a:r>
                      <a:r>
                        <a:rPr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javax.persistence</a:t>
                      </a:r>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r>
                        <a:rPr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PersistenceProvider</a:t>
                      </a:r>
                      <a:r>
                        <a:rPr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 (optionnel). Généralement fournie par le fournisseur de l'implémentation de l'API : une utilisation de ce tag n'est requise que pour des besoins spécifiques.</a:t>
                      </a:r>
                      <a:endParaRPr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&lt;</a:t>
                      </a: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jta</a:t>
                      </a:r>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-data-source&gt;</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JNDI de la </a:t>
                      </a: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DataSource</a:t>
                      </a:r>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 utilisée dans un environnement avec support de JTA (optionnel)</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&lt;non-</a:t>
                      </a: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jta</a:t>
                      </a:r>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-data-source&gt;</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Nom JNDI de la </a:t>
                      </a: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DataSource</a:t>
                      </a:r>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 utilisée dans un environnement sans support de JTA (optionnel)</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4"/>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&lt;</a:t>
                      </a:r>
                      <a:r>
                        <a:rPr kumimoji="0" lang="fr-FR" sz="1600" kern="1200" dirty="0" err="1" smtClean="0">
                          <a:solidFill>
                            <a:srgbClr val="0033CC"/>
                          </a:solidFill>
                          <a:effectLst>
                            <a:outerShdw blurRad="50000" dist="30000" dir="5400000" algn="tl" rotWithShape="0">
                              <a:srgbClr val="000000">
                                <a:alpha val="30000"/>
                              </a:srgbClr>
                            </a:outerShdw>
                          </a:effectLst>
                          <a:latin typeface="+mn-lt"/>
                          <a:ea typeface="+mn-ea"/>
                          <a:cs typeface="+mn-cs"/>
                        </a:rPr>
                        <a:t>mapping</a:t>
                      </a:r>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-file&gt;</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600" kern="1200" smtClean="0">
                          <a:solidFill>
                            <a:srgbClr val="0033CC"/>
                          </a:solidFill>
                          <a:effectLst>
                            <a:outerShdw blurRad="50000" dist="30000" dir="5400000" algn="tl" rotWithShape="0">
                              <a:srgbClr val="000000">
                                <a:alpha val="30000"/>
                              </a:srgbClr>
                            </a:outerShdw>
                          </a:effectLst>
                          <a:latin typeface="+mn-lt"/>
                          <a:ea typeface="+mn-ea"/>
                          <a:cs typeface="+mn-cs"/>
                        </a:rPr>
                        <a:t>Précise un fichier de mapping supplémentaire (optionnel)</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5"/>
                  </a:ext>
                </a:extLst>
              </a:tr>
              <a:tr h="370840">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&lt;jar-file&gt;</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tc>
                  <a:txBody>
                    <a:bodyPr/>
                    <a:lstStyle/>
                    <a:p>
                      <a:r>
                        <a:rPr kumimoji="0" lang="fr-FR" sz="1600" kern="1200" dirty="0" smtClean="0">
                          <a:solidFill>
                            <a:srgbClr val="0033CC"/>
                          </a:solidFill>
                          <a:effectLst>
                            <a:outerShdw blurRad="50000" dist="30000" dir="5400000" algn="tl" rotWithShape="0">
                              <a:srgbClr val="000000">
                                <a:alpha val="30000"/>
                              </a:srgbClr>
                            </a:outerShdw>
                          </a:effectLst>
                          <a:latin typeface="+mn-lt"/>
                          <a:ea typeface="+mn-ea"/>
                          <a:cs typeface="+mn-cs"/>
                        </a:rPr>
                        <a:t>Précise un fichier jar qui contient des entités à inclure dans l'unité de persistance : le chemin précisé est relatif par rapport au fichier persistence.xml (optionnel)</a:t>
                      </a:r>
                      <a:endParaRPr kumimoji="0" lang="fr-FR" sz="1600" kern="1200" dirty="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3200" dirty="0" smtClean="0">
                <a:solidFill>
                  <a:srgbClr val="0033CC"/>
                </a:solidFill>
              </a:rPr>
              <a:t> Le fichier persistence.xml</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171</a:t>
            </a:fld>
            <a:endParaRPr lang="fr-BE" dirty="0"/>
          </a:p>
        </p:txBody>
      </p:sp>
      <p:graphicFrame>
        <p:nvGraphicFramePr>
          <p:cNvPr id="7" name="Tableau 6"/>
          <p:cNvGraphicFramePr>
            <a:graphicFrameLocks noGrp="1"/>
          </p:cNvGraphicFramePr>
          <p:nvPr/>
        </p:nvGraphicFramePr>
        <p:xfrm>
          <a:off x="1142976" y="1214422"/>
          <a:ext cx="7643866" cy="2621280"/>
        </p:xfrm>
        <a:graphic>
          <a:graphicData uri="http://schemas.openxmlformats.org/drawingml/2006/table">
            <a:tbl>
              <a:tblPr firstRow="1" bandRow="1">
                <a:tableStyleId>{616DA210-FB5B-4158-B5E0-FEB733F419BA}</a:tableStyleId>
              </a:tblPr>
              <a:tblGrid>
                <a:gridCol w="2571768">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370840">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Tag</a:t>
                      </a:r>
                    </a:p>
                  </a:txBody>
                  <a:tcPr/>
                </a:tc>
                <a:tc>
                  <a:txBody>
                    <a:bodyPr/>
                    <a:lstStyle/>
                    <a:p>
                      <a:pPr algn="ct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Rôle</a:t>
                      </a:r>
                    </a:p>
                  </a:txBody>
                  <a:tcPr/>
                </a:tc>
                <a:extLst>
                  <a:ext uri="{0D108BD9-81ED-4DB2-BD59-A6C34878D82A}">
                    <a16:rowId xmlns:a16="http://schemas.microsoft.com/office/drawing/2014/main" val="10000"/>
                  </a:ext>
                </a:extLst>
              </a:tr>
              <a:tr h="370840">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&lt;class&gt;</a:t>
                      </a:r>
                    </a:p>
                  </a:txBody>
                  <a:tcPr/>
                </a:tc>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Précise une classe d'une entité qui sera incluse dans l'unité de </a:t>
                      </a:r>
                      <a:r>
                        <a:rPr kumimoji="0" lang="fr-FR" sz="16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persistence</a:t>
                      </a:r>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 (optionnel)</a:t>
                      </a:r>
                    </a:p>
                  </a:txBody>
                  <a:tcPr/>
                </a:tc>
                <a:extLst>
                  <a:ext uri="{0D108BD9-81ED-4DB2-BD59-A6C34878D82A}">
                    <a16:rowId xmlns:a16="http://schemas.microsoft.com/office/drawing/2014/main" val="10001"/>
                  </a:ext>
                </a:extLst>
              </a:tr>
              <a:tr h="370840">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&lt;</a:t>
                      </a:r>
                      <a:r>
                        <a:rPr kumimoji="0" lang="fr-FR" sz="16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properties</a:t>
                      </a:r>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&gt;</a:t>
                      </a:r>
                    </a:p>
                  </a:txBody>
                  <a:tcPr/>
                </a:tc>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Fournir des paramètres spécifiques au fournisseur. Comme Java SE ne propose pas de serveur JNDI, c'est fréquemment via ce tag que les informations concernant la source de données sont définis (optionnel)</a:t>
                      </a:r>
                    </a:p>
                  </a:txBody>
                  <a:tcPr/>
                </a:tc>
                <a:extLst>
                  <a:ext uri="{0D108BD9-81ED-4DB2-BD59-A6C34878D82A}">
                    <a16:rowId xmlns:a16="http://schemas.microsoft.com/office/drawing/2014/main" val="10002"/>
                  </a:ext>
                </a:extLst>
              </a:tr>
              <a:tr h="370840">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&lt;</a:t>
                      </a:r>
                      <a:r>
                        <a:rPr kumimoji="0" lang="fr-FR" sz="16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exclude</a:t>
                      </a:r>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r>
                        <a:rPr kumimoji="0" lang="fr-FR" sz="1600" b="0" kern="1200" dirty="0" err="1" smtClean="0">
                          <a:solidFill>
                            <a:srgbClr val="0033CC"/>
                          </a:solidFill>
                          <a:effectLst>
                            <a:outerShdw blurRad="50000" dist="30000" dir="5400000" algn="tl" rotWithShape="0">
                              <a:srgbClr val="000000">
                                <a:alpha val="30000"/>
                              </a:srgbClr>
                            </a:outerShdw>
                          </a:effectLst>
                          <a:latin typeface="+mn-lt"/>
                          <a:ea typeface="+mn-ea"/>
                          <a:cs typeface="+mn-cs"/>
                        </a:rPr>
                        <a:t>unlisted</a:t>
                      </a:r>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-classes&gt;</a:t>
                      </a:r>
                    </a:p>
                  </a:txBody>
                  <a:tcPr/>
                </a:tc>
                <a:tc>
                  <a:txBody>
                    <a:bodyPr/>
                    <a:lstStyle/>
                    <a:p>
                      <a:pPr marL="0" algn="l" rtl="0" eaLnBrk="1" latinLnBrk="0" hangingPunct="1"/>
                      <a:r>
                        <a:rPr kumimoji="0" lang="fr-FR" sz="1600" b="0" kern="1200" dirty="0" smtClean="0">
                          <a:solidFill>
                            <a:srgbClr val="0033CC"/>
                          </a:solidFill>
                          <a:effectLst>
                            <a:outerShdw blurRad="50000" dist="30000" dir="5400000" algn="tl" rotWithShape="0">
                              <a:srgbClr val="000000">
                                <a:alpha val="30000"/>
                              </a:srgbClr>
                            </a:outerShdw>
                          </a:effectLst>
                          <a:latin typeface="+mn-lt"/>
                          <a:ea typeface="+mn-ea"/>
                          <a:cs typeface="+mn-cs"/>
                        </a:rPr>
                        <a:t>Inhibition de la recherche automatique des classes des entités (optionnel)</a:t>
                      </a:r>
                    </a:p>
                  </a:txBody>
                  <a:tcPr/>
                </a:tc>
                <a:extLst>
                  <a:ext uri="{0D108BD9-81ED-4DB2-BD59-A6C34878D82A}">
                    <a16:rowId xmlns:a16="http://schemas.microsoft.com/office/drawing/2014/main" val="10003"/>
                  </a:ext>
                </a:extLst>
              </a:tr>
            </a:tbl>
          </a:graphicData>
        </a:graphic>
      </p:graphicFrame>
      <p:sp>
        <p:nvSpPr>
          <p:cNvPr id="10" name="Rectangle 9"/>
          <p:cNvSpPr/>
          <p:nvPr/>
        </p:nvSpPr>
        <p:spPr>
          <a:xfrm>
            <a:off x="1142976" y="4000504"/>
            <a:ext cx="7786742" cy="2554545"/>
          </a:xfrm>
          <a:prstGeom prst="rect">
            <a:avLst/>
          </a:prstGeom>
        </p:spPr>
        <p:txBody>
          <a:bodyPr wrap="square">
            <a:sp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n-lt"/>
                <a:cs typeface="+mn-cs"/>
              </a:rPr>
              <a:t> L'ensemble des classes des entités qui compose l'unité de persistance peut être spécifié explicitement dans le fichier persistence.xml ou déterminé dynamiquement à l'exécution par recherche de toutes les classes possédant une annotation </a:t>
            </a:r>
            <a:r>
              <a:rPr lang="fr-FR" sz="2000" i="1" dirty="0" smtClean="0">
                <a:solidFill>
                  <a:srgbClr val="0033CC"/>
                </a:solidFill>
                <a:effectLst>
                  <a:outerShdw blurRad="50000" dist="30000" dir="5400000" algn="tl" rotWithShape="0">
                    <a:srgbClr val="000000">
                      <a:alpha val="30000"/>
                    </a:srgbClr>
                  </a:outerShdw>
                </a:effectLst>
                <a:latin typeface="+mn-lt"/>
                <a:cs typeface="+mn-cs"/>
              </a:rPr>
              <a:t>@</a:t>
            </a:r>
            <a:r>
              <a:rPr lang="fr-FR" sz="2000" i="1" dirty="0" err="1" smtClean="0">
                <a:solidFill>
                  <a:srgbClr val="0033CC"/>
                </a:solidFill>
                <a:effectLst>
                  <a:outerShdw blurRad="50000" dist="30000" dir="5400000" algn="tl" rotWithShape="0">
                    <a:srgbClr val="000000">
                      <a:alpha val="30000"/>
                    </a:srgbClr>
                  </a:outerShdw>
                </a:effectLst>
                <a:latin typeface="+mn-lt"/>
                <a:cs typeface="+mn-cs"/>
              </a:rPr>
              <a:t>javax.persistence.Entity</a:t>
            </a:r>
            <a:r>
              <a:rPr lang="fr-FR" sz="2000" dirty="0" smtClean="0">
                <a:solidFill>
                  <a:srgbClr val="0033CC"/>
                </a:solidFill>
                <a:effectLst>
                  <a:outerShdw blurRad="50000" dist="30000" dir="5400000" algn="tl" rotWithShape="0">
                    <a:srgbClr val="000000">
                      <a:alpha val="30000"/>
                    </a:srgbClr>
                  </a:outerShdw>
                </a:effectLst>
                <a:latin typeface="+mn-lt"/>
                <a:cs typeface="+mn-cs"/>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n-lt"/>
                <a:cs typeface="+mn-cs"/>
              </a:rPr>
              <a:t> Par défaut, la liste de classes explicites est complétée par la liste des classes issue de la recherche dynamique. Pour empêcher la recherche dynamique, il faut utiliser le tag </a:t>
            </a:r>
            <a:r>
              <a:rPr lang="fr-FR" sz="2000" i="1" dirty="0" smtClean="0">
                <a:solidFill>
                  <a:srgbClr val="0033CC"/>
                </a:solidFill>
                <a:effectLst>
                  <a:outerShdw blurRad="50000" dist="30000" dir="5400000" algn="tl" rotWithShape="0">
                    <a:srgbClr val="000000">
                      <a:alpha val="30000"/>
                    </a:srgbClr>
                  </a:outerShdw>
                </a:effectLst>
                <a:latin typeface="+mn-lt"/>
                <a:cs typeface="+mn-cs"/>
              </a:rPr>
              <a:t>&lt;</a:t>
            </a:r>
            <a:r>
              <a:rPr lang="fr-FR" sz="2000" i="1" dirty="0" err="1" smtClean="0">
                <a:solidFill>
                  <a:srgbClr val="0033CC"/>
                </a:solidFill>
                <a:effectLst>
                  <a:outerShdw blurRad="50000" dist="30000" dir="5400000" algn="tl" rotWithShape="0">
                    <a:srgbClr val="000000">
                      <a:alpha val="30000"/>
                    </a:srgbClr>
                  </a:outerShdw>
                </a:effectLst>
                <a:latin typeface="+mn-lt"/>
                <a:cs typeface="+mn-cs"/>
              </a:rPr>
              <a:t>exclude</a:t>
            </a:r>
            <a:r>
              <a:rPr lang="fr-FR" sz="2000" i="1" dirty="0" smtClean="0">
                <a:solidFill>
                  <a:srgbClr val="0033CC"/>
                </a:solidFill>
                <a:effectLst>
                  <a:outerShdw blurRad="50000" dist="30000" dir="5400000" algn="tl" rotWithShape="0">
                    <a:srgbClr val="000000">
                      <a:alpha val="30000"/>
                    </a:srgbClr>
                  </a:outerShdw>
                </a:effectLst>
                <a:latin typeface="+mn-lt"/>
                <a:cs typeface="+mn-cs"/>
              </a:rPr>
              <a:t>-</a:t>
            </a:r>
            <a:r>
              <a:rPr lang="fr-FR" sz="2000" i="1" dirty="0" err="1" smtClean="0">
                <a:solidFill>
                  <a:srgbClr val="0033CC"/>
                </a:solidFill>
                <a:effectLst>
                  <a:outerShdw blurRad="50000" dist="30000" dir="5400000" algn="tl" rotWithShape="0">
                    <a:srgbClr val="000000">
                      <a:alpha val="30000"/>
                    </a:srgbClr>
                  </a:outerShdw>
                </a:effectLst>
                <a:latin typeface="+mn-lt"/>
                <a:cs typeface="+mn-cs"/>
              </a:rPr>
              <a:t>unlisted</a:t>
            </a:r>
            <a:r>
              <a:rPr lang="fr-FR" sz="2000" i="1" dirty="0" smtClean="0">
                <a:solidFill>
                  <a:srgbClr val="0033CC"/>
                </a:solidFill>
                <a:effectLst>
                  <a:outerShdw blurRad="50000" dist="30000" dir="5400000" algn="tl" rotWithShape="0">
                    <a:srgbClr val="000000">
                      <a:alpha val="30000"/>
                    </a:srgbClr>
                  </a:outerShdw>
                </a:effectLst>
                <a:latin typeface="+mn-lt"/>
                <a:cs typeface="+mn-cs"/>
              </a:rPr>
              <a:t>-classes&gt;</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643206"/>
          </a:xfrm>
        </p:spPr>
        <p:txBody>
          <a:bodyPr>
            <a:noAutofit/>
          </a:bodyPr>
          <a:lstStyle/>
          <a:p>
            <a:pPr algn="ctr" eaLnBrk="1" fontAlgn="auto" hangingPunct="1">
              <a:spcAft>
                <a:spcPts val="0"/>
              </a:spcAft>
              <a:defRPr/>
            </a:pPr>
            <a:r>
              <a:rPr lang="fr-FR" sz="2800" dirty="0" smtClean="0">
                <a:solidFill>
                  <a:srgbClr val="0033CC"/>
                </a:solidFill>
              </a:rPr>
              <a:t>JPA: </a:t>
            </a:r>
            <a:r>
              <a:rPr lang="fr-FR" sz="3200" dirty="0" smtClean="0">
                <a:solidFill>
                  <a:srgbClr val="0033CC"/>
                </a:solidFill>
              </a:rPr>
              <a:t> Le fichier persistence.xml</a:t>
            </a:r>
            <a:br>
              <a:rPr lang="fr-FR" sz="3200" dirty="0" smtClean="0">
                <a:solidFill>
                  <a:srgbClr val="0033CC"/>
                </a:solidFill>
              </a:rPr>
            </a:br>
            <a:r>
              <a:rPr lang="fr-FR" sz="3200" dirty="0" smtClean="0">
                <a:solidFill>
                  <a:srgbClr val="0033CC"/>
                </a:solidFill>
              </a:rPr>
              <a:t/>
            </a:r>
            <a:br>
              <a:rPr lang="fr-FR" sz="32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Exemple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172</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1071538" y="1571612"/>
            <a:ext cx="7791450" cy="392909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d'objets embarqués dans les entités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dirty="0" smtClean="0">
                <a:solidFill>
                  <a:srgbClr val="0033CC"/>
                </a:solidFill>
                <a:effectLst>
                  <a:outerShdw blurRad="50000" dist="30000" dir="5400000" algn="tl" rotWithShape="0">
                    <a:srgbClr val="000000">
                      <a:alpha val="30000"/>
                    </a:srgbClr>
                  </a:outerShdw>
                </a:effectLst>
              </a:rPr>
              <a:t>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relations entre tables dans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173</a:t>
            </a:fld>
            <a:endParaRPr lang="fr-BE"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800" dirty="0" smtClean="0">
                <a:solidFill>
                  <a:srgbClr val="0033CC"/>
                </a:solidFill>
              </a:rPr>
              <a:t>JPA: La gestion des transactions hors Java EE</a:t>
            </a: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 conteneur Java EE propose un support des transactions grâce à l'API JTA : c'est la façon standard de gérer les transactions par le conteneur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Hors d'un tel conteneur, par exemple dans une application Java SE, les transactions ne sont pas supportées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Dans le contexte Java SE, JPA propose une gestion des transactions grâce à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EntityTransaction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interface propose plusieurs méthodes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174</a:t>
            </a:fld>
            <a:endParaRPr lang="fr-BE" dirty="0"/>
          </a:p>
        </p:txBody>
      </p:sp>
      <p:graphicFrame>
        <p:nvGraphicFramePr>
          <p:cNvPr id="10" name="Tableau 9"/>
          <p:cNvGraphicFramePr>
            <a:graphicFrameLocks noGrp="1"/>
          </p:cNvGraphicFramePr>
          <p:nvPr/>
        </p:nvGraphicFramePr>
        <p:xfrm>
          <a:off x="1643042" y="4357693"/>
          <a:ext cx="7072362" cy="1849120"/>
        </p:xfrm>
        <a:graphic>
          <a:graphicData uri="http://schemas.openxmlformats.org/drawingml/2006/table">
            <a:tbl>
              <a:tblPr firstRow="1" bandRow="1">
                <a:tableStyleId>{616DA210-FB5B-4158-B5E0-FEB733F419BA}</a:tableStyleId>
              </a:tblPr>
              <a:tblGrid>
                <a:gridCol w="2000264">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227964">
                <a:tc>
                  <a:txBody>
                    <a:bodyPr/>
                    <a:lstStyle/>
                    <a:p>
                      <a:pPr algn="ct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Méthode</a:t>
                      </a:r>
                    </a:p>
                  </a:txBody>
                  <a:tcPr/>
                </a:tc>
                <a:tc>
                  <a:txBody>
                    <a:bodyPr/>
                    <a:lstStyle/>
                    <a:p>
                      <a:pPr algn="ct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Rôle</a:t>
                      </a:r>
                    </a:p>
                  </a:txBody>
                  <a:tcPr/>
                </a:tc>
                <a:extLst>
                  <a:ext uri="{0D108BD9-81ED-4DB2-BD59-A6C34878D82A}">
                    <a16:rowId xmlns:a16="http://schemas.microsoft.com/office/drawing/2014/main" val="10000"/>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void</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begin</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Débuter la transaction</a:t>
                      </a:r>
                    </a:p>
                  </a:txBody>
                  <a:tcPr/>
                </a:tc>
                <a:extLst>
                  <a:ext uri="{0D108BD9-81ED-4DB2-BD59-A6C34878D82A}">
                    <a16:rowId xmlns:a16="http://schemas.microsoft.com/office/drawing/2014/main" val="10001"/>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void</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commit()</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Valider la transaction</a:t>
                      </a:r>
                    </a:p>
                  </a:txBody>
                  <a:tcPr/>
                </a:tc>
                <a:extLst>
                  <a:ext uri="{0D108BD9-81ED-4DB2-BD59-A6C34878D82A}">
                    <a16:rowId xmlns:a16="http://schemas.microsoft.com/office/drawing/2014/main" val="10002"/>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void</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roolback</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Annuler la transaction</a:t>
                      </a:r>
                    </a:p>
                  </a:txBody>
                  <a:tcPr/>
                </a:tc>
                <a:extLst>
                  <a:ext uri="{0D108BD9-81ED-4DB2-BD59-A6C34878D82A}">
                    <a16:rowId xmlns:a16="http://schemas.microsoft.com/office/drawing/2014/main" val="10003"/>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boolean</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isActive</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Déterminer si la transaction est active</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800" dirty="0" smtClean="0">
                <a:solidFill>
                  <a:srgbClr val="0033CC"/>
                </a:solidFill>
              </a:rPr>
              <a:t>JPA: La gestion des transactions hors Java EE</a:t>
            </a: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Pour obtenir une instance de la transaction, il faut utiliser la méthode </a:t>
            </a:r>
            <a:r>
              <a:rPr lang="fr-FR" sz="2000" i="1" dirty="0" err="1" smtClean="0">
                <a:solidFill>
                  <a:srgbClr val="0033CC"/>
                </a:solidFill>
                <a:effectLst>
                  <a:outerShdw blurRad="50000" dist="30000" dir="5400000" algn="tl" rotWithShape="0">
                    <a:srgbClr val="000000">
                      <a:alpha val="30000"/>
                    </a:srgbClr>
                  </a:outerShdw>
                </a:effectLst>
              </a:rPr>
              <a:t>getTransaction</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de l'</a:t>
            </a:r>
            <a:r>
              <a:rPr lang="fr-FR" sz="2000" dirty="0" err="1" smtClean="0">
                <a:solidFill>
                  <a:srgbClr val="0033CC"/>
                </a:solidFill>
                <a:effectLst>
                  <a:outerShdw blurRad="50000" dist="30000" dir="5400000" algn="tl" rotWithShape="0">
                    <a:srgbClr val="000000">
                      <a:alpha val="30000"/>
                    </a:srgbClr>
                  </a:outerShdw>
                </a:effectLst>
              </a:rPr>
              <a:t>EntityManager</a:t>
            </a:r>
            <a:r>
              <a:rPr lang="fr-FR" sz="20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La méthode </a:t>
            </a:r>
            <a:r>
              <a:rPr lang="fr-FR" sz="2000" dirty="0" err="1" smtClean="0">
                <a:solidFill>
                  <a:srgbClr val="0033CC"/>
                </a:solidFill>
                <a:effectLst>
                  <a:outerShdw blurRad="50000" dist="30000" dir="5400000" algn="tl" rotWithShape="0">
                    <a:srgbClr val="000000">
                      <a:alpha val="30000"/>
                    </a:srgbClr>
                  </a:outerShdw>
                </a:effectLst>
              </a:rPr>
              <a:t>begin</a:t>
            </a:r>
            <a:r>
              <a:rPr lang="fr-FR" sz="2000" dirty="0" smtClean="0">
                <a:solidFill>
                  <a:srgbClr val="0033CC"/>
                </a:solidFill>
                <a:effectLst>
                  <a:outerShdw blurRad="50000" dist="30000" dir="5400000" algn="tl" rotWithShape="0">
                    <a:srgbClr val="000000">
                      <a:alpha val="30000"/>
                    </a:srgbClr>
                  </a:outerShdw>
                </a:effectLst>
              </a:rPr>
              <a:t>() lève une exception de type </a:t>
            </a:r>
            <a:r>
              <a:rPr lang="fr-FR" sz="2000" dirty="0" err="1" smtClean="0">
                <a:solidFill>
                  <a:srgbClr val="0033CC"/>
                </a:solidFill>
                <a:effectLst>
                  <a:outerShdw blurRad="50000" dist="30000" dir="5400000" algn="tl" rotWithShape="0">
                    <a:srgbClr val="000000">
                      <a:alpha val="30000"/>
                    </a:srgbClr>
                  </a:outerShdw>
                </a:effectLst>
              </a:rPr>
              <a:t>IllegalStateException</a:t>
            </a:r>
            <a:r>
              <a:rPr lang="fr-FR" sz="2000" dirty="0" smtClean="0">
                <a:solidFill>
                  <a:srgbClr val="0033CC"/>
                </a:solidFill>
                <a:effectLst>
                  <a:outerShdw blurRad="50000" dist="30000" dir="5400000" algn="tl" rotWithShape="0">
                    <a:srgbClr val="000000">
                      <a:alpha val="30000"/>
                    </a:srgbClr>
                  </a:outerShdw>
                </a:effectLst>
              </a:rPr>
              <a:t> si une transaction est déjà active ;</a:t>
            </a:r>
          </a:p>
          <a:p>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Les méthodes </a:t>
            </a:r>
            <a:r>
              <a:rPr lang="fr-FR" sz="2000" i="1" dirty="0" smtClean="0">
                <a:solidFill>
                  <a:srgbClr val="0033CC"/>
                </a:solidFill>
                <a:effectLst>
                  <a:outerShdw blurRad="50000" dist="30000" dir="5400000" algn="tl" rotWithShape="0">
                    <a:srgbClr val="000000">
                      <a:alpha val="30000"/>
                    </a:srgbClr>
                  </a:outerShdw>
                </a:effectLst>
              </a:rPr>
              <a:t>commit() </a:t>
            </a:r>
            <a:r>
              <a:rPr lang="fr-FR" sz="2000" dirty="0" smtClean="0">
                <a:solidFill>
                  <a:srgbClr val="0033CC"/>
                </a:solidFill>
                <a:effectLst>
                  <a:outerShdw blurRad="50000" dist="30000" dir="5400000" algn="tl" rotWithShape="0">
                    <a:srgbClr val="000000">
                      <a:alpha val="30000"/>
                    </a:srgbClr>
                  </a:outerShdw>
                </a:effectLst>
              </a:rPr>
              <a:t>et </a:t>
            </a:r>
            <a:r>
              <a:rPr lang="fr-FR" sz="2000" i="1" dirty="0" err="1" smtClean="0">
                <a:solidFill>
                  <a:srgbClr val="0033CC"/>
                </a:solidFill>
                <a:effectLst>
                  <a:outerShdw blurRad="50000" dist="30000" dir="5400000" algn="tl" rotWithShape="0">
                    <a:srgbClr val="000000">
                      <a:alpha val="30000"/>
                    </a:srgbClr>
                  </a:outerShdw>
                </a:effectLst>
              </a:rPr>
              <a:t>rollback</a:t>
            </a:r>
            <a:r>
              <a:rPr lang="fr-FR" sz="2000" i="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lèvent une exception de type </a:t>
            </a:r>
            <a:r>
              <a:rPr lang="fr-FR" sz="2000" i="1" dirty="0" err="1" smtClean="0">
                <a:solidFill>
                  <a:srgbClr val="0033CC"/>
                </a:solidFill>
                <a:effectLst>
                  <a:outerShdw blurRad="50000" dist="30000" dir="5400000" algn="tl" rotWithShape="0">
                    <a:srgbClr val="000000">
                      <a:alpha val="30000"/>
                    </a:srgbClr>
                  </a:outerShdw>
                </a:effectLst>
              </a:rPr>
              <a:t>IllegalStateException</a:t>
            </a:r>
            <a:r>
              <a:rPr lang="fr-FR" sz="2000" dirty="0" smtClean="0">
                <a:solidFill>
                  <a:srgbClr val="0033CC"/>
                </a:solidFill>
                <a:effectLst>
                  <a:outerShdw blurRad="50000" dist="30000" dir="5400000" algn="tl" rotWithShape="0">
                    <a:srgbClr val="000000">
                      <a:alpha val="30000"/>
                    </a:srgbClr>
                  </a:outerShdw>
                </a:effectLst>
              </a:rPr>
              <a:t> si aucune transaction n’est active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175</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1071538" y="4286256"/>
            <a:ext cx="7572376" cy="200026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JPA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entités </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entre une entité et une table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de propriété complexe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Mapper une entité sur plusieurs tables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d'objets embarqués dans les entités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Fichier de configuration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mapping</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Utilisation du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bean</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entité</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EntityManager</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fichier persistence.xml</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La gestion des transactions hors Java 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9600" dirty="0" smtClean="0">
                <a:solidFill>
                  <a:srgbClr val="0033CC"/>
                </a:solidFill>
                <a:effectLst>
                  <a:outerShdw blurRad="50000" dist="30000" dir="5400000" algn="tl" rotWithShape="0">
                    <a:srgbClr val="000000">
                      <a:alpha val="30000"/>
                    </a:srgbClr>
                  </a:outerShdw>
                </a:effectLst>
              </a:rPr>
              <a:t>La gestion des relations entre tables dans le </a:t>
            </a:r>
            <a:r>
              <a:rPr lang="fr-FR" sz="9600" dirty="0" err="1" smtClean="0">
                <a:solidFill>
                  <a:srgbClr val="0033CC"/>
                </a:solidFill>
                <a:effectLst>
                  <a:outerShdw blurRad="50000" dist="30000" dir="5400000" algn="tl" rotWithShape="0">
                    <a:srgbClr val="000000">
                      <a:alpha val="30000"/>
                    </a:srgbClr>
                  </a:outerShdw>
                </a:effectLst>
              </a:rPr>
              <a:t>mapping</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callbacks d'événements</a:t>
            </a: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176</a:t>
            </a:fld>
            <a:endParaRPr lang="fr-BE"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571636"/>
          </a:xfrm>
        </p:spPr>
        <p:txBody>
          <a:bodyPr>
            <a:noAutofit/>
          </a:bodyPr>
          <a:lstStyle/>
          <a:p>
            <a:pPr algn="ctr" eaLnBrk="1" fontAlgn="auto" hangingPunct="1">
              <a:spcAft>
                <a:spcPts val="0"/>
              </a:spcAft>
              <a:defRPr/>
            </a:pPr>
            <a:r>
              <a:rPr lang="fr-FR" sz="2800" dirty="0" smtClean="0">
                <a:solidFill>
                  <a:srgbClr val="0033CC"/>
                </a:solidFill>
              </a:rPr>
              <a:t>JPA: La gestion des relations entre tables dans le </a:t>
            </a:r>
            <a:r>
              <a:rPr lang="fr-FR" sz="2800" dirty="0" err="1" smtClean="0">
                <a:solidFill>
                  <a:srgbClr val="0033CC"/>
                </a:solidFill>
              </a:rPr>
              <a:t>mapping</a:t>
            </a:r>
            <a:r>
              <a:rPr lang="fr-FR" sz="2800" dirty="0" smtClean="0">
                <a:solidFill>
                  <a:srgbClr val="0033CC"/>
                </a:solidFill>
              </a:rPr>
              <a:t>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Dans le modèle des bases de données relationnelles, les tables peuvent être liées entre elles grâce à des relations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1-1 (one-to-one)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1-n (one-to-</a:t>
            </a:r>
            <a:r>
              <a:rPr lang="fr-FR" sz="2000" dirty="0" err="1" smtClean="0">
                <a:solidFill>
                  <a:srgbClr val="0033CC"/>
                </a:solidFill>
                <a:effectLst>
                  <a:outerShdw blurRad="50000" dist="30000" dir="5400000" algn="tl" rotWithShape="0">
                    <a:srgbClr val="000000">
                      <a:alpha val="30000"/>
                    </a:srgbClr>
                  </a:outerShdw>
                </a:effectLst>
              </a:rPr>
              <a:t>many</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n-1 (</a:t>
            </a:r>
            <a:r>
              <a:rPr lang="fr-FR" sz="2000" dirty="0" err="1" smtClean="0">
                <a:solidFill>
                  <a:srgbClr val="0033CC"/>
                </a:solidFill>
                <a:effectLst>
                  <a:outerShdw blurRad="50000" dist="30000" dir="5400000" algn="tl" rotWithShape="0">
                    <a:srgbClr val="000000">
                      <a:alpha val="30000"/>
                    </a:srgbClr>
                  </a:outerShdw>
                </a:effectLst>
              </a:rPr>
              <a:t>many</a:t>
            </a:r>
            <a:r>
              <a:rPr lang="fr-FR" sz="2000" dirty="0" smtClean="0">
                <a:solidFill>
                  <a:srgbClr val="0033CC"/>
                </a:solidFill>
                <a:effectLst>
                  <a:outerShdw blurRad="50000" dist="30000" dir="5400000" algn="tl" rotWithShape="0">
                    <a:srgbClr val="000000">
                      <a:alpha val="30000"/>
                    </a:srgbClr>
                  </a:outerShdw>
                </a:effectLst>
              </a:rPr>
              <a:t>-to-one) ;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n-n (</a:t>
            </a:r>
            <a:r>
              <a:rPr lang="fr-FR" sz="2000" dirty="0" err="1" smtClean="0">
                <a:solidFill>
                  <a:srgbClr val="0033CC"/>
                </a:solidFill>
                <a:effectLst>
                  <a:outerShdw blurRad="50000" dist="30000" dir="5400000" algn="tl" rotWithShape="0">
                    <a:srgbClr val="000000">
                      <a:alpha val="30000"/>
                    </a:srgbClr>
                  </a:outerShdw>
                </a:effectLst>
              </a:rPr>
              <a:t>many</a:t>
            </a:r>
            <a:r>
              <a:rPr lang="fr-FR" sz="2000" dirty="0" smtClean="0">
                <a:solidFill>
                  <a:srgbClr val="0033CC"/>
                </a:solidFill>
                <a:effectLst>
                  <a:outerShdw blurRad="50000" dist="30000" dir="5400000" algn="tl" rotWithShape="0">
                    <a:srgbClr val="000000">
                      <a:alpha val="30000"/>
                    </a:srgbClr>
                  </a:outerShdw>
                </a:effectLst>
              </a:rPr>
              <a:t>-to-</a:t>
            </a:r>
            <a:r>
              <a:rPr lang="fr-FR" sz="2000" dirty="0" err="1" smtClean="0">
                <a:solidFill>
                  <a:srgbClr val="0033CC"/>
                </a:solidFill>
                <a:effectLst>
                  <a:outerShdw blurRad="50000" dist="30000" dir="5400000" algn="tl" rotWithShape="0">
                    <a:srgbClr val="000000">
                      <a:alpha val="30000"/>
                    </a:srgbClr>
                  </a:outerShdw>
                </a:effectLst>
              </a:rPr>
              <a:t>many</a:t>
            </a:r>
            <a:r>
              <a:rPr lang="fr-FR" sz="2000" dirty="0" smtClean="0">
                <a:solidFill>
                  <a:srgbClr val="0033CC"/>
                </a:solidFill>
                <a:effectLst>
                  <a:outerShdw blurRad="50000" dist="30000" dir="5400000" algn="tl" rotWithShape="0">
                    <a:srgbClr val="000000">
                      <a:alpha val="30000"/>
                    </a:srgbClr>
                  </a:outerShdw>
                </a:effectLst>
              </a:rPr>
              <a:t>).</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000" b="1" u="sng" dirty="0" smtClean="0">
                <a:solidFill>
                  <a:srgbClr val="0033CC"/>
                </a:solidFill>
                <a:effectLst>
                  <a:outerShdw blurRad="50000" dist="30000" dir="5400000" algn="tl" rotWithShape="0">
                    <a:srgbClr val="000000">
                      <a:alpha val="30000"/>
                    </a:srgbClr>
                  </a:outerShdw>
                </a:effectLst>
              </a:rPr>
              <a:t>Travaux pratiques </a:t>
            </a:r>
            <a:r>
              <a:rPr lang="fr-FR" sz="2000" dirty="0" smtClean="0">
                <a:solidFill>
                  <a:srgbClr val="0033CC"/>
                </a:solidFill>
                <a:effectLst>
                  <a:outerShdw blurRad="50000" dist="30000" dir="5400000" algn="tl" rotWithShape="0">
                    <a:srgbClr val="000000">
                      <a:alpha val="30000"/>
                    </a:srgbClr>
                  </a:outerShdw>
                </a:effectLst>
              </a:rPr>
              <a:t>: Réaliser les </a:t>
            </a:r>
            <a:r>
              <a:rPr lang="fr-FR" sz="2000" b="1" u="sng" dirty="0" err="1" smtClean="0">
                <a:solidFill>
                  <a:srgbClr val="0033CC"/>
                </a:solidFill>
                <a:effectLst>
                  <a:outerShdw blurRad="50000" dist="30000" dir="5400000" algn="tl" rotWithShape="0">
                    <a:srgbClr val="000000">
                      <a:alpha val="30000"/>
                    </a:srgbClr>
                  </a:outerShdw>
                </a:effectLst>
              </a:rPr>
              <a:t>TPs</a:t>
            </a:r>
            <a:r>
              <a:rPr lang="fr-FR" sz="2000" b="1" u="sng" dirty="0" smtClean="0">
                <a:solidFill>
                  <a:srgbClr val="0033CC"/>
                </a:solidFill>
                <a:effectLst>
                  <a:outerShdw blurRad="50000" dist="30000" dir="5400000" algn="tl" rotWithShape="0">
                    <a:srgbClr val="000000">
                      <a:alpha val="30000"/>
                    </a:srgbClr>
                  </a:outerShdw>
                </a:effectLst>
              </a:rPr>
              <a:t> 6,7 et 8</a:t>
            </a:r>
            <a:r>
              <a:rPr lang="fr-FR" sz="2000" b="1"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rPr>
              <a:t>relatif à l’API JPA.</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177</a:t>
            </a:fld>
            <a:endParaRPr lang="fr-BE"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JPA:  Les callbacks d'événements</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JPA permet de définir des callbacks qui seront appelés sur certains événements.  Ces callbacks doivent être annotés avec une des annotations définies par JPA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javax.persistence.PrePersist</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javax.persistence.PostPersist</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javax.persistence.PostLoad</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javax.persistence.PreUpdate</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javax.persistence.PostUpdate</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javax.persistence.PreRemove</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javax.persistence.PostRemove</a:t>
            </a:r>
            <a:r>
              <a:rPr lang="fr-FR" sz="20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178</a:t>
            </a:fld>
            <a:endParaRPr lang="fr-BE"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8"/>
            <a:ext cx="7407275" cy="988143"/>
          </a:xfrm>
        </p:spPr>
        <p:txBody>
          <a:bodyPr>
            <a:noAutofit/>
          </a:bodyPr>
          <a:lstStyle/>
          <a:p>
            <a:pPr algn="ctr" eaLnBrk="1" fontAlgn="auto" hangingPunct="1">
              <a:spcAft>
                <a:spcPts val="0"/>
              </a:spcAft>
              <a:defRPr/>
            </a:pPr>
            <a:r>
              <a:rPr lang="fr-FR" sz="3200" dirty="0">
                <a:solidFill>
                  <a:srgbClr val="0033CC"/>
                </a:solidFill>
              </a:rPr>
              <a:t>Le Framework de </a:t>
            </a:r>
            <a:r>
              <a:rPr lang="fr-FR" sz="3200" dirty="0" smtClean="0">
                <a:solidFill>
                  <a:srgbClr val="0033CC"/>
                </a:solidFill>
              </a:rPr>
              <a:t>développement: </a:t>
            </a:r>
            <a:r>
              <a:rPr lang="fr-FR" sz="3200" dirty="0" err="1">
                <a:solidFill>
                  <a:srgbClr val="0033CC"/>
                </a:solidFill>
              </a:rPr>
              <a:t>Spring</a:t>
            </a:r>
            <a:r>
              <a:rPr lang="fr-FR" sz="3200" dirty="0">
                <a:solidFill>
                  <a:srgbClr val="0033CC"/>
                </a:solidFill>
              </a:rPr>
              <a:t> </a:t>
            </a:r>
            <a:r>
              <a:rPr lang="fr-FR" sz="3200" dirty="0" smtClean="0">
                <a:solidFill>
                  <a:srgbClr val="0033CC"/>
                </a:solidFill>
                <a:latin typeface="+mn-lt"/>
                <a:ea typeface="+mn-ea"/>
                <a:cs typeface="+mn-cs"/>
              </a:rPr>
              <a:t>	</a:t>
            </a:r>
            <a:r>
              <a:rPr lang="fr-FR" sz="3200" dirty="0" smtClean="0">
                <a:solidFill>
                  <a:schemeClr val="tx2">
                    <a:satMod val="130000"/>
                  </a:schemeClr>
                </a:solidFill>
              </a:rPr>
              <a:t/>
            </a:r>
            <a:br>
              <a:rPr lang="fr-FR" sz="3200" dirty="0" smtClean="0">
                <a:solidFill>
                  <a:schemeClr val="tx2">
                    <a:satMod val="130000"/>
                  </a:schemeClr>
                </a:solidFill>
              </a:rPr>
            </a:br>
            <a:endParaRPr lang="fr-FR" sz="3200" dirty="0">
              <a:solidFill>
                <a:schemeClr val="tx2">
                  <a:satMod val="130000"/>
                </a:schemeClr>
              </a:solidFill>
            </a:endParaRPr>
          </a:p>
        </p:txBody>
      </p:sp>
      <p:sp>
        <p:nvSpPr>
          <p:cNvPr id="4" name="Sous-titre 3"/>
          <p:cNvSpPr>
            <a:spLocks noGrp="1"/>
          </p:cNvSpPr>
          <p:nvPr>
            <p:ph type="subTitle" idx="1"/>
          </p:nvPr>
        </p:nvSpPr>
        <p:spPr>
          <a:xfrm>
            <a:off x="1500166" y="1214422"/>
            <a:ext cx="7429552" cy="478634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Ø"/>
              <a:defRPr/>
            </a:pPr>
            <a:r>
              <a:rPr lang="fr-FR" sz="12800" dirty="0" smtClean="0">
                <a:solidFill>
                  <a:srgbClr val="0033CC"/>
                </a:solidFill>
                <a:effectLst>
                  <a:outerShdw blurRad="50000" dist="30000" dir="5400000" algn="tl" rotWithShape="0">
                    <a:srgbClr val="000000">
                      <a:alpha val="30000"/>
                    </a:srgbClr>
                  </a:outerShdw>
                </a:effectLst>
              </a:rPr>
              <a:t>Introduction </a:t>
            </a:r>
          </a:p>
          <a:p>
            <a:pPr eaLnBrk="1" fontAlgn="auto" hangingPunct="1">
              <a:spcAft>
                <a:spcPts val="0"/>
              </a:spcAft>
              <a:buFont typeface="Wingdings" pitchFamily="2" charset="2"/>
              <a:buChar char="Ø"/>
              <a:defRPr/>
            </a:pPr>
            <a:r>
              <a:rPr lang="fr-FR" sz="12800" dirty="0" smtClean="0">
                <a:solidFill>
                  <a:srgbClr val="0033CC"/>
                </a:solidFill>
                <a:effectLst>
                  <a:outerShdw blurRad="50000" dist="30000" dir="5400000" algn="tl" rotWithShape="0">
                    <a:srgbClr val="000000">
                      <a:alpha val="30000"/>
                    </a:srgbClr>
                  </a:outerShdw>
                </a:effectLst>
              </a:rPr>
              <a:t>Les versions de Spring </a:t>
            </a:r>
          </a:p>
          <a:p>
            <a:pPr eaLnBrk="1" fontAlgn="auto" hangingPunct="1">
              <a:spcAft>
                <a:spcPts val="0"/>
              </a:spcAft>
              <a:buFont typeface="Wingdings" pitchFamily="2" charset="2"/>
              <a:buChar char="Ø"/>
              <a:defRPr/>
            </a:pPr>
            <a:r>
              <a:rPr lang="fr-FR" sz="12800" dirty="0" smtClean="0">
                <a:solidFill>
                  <a:srgbClr val="0033CC"/>
                </a:solidFill>
                <a:effectLst>
                  <a:outerShdw blurRad="50000" dist="30000" dir="5400000" algn="tl" rotWithShape="0">
                    <a:srgbClr val="000000">
                      <a:alpha val="30000"/>
                    </a:srgbClr>
                  </a:outerShdw>
                </a:effectLst>
              </a:rPr>
              <a:t>Les modules de Spring </a:t>
            </a: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179</a:t>
            </a:fld>
            <a:endParaRPr lang="fr-BE" dirty="0"/>
          </a:p>
        </p:txBody>
      </p:sp>
    </p:spTree>
    <p:extLst>
      <p:ext uri="{BB962C8B-B14F-4D97-AF65-F5344CB8AC3E}">
        <p14:creationId xmlns:p14="http://schemas.microsoft.com/office/powerpoint/2010/main" val="2410626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400" dirty="0" smtClean="0">
                <a:solidFill>
                  <a:srgbClr val="0033CC"/>
                </a:solidFill>
              </a:rPr>
              <a:t>L'environnement d'exécution des applications J2EE</a:t>
            </a:r>
            <a:r>
              <a:rPr lang="fr-FR" sz="2800" dirty="0" smtClean="0">
                <a:solidFill>
                  <a:srgbClr val="0033CC"/>
                </a:solidFill>
              </a:rPr>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Pour exécuter ces composants de natures différentes, J2EE défini des conteneurs pour chacun de ces composants.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J2EE définit pour chaque composant des interfaces qui leur permettront de dialoguer avec les composants lors de leur exécution.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conteneurs permettent aux applications d'accéder aux ressources et aux services en utilisant les API.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appels aux composants se font par des clients via les conteneurs. Les clients n'accèdent pas directement aux composants mais sollicitent le conteneur pour les utiliser. </a:t>
            </a: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a:t>
            </a:fld>
            <a:endParaRPr lang="fr-BE"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Introduction</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357290" y="1142984"/>
            <a:ext cx="7572428" cy="5214974"/>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8000" dirty="0" smtClean="0">
                <a:solidFill>
                  <a:srgbClr val="0033CC"/>
                </a:solidFill>
              </a:rPr>
              <a:t> </a:t>
            </a:r>
            <a:r>
              <a:rPr lang="fr-FR" sz="8800" dirty="0" err="1" smtClean="0">
                <a:solidFill>
                  <a:srgbClr val="0033CC"/>
                </a:solidFill>
              </a:rPr>
              <a:t>Spring</a:t>
            </a:r>
            <a:r>
              <a:rPr lang="fr-FR" sz="8800" dirty="0" smtClean="0">
                <a:solidFill>
                  <a:srgbClr val="0033CC"/>
                </a:solidFill>
              </a:rPr>
              <a:t> est un Framework développé en Java</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r>
              <a:rPr lang="fr-FR" sz="8800" dirty="0" smtClean="0">
                <a:solidFill>
                  <a:srgbClr val="0033CC"/>
                </a:solidFill>
              </a:rPr>
              <a:t> </a:t>
            </a:r>
            <a:r>
              <a:rPr lang="fr-FR" sz="8800" dirty="0" err="1" smtClean="0">
                <a:solidFill>
                  <a:srgbClr val="0033CC"/>
                </a:solidFill>
              </a:rPr>
              <a:t>Spring</a:t>
            </a:r>
            <a:r>
              <a:rPr lang="fr-FR" sz="8800" dirty="0" smtClean="0">
                <a:solidFill>
                  <a:srgbClr val="0033CC"/>
                </a:solidFill>
              </a:rPr>
              <a:t> est basé sur des concepts simples</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r>
              <a:rPr lang="fr-FR" sz="8800" dirty="0" smtClean="0">
                <a:solidFill>
                  <a:srgbClr val="0033CC"/>
                </a:solidFill>
              </a:rPr>
              <a:t> </a:t>
            </a:r>
            <a:r>
              <a:rPr lang="fr-FR" sz="8800" dirty="0" err="1" smtClean="0">
                <a:solidFill>
                  <a:srgbClr val="0033CC"/>
                </a:solidFill>
              </a:rPr>
              <a:t>Spring</a:t>
            </a:r>
            <a:r>
              <a:rPr lang="fr-FR" sz="8800" dirty="0" smtClean="0">
                <a:solidFill>
                  <a:srgbClr val="0033CC"/>
                </a:solidFill>
              </a:rPr>
              <a:t> a été crée par Rod Johnson en 2002</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r>
              <a:rPr lang="fr-FR" sz="8800" dirty="0" smtClean="0">
                <a:solidFill>
                  <a:srgbClr val="0033CC"/>
                </a:solidFill>
              </a:rPr>
              <a:t> </a:t>
            </a:r>
            <a:r>
              <a:rPr lang="fr-FR" sz="8800" dirty="0" err="1" smtClean="0">
                <a:solidFill>
                  <a:srgbClr val="0033CC"/>
                </a:solidFill>
              </a:rPr>
              <a:t>Spring</a:t>
            </a:r>
            <a:r>
              <a:rPr lang="fr-FR" sz="8800" dirty="0" smtClean="0">
                <a:solidFill>
                  <a:srgbClr val="0033CC"/>
                </a:solidFill>
              </a:rPr>
              <a:t> est un ensemble d’API modulaire</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r>
              <a:rPr lang="fr-FR" sz="8800" dirty="0" smtClean="0">
                <a:solidFill>
                  <a:srgbClr val="0033CC"/>
                </a:solidFill>
              </a:rPr>
              <a:t> Tests unitaires très faciles à réaliser.</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r>
              <a:rPr lang="fr-FR" sz="8800" dirty="0" smtClean="0">
                <a:solidFill>
                  <a:srgbClr val="0033CC"/>
                </a:solidFill>
              </a:rPr>
              <a:t> Notion de conteneur léger</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r>
              <a:rPr lang="fr-FR" sz="8800" dirty="0" smtClean="0">
                <a:solidFill>
                  <a:srgbClr val="0033CC"/>
                </a:solidFill>
              </a:rPr>
              <a:t> Nombreux modules optionnels permettant au développeur de se consacrer à ce que fait son application et non plus comment elle le fait</a:t>
            </a:r>
          </a:p>
          <a:p>
            <a:pPr eaLnBrk="1" fontAlgn="auto" hangingPunct="1">
              <a:spcAft>
                <a:spcPts val="0"/>
              </a:spcAft>
              <a:buFont typeface="Wingdings" pitchFamily="2" charset="2"/>
              <a:buChar char="§"/>
              <a:defRPr/>
            </a:pPr>
            <a:endParaRPr lang="fr-FR" sz="8800" dirty="0" smtClean="0">
              <a:solidFill>
                <a:srgbClr val="0033CC"/>
              </a:solidFill>
            </a:endParaRPr>
          </a:p>
          <a:p>
            <a:pPr eaLnBrk="1" fontAlgn="auto" hangingPunct="1">
              <a:spcAft>
                <a:spcPts val="0"/>
              </a:spcAft>
              <a:buFont typeface="Wingdings" pitchFamily="2" charset="2"/>
              <a:buChar char="§"/>
              <a:defRPr/>
            </a:pPr>
            <a:endParaRPr lang="fr-FR" sz="6400" dirty="0" smtClean="0"/>
          </a:p>
          <a:p>
            <a:pPr eaLnBrk="1" fontAlgn="auto" hangingPunct="1">
              <a:spcAft>
                <a:spcPts val="0"/>
              </a:spcAft>
              <a:buFont typeface="Wingdings" pitchFamily="2" charset="2"/>
              <a:buChar char="§"/>
              <a:defRPr/>
            </a:pPr>
            <a:endParaRPr lang="fr-FR" sz="6400" dirty="0" smtClean="0"/>
          </a:p>
          <a:p>
            <a:pPr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180</a:t>
            </a:fld>
            <a:endParaRPr lang="fr-BE" dirty="0"/>
          </a:p>
        </p:txBody>
      </p:sp>
    </p:spTree>
    <p:extLst>
      <p:ext uri="{BB962C8B-B14F-4D97-AF65-F5344CB8AC3E}">
        <p14:creationId xmlns:p14="http://schemas.microsoft.com/office/powerpoint/2010/main" val="156221332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versions de </a:t>
            </a:r>
            <a:r>
              <a:rPr lang="fr-FR" sz="4500" dirty="0" err="1" smtClean="0">
                <a:solidFill>
                  <a:srgbClr val="0033CC"/>
                </a:solidFill>
                <a:latin typeface="+mn-lt"/>
                <a:ea typeface="+mn-ea"/>
                <a:cs typeface="+mn-cs"/>
              </a:rPr>
              <a:t>Spring</a:t>
            </a:r>
            <a:r>
              <a:rPr lang="fr-FR" sz="4500" dirty="0" smtClean="0">
                <a:solidFill>
                  <a:srgbClr val="0033CC"/>
                </a:solidFill>
                <a:latin typeface="+mn-lt"/>
                <a:ea typeface="+mn-ea"/>
                <a:cs typeface="+mn-cs"/>
              </a:rPr>
              <a:t/>
            </a:r>
            <a:br>
              <a:rPr lang="fr-FR" sz="4500" dirty="0" smtClean="0">
                <a:solidFill>
                  <a:srgbClr val="0033CC"/>
                </a:solidFill>
                <a:latin typeface="+mn-lt"/>
                <a:ea typeface="+mn-ea"/>
                <a:cs typeface="+mn-cs"/>
              </a:rPr>
            </a:br>
            <a:endParaRPr lang="fr-FR" sz="4500" dirty="0">
              <a:solidFill>
                <a:srgbClr val="0033CC"/>
              </a:solidFill>
              <a:latin typeface="+mn-lt"/>
              <a:ea typeface="+mn-ea"/>
              <a:cs typeface="+mn-cs"/>
            </a:endParaRPr>
          </a:p>
        </p:txBody>
      </p:sp>
      <p:sp>
        <p:nvSpPr>
          <p:cNvPr id="4" name="Sous-titre 3"/>
          <p:cNvSpPr>
            <a:spLocks noGrp="1"/>
          </p:cNvSpPr>
          <p:nvPr>
            <p:ph type="subTitle" idx="1"/>
          </p:nvPr>
        </p:nvSpPr>
        <p:spPr>
          <a:xfrm>
            <a:off x="1214414" y="1142984"/>
            <a:ext cx="7715304" cy="5214974"/>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8000" dirty="0" smtClean="0"/>
              <a:t> </a:t>
            </a:r>
            <a:r>
              <a:rPr lang="fr-FR" sz="8000" dirty="0" smtClean="0">
                <a:solidFill>
                  <a:srgbClr val="0033CC"/>
                </a:solidFill>
              </a:rPr>
              <a:t>Le site officiel de </a:t>
            </a:r>
            <a:r>
              <a:rPr lang="fr-FR" sz="8000" dirty="0" err="1" smtClean="0">
                <a:solidFill>
                  <a:srgbClr val="0033CC"/>
                </a:solidFill>
              </a:rPr>
              <a:t>Spring</a:t>
            </a:r>
            <a:r>
              <a:rPr lang="fr-FR" sz="8000" dirty="0" smtClean="0">
                <a:solidFill>
                  <a:srgbClr val="0033CC"/>
                </a:solidFill>
              </a:rPr>
              <a:t> est http://www.springframework.org </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Les .jar sont disponibles à l’URL: http://www.springsource.org/download</a:t>
            </a:r>
          </a:p>
          <a:p>
            <a:pPr lvl="1" algn="l" eaLnBrk="1" fontAlgn="auto" hangingPunct="1">
              <a:spcAft>
                <a:spcPts val="0"/>
              </a:spcAft>
              <a:buFont typeface="Wingdings" pitchFamily="2" charset="2"/>
              <a:buChar char="§"/>
              <a:defRPr/>
            </a:pPr>
            <a:r>
              <a:rPr lang="fr-FR" sz="8000" dirty="0" smtClean="0">
                <a:solidFill>
                  <a:srgbClr val="0033CC"/>
                </a:solidFill>
              </a:rPr>
              <a:t> version avec dépendances.</a:t>
            </a:r>
          </a:p>
          <a:p>
            <a:pPr lvl="1" algn="l" eaLnBrk="1" fontAlgn="auto" hangingPunct="1">
              <a:spcAft>
                <a:spcPts val="0"/>
              </a:spcAft>
              <a:buFont typeface="Wingdings" pitchFamily="2" charset="2"/>
              <a:buChar char="§"/>
              <a:defRPr/>
            </a:pPr>
            <a:r>
              <a:rPr lang="fr-FR" sz="8000" dirty="0" smtClean="0">
                <a:solidFill>
                  <a:srgbClr val="0033CC"/>
                </a:solidFill>
              </a:rPr>
              <a:t> version avec librairies séparées. </a:t>
            </a:r>
          </a:p>
          <a:p>
            <a:pPr lvl="1" algn="l" eaLnBrk="1" fontAlgn="auto" hangingPunct="1">
              <a:spcAft>
                <a:spcPts val="0"/>
              </a:spcAft>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Spring</a:t>
            </a:r>
            <a:r>
              <a:rPr lang="fr-FR" sz="8000" dirty="0" smtClean="0">
                <a:solidFill>
                  <a:srgbClr val="0033CC"/>
                </a:solidFill>
              </a:rPr>
              <a:t> version 2.5.6.SEC01 est la version courante.</a:t>
            </a:r>
          </a:p>
          <a:p>
            <a:pPr lvl="1" algn="l" eaLnBrk="1" fontAlgn="auto" hangingPunct="1">
              <a:spcAft>
                <a:spcPts val="0"/>
              </a:spcAft>
              <a:buFont typeface="Wingdings" pitchFamily="2" charset="2"/>
              <a:buChar char="§"/>
              <a:defRPr/>
            </a:pPr>
            <a:r>
              <a:rPr lang="fr-FR" sz="8000" dirty="0" smtClean="0">
                <a:solidFill>
                  <a:srgbClr val="0033CC"/>
                </a:solidFill>
              </a:rPr>
              <a:t> nécessite la JDK 1.4+</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Spring</a:t>
            </a:r>
            <a:r>
              <a:rPr lang="fr-FR" sz="8000" dirty="0" smtClean="0">
                <a:solidFill>
                  <a:srgbClr val="0033CC"/>
                </a:solidFill>
              </a:rPr>
              <a:t> version 2.0.8 est la dernière version 2.0.X</a:t>
            </a:r>
          </a:p>
          <a:p>
            <a:pPr lvl="1" algn="l" eaLnBrk="1" fontAlgn="auto" hangingPunct="1">
              <a:spcAft>
                <a:spcPts val="0"/>
              </a:spcAft>
              <a:buFont typeface="Wingdings" pitchFamily="2" charset="2"/>
              <a:buChar char="§"/>
              <a:defRPr/>
            </a:pPr>
            <a:r>
              <a:rPr lang="fr-FR" sz="8000" dirty="0" smtClean="0">
                <a:solidFill>
                  <a:srgbClr val="0033CC"/>
                </a:solidFill>
              </a:rPr>
              <a:t> nécessite la JDK 1.3+</a:t>
            </a:r>
          </a:p>
          <a:p>
            <a:pPr lvl="1" algn="l"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La documentation officielle de </a:t>
            </a:r>
            <a:r>
              <a:rPr lang="fr-FR" sz="8000" dirty="0" err="1" smtClean="0">
                <a:solidFill>
                  <a:srgbClr val="0033CC"/>
                </a:solidFill>
              </a:rPr>
              <a:t>Spring</a:t>
            </a:r>
            <a:r>
              <a:rPr lang="fr-FR" sz="8000" dirty="0" smtClean="0">
                <a:solidFill>
                  <a:srgbClr val="0033CC"/>
                </a:solidFill>
              </a:rPr>
              <a:t> est disponible à l’URL   http</a:t>
            </a:r>
            <a:r>
              <a:rPr lang="fr-FR" sz="8000" smtClean="0">
                <a:solidFill>
                  <a:srgbClr val="0033CC"/>
                </a:solidFill>
              </a:rPr>
              <a:t>://www.springsource.org/documentation</a:t>
            </a:r>
            <a:endParaRPr lang="fr-FR" sz="8000" dirty="0" smtClean="0">
              <a:solidFill>
                <a:srgbClr val="0033CC"/>
              </a:solidFill>
            </a:endParaRPr>
          </a:p>
          <a:p>
            <a:pPr eaLnBrk="1" fontAlgn="auto" hangingPunct="1">
              <a:spcAft>
                <a:spcPts val="0"/>
              </a:spcAft>
              <a:buFont typeface="Wingdings" pitchFamily="2" charset="2"/>
              <a:buChar char="§"/>
              <a:defRPr/>
            </a:pPr>
            <a:endParaRPr lang="fr-FR" sz="8000" dirty="0" smtClean="0">
              <a:solidFill>
                <a:schemeClr val="tx1"/>
              </a:solidFill>
            </a:endParaRPr>
          </a:p>
          <a:p>
            <a:pPr eaLnBrk="1" fontAlgn="auto" hangingPunct="1">
              <a:spcAft>
                <a:spcPts val="0"/>
              </a:spcAft>
              <a:buFont typeface="Wingdings" pitchFamily="2" charset="2"/>
              <a:buChar char="§"/>
              <a:defRPr/>
            </a:pPr>
            <a:endParaRPr lang="fr-FR" sz="8000" dirty="0" smtClean="0">
              <a:solidFill>
                <a:schemeClr val="tx1"/>
              </a:solidFill>
            </a:endParaRPr>
          </a:p>
          <a:p>
            <a:pPr eaLnBrk="1" fontAlgn="auto" hangingPunct="1">
              <a:spcAft>
                <a:spcPts val="0"/>
              </a:spcAft>
              <a:buFont typeface="Wingdings" pitchFamily="2" charset="2"/>
              <a:buChar char="§"/>
              <a:defRPr/>
            </a:pPr>
            <a:endParaRPr lang="fr-FR" sz="8000" dirty="0" smtClean="0"/>
          </a:p>
          <a:p>
            <a:pPr eaLnBrk="1" fontAlgn="auto" hangingPunct="1">
              <a:spcAft>
                <a:spcPts val="0"/>
              </a:spcAft>
              <a:buFont typeface="Wingdings" pitchFamily="2" charset="2"/>
              <a:buChar char="§"/>
              <a:defRPr/>
            </a:pPr>
            <a:endParaRPr lang="fr-FR" sz="6400" dirty="0" smtClean="0"/>
          </a:p>
          <a:p>
            <a:pPr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181</a:t>
            </a:fld>
            <a:endParaRPr lang="fr-BE" dirty="0"/>
          </a:p>
        </p:txBody>
      </p:sp>
    </p:spTree>
    <p:extLst>
      <p:ext uri="{BB962C8B-B14F-4D97-AF65-F5344CB8AC3E}">
        <p14:creationId xmlns:p14="http://schemas.microsoft.com/office/powerpoint/2010/main" val="13117940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modules de </a:t>
            </a:r>
            <a:r>
              <a:rPr lang="fr-FR" sz="4500" dirty="0" err="1" smtClean="0">
                <a:solidFill>
                  <a:srgbClr val="0033CC"/>
                </a:solidFill>
                <a:latin typeface="+mn-lt"/>
                <a:ea typeface="+mn-ea"/>
                <a:cs typeface="+mn-cs"/>
              </a:rPr>
              <a:t>Spring</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357290" y="1142984"/>
            <a:ext cx="7429552" cy="5214974"/>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182</a:t>
            </a:fld>
            <a:endParaRPr lang="fr-BE" dirty="0"/>
          </a:p>
        </p:txBody>
      </p:sp>
      <p:pic>
        <p:nvPicPr>
          <p:cNvPr id="1026" name="Picture 2"/>
          <p:cNvPicPr>
            <a:picLocks noChangeAspect="1" noChangeArrowheads="1"/>
          </p:cNvPicPr>
          <p:nvPr/>
        </p:nvPicPr>
        <p:blipFill>
          <a:blip r:embed="rId3" cstate="print"/>
          <a:srcRect/>
          <a:stretch>
            <a:fillRect/>
          </a:stretch>
        </p:blipFill>
        <p:spPr bwMode="auto">
          <a:xfrm>
            <a:off x="1571604" y="1104919"/>
            <a:ext cx="7086600" cy="5038725"/>
          </a:xfrm>
          <a:prstGeom prst="rect">
            <a:avLst/>
          </a:prstGeom>
          <a:noFill/>
          <a:ln w="9525">
            <a:noFill/>
            <a:miter lim="800000"/>
            <a:headEnd/>
            <a:tailEnd/>
          </a:ln>
          <a:effectLst/>
        </p:spPr>
      </p:pic>
    </p:spTree>
    <p:extLst>
      <p:ext uri="{BB962C8B-B14F-4D97-AF65-F5344CB8AC3E}">
        <p14:creationId xmlns:p14="http://schemas.microsoft.com/office/powerpoint/2010/main" val="238588264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modules de </a:t>
            </a:r>
            <a:r>
              <a:rPr lang="fr-FR" sz="4500" dirty="0" err="1" smtClean="0">
                <a:solidFill>
                  <a:srgbClr val="0033CC"/>
                </a:solidFill>
                <a:latin typeface="+mn-lt"/>
                <a:ea typeface="+mn-ea"/>
                <a:cs typeface="+mn-cs"/>
              </a:rPr>
              <a:t>Spring</a:t>
            </a:r>
            <a:r>
              <a:rPr lang="fr-FR" sz="4500" dirty="0" smtClean="0">
                <a:solidFill>
                  <a:srgbClr val="0033CC"/>
                </a:solidFill>
                <a:latin typeface="+mn-lt"/>
                <a:ea typeface="+mn-ea"/>
                <a:cs typeface="+mn-cs"/>
              </a:rPr>
              <a:t>	</a:t>
            </a:r>
            <a:br>
              <a:rPr lang="fr-FR" sz="4500" dirty="0" smtClean="0">
                <a:solidFill>
                  <a:srgbClr val="0033CC"/>
                </a:solidFill>
                <a:latin typeface="+mn-lt"/>
                <a:ea typeface="+mn-ea"/>
                <a:cs typeface="+mn-cs"/>
              </a:rPr>
            </a:br>
            <a:endParaRPr lang="fr-FR" sz="4500" dirty="0">
              <a:solidFill>
                <a:srgbClr val="0033CC"/>
              </a:solidFill>
              <a:latin typeface="+mn-lt"/>
              <a:ea typeface="+mn-ea"/>
              <a:cs typeface="+mn-cs"/>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9600" dirty="0" smtClean="0"/>
              <a:t> </a:t>
            </a:r>
            <a:r>
              <a:rPr lang="fr-FR" sz="8000" b="1" dirty="0" err="1" smtClean="0">
                <a:solidFill>
                  <a:srgbClr val="0033CC"/>
                </a:solidFill>
              </a:rPr>
              <a:t>Spring</a:t>
            </a:r>
            <a:r>
              <a:rPr lang="fr-FR" sz="8000" b="1" dirty="0" smtClean="0">
                <a:solidFill>
                  <a:srgbClr val="0033CC"/>
                </a:solidFill>
              </a:rPr>
              <a:t> </a:t>
            </a:r>
            <a:r>
              <a:rPr lang="fr-FR" sz="8000" b="1" dirty="0" err="1" smtClean="0">
                <a:solidFill>
                  <a:srgbClr val="0033CC"/>
                </a:solidFill>
              </a:rPr>
              <a:t>Core</a:t>
            </a:r>
            <a:r>
              <a:rPr lang="fr-FR" sz="8000" b="1" dirty="0" smtClean="0">
                <a:solidFill>
                  <a:srgbClr val="0033CC"/>
                </a:solidFill>
              </a:rPr>
              <a:t> : </a:t>
            </a:r>
            <a:r>
              <a:rPr lang="fr-FR" sz="8000" dirty="0" smtClean="0">
                <a:solidFill>
                  <a:srgbClr val="0033CC"/>
                </a:solidFill>
              </a:rPr>
              <a:t>module de gestion des dépendances entre </a:t>
            </a:r>
            <a:r>
              <a:rPr lang="fr-FR" sz="8000" dirty="0" err="1" smtClean="0">
                <a:solidFill>
                  <a:srgbClr val="0033CC"/>
                </a:solidFill>
              </a:rPr>
              <a:t>beans</a:t>
            </a:r>
            <a:r>
              <a:rPr lang="fr-FR" sz="8000" dirty="0" smtClean="0">
                <a:solidFill>
                  <a:srgbClr val="0033CC"/>
                </a:solidFill>
              </a:rPr>
              <a:t> (implémente L’injection de dépendance).</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a:t>
            </a:r>
            <a:r>
              <a:rPr lang="fr-FR" sz="8000" b="1" dirty="0" err="1" smtClean="0">
                <a:solidFill>
                  <a:srgbClr val="0033CC"/>
                </a:solidFill>
              </a:rPr>
              <a:t>Spring</a:t>
            </a:r>
            <a:r>
              <a:rPr lang="fr-FR" sz="8000" b="1" dirty="0" smtClean="0">
                <a:solidFill>
                  <a:srgbClr val="0033CC"/>
                </a:solidFill>
              </a:rPr>
              <a:t> AOP : </a:t>
            </a:r>
            <a:r>
              <a:rPr lang="fr-FR" sz="8000" dirty="0" smtClean="0">
                <a:solidFill>
                  <a:srgbClr val="0033CC"/>
                </a:solidFill>
              </a:rPr>
              <a:t>réservé à des développements très spécifiques.</a:t>
            </a:r>
          </a:p>
          <a:p>
            <a:pPr eaLnBrk="1" fontAlgn="auto" hangingPunct="1">
              <a:spcAft>
                <a:spcPts val="0"/>
              </a:spcAft>
              <a:buFont typeface="Wingdings" pitchFamily="2" charset="2"/>
              <a:buChar char="§"/>
              <a:defRPr/>
            </a:pPr>
            <a:endParaRPr lang="fr-FR" sz="8000" dirty="0" smtClean="0">
              <a:solidFill>
                <a:srgbClr val="0033CC"/>
              </a:solidFill>
            </a:endParaRPr>
          </a:p>
          <a:p>
            <a:pPr>
              <a:buFont typeface="Wingdings" pitchFamily="2" charset="2"/>
              <a:buChar char="§"/>
            </a:pPr>
            <a:r>
              <a:rPr lang="fr-FR" sz="8000" dirty="0" smtClean="0">
                <a:solidFill>
                  <a:srgbClr val="0033CC"/>
                </a:solidFill>
              </a:rPr>
              <a:t> </a:t>
            </a:r>
            <a:r>
              <a:rPr lang="fr-FR" sz="8000" b="1" dirty="0" err="1" smtClean="0">
                <a:solidFill>
                  <a:srgbClr val="0033CC"/>
                </a:solidFill>
              </a:rPr>
              <a:t>Spring</a:t>
            </a:r>
            <a:r>
              <a:rPr lang="fr-FR" sz="8000" b="1" dirty="0" smtClean="0">
                <a:solidFill>
                  <a:srgbClr val="0033CC"/>
                </a:solidFill>
              </a:rPr>
              <a:t> ORM : </a:t>
            </a:r>
            <a:r>
              <a:rPr lang="fr-FR" sz="8000" dirty="0" smtClean="0">
                <a:solidFill>
                  <a:srgbClr val="0033CC"/>
                </a:solidFill>
              </a:rPr>
              <a:t>Classes utilitaires permettent d’intégrer les différentes </a:t>
            </a:r>
            <a:r>
              <a:rPr lang="fr-FR" sz="8000" dirty="0" err="1" smtClean="0">
                <a:solidFill>
                  <a:srgbClr val="0033CC"/>
                </a:solidFill>
              </a:rPr>
              <a:t>framework</a:t>
            </a:r>
            <a:r>
              <a:rPr lang="fr-FR" sz="8000" dirty="0" smtClean="0">
                <a:solidFill>
                  <a:srgbClr val="0033CC"/>
                </a:solidFill>
              </a:rPr>
              <a:t> de </a:t>
            </a:r>
            <a:r>
              <a:rPr lang="fr-FR" sz="8000" dirty="0" err="1" smtClean="0">
                <a:solidFill>
                  <a:srgbClr val="0033CC"/>
                </a:solidFill>
              </a:rPr>
              <a:t>mapping</a:t>
            </a:r>
            <a:r>
              <a:rPr lang="fr-FR" sz="8000" dirty="0" smtClean="0">
                <a:solidFill>
                  <a:srgbClr val="0033CC"/>
                </a:solidFill>
              </a:rPr>
              <a:t> O/R (IBATIS, </a:t>
            </a:r>
            <a:r>
              <a:rPr lang="fr-FR" sz="8000" dirty="0" err="1" smtClean="0">
                <a:solidFill>
                  <a:srgbClr val="0033CC"/>
                </a:solidFill>
              </a:rPr>
              <a:t>Hibernate</a:t>
            </a:r>
            <a:r>
              <a:rPr lang="fr-FR" sz="8000" dirty="0" smtClean="0">
                <a:solidFill>
                  <a:srgbClr val="0033CC"/>
                </a:solidFill>
              </a:rPr>
              <a:t>)</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a:t>
            </a:r>
            <a:r>
              <a:rPr lang="fr-FR" sz="8000" b="1" dirty="0" err="1" smtClean="0">
                <a:solidFill>
                  <a:srgbClr val="0033CC"/>
                </a:solidFill>
              </a:rPr>
              <a:t>Spring</a:t>
            </a:r>
            <a:r>
              <a:rPr lang="fr-FR" sz="8000" b="1" dirty="0" smtClean="0">
                <a:solidFill>
                  <a:srgbClr val="0033CC"/>
                </a:solidFill>
              </a:rPr>
              <a:t> DAO : </a:t>
            </a:r>
            <a:r>
              <a:rPr lang="fr-FR" sz="8000" dirty="0" smtClean="0">
                <a:solidFill>
                  <a:srgbClr val="0033CC"/>
                </a:solidFill>
              </a:rPr>
              <a:t>Classes utilitaires facilitent le développement d’une couche DAO en </a:t>
            </a:r>
            <a:r>
              <a:rPr lang="fr-FR" sz="8000" dirty="0" err="1" smtClean="0">
                <a:solidFill>
                  <a:srgbClr val="0033CC"/>
                </a:solidFill>
              </a:rPr>
              <a:t>jdbc</a:t>
            </a:r>
            <a:r>
              <a:rPr lang="fr-FR" sz="8000" dirty="0" smtClean="0">
                <a:solidFill>
                  <a:srgbClr val="0033CC"/>
                </a:solidFill>
              </a:rPr>
              <a:t> pur.</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a:t>
            </a:r>
            <a:r>
              <a:rPr lang="fr-FR" sz="8000" b="1" dirty="0" err="1" smtClean="0">
                <a:solidFill>
                  <a:srgbClr val="0033CC"/>
                </a:solidFill>
              </a:rPr>
              <a:t>Spring</a:t>
            </a:r>
            <a:r>
              <a:rPr lang="fr-FR" sz="8000" b="1" dirty="0" smtClean="0">
                <a:solidFill>
                  <a:srgbClr val="0033CC"/>
                </a:solidFill>
              </a:rPr>
              <a:t> </a:t>
            </a:r>
            <a:r>
              <a:rPr lang="fr-FR" sz="8000" b="1" dirty="0" err="1" smtClean="0">
                <a:solidFill>
                  <a:srgbClr val="0033CC"/>
                </a:solidFill>
              </a:rPr>
              <a:t>Context</a:t>
            </a:r>
            <a:r>
              <a:rPr lang="fr-FR" sz="8000" b="1" dirty="0" smtClean="0">
                <a:solidFill>
                  <a:srgbClr val="0033CC"/>
                </a:solidFill>
              </a:rPr>
              <a:t> : </a:t>
            </a:r>
            <a:r>
              <a:rPr lang="fr-FR" sz="8000" dirty="0" smtClean="0">
                <a:solidFill>
                  <a:srgbClr val="0033CC"/>
                </a:solidFill>
              </a:rPr>
              <a:t>permet de se connecter aux EJB, à JNDI, à JMS,…</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b="1" dirty="0" err="1" smtClean="0">
                <a:solidFill>
                  <a:srgbClr val="0033CC"/>
                </a:solidFill>
              </a:rPr>
              <a:t>Spring</a:t>
            </a:r>
            <a:r>
              <a:rPr lang="fr-FR" sz="8000" b="1" dirty="0" smtClean="0">
                <a:solidFill>
                  <a:srgbClr val="0033CC"/>
                </a:solidFill>
              </a:rPr>
              <a:t> Web : </a:t>
            </a:r>
            <a:r>
              <a:rPr lang="fr-FR" sz="8000" dirty="0" smtClean="0">
                <a:solidFill>
                  <a:srgbClr val="0033CC"/>
                </a:solidFill>
              </a:rPr>
              <a:t>permet le développement des applications web.</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a:t>
            </a:r>
            <a:r>
              <a:rPr lang="fr-FR" sz="8000" b="1" dirty="0" err="1" smtClean="0">
                <a:solidFill>
                  <a:srgbClr val="0033CC"/>
                </a:solidFill>
              </a:rPr>
              <a:t>Spring</a:t>
            </a:r>
            <a:r>
              <a:rPr lang="fr-FR" sz="8000" b="1" dirty="0" smtClean="0">
                <a:solidFill>
                  <a:srgbClr val="0033CC"/>
                </a:solidFill>
              </a:rPr>
              <a:t> MVC : </a:t>
            </a:r>
            <a:r>
              <a:rPr lang="fr-FR" sz="8000" dirty="0" smtClean="0">
                <a:solidFill>
                  <a:srgbClr val="0033CC"/>
                </a:solidFill>
              </a:rPr>
              <a:t>Implémente une application web (basé sur le </a:t>
            </a:r>
            <a:r>
              <a:rPr lang="fr-FR" sz="8000" dirty="0" err="1" smtClean="0">
                <a:solidFill>
                  <a:srgbClr val="0033CC"/>
                </a:solidFill>
              </a:rPr>
              <a:t>le</a:t>
            </a:r>
            <a:r>
              <a:rPr lang="fr-FR" sz="8000" dirty="0" smtClean="0">
                <a:solidFill>
                  <a:srgbClr val="0033CC"/>
                </a:solidFill>
              </a:rPr>
              <a:t> MVC)</a:t>
            </a:r>
          </a:p>
          <a:p>
            <a:pPr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183</a:t>
            </a:fld>
            <a:endParaRPr lang="fr-BE" dirty="0"/>
          </a:p>
        </p:txBody>
      </p:sp>
    </p:spTree>
    <p:extLst>
      <p:ext uri="{BB962C8B-B14F-4D97-AF65-F5344CB8AC3E}">
        <p14:creationId xmlns:p14="http://schemas.microsoft.com/office/powerpoint/2010/main" val="290745403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Design Pattern</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Singleton</a:t>
            </a:r>
          </a:p>
          <a:p>
            <a:pPr algn="just">
              <a:buFont typeface="Wingdings" pitchFamily="2" charset="2"/>
              <a:buChar char="Ø"/>
            </a:pPr>
            <a:r>
              <a:rPr lang="fr-FR"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Façade</a:t>
            </a:r>
            <a:endPar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IOC</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AOP</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Value Object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184</a:t>
            </a:fld>
            <a:endParaRPr lang="fr-BE"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Singleton</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493091" y="5517232"/>
            <a:ext cx="7786742" cy="1152128"/>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Voir TP 9</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185</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1481138" y="1714488"/>
            <a:ext cx="6734200"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Design Pattern</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Singleton</a:t>
            </a:r>
          </a:p>
          <a:p>
            <a:pPr algn="just">
              <a:buFont typeface="Wingdings" pitchFamily="2" charset="2"/>
              <a:buChar char="Ø"/>
            </a:pPr>
            <a:r>
              <a:rPr lang="fr-FR"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2800" dirty="0">
                <a:solidFill>
                  <a:srgbClr val="0033CC"/>
                </a:solidFill>
                <a:effectLst>
                  <a:outerShdw blurRad="50000" dist="30000" dir="5400000" algn="tl" rotWithShape="0">
                    <a:srgbClr val="000000">
                      <a:alpha val="30000"/>
                    </a:srgbClr>
                  </a:outerShdw>
                </a:effectLst>
              </a:rPr>
              <a:t>Façade</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IOC</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AOP</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Value Object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186</a:t>
            </a:fld>
            <a:endParaRPr lang="fr-BE" dirty="0"/>
          </a:p>
        </p:txBody>
      </p:sp>
    </p:spTree>
    <p:extLst>
      <p:ext uri="{BB962C8B-B14F-4D97-AF65-F5344CB8AC3E}">
        <p14:creationId xmlns:p14="http://schemas.microsoft.com/office/powerpoint/2010/main" val="168216136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Façade</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8001024"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a:t>
            </a:r>
            <a:r>
              <a:rPr lang="fr-FR" sz="2400" dirty="0" smtClean="0">
                <a:solidFill>
                  <a:srgbClr val="0033CC"/>
                </a:solidFill>
                <a:effectLst>
                  <a:outerShdw blurRad="50000" dist="30000" dir="5400000" algn="tl" rotWithShape="0">
                    <a:srgbClr val="000000">
                      <a:alpha val="30000"/>
                    </a:srgbClr>
                  </a:outerShdw>
                </a:effectLst>
              </a:rPr>
              <a:t>Une bonne pratique de </a:t>
            </a:r>
            <a:r>
              <a:rPr lang="fr-FR" sz="2400" smtClean="0">
                <a:solidFill>
                  <a:srgbClr val="0033CC"/>
                </a:solidFill>
                <a:effectLst>
                  <a:outerShdw blurRad="50000" dist="30000" dir="5400000" algn="tl" rotWithShape="0">
                    <a:srgbClr val="000000">
                      <a:alpha val="30000"/>
                    </a:srgbClr>
                  </a:outerShdw>
                </a:effectLst>
              </a:rPr>
              <a:t>conception est </a:t>
            </a:r>
            <a:r>
              <a:rPr lang="fr-FR" sz="2400" dirty="0" smtClean="0">
                <a:solidFill>
                  <a:srgbClr val="0033CC"/>
                </a:solidFill>
                <a:effectLst>
                  <a:outerShdw blurRad="50000" dist="30000" dir="5400000" algn="tl" rotWithShape="0">
                    <a:srgbClr val="000000">
                      <a:alpha val="30000"/>
                    </a:srgbClr>
                  </a:outerShdw>
                </a:effectLst>
              </a:rPr>
              <a:t>d'essayer de limiter le couplage existant entre des fonctionnalités proposées par</a:t>
            </a:r>
          </a:p>
          <a:p>
            <a:pPr algn="just"/>
            <a:r>
              <a:rPr lang="fr-FR" sz="2400" dirty="0" smtClean="0">
                <a:solidFill>
                  <a:srgbClr val="0033CC"/>
                </a:solidFill>
                <a:effectLst>
                  <a:outerShdw blurRad="50000" dist="30000" dir="5400000" algn="tl" rotWithShape="0">
                    <a:srgbClr val="000000">
                      <a:alpha val="30000"/>
                    </a:srgbClr>
                  </a:outerShdw>
                </a:effectLst>
              </a:rPr>
              <a:t>différentes entités ;</a:t>
            </a:r>
          </a:p>
          <a:p>
            <a:pPr algn="just"/>
            <a:endParaRPr lang="fr-FR" sz="24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400" dirty="0" smtClean="0">
                <a:solidFill>
                  <a:srgbClr val="0033CC"/>
                </a:solidFill>
                <a:effectLst>
                  <a:outerShdw blurRad="50000" dist="30000" dir="5400000" algn="tl" rotWithShape="0">
                    <a:srgbClr val="000000">
                      <a:alpha val="30000"/>
                    </a:srgbClr>
                  </a:outerShdw>
                </a:effectLst>
              </a:rPr>
              <a:t> Dans la pratique, il est préférable de développer un petit nombre de classes et de proposer une classe pour les utiliser ;</a:t>
            </a:r>
          </a:p>
          <a:p>
            <a:pPr algn="just">
              <a:buFont typeface="Wingdings" pitchFamily="2" charset="2"/>
              <a:buChar char="Ø"/>
            </a:pPr>
            <a:endParaRPr lang="fr-FR" sz="2400" dirty="0" smtClean="0">
              <a:solidFill>
                <a:srgbClr val="0033CC"/>
              </a:solidFill>
              <a:effectLst>
                <a:outerShdw blurRad="50000" dist="30000" dir="5400000" algn="tl" rotWithShape="0">
                  <a:srgbClr val="000000">
                    <a:alpha val="30000"/>
                  </a:srgbClr>
                </a:outerShdw>
              </a:effectLst>
            </a:endParaRPr>
          </a:p>
          <a:p>
            <a:pPr algn="just">
              <a:buFont typeface="Wingdings" pitchFamily="2" charset="2"/>
              <a:buChar char="Ø"/>
            </a:pPr>
            <a:r>
              <a:rPr lang="fr-FR" sz="2400" dirty="0" smtClean="0">
                <a:solidFill>
                  <a:srgbClr val="0033CC"/>
                </a:solidFill>
                <a:effectLst>
                  <a:outerShdw blurRad="50000" dist="30000" dir="5400000" algn="tl" rotWithShape="0">
                    <a:srgbClr val="000000">
                      <a:alpha val="30000"/>
                    </a:srgbClr>
                  </a:outerShdw>
                </a:effectLst>
              </a:rPr>
              <a:t> Le but est de proposer une interface facilitant la mise en œuvre d'un ensemble de classes généralement regroupées dans un ou plusieurs sous systèmes.</a:t>
            </a:r>
          </a:p>
          <a:p>
            <a:pPr algn="just">
              <a:buFont typeface="Wingdings" pitchFamily="2" charset="2"/>
              <a:buChar char="Ø"/>
            </a:pPr>
            <a:endParaRPr lang="fr-FR" sz="24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187</a:t>
            </a:fld>
            <a:endParaRPr lang="fr-BE"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Façade</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8001024"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E</a:t>
            </a:r>
            <a:r>
              <a:rPr lang="fr-FR" sz="2400" dirty="0" smtClean="0">
                <a:solidFill>
                  <a:srgbClr val="0033CC"/>
                </a:solidFill>
                <a:effectLst>
                  <a:outerShdw blurRad="50000" dist="30000" dir="5400000" algn="tl" rotWithShape="0">
                    <a:srgbClr val="000000">
                      <a:alpha val="30000"/>
                    </a:srgbClr>
                  </a:outerShdw>
                </a:effectLst>
              </a:rPr>
              <a:t>xemple : Mauvaise pratique</a:t>
            </a:r>
          </a:p>
          <a:p>
            <a:pPr algn="just">
              <a:buFont typeface="Wingdings" pitchFamily="2" charset="2"/>
              <a:buChar char="Ø"/>
            </a:pPr>
            <a:endParaRPr lang="fr-FR" sz="24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188</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1285852" y="1814513"/>
            <a:ext cx="6572296" cy="44720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Façade</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8001024"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E</a:t>
            </a:r>
            <a:r>
              <a:rPr lang="fr-FR" sz="2400" dirty="0" smtClean="0">
                <a:solidFill>
                  <a:srgbClr val="0033CC"/>
                </a:solidFill>
                <a:effectLst>
                  <a:outerShdw blurRad="50000" dist="30000" dir="5400000" algn="tl" rotWithShape="0">
                    <a:srgbClr val="000000">
                      <a:alpha val="30000"/>
                    </a:srgbClr>
                  </a:outerShdw>
                </a:effectLst>
              </a:rPr>
              <a:t>xemple : Façade</a:t>
            </a:r>
          </a:p>
          <a:p>
            <a:pPr algn="just">
              <a:buFont typeface="Wingdings" pitchFamily="2" charset="2"/>
              <a:buChar char="Ø"/>
            </a:pPr>
            <a:endParaRPr lang="fr-FR" sz="24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189</a:t>
            </a:fld>
            <a:endParaRPr lang="fr-BE" dirty="0"/>
          </a:p>
        </p:txBody>
      </p:sp>
      <p:pic>
        <p:nvPicPr>
          <p:cNvPr id="3074" name="Picture 2"/>
          <p:cNvPicPr>
            <a:picLocks noChangeAspect="1" noChangeArrowheads="1"/>
          </p:cNvPicPr>
          <p:nvPr/>
        </p:nvPicPr>
        <p:blipFill>
          <a:blip r:embed="rId2" cstate="print"/>
          <a:srcRect/>
          <a:stretch>
            <a:fillRect/>
          </a:stretch>
        </p:blipFill>
        <p:spPr bwMode="auto">
          <a:xfrm>
            <a:off x="1852613" y="1781174"/>
            <a:ext cx="6648477" cy="3933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L'environnement d'exécution des applications 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conteneurs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web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d'EJB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19</a:t>
            </a:fld>
            <a:endParaRPr lang="fr-BE"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Façade</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071538" y="1071546"/>
            <a:ext cx="8001024" cy="4572032"/>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E</a:t>
            </a:r>
            <a:r>
              <a:rPr lang="fr-FR" sz="2400" dirty="0" smtClean="0">
                <a:solidFill>
                  <a:srgbClr val="0033CC"/>
                </a:solidFill>
                <a:effectLst>
                  <a:outerShdw blurRad="50000" dist="30000" dir="5400000" algn="tl" rotWithShape="0">
                    <a:srgbClr val="000000">
                      <a:alpha val="30000"/>
                    </a:srgbClr>
                  </a:outerShdw>
                </a:effectLst>
              </a:rPr>
              <a:t>xemple : Façade</a:t>
            </a:r>
          </a:p>
          <a:p>
            <a:pPr algn="just">
              <a:buFont typeface="Wingdings" pitchFamily="2" charset="2"/>
              <a:buChar char="Ø"/>
            </a:pPr>
            <a:endParaRPr lang="fr-FR" sz="24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190</a:t>
            </a:fld>
            <a:endParaRPr lang="fr-BE" dirty="0"/>
          </a:p>
        </p:txBody>
      </p:sp>
      <p:pic>
        <p:nvPicPr>
          <p:cNvPr id="4098" name="Picture 2"/>
          <p:cNvPicPr>
            <a:picLocks noChangeAspect="1" noChangeArrowheads="1"/>
          </p:cNvPicPr>
          <p:nvPr/>
        </p:nvPicPr>
        <p:blipFill>
          <a:blip r:embed="rId2" cstate="print"/>
          <a:srcRect/>
          <a:stretch>
            <a:fillRect/>
          </a:stretch>
        </p:blipFill>
        <p:spPr bwMode="auto">
          <a:xfrm>
            <a:off x="1790700" y="1843088"/>
            <a:ext cx="6424638" cy="3800490"/>
          </a:xfrm>
          <a:prstGeom prst="rect">
            <a:avLst/>
          </a:prstGeom>
          <a:noFill/>
          <a:ln w="9525">
            <a:noFill/>
            <a:miter lim="800000"/>
            <a:headEnd/>
            <a:tailEnd/>
          </a:ln>
        </p:spPr>
      </p:pic>
      <p:sp>
        <p:nvSpPr>
          <p:cNvPr id="10" name="Sous-titre 3"/>
          <p:cNvSpPr txBox="1">
            <a:spLocks/>
          </p:cNvSpPr>
          <p:nvPr/>
        </p:nvSpPr>
        <p:spPr bwMode="auto">
          <a:xfrm>
            <a:off x="1166002" y="5877272"/>
            <a:ext cx="8001024" cy="728873"/>
          </a:xfrm>
          <a:prstGeom prst="rect">
            <a:avLst/>
          </a:prstGeom>
          <a:noFill/>
          <a:ln w="9525">
            <a:noFill/>
            <a:miter lim="800000"/>
            <a:headEnd/>
            <a:tailEnd/>
          </a:ln>
        </p:spPr>
        <p:txBody>
          <a:bodyPr vert="horz" wrap="square" lIns="91440" tIns="0" rIns="91440" bIns="45720" numCol="1" anchor="t" anchorCtr="0" compatLnSpc="1">
            <a:prstTxWarp prst="textNoShape">
              <a:avLst/>
            </a:prstTxWarp>
            <a:noAutofit/>
          </a:bodyPr>
          <a:lstStyle>
            <a:lvl1pPr marL="27432" indent="0" algn="l" rtl="0" eaLnBrk="0" fontAlgn="base" hangingPunct="0">
              <a:spcBef>
                <a:spcPts val="600"/>
              </a:spcBef>
              <a:spcAft>
                <a:spcPct val="0"/>
              </a:spcAft>
              <a:buClr>
                <a:schemeClr val="accent1"/>
              </a:buClr>
              <a:buSzPct val="80000"/>
              <a:buFont typeface="Wingdings 2" pitchFamily="18" charset="2"/>
              <a:buNone/>
              <a:defRPr sz="2600" kern="1200">
                <a:solidFill>
                  <a:schemeClr val="tx2">
                    <a:shade val="30000"/>
                    <a:satMod val="150000"/>
                  </a:schemeClr>
                </a:solidFill>
                <a:latin typeface="+mn-lt"/>
                <a:ea typeface="+mn-ea"/>
                <a:cs typeface="+mn-cs"/>
              </a:defRPr>
            </a:lvl1pPr>
            <a:lvl2pPr marL="457200" indent="0" algn="ctr" rtl="0" eaLnBrk="0" fontAlgn="base" hangingPunct="0">
              <a:spcBef>
                <a:spcPts val="550"/>
              </a:spcBef>
              <a:spcAft>
                <a:spcPct val="0"/>
              </a:spcAft>
              <a:buClr>
                <a:schemeClr val="accent1"/>
              </a:buClr>
              <a:buFont typeface="Verdana"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Clr>
                <a:schemeClr val="accent2"/>
              </a:buClr>
              <a:buFont typeface="Wingdings 2" pitchFamily="18" charset="2"/>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C32D2E"/>
              </a:buClr>
              <a:buFont typeface="Wingdings 2" pitchFamily="18" charset="2"/>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Clr>
                <a:srgbClr val="84AA33"/>
              </a:buClr>
              <a:buFont typeface="Wingdings 2" pitchFamily="18" charset="2"/>
              <a:buNone/>
              <a:defRPr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Voit TP 10</a:t>
            </a:r>
            <a:endParaRPr lang="fr-FR" sz="2400" dirty="0" smtClean="0">
              <a:solidFill>
                <a:srgbClr val="0033CC"/>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Design Pattern</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Singleton</a:t>
            </a:r>
          </a:p>
          <a:p>
            <a:pPr algn="just">
              <a:buFont typeface="Wingdings" pitchFamily="2" charset="2"/>
              <a:buChar char="Ø"/>
            </a:pPr>
            <a:r>
              <a:rPr lang="fr-FR"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Façade</a:t>
            </a:r>
          </a:p>
          <a:p>
            <a:pPr algn="just">
              <a:buFont typeface="Wingdings" pitchFamily="2" charset="2"/>
              <a:buChar char="Ø"/>
            </a:pPr>
            <a:r>
              <a:rPr lang="fr-FR" sz="2800" dirty="0">
                <a:solidFill>
                  <a:srgbClr val="0033CC"/>
                </a:solidFill>
                <a:effectLst>
                  <a:outerShdw blurRad="50000" dist="30000" dir="5400000" algn="tl" rotWithShape="0">
                    <a:srgbClr val="000000">
                      <a:alpha val="30000"/>
                    </a:srgbClr>
                  </a:outerShdw>
                </a:effectLst>
              </a:rPr>
              <a:t> IOC</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AOP</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Value Object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191</a:t>
            </a:fld>
            <a:endParaRPr lang="fr-BE" dirty="0"/>
          </a:p>
        </p:txBody>
      </p:sp>
    </p:spTree>
    <p:extLst>
      <p:ext uri="{BB962C8B-B14F-4D97-AF65-F5344CB8AC3E}">
        <p14:creationId xmlns:p14="http://schemas.microsoft.com/office/powerpoint/2010/main" val="211441213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IOC  (</a:t>
            </a:r>
            <a:r>
              <a:rPr lang="fr-FR" sz="4500" dirty="0" err="1" smtClean="0">
                <a:solidFill>
                  <a:srgbClr val="0033CC"/>
                </a:solidFill>
                <a:latin typeface="+mn-lt"/>
                <a:ea typeface="+mn-ea"/>
                <a:cs typeface="+mn-cs"/>
              </a:rPr>
              <a:t>Spring</a:t>
            </a:r>
            <a:r>
              <a:rPr lang="fr-FR" sz="4500" dirty="0" smtClean="0">
                <a:solidFill>
                  <a:srgbClr val="0033CC"/>
                </a:solidFill>
                <a:latin typeface="+mn-lt"/>
                <a:ea typeface="+mn-ea"/>
                <a:cs typeface="+mn-cs"/>
              </a:rPr>
              <a:t> </a:t>
            </a:r>
            <a:r>
              <a:rPr lang="fr-FR" sz="4500" dirty="0" err="1" smtClean="0">
                <a:solidFill>
                  <a:srgbClr val="0033CC"/>
                </a:solidFill>
                <a:latin typeface="+mn-lt"/>
                <a:ea typeface="+mn-ea"/>
                <a:cs typeface="+mn-cs"/>
              </a:rPr>
              <a:t>Core</a:t>
            </a:r>
            <a:r>
              <a:rPr lang="fr-FR" sz="4500" dirty="0" smtClean="0">
                <a:solidFill>
                  <a:srgbClr val="0033CC"/>
                </a:solidFill>
                <a:latin typeface="+mn-lt"/>
                <a:ea typeface="+mn-ea"/>
                <a:cs typeface="+mn-cs"/>
              </a:rPr>
              <a:t>)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9600" dirty="0" smtClean="0"/>
              <a:t> </a:t>
            </a:r>
            <a:r>
              <a:rPr lang="fr-FR" sz="9600" dirty="0" err="1" smtClean="0">
                <a:solidFill>
                  <a:srgbClr val="0033CC"/>
                </a:solidFill>
              </a:rPr>
              <a:t>Spring</a:t>
            </a:r>
            <a:r>
              <a:rPr lang="fr-FR" sz="9600" dirty="0" smtClean="0">
                <a:solidFill>
                  <a:srgbClr val="0033CC"/>
                </a:solidFill>
              </a:rPr>
              <a:t> </a:t>
            </a:r>
            <a:r>
              <a:rPr lang="fr-FR" sz="9600" dirty="0" err="1" smtClean="0">
                <a:solidFill>
                  <a:srgbClr val="0033CC"/>
                </a:solidFill>
              </a:rPr>
              <a:t>Core</a:t>
            </a:r>
            <a:r>
              <a:rPr lang="fr-FR" sz="9600" dirty="0" smtClean="0">
                <a:solidFill>
                  <a:srgbClr val="0033CC"/>
                </a:solidFill>
              </a:rPr>
              <a:t> :</a:t>
            </a:r>
          </a:p>
          <a:p>
            <a:pPr eaLnBrk="1" fontAlgn="auto" hangingPunct="1">
              <a:spcAft>
                <a:spcPts val="0"/>
              </a:spcAft>
              <a:buFont typeface="Wingdings" pitchFamily="2" charset="2"/>
              <a:buChar char="§"/>
              <a:defRPr/>
            </a:pPr>
            <a:endParaRPr lang="fr-FR" sz="9600" dirty="0" smtClean="0">
              <a:solidFill>
                <a:srgbClr val="0033CC"/>
              </a:solidFill>
            </a:endParaRPr>
          </a:p>
          <a:p>
            <a:pPr marL="484632" lvl="2" algn="l" eaLnBrk="1" fontAlgn="auto" hangingPunct="1">
              <a:spcBef>
                <a:spcPts val="600"/>
              </a:spcBef>
              <a:spcAft>
                <a:spcPts val="0"/>
              </a:spcAft>
              <a:buSzPct val="80000"/>
              <a:buFont typeface="Wingdings" pitchFamily="2" charset="2"/>
              <a:buChar char="§"/>
              <a:defRPr/>
            </a:pPr>
            <a:r>
              <a:rPr lang="fr-FR" sz="9200" dirty="0" smtClean="0">
                <a:solidFill>
                  <a:srgbClr val="0033CC"/>
                </a:solidFill>
              </a:rPr>
              <a:t> est le noyau du Framework </a:t>
            </a:r>
            <a:r>
              <a:rPr lang="fr-FR" sz="9200" dirty="0" err="1" smtClean="0">
                <a:solidFill>
                  <a:srgbClr val="0033CC"/>
                </a:solidFill>
              </a:rPr>
              <a:t>Spring</a:t>
            </a:r>
            <a:endParaRPr lang="fr-FR" sz="9200" dirty="0" smtClean="0">
              <a:solidFill>
                <a:srgbClr val="0033CC"/>
              </a:solidFill>
            </a:endParaRPr>
          </a:p>
          <a:p>
            <a:pPr marL="484632" lvl="2" algn="l" eaLnBrk="1" fontAlgn="auto" hangingPunct="1">
              <a:spcBef>
                <a:spcPts val="600"/>
              </a:spcBef>
              <a:spcAft>
                <a:spcPts val="0"/>
              </a:spcAft>
              <a:buSzPct val="80000"/>
              <a:buFont typeface="Wingdings" pitchFamily="2" charset="2"/>
              <a:buChar char="§"/>
              <a:defRPr/>
            </a:pPr>
            <a:endParaRPr lang="fr-FR" sz="9200" dirty="0" smtClean="0">
              <a:solidFill>
                <a:srgbClr val="0033CC"/>
              </a:solidFill>
            </a:endParaRPr>
          </a:p>
          <a:p>
            <a:pPr marL="484632" lvl="2" algn="l" eaLnBrk="1" fontAlgn="auto" hangingPunct="1">
              <a:spcBef>
                <a:spcPts val="600"/>
              </a:spcBef>
              <a:spcAft>
                <a:spcPts val="0"/>
              </a:spcAft>
              <a:buSzPct val="80000"/>
              <a:buFont typeface="Wingdings" pitchFamily="2" charset="2"/>
              <a:buChar char="§"/>
              <a:defRPr/>
            </a:pPr>
            <a:r>
              <a:rPr lang="fr-FR" sz="9200" dirty="0" smtClean="0">
                <a:solidFill>
                  <a:srgbClr val="0033CC"/>
                </a:solidFill>
              </a:rPr>
              <a:t> est basé sur le Design Pattern IOC (Injection de Dépendances ou bien Inversion de Contrôle)</a:t>
            </a:r>
          </a:p>
          <a:p>
            <a:pPr marL="484632" lvl="2" algn="l" eaLnBrk="1" fontAlgn="auto" hangingPunct="1">
              <a:spcBef>
                <a:spcPts val="600"/>
              </a:spcBef>
              <a:spcAft>
                <a:spcPts val="0"/>
              </a:spcAft>
              <a:buSzPct val="80000"/>
              <a:buFont typeface="Wingdings" pitchFamily="2" charset="2"/>
              <a:buChar char="§"/>
              <a:defRPr/>
            </a:pPr>
            <a:endParaRPr lang="fr-FR" sz="9200" dirty="0" smtClean="0">
              <a:solidFill>
                <a:srgbClr val="0033CC"/>
              </a:solidFill>
            </a:endParaRPr>
          </a:p>
          <a:p>
            <a:pPr marL="484632" lvl="2" algn="l" eaLnBrk="1" fontAlgn="auto" hangingPunct="1">
              <a:spcBef>
                <a:spcPts val="600"/>
              </a:spcBef>
              <a:spcAft>
                <a:spcPts val="0"/>
              </a:spcAft>
              <a:buSzPct val="80000"/>
              <a:buFont typeface="Wingdings" pitchFamily="2" charset="2"/>
              <a:buChar char="§"/>
              <a:defRPr/>
            </a:pPr>
            <a:r>
              <a:rPr lang="fr-FR" sz="9200" dirty="0" smtClean="0">
                <a:solidFill>
                  <a:srgbClr val="0033CC"/>
                </a:solidFill>
              </a:rPr>
              <a:t> se charge de l'instanciation de tous les objets de l'application et de la résolution des dépendances entre eux.</a:t>
            </a:r>
          </a:p>
          <a:p>
            <a:pPr marL="484632" lvl="3" algn="l" eaLnBrk="1" fontAlgn="auto" hangingPunct="1">
              <a:spcBef>
                <a:spcPts val="600"/>
              </a:spcBef>
              <a:spcAft>
                <a:spcPts val="0"/>
              </a:spcAft>
              <a:buClr>
                <a:schemeClr val="accent1"/>
              </a:buClr>
              <a:buSzPct val="80000"/>
              <a:buFont typeface="Wingdings" pitchFamily="2" charset="2"/>
              <a:buChar char="§"/>
              <a:defRPr/>
            </a:pPr>
            <a:endParaRPr lang="fr-FR" sz="9200" dirty="0" smtClean="0">
              <a:solidFill>
                <a:srgbClr val="0033CC"/>
              </a:solidFill>
            </a:endParaRPr>
          </a:p>
          <a:p>
            <a:pPr lvl="1" eaLnBrk="1" fontAlgn="auto" hangingPunct="1">
              <a:spcAft>
                <a:spcPts val="0"/>
              </a:spcAft>
              <a:buFont typeface="Wingdings" pitchFamily="2" charset="2"/>
              <a:buChar char="§"/>
              <a:defRPr/>
            </a:pPr>
            <a:endParaRPr lang="fr-FR" sz="98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192</a:t>
            </a:fld>
            <a:endParaRPr lang="fr-BE" dirty="0"/>
          </a:p>
        </p:txBody>
      </p:sp>
    </p:spTree>
    <p:extLst>
      <p:ext uri="{BB962C8B-B14F-4D97-AF65-F5344CB8AC3E}">
        <p14:creationId xmlns:p14="http://schemas.microsoft.com/office/powerpoint/2010/main" val="3650824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err="1" smtClean="0">
                <a:solidFill>
                  <a:srgbClr val="0033CC"/>
                </a:solidFill>
                <a:latin typeface="+mn-lt"/>
                <a:ea typeface="+mn-ea"/>
                <a:cs typeface="+mn-cs"/>
              </a:rPr>
              <a:t>Spring</a:t>
            </a:r>
            <a:r>
              <a:rPr lang="fr-FR" sz="4500" dirty="0" smtClean="0">
                <a:solidFill>
                  <a:srgbClr val="0033CC"/>
                </a:solidFill>
                <a:latin typeface="+mn-lt"/>
                <a:ea typeface="+mn-ea"/>
                <a:cs typeface="+mn-cs"/>
              </a:rPr>
              <a:t> </a:t>
            </a:r>
            <a:r>
              <a:rPr lang="fr-FR" sz="4500" dirty="0" err="1" smtClean="0">
                <a:solidFill>
                  <a:srgbClr val="0033CC"/>
                </a:solidFill>
                <a:latin typeface="+mn-lt"/>
                <a:ea typeface="+mn-ea"/>
                <a:cs typeface="+mn-cs"/>
              </a:rPr>
              <a:t>Core</a:t>
            </a:r>
            <a:r>
              <a:rPr lang="fr-FR" sz="4500" dirty="0" smtClean="0">
                <a:solidFill>
                  <a:srgbClr val="0033CC"/>
                </a:solidFill>
                <a:latin typeface="+mn-lt"/>
                <a:ea typeface="+mn-ea"/>
                <a:cs typeface="+mn-cs"/>
              </a:rPr>
              <a:t>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9600" dirty="0" smtClean="0"/>
              <a:t> </a:t>
            </a:r>
            <a:r>
              <a:rPr lang="fr-FR" sz="8000" dirty="0" smtClean="0">
                <a:solidFill>
                  <a:srgbClr val="0033CC"/>
                </a:solidFill>
              </a:rPr>
              <a:t>Deux API très importantes dans ce module :</a:t>
            </a:r>
          </a:p>
          <a:p>
            <a:pPr marL="484632" lvl="2" algn="l" eaLnBrk="1" fontAlgn="auto" hangingPunct="1">
              <a:spcBef>
                <a:spcPts val="600"/>
              </a:spcBef>
              <a:spcAft>
                <a:spcPts val="0"/>
              </a:spcAft>
              <a:buSzPct val="80000"/>
              <a:buFont typeface="Wingdings" pitchFamily="2" charset="2"/>
              <a:buChar char="§"/>
              <a:defRPr/>
            </a:pPr>
            <a:r>
              <a:rPr lang="fr-FR" sz="8000" dirty="0" smtClean="0"/>
              <a:t> </a:t>
            </a:r>
            <a:r>
              <a:rPr lang="fr-FR" sz="8000" i="1" dirty="0" err="1" smtClean="0">
                <a:solidFill>
                  <a:srgbClr val="0033CC"/>
                </a:solidFill>
              </a:rPr>
              <a:t>org.springframework.beans</a:t>
            </a:r>
            <a:endParaRPr lang="fr-FR" sz="8000" i="1" dirty="0" smtClean="0">
              <a:solidFill>
                <a:srgbClr val="0033CC"/>
              </a:solidFill>
            </a:endParaRPr>
          </a:p>
          <a:p>
            <a:pPr marL="484632" lvl="2" algn="l" eaLnBrk="1" fontAlgn="auto" hangingPunct="1">
              <a:spcBef>
                <a:spcPts val="600"/>
              </a:spcBef>
              <a:spcAft>
                <a:spcPts val="0"/>
              </a:spcAft>
              <a:buSzPct val="80000"/>
              <a:buFont typeface="Wingdings" pitchFamily="2" charset="2"/>
              <a:buChar char="§"/>
              <a:defRPr/>
            </a:pPr>
            <a:r>
              <a:rPr lang="fr-FR" sz="8000" dirty="0" smtClean="0">
                <a:solidFill>
                  <a:srgbClr val="0033CC"/>
                </a:solidFill>
              </a:rPr>
              <a:t> </a:t>
            </a:r>
            <a:r>
              <a:rPr lang="fr-FR" sz="8000" i="1" dirty="0" err="1" smtClean="0">
                <a:solidFill>
                  <a:srgbClr val="0033CC"/>
                </a:solidFill>
              </a:rPr>
              <a:t>org.springframework.context</a:t>
            </a:r>
            <a:endParaRPr lang="fr-FR" sz="8000" i="1" dirty="0" smtClean="0">
              <a:solidFill>
                <a:srgbClr val="0033CC"/>
              </a:solidFill>
            </a:endParaRPr>
          </a:p>
          <a:p>
            <a:pPr marL="27432" lvl="1" algn="l" eaLnBrk="1" fontAlgn="auto" hangingPunct="1">
              <a:spcBef>
                <a:spcPts val="600"/>
              </a:spcBef>
              <a:spcAft>
                <a:spcPts val="0"/>
              </a:spcAft>
              <a:buSzPct val="80000"/>
              <a:buFont typeface="Wingdings" pitchFamily="2" charset="2"/>
              <a:buChar char="§"/>
              <a:defRPr/>
            </a:pPr>
            <a:r>
              <a:rPr lang="fr-FR" sz="8000" dirty="0" smtClean="0">
                <a:solidFill>
                  <a:srgbClr val="0033CC"/>
                </a:solidFill>
              </a:rPr>
              <a:t> Offrent les bases pour le Design Pattern IOC.</a:t>
            </a:r>
            <a:endParaRPr lang="fr-FR" sz="8000" i="1" dirty="0" smtClean="0">
              <a:solidFill>
                <a:srgbClr val="0033CC"/>
              </a:solidFill>
            </a:endParaRPr>
          </a:p>
          <a:p>
            <a:pPr marL="27432" lvl="1" algn="l" eaLnBrk="1" fontAlgn="auto" hangingPunct="1">
              <a:spcBef>
                <a:spcPts val="600"/>
              </a:spcBef>
              <a:spcAft>
                <a:spcPts val="0"/>
              </a:spcAft>
              <a:buSzPct val="80000"/>
              <a:buFont typeface="Wingdings" pitchFamily="2" charset="2"/>
              <a:buChar char="§"/>
              <a:defRPr/>
            </a:pPr>
            <a:endParaRPr lang="fr-FR" sz="8000" i="1" dirty="0" smtClean="0">
              <a:solidFill>
                <a:srgbClr val="0033CC"/>
              </a:solidFill>
            </a:endParaRPr>
          </a:p>
          <a:p>
            <a:pPr marL="27432" lvl="1" algn="l" eaLnBrk="1" fontAlgn="auto" hangingPunct="1">
              <a:spcBef>
                <a:spcPts val="600"/>
              </a:spcBef>
              <a:spcAft>
                <a:spcPts val="0"/>
              </a:spcAft>
              <a:buSzPct val="80000"/>
              <a:buFont typeface="Wingdings" pitchFamily="2" charset="2"/>
              <a:buChar char="§"/>
              <a:defRPr/>
            </a:pPr>
            <a:r>
              <a:rPr lang="fr-FR" sz="8000" i="1" dirty="0" smtClean="0">
                <a:solidFill>
                  <a:srgbClr val="0033CC"/>
                </a:solidFill>
              </a:rPr>
              <a:t> </a:t>
            </a:r>
            <a:r>
              <a:rPr lang="fr-FR" sz="8000" dirty="0" err="1" smtClean="0">
                <a:solidFill>
                  <a:srgbClr val="0033CC"/>
                </a:solidFill>
              </a:rPr>
              <a:t>BeanFactory</a:t>
            </a:r>
            <a:r>
              <a:rPr lang="fr-FR" sz="8000" dirty="0" smtClean="0">
                <a:solidFill>
                  <a:srgbClr val="0033CC"/>
                </a:solidFill>
              </a:rPr>
              <a:t> (</a:t>
            </a:r>
            <a:r>
              <a:rPr lang="fr-FR" sz="8000" i="1" dirty="0" err="1" smtClean="0">
                <a:solidFill>
                  <a:srgbClr val="0033CC"/>
                </a:solidFill>
              </a:rPr>
              <a:t>org.springframework.beans.factory.BeanFactory</a:t>
            </a:r>
            <a:r>
              <a:rPr lang="fr-FR" sz="8000" dirty="0" smtClean="0">
                <a:solidFill>
                  <a:srgbClr val="0033CC"/>
                </a:solidFill>
              </a:rPr>
              <a:t>)  permet de configurer les </a:t>
            </a:r>
            <a:r>
              <a:rPr lang="fr-FR" sz="8000" dirty="0" err="1" smtClean="0">
                <a:solidFill>
                  <a:srgbClr val="0033CC"/>
                </a:solidFill>
              </a:rPr>
              <a:t>Beans</a:t>
            </a:r>
            <a:r>
              <a:rPr lang="fr-FR" sz="8000" dirty="0" smtClean="0">
                <a:solidFill>
                  <a:srgbClr val="0033CC"/>
                </a:solidFill>
              </a:rPr>
              <a:t> (dans un fichier XML) et les gérer (instanciation, gestion de la dépendance).</a:t>
            </a:r>
          </a:p>
          <a:p>
            <a:pPr marL="27432" lvl="1" algn="l" eaLnBrk="1" fontAlgn="auto" hangingPunct="1">
              <a:spcBef>
                <a:spcPts val="600"/>
              </a:spcBef>
              <a:spcAft>
                <a:spcPts val="0"/>
              </a:spcAft>
              <a:buSzPct val="80000"/>
              <a:buFont typeface="Wingdings" pitchFamily="2" charset="2"/>
              <a:buChar char="§"/>
              <a:defRPr/>
            </a:pPr>
            <a:endParaRPr lang="fr-FR" sz="8000" dirty="0" smtClean="0">
              <a:solidFill>
                <a:srgbClr val="0033CC"/>
              </a:solidFill>
            </a:endParaRPr>
          </a:p>
          <a:p>
            <a:pPr marL="27432" lvl="1" algn="l" eaLnBrk="1" fontAlgn="auto" hangingPunct="1">
              <a:spcBef>
                <a:spcPts val="600"/>
              </a:spcBef>
              <a:spcAft>
                <a:spcPts val="0"/>
              </a:spcAft>
              <a:buSzPct val="80000"/>
              <a:buFont typeface="Wingdings" pitchFamily="2" charset="2"/>
              <a:buChar char="§"/>
              <a:defRPr/>
            </a:pPr>
            <a:r>
              <a:rPr lang="fr-FR" sz="8000" dirty="0" smtClean="0">
                <a:solidFill>
                  <a:srgbClr val="0033CC"/>
                </a:solidFill>
              </a:rPr>
              <a:t> </a:t>
            </a:r>
            <a:r>
              <a:rPr lang="fr-FR" sz="8000" dirty="0" err="1" smtClean="0">
                <a:solidFill>
                  <a:srgbClr val="0033CC"/>
                </a:solidFill>
              </a:rPr>
              <a:t>ApplicationContext</a:t>
            </a:r>
            <a:r>
              <a:rPr lang="fr-FR" sz="8000" dirty="0" smtClean="0">
                <a:solidFill>
                  <a:srgbClr val="0033CC"/>
                </a:solidFill>
              </a:rPr>
              <a:t>  (</a:t>
            </a:r>
            <a:r>
              <a:rPr lang="fr-FR" sz="8000" i="1" dirty="0" err="1" smtClean="0">
                <a:solidFill>
                  <a:srgbClr val="0033CC"/>
                </a:solidFill>
              </a:rPr>
              <a:t>org.springframework.context.ApplicationContext</a:t>
            </a:r>
            <a:r>
              <a:rPr lang="fr-FR" sz="8000" i="1" dirty="0" smtClean="0">
                <a:solidFill>
                  <a:srgbClr val="0033CC"/>
                </a:solidFill>
              </a:rPr>
              <a:t>)  </a:t>
            </a:r>
            <a:r>
              <a:rPr lang="fr-FR" sz="8000" dirty="0" smtClean="0">
                <a:solidFill>
                  <a:srgbClr val="0033CC"/>
                </a:solidFill>
              </a:rPr>
              <a:t>ajoute des fonctionnalités avancées au </a:t>
            </a:r>
            <a:r>
              <a:rPr lang="fr-FR" sz="8000" dirty="0" err="1" smtClean="0">
                <a:solidFill>
                  <a:srgbClr val="0033CC"/>
                </a:solidFill>
              </a:rPr>
              <a:t>BeanFactory</a:t>
            </a:r>
            <a:r>
              <a:rPr lang="fr-FR" sz="8000" dirty="0" smtClean="0">
                <a:solidFill>
                  <a:srgbClr val="0033CC"/>
                </a:solidFill>
              </a:rPr>
              <a:t> (facilite l’intégration avec </a:t>
            </a:r>
            <a:r>
              <a:rPr lang="fr-FR" sz="8000" dirty="0" err="1" smtClean="0">
                <a:solidFill>
                  <a:srgbClr val="0033CC"/>
                </a:solidFill>
              </a:rPr>
              <a:t>Spring</a:t>
            </a:r>
            <a:r>
              <a:rPr lang="fr-FR" sz="8000" dirty="0" smtClean="0">
                <a:solidFill>
                  <a:srgbClr val="0033CC"/>
                </a:solidFill>
              </a:rPr>
              <a:t> AOP, ..).</a:t>
            </a:r>
          </a:p>
          <a:p>
            <a:pPr marL="27432" lvl="1" algn="l" eaLnBrk="1" fontAlgn="auto" hangingPunct="1">
              <a:spcBef>
                <a:spcPts val="600"/>
              </a:spcBef>
              <a:spcAft>
                <a:spcPts val="0"/>
              </a:spcAft>
              <a:buSzPct val="80000"/>
              <a:buFont typeface="Wingdings" pitchFamily="2" charset="2"/>
              <a:buChar char="§"/>
              <a:defRPr/>
            </a:pPr>
            <a:endParaRPr lang="fr-FR" sz="8000" dirty="0" smtClean="0">
              <a:solidFill>
                <a:srgbClr val="0033CC"/>
              </a:solidFill>
            </a:endParaRPr>
          </a:p>
          <a:p>
            <a:pPr marL="27432" lvl="1" algn="l" eaLnBrk="1" fontAlgn="auto" hangingPunct="1">
              <a:spcBef>
                <a:spcPts val="600"/>
              </a:spcBef>
              <a:spcAft>
                <a:spcPts val="0"/>
              </a:spcAft>
              <a:buSzPct val="80000"/>
              <a:buFont typeface="Wingdings" pitchFamily="2" charset="2"/>
              <a:buChar char="§"/>
              <a:defRPr/>
            </a:pPr>
            <a:endParaRPr lang="fr-FR" sz="8000" dirty="0" smtClean="0">
              <a:solidFill>
                <a:srgbClr val="0033CC"/>
              </a:solidFill>
            </a:endParaRPr>
          </a:p>
          <a:p>
            <a:pPr lvl="1" algn="l" eaLnBrk="1" fontAlgn="auto" hangingPunct="1">
              <a:spcAft>
                <a:spcPts val="0"/>
              </a:spcAft>
              <a:buFont typeface="Wingdings" pitchFamily="2" charset="2"/>
              <a:buChar char="§"/>
              <a:defRPr/>
            </a:pPr>
            <a:endParaRPr lang="fr-FR" sz="9600" dirty="0" smtClean="0">
              <a:solidFill>
                <a:srgbClr val="0033CC"/>
              </a:solidFill>
            </a:endParaRPr>
          </a:p>
          <a:p>
            <a:pPr lvl="1" algn="l" eaLnBrk="1" fontAlgn="auto" hangingPunct="1">
              <a:spcAft>
                <a:spcPts val="0"/>
              </a:spcAft>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193</a:t>
            </a:fld>
            <a:endParaRPr lang="fr-BE" dirty="0"/>
          </a:p>
        </p:txBody>
      </p:sp>
    </p:spTree>
    <p:extLst>
      <p:ext uri="{BB962C8B-B14F-4D97-AF65-F5344CB8AC3E}">
        <p14:creationId xmlns:p14="http://schemas.microsoft.com/office/powerpoint/2010/main" val="95268799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Injection de dépendance</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9600" dirty="0" smtClean="0"/>
              <a:t> </a:t>
            </a:r>
            <a:r>
              <a:rPr lang="fr-FR" sz="9600" dirty="0" smtClean="0">
                <a:solidFill>
                  <a:srgbClr val="0033CC"/>
                </a:solidFill>
              </a:rPr>
              <a:t>Approche classique :</a:t>
            </a:r>
          </a:p>
          <a:p>
            <a:pPr eaLnBrk="1" fontAlgn="auto" hangingPunct="1">
              <a:spcAft>
                <a:spcPts val="0"/>
              </a:spcAft>
              <a:defRPr/>
            </a:pPr>
            <a:endParaRPr lang="fr-FR" sz="8000" dirty="0" smtClean="0"/>
          </a:p>
          <a:p>
            <a:pPr eaLnBrk="1" fontAlgn="auto" hangingPunct="1">
              <a:spcAft>
                <a:spcPts val="0"/>
              </a:spcAft>
              <a:defRPr/>
            </a:pPr>
            <a:endParaRPr lang="fr-FR" sz="8000" dirty="0" smtClean="0"/>
          </a:p>
          <a:p>
            <a:pPr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194</a:t>
            </a:fld>
            <a:endParaRPr lang="fr-BE" dirty="0"/>
          </a:p>
        </p:txBody>
      </p:sp>
      <p:pic>
        <p:nvPicPr>
          <p:cNvPr id="2050" name="Picture 2"/>
          <p:cNvPicPr>
            <a:picLocks noChangeAspect="1" noChangeArrowheads="1"/>
          </p:cNvPicPr>
          <p:nvPr/>
        </p:nvPicPr>
        <p:blipFill>
          <a:blip r:embed="rId3" cstate="print"/>
          <a:srcRect/>
          <a:stretch>
            <a:fillRect/>
          </a:stretch>
        </p:blipFill>
        <p:spPr bwMode="auto">
          <a:xfrm>
            <a:off x="1090644" y="1790717"/>
            <a:ext cx="7981950" cy="4067175"/>
          </a:xfrm>
          <a:prstGeom prst="rect">
            <a:avLst/>
          </a:prstGeom>
          <a:noFill/>
          <a:ln w="9525">
            <a:noFill/>
            <a:miter lim="800000"/>
            <a:headEnd/>
            <a:tailEnd/>
          </a:ln>
          <a:effectLst/>
        </p:spPr>
      </p:pic>
    </p:spTree>
    <p:extLst>
      <p:ext uri="{BB962C8B-B14F-4D97-AF65-F5344CB8AC3E}">
        <p14:creationId xmlns:p14="http://schemas.microsoft.com/office/powerpoint/2010/main" val="98507231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Injection de dépendance</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pitchFamily="2" charset="2"/>
              <a:buChar char="§"/>
              <a:defRPr/>
            </a:pPr>
            <a:r>
              <a:rPr lang="fr-FR" sz="9600" dirty="0" smtClean="0"/>
              <a:t> </a:t>
            </a:r>
            <a:r>
              <a:rPr lang="fr-FR" sz="9600" dirty="0" smtClean="0">
                <a:solidFill>
                  <a:srgbClr val="0033CC"/>
                </a:solidFill>
              </a:rPr>
              <a:t>Injection de dépendance avec </a:t>
            </a:r>
            <a:r>
              <a:rPr lang="fr-FR" sz="9600" dirty="0" err="1" smtClean="0">
                <a:solidFill>
                  <a:srgbClr val="0033CC"/>
                </a:solidFill>
              </a:rPr>
              <a:t>Spring</a:t>
            </a:r>
            <a:r>
              <a:rPr lang="fr-FR" sz="9600" dirty="0" smtClean="0">
                <a:solidFill>
                  <a:srgbClr val="0033CC"/>
                </a:solidFill>
              </a:rPr>
              <a:t> :</a:t>
            </a:r>
          </a:p>
          <a:p>
            <a:pPr eaLnBrk="1" fontAlgn="auto" hangingPunct="1">
              <a:spcAft>
                <a:spcPts val="0"/>
              </a:spcAft>
              <a:defRPr/>
            </a:pPr>
            <a:endParaRPr lang="fr-FR" sz="8000" dirty="0" smtClean="0"/>
          </a:p>
          <a:p>
            <a:pPr eaLnBrk="1" fontAlgn="auto" hangingPunct="1">
              <a:spcAft>
                <a:spcPts val="0"/>
              </a:spcAft>
              <a:defRPr/>
            </a:pPr>
            <a:endParaRPr lang="fr-FR" sz="8000" dirty="0" smtClean="0"/>
          </a:p>
          <a:p>
            <a:pPr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195</a:t>
            </a:fld>
            <a:endParaRPr lang="fr-BE" dirty="0"/>
          </a:p>
        </p:txBody>
      </p:sp>
      <p:pic>
        <p:nvPicPr>
          <p:cNvPr id="3074" name="Picture 2"/>
          <p:cNvPicPr>
            <a:picLocks noChangeAspect="1" noChangeArrowheads="1"/>
          </p:cNvPicPr>
          <p:nvPr/>
        </p:nvPicPr>
        <p:blipFill>
          <a:blip r:embed="rId3" cstate="print"/>
          <a:srcRect/>
          <a:stretch>
            <a:fillRect/>
          </a:stretch>
        </p:blipFill>
        <p:spPr bwMode="auto">
          <a:xfrm>
            <a:off x="990632" y="1762145"/>
            <a:ext cx="8153400" cy="4524375"/>
          </a:xfrm>
          <a:prstGeom prst="rect">
            <a:avLst/>
          </a:prstGeom>
          <a:noFill/>
          <a:ln w="9525">
            <a:noFill/>
            <a:miter lim="800000"/>
            <a:headEnd/>
            <a:tailEnd/>
          </a:ln>
          <a:effectLst/>
        </p:spPr>
      </p:pic>
    </p:spTree>
    <p:extLst>
      <p:ext uri="{BB962C8B-B14F-4D97-AF65-F5344CB8AC3E}">
        <p14:creationId xmlns:p14="http://schemas.microsoft.com/office/powerpoint/2010/main" val="86330790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Injection de dépendance</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9600" dirty="0" smtClean="0"/>
              <a:t> </a:t>
            </a:r>
            <a:r>
              <a:rPr lang="fr-FR" sz="9600" dirty="0" err="1" smtClean="0">
                <a:solidFill>
                  <a:srgbClr val="0033CC"/>
                </a:solidFill>
              </a:rPr>
              <a:t>Spring</a:t>
            </a:r>
            <a:r>
              <a:rPr lang="fr-FR" sz="9600" dirty="0" smtClean="0">
                <a:solidFill>
                  <a:srgbClr val="0033CC"/>
                </a:solidFill>
              </a:rPr>
              <a:t> va permettre à chaque couche de s'abstraire de sa ou ses couches inférieures (injection de dépendance) :</a:t>
            </a:r>
          </a:p>
          <a:p>
            <a:endParaRPr lang="fr-FR" sz="9600" dirty="0" smtClean="0">
              <a:solidFill>
                <a:srgbClr val="0033CC"/>
              </a:solidFill>
            </a:endParaRPr>
          </a:p>
          <a:p>
            <a:pPr lvl="1" algn="l">
              <a:buFont typeface="Wingdings" pitchFamily="2" charset="2"/>
              <a:buChar char="Ø"/>
            </a:pPr>
            <a:r>
              <a:rPr lang="fr-FR" sz="9600" dirty="0" smtClean="0">
                <a:solidFill>
                  <a:srgbClr val="0033CC"/>
                </a:solidFill>
              </a:rPr>
              <a:t> Le code de l'application est beaucoup plus lisible.</a:t>
            </a:r>
          </a:p>
          <a:p>
            <a:pPr lvl="1" algn="l">
              <a:buFont typeface="Wingdings" pitchFamily="2" charset="2"/>
              <a:buChar char="Ø"/>
            </a:pPr>
            <a:endParaRPr lang="fr-FR" sz="9600" dirty="0" smtClean="0">
              <a:solidFill>
                <a:srgbClr val="0033CC"/>
              </a:solidFill>
            </a:endParaRPr>
          </a:p>
          <a:p>
            <a:pPr lvl="1" algn="l">
              <a:buFont typeface="Wingdings" pitchFamily="2" charset="2"/>
              <a:buChar char="Ø"/>
            </a:pPr>
            <a:r>
              <a:rPr lang="fr-FR" sz="9600" dirty="0" smtClean="0">
                <a:solidFill>
                  <a:srgbClr val="0033CC"/>
                </a:solidFill>
              </a:rPr>
              <a:t> Le maintient de l'application est facilité.</a:t>
            </a:r>
          </a:p>
          <a:p>
            <a:pPr lvl="1" algn="l"/>
            <a:endParaRPr lang="fr-FR" sz="9600" dirty="0" smtClean="0">
              <a:solidFill>
                <a:srgbClr val="0033CC"/>
              </a:solidFill>
            </a:endParaRPr>
          </a:p>
          <a:p>
            <a:pPr lvl="1" algn="l">
              <a:buFont typeface="Wingdings" pitchFamily="2" charset="2"/>
              <a:buChar char="Ø"/>
            </a:pPr>
            <a:r>
              <a:rPr lang="fr-FR" sz="9600" dirty="0" smtClean="0">
                <a:solidFill>
                  <a:srgbClr val="0033CC"/>
                </a:solidFill>
              </a:rPr>
              <a:t> Les tests unitaires sont simplifiés.</a:t>
            </a:r>
          </a:p>
          <a:p>
            <a:pPr eaLnBrk="1" fontAlgn="auto" hangingPunct="1">
              <a:spcAft>
                <a:spcPts val="0"/>
              </a:spcAft>
              <a:defRPr/>
            </a:pPr>
            <a:endParaRPr lang="fr-FR" sz="9600" dirty="0" smtClean="0">
              <a:solidFill>
                <a:srgbClr val="0033CC"/>
              </a:solidFill>
            </a:endParaRPr>
          </a:p>
          <a:p>
            <a:pPr eaLnBrk="1" fontAlgn="auto" hangingPunct="1">
              <a:spcAft>
                <a:spcPts val="0"/>
              </a:spcAft>
              <a:buFont typeface="Wingdings" pitchFamily="2" charset="2"/>
              <a:buChar char="§"/>
              <a:defRPr/>
            </a:pPr>
            <a:r>
              <a:rPr lang="fr-FR" sz="9600" dirty="0" smtClean="0">
                <a:solidFill>
                  <a:srgbClr val="0033CC"/>
                </a:solidFill>
              </a:rPr>
              <a:t> </a:t>
            </a:r>
            <a:r>
              <a:rPr lang="fr-FR" sz="9600" dirty="0" err="1" smtClean="0">
                <a:solidFill>
                  <a:srgbClr val="0033CC"/>
                </a:solidFill>
              </a:rPr>
              <a:t>Spring</a:t>
            </a:r>
            <a:r>
              <a:rPr lang="fr-FR" sz="9600" dirty="0" smtClean="0">
                <a:solidFill>
                  <a:srgbClr val="0033CC"/>
                </a:solidFill>
              </a:rPr>
              <a:t> gère les dépendances entre les </a:t>
            </a:r>
            <a:r>
              <a:rPr lang="fr-FR" sz="9600" dirty="0" err="1" smtClean="0">
                <a:solidFill>
                  <a:srgbClr val="0033CC"/>
                </a:solidFill>
              </a:rPr>
              <a:t>beans</a:t>
            </a:r>
            <a:r>
              <a:rPr lang="fr-FR" sz="9600" dirty="0" smtClean="0">
                <a:solidFill>
                  <a:srgbClr val="0033CC"/>
                </a:solidFill>
              </a:rPr>
              <a:t> dans un fichier XML.</a:t>
            </a:r>
          </a:p>
          <a:p>
            <a:pPr eaLnBrk="1" fontAlgn="auto" hangingPunct="1">
              <a:spcAft>
                <a:spcPts val="0"/>
              </a:spcAft>
              <a:buFont typeface="Wingdings" pitchFamily="2" charset="2"/>
              <a:buChar char="§"/>
              <a:defRPr/>
            </a:pPr>
            <a:endParaRPr lang="fr-FR" sz="9600" dirty="0" smtClean="0">
              <a:solidFill>
                <a:srgbClr val="0033CC"/>
              </a:solidFill>
            </a:endParaRPr>
          </a:p>
          <a:p>
            <a:pPr lvl="2" algn="l" eaLnBrk="1" fontAlgn="auto" hangingPunct="1">
              <a:spcAft>
                <a:spcPts val="0"/>
              </a:spcAft>
              <a:defRPr/>
            </a:pPr>
            <a:endParaRPr lang="fr-FR" sz="9600" dirty="0" smtClean="0">
              <a:solidFill>
                <a:srgbClr val="0033CC"/>
              </a:solidFill>
            </a:endParaRPr>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196</a:t>
            </a:fld>
            <a:endParaRPr lang="fr-BE" dirty="0"/>
          </a:p>
        </p:txBody>
      </p:sp>
    </p:spTree>
    <p:extLst>
      <p:ext uri="{BB962C8B-B14F-4D97-AF65-F5344CB8AC3E}">
        <p14:creationId xmlns:p14="http://schemas.microsoft.com/office/powerpoint/2010/main" val="331549852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500042"/>
            <a:ext cx="7407275" cy="1143008"/>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Injection de dépendance</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929586" cy="5500726"/>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9600" dirty="0" smtClean="0">
                <a:solidFill>
                  <a:srgbClr val="0033CC"/>
                </a:solidFill>
              </a:rPr>
              <a:t> Le format du fichier de configuration de </a:t>
            </a:r>
            <a:r>
              <a:rPr lang="fr-FR" sz="9600" dirty="0" err="1" smtClean="0">
                <a:solidFill>
                  <a:srgbClr val="0033CC"/>
                </a:solidFill>
              </a:rPr>
              <a:t>Spring</a:t>
            </a:r>
            <a:r>
              <a:rPr lang="fr-FR" sz="9600" dirty="0" smtClean="0">
                <a:solidFill>
                  <a:srgbClr val="0033CC"/>
                </a:solidFill>
              </a:rPr>
              <a:t> :</a:t>
            </a:r>
          </a:p>
          <a:p>
            <a:endParaRPr lang="fr-FR" sz="9600" dirty="0" smtClean="0">
              <a:solidFill>
                <a:srgbClr val="0033CC"/>
              </a:solidFill>
            </a:endParaRPr>
          </a:p>
          <a:p>
            <a:pPr lvl="1" algn="l"/>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197</a:t>
            </a:fld>
            <a:endParaRPr lang="fr-BE" dirty="0"/>
          </a:p>
        </p:txBody>
      </p:sp>
      <p:pic>
        <p:nvPicPr>
          <p:cNvPr id="4098" name="Picture 2"/>
          <p:cNvPicPr>
            <a:picLocks noChangeAspect="1" noChangeArrowheads="1"/>
          </p:cNvPicPr>
          <p:nvPr/>
        </p:nvPicPr>
        <p:blipFill>
          <a:blip r:embed="rId3" cstate="print"/>
          <a:srcRect/>
          <a:stretch>
            <a:fillRect/>
          </a:stretch>
        </p:blipFill>
        <p:spPr bwMode="auto">
          <a:xfrm>
            <a:off x="1357290" y="1500174"/>
            <a:ext cx="7000924" cy="5000659"/>
          </a:xfrm>
          <a:prstGeom prst="rect">
            <a:avLst/>
          </a:prstGeom>
          <a:noFill/>
          <a:ln w="9525">
            <a:solidFill>
              <a:schemeClr val="accent1">
                <a:alpha val="84000"/>
              </a:schemeClr>
            </a:solidFill>
            <a:miter lim="800000"/>
            <a:headEnd/>
            <a:tailEnd/>
          </a:ln>
          <a:effectLst/>
        </p:spPr>
      </p:pic>
    </p:spTree>
    <p:extLst>
      <p:ext uri="{BB962C8B-B14F-4D97-AF65-F5344CB8AC3E}">
        <p14:creationId xmlns:p14="http://schemas.microsoft.com/office/powerpoint/2010/main" val="16640551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 et</a:t>
            </a:r>
            <a:br>
              <a:rPr lang="fr-FR" sz="3200" dirty="0" smtClean="0">
                <a:solidFill>
                  <a:srgbClr val="0033CC"/>
                </a:solidFill>
              </a:rPr>
            </a:br>
            <a:r>
              <a:rPr lang="fr-FR" sz="3200" dirty="0" smtClean="0">
                <a:solidFill>
                  <a:srgbClr val="0033CC"/>
                </a:solidFill>
              </a:rPr>
              <a:t>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8000" dirty="0" smtClean="0">
                <a:solidFill>
                  <a:srgbClr val="0033CC"/>
                </a:solidFill>
              </a:rPr>
              <a:t>Fabrique de Bean</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Le contexte d’application</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Définition d’un Bean</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Les méthodes d’injection</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198</a:t>
            </a:fld>
            <a:endParaRPr lang="fr-BE" dirty="0"/>
          </a:p>
        </p:txBody>
      </p:sp>
    </p:spTree>
    <p:extLst>
      <p:ext uri="{BB962C8B-B14F-4D97-AF65-F5344CB8AC3E}">
        <p14:creationId xmlns:p14="http://schemas.microsoft.com/office/powerpoint/2010/main" val="212000934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8000" dirty="0" smtClean="0">
                <a:solidFill>
                  <a:srgbClr val="0033CC"/>
                </a:solidFill>
              </a:rPr>
              <a:t> La fabrique de Bean (Bean </a:t>
            </a:r>
            <a:r>
              <a:rPr lang="fr-FR" sz="8000" dirty="0" err="1" smtClean="0">
                <a:solidFill>
                  <a:srgbClr val="0033CC"/>
                </a:solidFill>
              </a:rPr>
              <a:t>Factory</a:t>
            </a:r>
            <a:r>
              <a:rPr lang="fr-FR" sz="8000" dirty="0" smtClean="0">
                <a:solidFill>
                  <a:srgbClr val="0033CC"/>
                </a:solidFill>
              </a:rPr>
              <a:t>) est l’interface de base permettant aux applications reposant sur le conteneur léger de Spring d’accéder à ce dernier.</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Définit les fonctionnalités minimales dont dispose l’application pour dialoguer avec le conteneur.</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Cette interface comporte plusieurs implémentations prêtes à l’emploi.</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Il est possible de définir notre propre  implémentation (Spring est un </a:t>
            </a:r>
            <a:r>
              <a:rPr lang="fr-FR" sz="8000" dirty="0" err="1" smtClean="0">
                <a:solidFill>
                  <a:srgbClr val="0033CC"/>
                </a:solidFill>
              </a:rPr>
              <a:t>framework</a:t>
            </a:r>
            <a:r>
              <a:rPr lang="fr-FR" sz="8000" dirty="0" smtClean="0">
                <a:solidFill>
                  <a:srgbClr val="0033CC"/>
                </a:solidFill>
              </a:rPr>
              <a:t> OUVERT)</a:t>
            </a:r>
          </a:p>
          <a:p>
            <a:endParaRPr lang="fr-FR" sz="96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199</a:t>
            </a:fld>
            <a:endParaRPr lang="fr-BE" dirty="0"/>
          </a:p>
        </p:txBody>
      </p:sp>
    </p:spTree>
    <p:extLst>
      <p:ext uri="{BB962C8B-B14F-4D97-AF65-F5344CB8AC3E}">
        <p14:creationId xmlns:p14="http://schemas.microsoft.com/office/powerpoint/2010/main" val="104433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ous-titre 3"/>
          <p:cNvSpPr>
            <a:spLocks noGrp="1"/>
          </p:cNvSpPr>
          <p:nvPr>
            <p:ph type="subTitle" idx="1"/>
          </p:nvPr>
        </p:nvSpPr>
        <p:spPr>
          <a:xfrm>
            <a:off x="1000100" y="642918"/>
            <a:ext cx="8072462" cy="5429288"/>
          </a:xfrm>
        </p:spPr>
        <p:txBody>
          <a:bodyPr/>
          <a:lstStyle/>
          <a:p>
            <a:pPr marL="26988" eaLnBrk="1" hangingPunct="1"/>
            <a:r>
              <a:rPr lang="fr-FR" dirty="0" smtClean="0">
                <a:solidFill>
                  <a:srgbClr val="320E04"/>
                </a:solidFill>
              </a:rPr>
              <a:t>	</a:t>
            </a:r>
            <a:r>
              <a:rPr lang="fr-FR" sz="2400" b="1" u="sng" dirty="0" smtClean="0">
                <a:solidFill>
                  <a:srgbClr val="0033CC"/>
                </a:solidFill>
                <a:effectLst>
                  <a:outerShdw blurRad="50000" dist="30000" dir="5400000" algn="tl" rotWithShape="0">
                    <a:srgbClr val="000000">
                      <a:alpha val="30000"/>
                    </a:srgbClr>
                  </a:outerShdw>
                </a:effectLst>
              </a:rPr>
              <a:t>Objectifs de la formation</a:t>
            </a:r>
            <a:r>
              <a:rPr lang="fr-FR" sz="2400" b="1" dirty="0" smtClean="0">
                <a:solidFill>
                  <a:srgbClr val="0033CC"/>
                </a:solidFill>
                <a:effectLst>
                  <a:outerShdw blurRad="50000" dist="30000" dir="5400000" algn="tl" rotWithShape="0">
                    <a:srgbClr val="000000">
                      <a:alpha val="30000"/>
                    </a:srgbClr>
                  </a:outerShdw>
                </a:effectLst>
              </a:rPr>
              <a:t> :</a:t>
            </a:r>
          </a:p>
          <a:p>
            <a:pPr marL="26988" eaLnBrk="1" hangingPunct="1"/>
            <a:endParaRPr lang="fr-FR" sz="1800" dirty="0" smtClean="0">
              <a:solidFill>
                <a:srgbClr val="320E04"/>
              </a:solidFill>
              <a:effectLst>
                <a:outerShdw blurRad="50000" dist="30000" dir="5400000" algn="tl" rotWithShape="0">
                  <a:srgbClr val="000000">
                    <a:alpha val="30000"/>
                  </a:srgbClr>
                </a:outerShdw>
              </a:effectLst>
            </a:endParaRPr>
          </a:p>
          <a:p>
            <a:pPr marL="26988" eaLnBrk="1" hangingPunct="1">
              <a:buFont typeface="Wingdings" pitchFamily="2" charset="2"/>
              <a:buChar char="v"/>
            </a:pPr>
            <a:r>
              <a:rPr lang="fr-FR" sz="1800" dirty="0" smtClean="0">
                <a:solidFill>
                  <a:srgbClr val="0033CC"/>
                </a:solidFill>
                <a:effectLst>
                  <a:outerShdw blurRad="50000" dist="30000" dir="5400000" algn="tl" rotWithShape="0">
                    <a:srgbClr val="000000">
                      <a:alpha val="30000"/>
                    </a:srgbClr>
                  </a:outerShdw>
                </a:effectLst>
              </a:rPr>
              <a:t> Les architectures d’entreprises (nous allons se baser sur Java EE) ;</a:t>
            </a:r>
          </a:p>
          <a:p>
            <a:pPr marL="26988" eaLnBrk="1" hangingPunct="1">
              <a:buFont typeface="Wingdings" pitchFamily="2" charset="2"/>
              <a:buChar char="v"/>
            </a:pPr>
            <a:endParaRPr lang="fr-FR" sz="1800" dirty="0" smtClean="0">
              <a:solidFill>
                <a:srgbClr val="0033CC"/>
              </a:solidFill>
              <a:effectLst>
                <a:outerShdw blurRad="50000" dist="30000" dir="5400000" algn="tl" rotWithShape="0">
                  <a:srgbClr val="000000">
                    <a:alpha val="30000"/>
                  </a:srgbClr>
                </a:outerShdw>
              </a:effectLst>
            </a:endParaRPr>
          </a:p>
          <a:p>
            <a:pPr marL="26988" eaLnBrk="1" hangingPunct="1">
              <a:buFont typeface="Wingdings" pitchFamily="2" charset="2"/>
              <a:buChar char="v"/>
            </a:pPr>
            <a:r>
              <a:rPr lang="fr-FR" sz="1800" dirty="0" smtClean="0">
                <a:solidFill>
                  <a:srgbClr val="0033CC"/>
                </a:solidFill>
                <a:effectLst>
                  <a:outerShdw blurRad="50000" dist="30000" dir="5400000" algn="tl" rotWithShape="0">
                    <a:srgbClr val="000000">
                      <a:alpha val="30000"/>
                    </a:srgbClr>
                  </a:outerShdw>
                </a:effectLst>
              </a:rPr>
              <a:t> Les EJB (Entreprise Java Bean) : EJB 2.0 vs EJB 3.0 ;</a:t>
            </a:r>
          </a:p>
          <a:p>
            <a:pPr marL="26988" eaLnBrk="1" hangingPunct="1">
              <a:buFont typeface="Wingdings" pitchFamily="2" charset="2"/>
              <a:buChar char="v"/>
            </a:pPr>
            <a:endParaRPr lang="fr-FR" sz="1800" dirty="0" smtClean="0">
              <a:solidFill>
                <a:srgbClr val="0033CC"/>
              </a:solidFill>
              <a:effectLst>
                <a:outerShdw blurRad="50000" dist="30000" dir="5400000" algn="tl" rotWithShape="0">
                  <a:srgbClr val="000000">
                    <a:alpha val="30000"/>
                  </a:srgbClr>
                </a:outerShdw>
              </a:effectLst>
            </a:endParaRPr>
          </a:p>
          <a:p>
            <a:pPr marL="26988" eaLnBrk="1" hangingPunct="1">
              <a:buFont typeface="Wingdings" pitchFamily="2" charset="2"/>
              <a:buChar char="v"/>
            </a:pPr>
            <a:r>
              <a:rPr lang="fr-FR" sz="1800" dirty="0" smtClean="0">
                <a:solidFill>
                  <a:srgbClr val="0033CC"/>
                </a:solidFill>
                <a:effectLst>
                  <a:outerShdw blurRad="50000" dist="30000" dir="5400000" algn="tl" rotWithShape="0">
                    <a:srgbClr val="000000">
                      <a:alpha val="30000"/>
                    </a:srgbClr>
                  </a:outerShdw>
                </a:effectLst>
              </a:rPr>
              <a:t> L’API JPA (Java Persistance API) ;</a:t>
            </a:r>
          </a:p>
          <a:p>
            <a:pPr marL="26988" eaLnBrk="1" hangingPunct="1">
              <a:buFont typeface="Wingdings" pitchFamily="2" charset="2"/>
              <a:buChar char="v"/>
            </a:pPr>
            <a:endParaRPr lang="fr-FR" sz="1800" dirty="0" smtClean="0">
              <a:solidFill>
                <a:srgbClr val="0033CC"/>
              </a:solidFill>
              <a:effectLst>
                <a:outerShdw blurRad="50000" dist="30000" dir="5400000" algn="tl" rotWithShape="0">
                  <a:srgbClr val="000000">
                    <a:alpha val="30000"/>
                  </a:srgbClr>
                </a:outerShdw>
              </a:effectLst>
            </a:endParaRPr>
          </a:p>
          <a:p>
            <a:pPr marL="26988" eaLnBrk="1" hangingPunct="1">
              <a:buFont typeface="Wingdings" pitchFamily="2" charset="2"/>
              <a:buChar char="v"/>
            </a:pPr>
            <a:r>
              <a:rPr lang="fr-FR" sz="1800" dirty="0" smtClean="0">
                <a:solidFill>
                  <a:srgbClr val="0033CC"/>
                </a:solidFill>
                <a:effectLst>
                  <a:outerShdw blurRad="50000" dist="30000" dir="5400000" algn="tl" rotWithShape="0">
                    <a:srgbClr val="000000">
                      <a:alpha val="30000"/>
                    </a:srgbClr>
                  </a:outerShdw>
                </a:effectLst>
              </a:rPr>
              <a:t> Les annotations (la nouveauté dans Java 5) ;</a:t>
            </a:r>
          </a:p>
          <a:p>
            <a:pPr marL="26988" eaLnBrk="1" hangingPunct="1">
              <a:buFont typeface="Wingdings" pitchFamily="2" charset="2"/>
              <a:buChar char="v"/>
            </a:pPr>
            <a:endParaRPr lang="fr-FR" sz="1800" dirty="0" smtClean="0">
              <a:solidFill>
                <a:srgbClr val="0033CC"/>
              </a:solidFill>
              <a:effectLst>
                <a:outerShdw blurRad="50000" dist="30000" dir="5400000" algn="tl" rotWithShape="0">
                  <a:srgbClr val="000000">
                    <a:alpha val="30000"/>
                  </a:srgbClr>
                </a:outerShdw>
              </a:effectLst>
            </a:endParaRPr>
          </a:p>
          <a:p>
            <a:pPr marL="26988" eaLnBrk="1" hangingPunct="1">
              <a:buFont typeface="Wingdings" pitchFamily="2" charset="2"/>
              <a:buChar char="v"/>
            </a:pPr>
            <a:r>
              <a:rPr lang="fr-FR" sz="18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Spring</a:t>
            </a:r>
            <a:r>
              <a:rPr lang="fr-FR" sz="1800" dirty="0" smtClean="0">
                <a:solidFill>
                  <a:srgbClr val="0033CC"/>
                </a:solidFill>
                <a:effectLst>
                  <a:outerShdw blurRad="50000" dist="30000" dir="5400000" algn="tl" rotWithShape="0">
                    <a:srgbClr val="000000">
                      <a:alpha val="30000"/>
                    </a:srgbClr>
                  </a:outerShdw>
                </a:effectLst>
              </a:rPr>
              <a:t>, </a:t>
            </a:r>
            <a:r>
              <a:rPr lang="fr-FR" sz="1800" dirty="0" err="1" smtClean="0">
                <a:solidFill>
                  <a:srgbClr val="0033CC"/>
                </a:solidFill>
                <a:effectLst>
                  <a:outerShdw blurRad="50000" dist="30000" dir="5400000" algn="tl" rotWithShape="0">
                    <a:srgbClr val="000000">
                      <a:alpha val="30000"/>
                    </a:srgbClr>
                  </a:outerShdw>
                </a:effectLst>
              </a:rPr>
              <a:t>Spring</a:t>
            </a:r>
            <a:r>
              <a:rPr lang="fr-FR" sz="1800" dirty="0" smtClean="0">
                <a:solidFill>
                  <a:srgbClr val="0033CC"/>
                </a:solidFill>
                <a:effectLst>
                  <a:outerShdw blurRad="50000" dist="30000" dir="5400000" algn="tl" rotWithShape="0">
                    <a:srgbClr val="000000">
                      <a:alpha val="30000"/>
                    </a:srgbClr>
                  </a:outerShdw>
                </a:effectLst>
              </a:rPr>
              <a:t> IOC,  </a:t>
            </a:r>
            <a:r>
              <a:rPr lang="fr-FR" sz="1800" dirty="0" err="1" smtClean="0">
                <a:solidFill>
                  <a:srgbClr val="0033CC"/>
                </a:solidFill>
                <a:effectLst>
                  <a:outerShdw blurRad="50000" dist="30000" dir="5400000" algn="tl" rotWithShape="0">
                    <a:srgbClr val="000000">
                      <a:alpha val="30000"/>
                    </a:srgbClr>
                  </a:outerShdw>
                </a:effectLst>
              </a:rPr>
              <a:t>Spring</a:t>
            </a:r>
            <a:r>
              <a:rPr lang="fr-FR" sz="1800" dirty="0" smtClean="0">
                <a:solidFill>
                  <a:srgbClr val="0033CC"/>
                </a:solidFill>
                <a:effectLst>
                  <a:outerShdw blurRad="50000" dist="30000" dir="5400000" algn="tl" rotWithShape="0">
                    <a:srgbClr val="000000">
                      <a:alpha val="30000"/>
                    </a:srgbClr>
                  </a:outerShdw>
                </a:effectLst>
              </a:rPr>
              <a:t>  </a:t>
            </a:r>
            <a:r>
              <a:rPr lang="fr-FR" sz="1800" dirty="0" smtClean="0">
                <a:solidFill>
                  <a:srgbClr val="0033CC"/>
                </a:solidFill>
                <a:effectLst>
                  <a:outerShdw blurRad="50000" dist="30000" dir="5400000" algn="tl" rotWithShape="0">
                    <a:srgbClr val="000000">
                      <a:alpha val="30000"/>
                    </a:srgbClr>
                  </a:outerShdw>
                </a:effectLst>
              </a:rPr>
              <a:t>AOP, </a:t>
            </a:r>
            <a:r>
              <a:rPr lang="fr-FR" sz="1800" dirty="0" err="1" smtClean="0">
                <a:solidFill>
                  <a:srgbClr val="0033CC"/>
                </a:solidFill>
                <a:effectLst>
                  <a:outerShdw blurRad="50000" dist="30000" dir="5400000" algn="tl" rotWithShape="0">
                    <a:srgbClr val="000000">
                      <a:alpha val="30000"/>
                    </a:srgbClr>
                  </a:outerShdw>
                </a:effectLst>
              </a:rPr>
              <a:t>Spring</a:t>
            </a:r>
            <a:r>
              <a:rPr lang="fr-FR" sz="1800" dirty="0" smtClean="0">
                <a:solidFill>
                  <a:srgbClr val="0033CC"/>
                </a:solidFill>
                <a:effectLst>
                  <a:outerShdw blurRad="50000" dist="30000" dir="5400000" algn="tl" rotWithShape="0">
                    <a:srgbClr val="000000">
                      <a:alpha val="30000"/>
                    </a:srgbClr>
                  </a:outerShdw>
                </a:effectLst>
              </a:rPr>
              <a:t> BOOT, </a:t>
            </a:r>
            <a:r>
              <a:rPr lang="fr-FR" sz="1800" dirty="0" err="1" smtClean="0">
                <a:solidFill>
                  <a:srgbClr val="0033CC"/>
                </a:solidFill>
                <a:effectLst>
                  <a:outerShdw blurRad="50000" dist="30000" dir="5400000" algn="tl" rotWithShape="0">
                    <a:srgbClr val="000000">
                      <a:alpha val="30000"/>
                    </a:srgbClr>
                  </a:outerShdw>
                </a:effectLst>
              </a:rPr>
              <a:t>Spring</a:t>
            </a:r>
            <a:r>
              <a:rPr lang="fr-FR" sz="1800" dirty="0" smtClean="0">
                <a:solidFill>
                  <a:srgbClr val="0033CC"/>
                </a:solidFill>
                <a:effectLst>
                  <a:outerShdw blurRad="50000" dist="30000" dir="5400000" algn="tl" rotWithShape="0">
                    <a:srgbClr val="000000">
                      <a:alpha val="30000"/>
                    </a:srgbClr>
                  </a:outerShdw>
                </a:effectLst>
              </a:rPr>
              <a:t> Data JPA </a:t>
            </a:r>
            <a:r>
              <a:rPr lang="fr-FR" sz="1800" dirty="0" smtClean="0">
                <a:solidFill>
                  <a:srgbClr val="0033CC"/>
                </a:solidFill>
                <a:effectLst>
                  <a:outerShdw blurRad="50000" dist="30000" dir="5400000" algn="tl" rotWithShape="0">
                    <a:srgbClr val="000000">
                      <a:alpha val="30000"/>
                    </a:srgbClr>
                  </a:outerShdw>
                </a:effectLst>
              </a:rPr>
              <a:t>;</a:t>
            </a:r>
          </a:p>
          <a:p>
            <a:pPr marL="26988" eaLnBrk="1" hangingPunct="1">
              <a:buFont typeface="Wingdings" pitchFamily="2" charset="2"/>
              <a:buChar char="v"/>
            </a:pPr>
            <a:endParaRPr lang="fr-FR" sz="1800" dirty="0" smtClean="0">
              <a:solidFill>
                <a:srgbClr val="0033CC"/>
              </a:solidFill>
              <a:effectLst>
                <a:outerShdw blurRad="50000" dist="30000" dir="5400000" algn="tl" rotWithShape="0">
                  <a:srgbClr val="000000">
                    <a:alpha val="30000"/>
                  </a:srgbClr>
                </a:outerShdw>
              </a:effectLst>
            </a:endParaRPr>
          </a:p>
          <a:p>
            <a:pPr marL="26988" eaLnBrk="1" hangingPunct="1">
              <a:buFont typeface="Wingdings" pitchFamily="2" charset="2"/>
              <a:buChar char="v"/>
            </a:pPr>
            <a:r>
              <a:rPr lang="fr-FR" sz="1800" dirty="0" smtClean="0">
                <a:solidFill>
                  <a:srgbClr val="0033CC"/>
                </a:solidFill>
                <a:effectLst>
                  <a:outerShdw blurRad="50000" dist="30000" dir="5400000" algn="tl" rotWithShape="0">
                    <a:srgbClr val="000000">
                      <a:alpha val="30000"/>
                    </a:srgbClr>
                  </a:outerShdw>
                </a:effectLst>
              </a:rPr>
              <a:t>  Les meilleurs pratiques de développement (Design Pattern) </a:t>
            </a:r>
          </a:p>
          <a:p>
            <a:pPr marL="26988" eaLnBrk="1" hangingPunct="1"/>
            <a:r>
              <a:rPr lang="fr-FR" sz="1800" dirty="0" smtClean="0">
                <a:solidFill>
                  <a:srgbClr val="0033CC"/>
                </a:solidFill>
                <a:effectLst>
                  <a:outerShdw blurRad="50000" dist="30000" dir="5400000" algn="tl" rotWithShape="0">
                    <a:srgbClr val="000000">
                      <a:alpha val="30000"/>
                    </a:srgbClr>
                  </a:outerShdw>
                </a:effectLst>
              </a:rPr>
              <a:t>   dans le monde Java EE (IOC, AOP, FACADE, VALUE OBJECT, SINGLETON).</a:t>
            </a:r>
          </a:p>
          <a:p>
            <a:pPr marL="26988" eaLnBrk="1" hangingPunct="1">
              <a:buFont typeface="Wingdings" pitchFamily="2" charset="2"/>
              <a:buChar char="v"/>
            </a:pPr>
            <a:endParaRPr lang="fr-FR" sz="1800" dirty="0" smtClean="0">
              <a:solidFill>
                <a:srgbClr val="0033CC"/>
              </a:solidFill>
              <a:effectLst>
                <a:outerShdw blurRad="50000" dist="30000" dir="5400000" algn="tl" rotWithShape="0">
                  <a:srgbClr val="000000">
                    <a:alpha val="30000"/>
                  </a:srgbClr>
                </a:outerShdw>
              </a:effectLst>
            </a:endParaRPr>
          </a:p>
          <a:p>
            <a:pPr marL="26988" eaLnBrk="1" hangingPunct="1"/>
            <a:endParaRPr lang="fr-FR" dirty="0" smtClean="0">
              <a:solidFill>
                <a:srgbClr val="320E04"/>
              </a:solidFill>
            </a:endParaRPr>
          </a:p>
          <a:p>
            <a:pPr marL="26988" eaLnBrk="1" hangingPunct="1"/>
            <a:endParaRPr lang="fr-FR" sz="1600" dirty="0" smtClean="0">
              <a:solidFill>
                <a:srgbClr val="320E04"/>
              </a:solidFill>
            </a:endParaRPr>
          </a:p>
          <a:p>
            <a:pPr marL="26988" eaLnBrk="1" hangingPunct="1"/>
            <a:endParaRPr lang="fr-FR" sz="1600" dirty="0" smtClean="0">
              <a:solidFill>
                <a:srgbClr val="320E04"/>
              </a:solidFill>
            </a:endParaRPr>
          </a:p>
          <a:p>
            <a:pPr marL="26988" eaLnBrk="1" hangingPunct="1"/>
            <a:endParaRPr lang="fr-FR" sz="1600" dirty="0" smtClean="0">
              <a:solidFill>
                <a:srgbClr val="320E04"/>
              </a:solidFill>
            </a:endParaRPr>
          </a:p>
          <a:p>
            <a:pPr marL="26988" eaLnBrk="1" hangingPunct="1"/>
            <a:endParaRPr lang="fr-FR" sz="1600" dirty="0" smtClean="0">
              <a:solidFill>
                <a:srgbClr val="320E04"/>
              </a:solidFill>
            </a:endParaRPr>
          </a:p>
          <a:p>
            <a:pPr marL="26988" eaLnBrk="1" hangingPunct="1"/>
            <a:endParaRPr lang="fr-FR" sz="1600" dirty="0" smtClean="0">
              <a:solidFill>
                <a:srgbClr val="320E04"/>
              </a:solidFill>
            </a:endParaRPr>
          </a:p>
        </p:txBody>
      </p: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800" dirty="0" smtClean="0">
                <a:solidFill>
                  <a:srgbClr val="0033CC"/>
                </a:solidFill>
              </a:rPr>
              <a:t>Les conteneurs</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conteneurs assurent la gestion du cycle de vie des composants qui s'exécutent en eux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conteneurs fournissent des services qui peuvent être utilisés par les applications lors de leur exécution. </a:t>
            </a:r>
            <a:r>
              <a:rPr lang="fr-FR" sz="2000" dirty="0" smtClean="0"/>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plusieurs conteneurs définis par J2EE:</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conteneur web : pour exécuter 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servlets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les JSP</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conteneur d'EJB : pour exécuter les EJB</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conteneur client : pour exécuter des applications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standalone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sur les postes qui utilisent des composants J2EE</a:t>
            </a:r>
          </a:p>
          <a:p>
            <a:pPr algn="just"/>
            <a:endParaRPr lang="fr-FR" sz="16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serveurs d'applications peuvent fournir un conteneur web uniquement (exemple :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Tomcat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ou un conteneur d'EJB uniquement (exemple :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JBoss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Jonas, ...) ou les deux (exemple :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Websphere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Weblogic</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a:t>
            </a:r>
            <a:r>
              <a:rPr lang="fr-FR" sz="16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20</a:t>
            </a:fld>
            <a:endParaRPr lang="fr-BE"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618"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9600" dirty="0" smtClean="0">
                <a:solidFill>
                  <a:srgbClr val="0033CC"/>
                </a:solidFill>
              </a:rPr>
              <a:t> </a:t>
            </a:r>
            <a:r>
              <a:rPr lang="fr-FR" sz="8000" dirty="0" smtClean="0">
                <a:solidFill>
                  <a:srgbClr val="0033CC"/>
                </a:solidFill>
              </a:rPr>
              <a:t>Une application accède aux </a:t>
            </a:r>
            <a:r>
              <a:rPr lang="fr-FR" sz="8000" dirty="0" err="1" smtClean="0">
                <a:solidFill>
                  <a:srgbClr val="0033CC"/>
                </a:solidFill>
              </a:rPr>
              <a:t>Beans</a:t>
            </a:r>
            <a:r>
              <a:rPr lang="fr-FR" sz="8000" dirty="0" smtClean="0">
                <a:solidFill>
                  <a:srgbClr val="0033CC"/>
                </a:solidFill>
              </a:rPr>
              <a:t> du Spring moyennant les deux interfaces suivantes :</a:t>
            </a:r>
          </a:p>
          <a:p>
            <a:pPr lvl="1" algn="l">
              <a:buFont typeface="Wingdings" pitchFamily="2" charset="2"/>
              <a:buChar char="§"/>
            </a:pPr>
            <a:r>
              <a:rPr lang="fr-FR" sz="8000" dirty="0" smtClean="0">
                <a:solidFill>
                  <a:srgbClr val="0033CC"/>
                </a:solidFill>
              </a:rPr>
              <a:t> L’interface </a:t>
            </a:r>
            <a:r>
              <a:rPr lang="fr-FR" sz="8000" dirty="0" err="1" smtClean="0">
                <a:solidFill>
                  <a:srgbClr val="0033CC"/>
                </a:solidFill>
              </a:rPr>
              <a:t>BeanFactory</a:t>
            </a:r>
            <a:endParaRPr lang="fr-FR" sz="8000" dirty="0" smtClean="0">
              <a:solidFill>
                <a:srgbClr val="0033CC"/>
              </a:solidFill>
            </a:endParaRPr>
          </a:p>
          <a:p>
            <a:pPr lvl="2" algn="l">
              <a:buFont typeface="Wingdings" pitchFamily="2" charset="2"/>
              <a:buChar char="§"/>
            </a:pPr>
            <a:r>
              <a:rPr lang="fr-FR" sz="8000" dirty="0" smtClean="0">
                <a:solidFill>
                  <a:srgbClr val="0033CC"/>
                </a:solidFill>
              </a:rPr>
              <a:t> définit l’</a:t>
            </a:r>
            <a:r>
              <a:rPr lang="fr-FR" sz="8000" dirty="0" err="1" smtClean="0">
                <a:solidFill>
                  <a:srgbClr val="0033CC"/>
                </a:solidFill>
              </a:rPr>
              <a:t>accés</a:t>
            </a:r>
            <a:r>
              <a:rPr lang="fr-FR" sz="8000" dirty="0" smtClean="0">
                <a:solidFill>
                  <a:srgbClr val="0033CC"/>
                </a:solidFill>
              </a:rPr>
              <a:t> aux </a:t>
            </a:r>
            <a:r>
              <a:rPr lang="fr-FR" sz="8000" dirty="0" err="1" smtClean="0">
                <a:solidFill>
                  <a:srgbClr val="0033CC"/>
                </a:solidFill>
              </a:rPr>
              <a:t>Beans</a:t>
            </a:r>
            <a:r>
              <a:rPr lang="fr-FR" sz="8000" dirty="0" smtClean="0">
                <a:solidFill>
                  <a:srgbClr val="0033CC"/>
                </a:solidFill>
              </a:rPr>
              <a:t> gérés par Spring</a:t>
            </a:r>
          </a:p>
          <a:p>
            <a:pPr lvl="1" algn="l">
              <a:buFont typeface="Wingdings" pitchFamily="2" charset="2"/>
              <a:buChar char="§"/>
            </a:pPr>
            <a:r>
              <a:rPr lang="fr-FR" sz="8000" dirty="0" smtClean="0">
                <a:solidFill>
                  <a:srgbClr val="0033CC"/>
                </a:solidFill>
              </a:rPr>
              <a:t> </a:t>
            </a:r>
            <a:r>
              <a:rPr lang="fr-FR" sz="8000" dirty="0" err="1" smtClean="0">
                <a:solidFill>
                  <a:srgbClr val="0033CC"/>
                </a:solidFill>
              </a:rPr>
              <a:t>BeanDefinitionRegistry</a:t>
            </a:r>
            <a:endParaRPr lang="fr-FR" sz="8000" dirty="0" smtClean="0">
              <a:solidFill>
                <a:srgbClr val="0033CC"/>
              </a:solidFill>
            </a:endParaRPr>
          </a:p>
          <a:p>
            <a:pPr lvl="2" algn="l">
              <a:buFont typeface="Wingdings" pitchFamily="2" charset="2"/>
              <a:buChar char="§"/>
            </a:pPr>
            <a:r>
              <a:rPr lang="fr-FR" sz="8000" dirty="0" smtClean="0">
                <a:solidFill>
                  <a:srgbClr val="0033CC"/>
                </a:solidFill>
              </a:rPr>
              <a:t> formalise la définition des </a:t>
            </a:r>
            <a:r>
              <a:rPr lang="fr-FR" sz="8000" dirty="0" err="1" smtClean="0">
                <a:solidFill>
                  <a:srgbClr val="0033CC"/>
                </a:solidFill>
              </a:rPr>
              <a:t>Beans</a:t>
            </a:r>
            <a:r>
              <a:rPr lang="fr-FR" sz="8000" dirty="0" smtClean="0">
                <a:solidFill>
                  <a:srgbClr val="0033CC"/>
                </a:solidFill>
              </a:rPr>
              <a:t> que Spring doit gérer</a:t>
            </a:r>
          </a:p>
          <a:p>
            <a:pPr lvl="1" algn="l">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Ces interfaces disposent plusieurs implémentations.</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Peuvent aussi être implémentées spécifiquement dans le cadre d’un projet</a:t>
            </a: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200</a:t>
            </a:fld>
            <a:endParaRPr lang="fr-BE" dirty="0"/>
          </a:p>
        </p:txBody>
      </p:sp>
    </p:spTree>
    <p:extLst>
      <p:ext uri="{BB962C8B-B14F-4D97-AF65-F5344CB8AC3E}">
        <p14:creationId xmlns:p14="http://schemas.microsoft.com/office/powerpoint/2010/main" val="18976309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618" cy="5214974"/>
          </a:xfrm>
        </p:spPr>
        <p:txBody>
          <a:bodyPr>
            <a:normAutofit fontScale="25000" lnSpcReduction="20000"/>
          </a:bodyPr>
          <a:lstStyle/>
          <a:p>
            <a:pPr eaLnBrk="1" fontAlgn="auto" hangingPunct="1">
              <a:spcAft>
                <a:spcPts val="0"/>
              </a:spcAft>
              <a:buFont typeface="Wingdings 2"/>
              <a:buNone/>
              <a:defRP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201</a:t>
            </a:fld>
            <a:endParaRPr lang="fr-BE" dirty="0"/>
          </a:p>
        </p:txBody>
      </p:sp>
      <p:graphicFrame>
        <p:nvGraphicFramePr>
          <p:cNvPr id="8" name="Tableau 7"/>
          <p:cNvGraphicFramePr>
            <a:graphicFrameLocks noGrp="1"/>
          </p:cNvGraphicFramePr>
          <p:nvPr/>
        </p:nvGraphicFramePr>
        <p:xfrm>
          <a:off x="1571604" y="1285860"/>
          <a:ext cx="7286676" cy="4143404"/>
        </p:xfrm>
        <a:graphic>
          <a:graphicData uri="http://schemas.openxmlformats.org/drawingml/2006/table">
            <a:tbl>
              <a:tblPr firstRow="1" bandRow="1">
                <a:tableStyleId>{5940675A-B579-460E-94D1-54222C63F5DA}</a:tableStyleId>
              </a:tblPr>
              <a:tblGrid>
                <a:gridCol w="7286676">
                  <a:extLst>
                    <a:ext uri="{9D8B030D-6E8A-4147-A177-3AD203B41FA5}">
                      <a16:colId xmlns:a16="http://schemas.microsoft.com/office/drawing/2014/main" val="20000"/>
                    </a:ext>
                  </a:extLst>
                </a:gridCol>
              </a:tblGrid>
              <a:tr h="4143404">
                <a:tc>
                  <a:txBody>
                    <a:bodyPr/>
                    <a:lstStyle/>
                    <a:p>
                      <a:r>
                        <a:rPr lang="fr-FR" sz="1800" kern="1200" dirty="0" smtClean="0">
                          <a:solidFill>
                            <a:srgbClr val="0033CC"/>
                          </a:solidFill>
                          <a:latin typeface="+mn-lt"/>
                          <a:ea typeface="+mn-ea"/>
                          <a:cs typeface="+mn-cs"/>
                        </a:rPr>
                        <a:t>Public interface </a:t>
                      </a:r>
                      <a:r>
                        <a:rPr lang="fr-FR" sz="1800" kern="1200" dirty="0" err="1" smtClean="0">
                          <a:solidFill>
                            <a:srgbClr val="0033CC"/>
                          </a:solidFill>
                          <a:latin typeface="+mn-lt"/>
                          <a:ea typeface="+mn-ea"/>
                          <a:cs typeface="+mn-cs"/>
                        </a:rPr>
                        <a:t>BeanFactory</a:t>
                      </a:r>
                      <a:r>
                        <a:rPr lang="fr-FR" sz="1800" kern="1200" dirty="0" smtClean="0">
                          <a:solidFill>
                            <a:srgbClr val="0033CC"/>
                          </a:solidFill>
                          <a:latin typeface="+mn-lt"/>
                          <a:ea typeface="+mn-ea"/>
                          <a:cs typeface="+mn-cs"/>
                        </a:rPr>
                        <a:t> {</a:t>
                      </a:r>
                    </a:p>
                    <a:p>
                      <a:r>
                        <a:rPr lang="fr-FR" sz="1800" kern="1200" dirty="0" smtClean="0">
                          <a:solidFill>
                            <a:srgbClr val="0033CC"/>
                          </a:solidFill>
                          <a:latin typeface="+mn-lt"/>
                          <a:ea typeface="+mn-ea"/>
                          <a:cs typeface="+mn-cs"/>
                        </a:rPr>
                        <a:t>    </a:t>
                      </a:r>
                    </a:p>
                    <a:p>
                      <a:r>
                        <a:rPr lang="fr-FR" sz="1800" kern="1200" dirty="0" smtClean="0">
                          <a:solidFill>
                            <a:srgbClr val="0033CC"/>
                          </a:solidFill>
                          <a:latin typeface="+mn-lt"/>
                          <a:ea typeface="+mn-ea"/>
                          <a:cs typeface="+mn-cs"/>
                        </a:rPr>
                        <a:t>Object </a:t>
                      </a:r>
                      <a:r>
                        <a:rPr lang="fr-FR" sz="1800" kern="1200" dirty="0" err="1" smtClean="0">
                          <a:solidFill>
                            <a:srgbClr val="0033CC"/>
                          </a:solidFill>
                          <a:latin typeface="+mn-lt"/>
                          <a:ea typeface="+mn-ea"/>
                          <a:cs typeface="+mn-cs"/>
                        </a:rPr>
                        <a:t>getBean</a:t>
                      </a:r>
                      <a:r>
                        <a:rPr lang="fr-FR" sz="1800" kern="1200" dirty="0" smtClean="0">
                          <a:solidFill>
                            <a:srgbClr val="0033CC"/>
                          </a:solidFill>
                          <a:latin typeface="+mn-lt"/>
                          <a:ea typeface="+mn-ea"/>
                          <a:cs typeface="+mn-cs"/>
                        </a:rPr>
                        <a:t>(String name) </a:t>
                      </a:r>
                      <a:r>
                        <a:rPr lang="fr-FR" sz="1800" kern="1200" dirty="0" err="1" smtClean="0">
                          <a:solidFill>
                            <a:srgbClr val="0033CC"/>
                          </a:solidFill>
                          <a:latin typeface="+mn-lt"/>
                          <a:ea typeface="+mn-ea"/>
                          <a:cs typeface="+mn-cs"/>
                        </a:rPr>
                        <a:t>throws</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BeansException</a:t>
                      </a:r>
                      <a:r>
                        <a:rPr lang="fr-FR" sz="1800" kern="1200" dirty="0" smtClean="0">
                          <a:solidFill>
                            <a:srgbClr val="0033CC"/>
                          </a:solidFill>
                          <a:latin typeface="+mn-lt"/>
                          <a:ea typeface="+mn-ea"/>
                          <a:cs typeface="+mn-cs"/>
                        </a:rPr>
                        <a:t>;</a:t>
                      </a:r>
                    </a:p>
                    <a:p>
                      <a:r>
                        <a:rPr lang="fr-FR" sz="1800" kern="1200" dirty="0" smtClean="0">
                          <a:solidFill>
                            <a:srgbClr val="0033CC"/>
                          </a:solidFill>
                          <a:latin typeface="+mn-lt"/>
                          <a:ea typeface="+mn-ea"/>
                          <a:cs typeface="+mn-cs"/>
                        </a:rPr>
                        <a:t>  </a:t>
                      </a:r>
                    </a:p>
                    <a:p>
                      <a:r>
                        <a:rPr lang="fr-FR" sz="1800" kern="1200" dirty="0" smtClean="0">
                          <a:solidFill>
                            <a:srgbClr val="0033CC"/>
                          </a:solidFill>
                          <a:latin typeface="+mn-lt"/>
                          <a:ea typeface="+mn-ea"/>
                          <a:cs typeface="+mn-cs"/>
                        </a:rPr>
                        <a:t>Object  </a:t>
                      </a:r>
                      <a:r>
                        <a:rPr lang="fr-FR" sz="1800" kern="1200" dirty="0" err="1" smtClean="0">
                          <a:solidFill>
                            <a:srgbClr val="0033CC"/>
                          </a:solidFill>
                          <a:latin typeface="+mn-lt"/>
                          <a:ea typeface="+mn-ea"/>
                          <a:cs typeface="+mn-cs"/>
                        </a:rPr>
                        <a:t>getBean</a:t>
                      </a:r>
                      <a:r>
                        <a:rPr lang="fr-FR" sz="1800" kern="1200" dirty="0" smtClean="0">
                          <a:solidFill>
                            <a:srgbClr val="0033CC"/>
                          </a:solidFill>
                          <a:latin typeface="+mn-lt"/>
                          <a:ea typeface="+mn-ea"/>
                          <a:cs typeface="+mn-cs"/>
                        </a:rPr>
                        <a:t>(String name, Class </a:t>
                      </a:r>
                      <a:r>
                        <a:rPr lang="fr-FR" sz="1800" kern="1200" dirty="0" err="1" smtClean="0">
                          <a:solidFill>
                            <a:srgbClr val="0033CC"/>
                          </a:solidFill>
                          <a:latin typeface="+mn-lt"/>
                          <a:ea typeface="+mn-ea"/>
                          <a:cs typeface="+mn-cs"/>
                        </a:rPr>
                        <a:t>requiredType</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throws</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BeansException</a:t>
                      </a:r>
                      <a:r>
                        <a:rPr lang="fr-FR" sz="1800" kern="1200" dirty="0" smtClean="0">
                          <a:solidFill>
                            <a:srgbClr val="0033CC"/>
                          </a:solidFill>
                          <a:latin typeface="+mn-lt"/>
                          <a:ea typeface="+mn-ea"/>
                          <a:cs typeface="+mn-cs"/>
                        </a:rPr>
                        <a:t>;</a:t>
                      </a:r>
                    </a:p>
                    <a:p>
                      <a:r>
                        <a:rPr lang="fr-FR" sz="1800" kern="1200" dirty="0" smtClean="0">
                          <a:solidFill>
                            <a:srgbClr val="0033CC"/>
                          </a:solidFill>
                          <a:latin typeface="+mn-lt"/>
                          <a:ea typeface="+mn-ea"/>
                          <a:cs typeface="+mn-cs"/>
                        </a:rPr>
                        <a:t>  </a:t>
                      </a:r>
                    </a:p>
                    <a:p>
                      <a:r>
                        <a:rPr lang="fr-FR" sz="1800" kern="1200" dirty="0" err="1" smtClean="0">
                          <a:solidFill>
                            <a:srgbClr val="0033CC"/>
                          </a:solidFill>
                          <a:latin typeface="+mn-lt"/>
                          <a:ea typeface="+mn-ea"/>
                          <a:cs typeface="+mn-cs"/>
                        </a:rPr>
                        <a:t>boolean</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containsBean</a:t>
                      </a:r>
                      <a:r>
                        <a:rPr lang="fr-FR" sz="1800" kern="1200" dirty="0" smtClean="0">
                          <a:solidFill>
                            <a:srgbClr val="0033CC"/>
                          </a:solidFill>
                          <a:latin typeface="+mn-lt"/>
                          <a:ea typeface="+mn-ea"/>
                          <a:cs typeface="+mn-cs"/>
                        </a:rPr>
                        <a:t>(String name);</a:t>
                      </a:r>
                    </a:p>
                    <a:p>
                      <a:r>
                        <a:rPr lang="fr-FR" sz="1800" kern="1200" dirty="0" smtClean="0">
                          <a:solidFill>
                            <a:srgbClr val="0033CC"/>
                          </a:solidFill>
                          <a:latin typeface="+mn-lt"/>
                          <a:ea typeface="+mn-ea"/>
                          <a:cs typeface="+mn-cs"/>
                        </a:rPr>
                        <a:t>  </a:t>
                      </a:r>
                    </a:p>
                    <a:p>
                      <a:r>
                        <a:rPr lang="fr-FR" sz="1800" kern="1200" dirty="0" err="1" smtClean="0">
                          <a:solidFill>
                            <a:srgbClr val="0033CC"/>
                          </a:solidFill>
                          <a:latin typeface="+mn-lt"/>
                          <a:ea typeface="+mn-ea"/>
                          <a:cs typeface="+mn-cs"/>
                        </a:rPr>
                        <a:t>boolean</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isSingleton</a:t>
                      </a:r>
                      <a:r>
                        <a:rPr lang="fr-FR" sz="1800" kern="1200" dirty="0" smtClean="0">
                          <a:solidFill>
                            <a:srgbClr val="0033CC"/>
                          </a:solidFill>
                          <a:latin typeface="+mn-lt"/>
                          <a:ea typeface="+mn-ea"/>
                          <a:cs typeface="+mn-cs"/>
                        </a:rPr>
                        <a:t>(String arg0) </a:t>
                      </a:r>
                      <a:r>
                        <a:rPr lang="fr-FR" sz="1800" kern="1200" dirty="0" err="1" smtClean="0">
                          <a:solidFill>
                            <a:srgbClr val="0033CC"/>
                          </a:solidFill>
                          <a:latin typeface="+mn-lt"/>
                          <a:ea typeface="+mn-ea"/>
                          <a:cs typeface="+mn-cs"/>
                        </a:rPr>
                        <a:t>throws</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NoSuchBeanDefinitionException</a:t>
                      </a:r>
                      <a:r>
                        <a:rPr lang="fr-FR" sz="1800" kern="1200" dirty="0" smtClean="0">
                          <a:solidFill>
                            <a:srgbClr val="0033CC"/>
                          </a:solidFill>
                          <a:latin typeface="+mn-lt"/>
                          <a:ea typeface="+mn-ea"/>
                          <a:cs typeface="+mn-cs"/>
                        </a:rPr>
                        <a:t>;</a:t>
                      </a:r>
                    </a:p>
                    <a:p>
                      <a:endParaRPr lang="fr-FR" sz="1800" kern="1200" dirty="0" smtClean="0">
                        <a:solidFill>
                          <a:srgbClr val="0033CC"/>
                        </a:solidFill>
                        <a:latin typeface="+mn-lt"/>
                        <a:ea typeface="+mn-ea"/>
                        <a:cs typeface="+mn-cs"/>
                      </a:endParaRPr>
                    </a:p>
                    <a:p>
                      <a:r>
                        <a:rPr lang="fr-FR" sz="1800" kern="1200" dirty="0" smtClean="0">
                          <a:solidFill>
                            <a:srgbClr val="0033CC"/>
                          </a:solidFill>
                          <a:latin typeface="+mn-lt"/>
                          <a:ea typeface="+mn-ea"/>
                          <a:cs typeface="+mn-cs"/>
                        </a:rPr>
                        <a:t>Class </a:t>
                      </a:r>
                      <a:r>
                        <a:rPr lang="fr-FR" sz="1800" kern="1200" dirty="0" err="1" smtClean="0">
                          <a:solidFill>
                            <a:srgbClr val="0033CC"/>
                          </a:solidFill>
                          <a:latin typeface="+mn-lt"/>
                          <a:ea typeface="+mn-ea"/>
                          <a:cs typeface="+mn-cs"/>
                        </a:rPr>
                        <a:t>getType</a:t>
                      </a:r>
                      <a:r>
                        <a:rPr lang="fr-FR" sz="1800" kern="1200" dirty="0" smtClean="0">
                          <a:solidFill>
                            <a:srgbClr val="0033CC"/>
                          </a:solidFill>
                          <a:latin typeface="+mn-lt"/>
                          <a:ea typeface="+mn-ea"/>
                          <a:cs typeface="+mn-cs"/>
                        </a:rPr>
                        <a:t>(String name) </a:t>
                      </a:r>
                      <a:r>
                        <a:rPr lang="fr-FR" sz="1800" kern="1200" dirty="0" err="1" smtClean="0">
                          <a:solidFill>
                            <a:srgbClr val="0033CC"/>
                          </a:solidFill>
                          <a:latin typeface="+mn-lt"/>
                          <a:ea typeface="+mn-ea"/>
                          <a:cs typeface="+mn-cs"/>
                        </a:rPr>
                        <a:t>throws</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NoSuchBeanDefinitionException</a:t>
                      </a:r>
                      <a:r>
                        <a:rPr lang="fr-FR" sz="1800" kern="1200" dirty="0" smtClean="0">
                          <a:solidFill>
                            <a:srgbClr val="0033CC"/>
                          </a:solidFill>
                          <a:latin typeface="+mn-lt"/>
                          <a:ea typeface="+mn-ea"/>
                          <a:cs typeface="+mn-cs"/>
                        </a:rPr>
                        <a:t>;</a:t>
                      </a:r>
                    </a:p>
                    <a:p>
                      <a:r>
                        <a:rPr lang="fr-FR" sz="1800" kern="1200" dirty="0" smtClean="0">
                          <a:solidFill>
                            <a:srgbClr val="0033CC"/>
                          </a:solidFill>
                          <a:latin typeface="+mn-lt"/>
                          <a:ea typeface="+mn-ea"/>
                          <a:cs typeface="+mn-cs"/>
                        </a:rPr>
                        <a:t>  </a:t>
                      </a:r>
                    </a:p>
                    <a:p>
                      <a:r>
                        <a:rPr lang="fr-FR" sz="1800" kern="1200" dirty="0" smtClean="0">
                          <a:solidFill>
                            <a:srgbClr val="0033CC"/>
                          </a:solidFill>
                          <a:latin typeface="+mn-lt"/>
                          <a:ea typeface="+mn-ea"/>
                          <a:cs typeface="+mn-cs"/>
                        </a:rPr>
                        <a:t>String[] </a:t>
                      </a:r>
                      <a:r>
                        <a:rPr lang="fr-FR" sz="1800" kern="1200" dirty="0" err="1" smtClean="0">
                          <a:solidFill>
                            <a:srgbClr val="0033CC"/>
                          </a:solidFill>
                          <a:latin typeface="+mn-lt"/>
                          <a:ea typeface="+mn-ea"/>
                          <a:cs typeface="+mn-cs"/>
                        </a:rPr>
                        <a:t>getAliases</a:t>
                      </a:r>
                      <a:r>
                        <a:rPr lang="fr-FR" sz="1800" kern="1200" dirty="0" smtClean="0">
                          <a:solidFill>
                            <a:srgbClr val="0033CC"/>
                          </a:solidFill>
                          <a:latin typeface="+mn-lt"/>
                          <a:ea typeface="+mn-ea"/>
                          <a:cs typeface="+mn-cs"/>
                        </a:rPr>
                        <a:t>(String arg0) </a:t>
                      </a:r>
                      <a:r>
                        <a:rPr lang="fr-FR" sz="1800" kern="1200" dirty="0" err="1" smtClean="0">
                          <a:solidFill>
                            <a:srgbClr val="0033CC"/>
                          </a:solidFill>
                          <a:latin typeface="+mn-lt"/>
                          <a:ea typeface="+mn-ea"/>
                          <a:cs typeface="+mn-cs"/>
                        </a:rPr>
                        <a:t>throws</a:t>
                      </a:r>
                      <a:r>
                        <a:rPr lang="fr-FR" sz="1800" kern="1200" dirty="0" smtClean="0">
                          <a:solidFill>
                            <a:srgbClr val="0033CC"/>
                          </a:solidFill>
                          <a:latin typeface="+mn-lt"/>
                          <a:ea typeface="+mn-ea"/>
                          <a:cs typeface="+mn-cs"/>
                        </a:rPr>
                        <a:t> </a:t>
                      </a:r>
                      <a:r>
                        <a:rPr lang="fr-FR" sz="1800" kern="1200" dirty="0" err="1" smtClean="0">
                          <a:solidFill>
                            <a:srgbClr val="0033CC"/>
                          </a:solidFill>
                          <a:latin typeface="+mn-lt"/>
                          <a:ea typeface="+mn-ea"/>
                          <a:cs typeface="+mn-cs"/>
                        </a:rPr>
                        <a:t>NoSuchBeanDefinitionException</a:t>
                      </a:r>
                      <a:r>
                        <a:rPr lang="fr-FR" sz="1800" kern="1200" dirty="0" smtClean="0">
                          <a:solidFill>
                            <a:srgbClr val="0033CC"/>
                          </a:solidFill>
                          <a:latin typeface="+mn-lt"/>
                          <a:ea typeface="+mn-ea"/>
                          <a:cs typeface="+mn-cs"/>
                        </a:rPr>
                        <a:t>;</a:t>
                      </a:r>
                    </a:p>
                    <a:p>
                      <a:r>
                        <a:rPr lang="fr-FR" sz="1800" kern="1200" dirty="0" smtClean="0">
                          <a:solidFill>
                            <a:srgbClr val="0033CC"/>
                          </a:solidFill>
                          <a:latin typeface="+mn-lt"/>
                          <a:ea typeface="+mn-ea"/>
                          <a:cs typeface="+mn-cs"/>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975856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618" cy="5214974"/>
          </a:xfrm>
        </p:spPr>
        <p:txBody>
          <a:bodyPr>
            <a:normAutofit fontScale="25000" lnSpcReduction="20000"/>
          </a:bodyPr>
          <a:lstStyle/>
          <a:p>
            <a:pPr eaLnBrk="1" fontAlgn="auto" hangingPunct="1">
              <a:spcAft>
                <a:spcPts val="0"/>
              </a:spcAft>
              <a:buFont typeface="Wingdings 2"/>
              <a:buNone/>
              <a:defRPr/>
            </a:pPr>
            <a:endParaRPr lang="fr-FR" sz="7800" dirty="0" smtClean="0">
              <a:solidFill>
                <a:srgbClr val="0033CC"/>
              </a:solidFill>
            </a:endParaRPr>
          </a:p>
          <a:p>
            <a:pPr>
              <a:buFont typeface="Wingdings" pitchFamily="2" charset="2"/>
              <a:buChar char="§"/>
            </a:pPr>
            <a:r>
              <a:rPr lang="fr-FR" sz="9600" dirty="0" smtClean="0">
                <a:solidFill>
                  <a:srgbClr val="0033CC"/>
                </a:solidFill>
              </a:rPr>
              <a:t> </a:t>
            </a:r>
            <a:r>
              <a:rPr lang="fr-FR" sz="8000" dirty="0" err="1" smtClean="0">
                <a:solidFill>
                  <a:srgbClr val="0033CC"/>
                </a:solidFill>
              </a:rPr>
              <a:t>BeanFactory</a:t>
            </a:r>
            <a:r>
              <a:rPr lang="fr-FR" sz="8000" dirty="0" smtClean="0">
                <a:solidFill>
                  <a:srgbClr val="0033CC"/>
                </a:solidFill>
              </a:rPr>
              <a:t> est étendue par d’autres interfaces :</a:t>
            </a:r>
          </a:p>
          <a:p>
            <a:pPr lvl="1" algn="l">
              <a:buFont typeface="Wingdings" pitchFamily="2" charset="2"/>
              <a:buChar char="§"/>
            </a:pPr>
            <a:r>
              <a:rPr lang="fr-FR" sz="8000" dirty="0" smtClean="0">
                <a:solidFill>
                  <a:srgbClr val="0033CC"/>
                </a:solidFill>
              </a:rPr>
              <a:t> </a:t>
            </a:r>
            <a:r>
              <a:rPr lang="fr-FR" sz="8000" dirty="0" err="1" smtClean="0">
                <a:solidFill>
                  <a:srgbClr val="0033CC"/>
                </a:solidFill>
              </a:rPr>
              <a:t>ConfigrableBeanFactory</a:t>
            </a:r>
            <a:endParaRPr lang="fr-FR" sz="8000" dirty="0" smtClean="0">
              <a:solidFill>
                <a:srgbClr val="0033CC"/>
              </a:solidFill>
            </a:endParaRPr>
          </a:p>
          <a:p>
            <a:pPr lvl="1" algn="l">
              <a:buFont typeface="Wingdings" pitchFamily="2" charset="2"/>
              <a:buChar char="§"/>
            </a:pPr>
            <a:r>
              <a:rPr lang="fr-FR" sz="8000" dirty="0" smtClean="0">
                <a:solidFill>
                  <a:srgbClr val="0033CC"/>
                </a:solidFill>
              </a:rPr>
              <a:t> </a:t>
            </a:r>
            <a:r>
              <a:rPr lang="fr-FR" sz="8000" dirty="0" err="1" smtClean="0">
                <a:solidFill>
                  <a:srgbClr val="0033CC"/>
                </a:solidFill>
              </a:rPr>
              <a:t>ListableBeanFactory</a:t>
            </a:r>
            <a:endParaRPr lang="fr-FR" sz="8000" dirty="0" smtClean="0">
              <a:solidFill>
                <a:srgbClr val="0033CC"/>
              </a:solidFill>
            </a:endParaRPr>
          </a:p>
          <a:p>
            <a:pPr lvl="1" algn="l">
              <a:buFont typeface="Wingdings" pitchFamily="2" charset="2"/>
              <a:buChar char="§"/>
            </a:pPr>
            <a:r>
              <a:rPr lang="fr-FR" sz="8000" dirty="0" smtClean="0">
                <a:solidFill>
                  <a:srgbClr val="0033CC"/>
                </a:solidFill>
              </a:rPr>
              <a:t> </a:t>
            </a:r>
            <a:r>
              <a:rPr lang="fr-FR" sz="8000" dirty="0" err="1" smtClean="0">
                <a:solidFill>
                  <a:srgbClr val="0033CC"/>
                </a:solidFill>
              </a:rPr>
              <a:t>HierarchicalBeanFactory</a:t>
            </a: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t> </a:t>
            </a:r>
            <a:r>
              <a:rPr lang="fr-FR" sz="8000" dirty="0" err="1" smtClean="0">
                <a:solidFill>
                  <a:srgbClr val="0033CC"/>
                </a:solidFill>
              </a:rPr>
              <a:t>BeanDefinitionRegistry</a:t>
            </a:r>
            <a:endParaRPr lang="fr-FR" sz="8000" dirty="0" smtClean="0">
              <a:solidFill>
                <a:srgbClr val="0033CC"/>
              </a:solidFill>
            </a:endParaRPr>
          </a:p>
          <a:p>
            <a:pPr lvl="1" algn="l" eaLnBrk="1" fontAlgn="auto" hangingPunct="1">
              <a:spcAft>
                <a:spcPts val="0"/>
              </a:spcAft>
              <a:buFont typeface="Wingdings" pitchFamily="2" charset="2"/>
              <a:buChar char="§"/>
              <a:defRPr/>
            </a:pPr>
            <a:r>
              <a:rPr lang="fr-FR" sz="8000" dirty="0" smtClean="0"/>
              <a:t> </a:t>
            </a:r>
            <a:r>
              <a:rPr lang="fr-FR" sz="8000" dirty="0" smtClean="0">
                <a:solidFill>
                  <a:srgbClr val="0033CC"/>
                </a:solidFill>
              </a:rPr>
              <a:t>Spécifie le protocole pour définir les objets à gérer par Spring ainsi que leurs dépendances</a:t>
            </a:r>
          </a:p>
          <a:p>
            <a:pPr lvl="1" algn="l" eaLnBrk="1" fontAlgn="auto" hangingPunct="1">
              <a:spcAft>
                <a:spcPts val="0"/>
              </a:spcAft>
              <a:buFont typeface="Wingdings" pitchFamily="2" charset="2"/>
              <a:buChar char="§"/>
              <a:defRPr/>
            </a:pPr>
            <a:endParaRPr lang="fr-FR" sz="8000" dirty="0" smtClean="0">
              <a:solidFill>
                <a:srgbClr val="0033CC"/>
              </a:solidFill>
            </a:endParaRPr>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202</a:t>
            </a:fld>
            <a:endParaRPr lang="fr-BE" dirty="0"/>
          </a:p>
        </p:txBody>
      </p:sp>
    </p:spTree>
    <p:extLst>
      <p:ext uri="{BB962C8B-B14F-4D97-AF65-F5344CB8AC3E}">
        <p14:creationId xmlns:p14="http://schemas.microsoft.com/office/powerpoint/2010/main" val="317985967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618" cy="5214974"/>
          </a:xfrm>
        </p:spPr>
        <p:txBody>
          <a:bodyPr>
            <a:normAutofit fontScale="32500" lnSpcReduction="20000"/>
          </a:bodyPr>
          <a:lstStyle/>
          <a:p>
            <a:pPr eaLnBrk="1" fontAlgn="auto" hangingPunct="1">
              <a:spcAft>
                <a:spcPts val="0"/>
              </a:spcAft>
              <a:buFont typeface="Wingdings 2"/>
              <a:buNone/>
              <a:defRP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lvl="1" algn="l" eaLnBrk="1" fontAlgn="auto" hangingPunct="1">
              <a:spcAft>
                <a:spcPts val="0"/>
              </a:spcAft>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203</a:t>
            </a:fld>
            <a:endParaRPr lang="fr-BE" dirty="0"/>
          </a:p>
        </p:txBody>
      </p:sp>
      <p:graphicFrame>
        <p:nvGraphicFramePr>
          <p:cNvPr id="8" name="Tableau 7"/>
          <p:cNvGraphicFramePr>
            <a:graphicFrameLocks noGrp="1"/>
          </p:cNvGraphicFramePr>
          <p:nvPr/>
        </p:nvGraphicFramePr>
        <p:xfrm>
          <a:off x="1214414" y="1142984"/>
          <a:ext cx="7786742" cy="4071966"/>
        </p:xfrm>
        <a:graphic>
          <a:graphicData uri="http://schemas.openxmlformats.org/drawingml/2006/table">
            <a:tbl>
              <a:tblPr firstRow="1" bandRow="1">
                <a:tableStyleId>{5940675A-B579-460E-94D1-54222C63F5DA}</a:tableStyleId>
              </a:tblPr>
              <a:tblGrid>
                <a:gridCol w="7786742">
                  <a:extLst>
                    <a:ext uri="{9D8B030D-6E8A-4147-A177-3AD203B41FA5}">
                      <a16:colId xmlns:a16="http://schemas.microsoft.com/office/drawing/2014/main" val="20000"/>
                    </a:ext>
                  </a:extLst>
                </a:gridCol>
              </a:tblGrid>
              <a:tr h="4071966">
                <a:tc>
                  <a:txBody>
                    <a:bodyPr/>
                    <a:lstStyle/>
                    <a:p>
                      <a:r>
                        <a:rPr lang="fr-FR" sz="1600" kern="1200" dirty="0" smtClean="0">
                          <a:solidFill>
                            <a:srgbClr val="0033CC"/>
                          </a:solidFill>
                          <a:latin typeface="+mn-lt"/>
                          <a:ea typeface="+mn-ea"/>
                          <a:cs typeface="+mn-cs"/>
                        </a:rPr>
                        <a:t>Public interface </a:t>
                      </a:r>
                      <a:r>
                        <a:rPr lang="fr-FR" sz="1600" kern="1200" dirty="0" err="1" smtClean="0">
                          <a:solidFill>
                            <a:srgbClr val="0033CC"/>
                          </a:solidFill>
                          <a:latin typeface="+mn-lt"/>
                          <a:ea typeface="+mn-ea"/>
                          <a:cs typeface="+mn-cs"/>
                        </a:rPr>
                        <a:t>BeanDefinitionRegistry</a:t>
                      </a:r>
                      <a:r>
                        <a:rPr lang="fr-FR" sz="1600" kern="1200" dirty="0" smtClean="0">
                          <a:solidFill>
                            <a:srgbClr val="0033CC"/>
                          </a:solidFill>
                          <a:latin typeface="+mn-lt"/>
                          <a:ea typeface="+mn-ea"/>
                          <a:cs typeface="+mn-cs"/>
                        </a:rPr>
                        <a:t> {</a:t>
                      </a:r>
                    </a:p>
                    <a:p>
                      <a:r>
                        <a:rPr lang="fr-FR" sz="1600" kern="1200" dirty="0" smtClean="0">
                          <a:solidFill>
                            <a:srgbClr val="0033CC"/>
                          </a:solidFill>
                          <a:latin typeface="+mn-lt"/>
                          <a:ea typeface="+mn-ea"/>
                          <a:cs typeface="+mn-cs"/>
                        </a:rPr>
                        <a:t>  </a:t>
                      </a:r>
                    </a:p>
                    <a:p>
                      <a:r>
                        <a:rPr lang="fr-FR" sz="1600" kern="1200" dirty="0" err="1" smtClean="0">
                          <a:solidFill>
                            <a:srgbClr val="0033CC"/>
                          </a:solidFill>
                          <a:latin typeface="+mn-lt"/>
                          <a:ea typeface="+mn-ea"/>
                          <a:cs typeface="+mn-cs"/>
                        </a:rPr>
                        <a:t>int</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getBeanDefinitionCount</a:t>
                      </a:r>
                      <a:r>
                        <a:rPr lang="fr-FR" sz="1600" kern="1200" dirty="0" smtClean="0">
                          <a:solidFill>
                            <a:srgbClr val="0033CC"/>
                          </a:solidFill>
                          <a:latin typeface="+mn-lt"/>
                          <a:ea typeface="+mn-ea"/>
                          <a:cs typeface="+mn-cs"/>
                        </a:rPr>
                        <a:t>();</a:t>
                      </a:r>
                    </a:p>
                    <a:p>
                      <a:r>
                        <a:rPr lang="fr-FR" sz="1600" kern="1200" dirty="0" smtClean="0">
                          <a:solidFill>
                            <a:srgbClr val="0033CC"/>
                          </a:solidFill>
                          <a:latin typeface="+mn-lt"/>
                          <a:ea typeface="+mn-ea"/>
                          <a:cs typeface="+mn-cs"/>
                        </a:rPr>
                        <a:t>  </a:t>
                      </a:r>
                    </a:p>
                    <a:p>
                      <a:r>
                        <a:rPr lang="fr-FR" sz="1600" kern="1200" dirty="0" smtClean="0">
                          <a:solidFill>
                            <a:srgbClr val="0033CC"/>
                          </a:solidFill>
                          <a:latin typeface="+mn-lt"/>
                          <a:ea typeface="+mn-ea"/>
                          <a:cs typeface="+mn-cs"/>
                        </a:rPr>
                        <a:t>String[] </a:t>
                      </a:r>
                      <a:r>
                        <a:rPr lang="fr-FR" sz="1600" kern="1200" dirty="0" err="1" smtClean="0">
                          <a:solidFill>
                            <a:srgbClr val="0033CC"/>
                          </a:solidFill>
                          <a:latin typeface="+mn-lt"/>
                          <a:ea typeface="+mn-ea"/>
                          <a:cs typeface="+mn-cs"/>
                        </a:rPr>
                        <a:t>getBeanDefinitionNames</a:t>
                      </a:r>
                      <a:r>
                        <a:rPr lang="fr-FR" sz="1600" kern="1200" dirty="0" smtClean="0">
                          <a:solidFill>
                            <a:srgbClr val="0033CC"/>
                          </a:solidFill>
                          <a:latin typeface="+mn-lt"/>
                          <a:ea typeface="+mn-ea"/>
                          <a:cs typeface="+mn-cs"/>
                        </a:rPr>
                        <a:t>();</a:t>
                      </a:r>
                    </a:p>
                    <a:p>
                      <a:r>
                        <a:rPr lang="fr-FR" sz="1600" kern="1200" dirty="0" smtClean="0">
                          <a:solidFill>
                            <a:srgbClr val="0033CC"/>
                          </a:solidFill>
                          <a:latin typeface="+mn-lt"/>
                          <a:ea typeface="+mn-ea"/>
                          <a:cs typeface="+mn-cs"/>
                        </a:rPr>
                        <a:t>  </a:t>
                      </a:r>
                    </a:p>
                    <a:p>
                      <a:r>
                        <a:rPr lang="fr-FR" sz="1600" kern="1200" dirty="0" err="1" smtClean="0">
                          <a:solidFill>
                            <a:srgbClr val="0033CC"/>
                          </a:solidFill>
                          <a:latin typeface="+mn-lt"/>
                          <a:ea typeface="+mn-ea"/>
                          <a:cs typeface="+mn-cs"/>
                        </a:rPr>
                        <a:t>boolean</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containsBeanDefinition</a:t>
                      </a:r>
                      <a:r>
                        <a:rPr lang="fr-FR" sz="1600" kern="1200" dirty="0" smtClean="0">
                          <a:solidFill>
                            <a:srgbClr val="0033CC"/>
                          </a:solidFill>
                          <a:latin typeface="+mn-lt"/>
                          <a:ea typeface="+mn-ea"/>
                          <a:cs typeface="+mn-cs"/>
                        </a:rPr>
                        <a:t>(String arg0);</a:t>
                      </a:r>
                    </a:p>
                    <a:p>
                      <a:r>
                        <a:rPr lang="fr-FR" sz="1600" kern="1200" dirty="0" smtClean="0">
                          <a:solidFill>
                            <a:srgbClr val="0033CC"/>
                          </a:solidFill>
                          <a:latin typeface="+mn-lt"/>
                          <a:ea typeface="+mn-ea"/>
                          <a:cs typeface="+mn-cs"/>
                        </a:rPr>
                        <a:t>  </a:t>
                      </a:r>
                    </a:p>
                    <a:p>
                      <a:r>
                        <a:rPr lang="fr-FR" sz="1600" kern="1200" dirty="0" err="1" smtClean="0">
                          <a:solidFill>
                            <a:srgbClr val="0033CC"/>
                          </a:solidFill>
                          <a:latin typeface="+mn-lt"/>
                          <a:ea typeface="+mn-ea"/>
                          <a:cs typeface="+mn-cs"/>
                        </a:rPr>
                        <a:t>BeanDefinition</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getBeanDefinition</a:t>
                      </a:r>
                      <a:r>
                        <a:rPr lang="fr-FR" sz="1600" kern="1200" dirty="0" smtClean="0">
                          <a:solidFill>
                            <a:srgbClr val="0033CC"/>
                          </a:solidFill>
                          <a:latin typeface="+mn-lt"/>
                          <a:ea typeface="+mn-ea"/>
                          <a:cs typeface="+mn-cs"/>
                        </a:rPr>
                        <a:t>(String arg0) </a:t>
                      </a:r>
                      <a:r>
                        <a:rPr lang="fr-FR" sz="1600" kern="1200" dirty="0" err="1" smtClean="0">
                          <a:solidFill>
                            <a:srgbClr val="0033CC"/>
                          </a:solidFill>
                          <a:latin typeface="+mn-lt"/>
                          <a:ea typeface="+mn-ea"/>
                          <a:cs typeface="+mn-cs"/>
                        </a:rPr>
                        <a:t>throws</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NoSuchBeanDefinitionException</a:t>
                      </a:r>
                      <a:r>
                        <a:rPr lang="fr-FR" sz="1600" kern="1200" dirty="0" smtClean="0">
                          <a:solidFill>
                            <a:srgbClr val="0033CC"/>
                          </a:solidFill>
                          <a:latin typeface="+mn-lt"/>
                          <a:ea typeface="+mn-ea"/>
                          <a:cs typeface="+mn-cs"/>
                        </a:rPr>
                        <a:t>;</a:t>
                      </a:r>
                    </a:p>
                    <a:p>
                      <a:endParaRPr lang="fr-FR" sz="1600" kern="1200" dirty="0" smtClean="0">
                        <a:solidFill>
                          <a:srgbClr val="0033CC"/>
                        </a:solidFill>
                        <a:latin typeface="+mn-lt"/>
                        <a:ea typeface="+mn-ea"/>
                        <a:cs typeface="+mn-cs"/>
                      </a:endParaRPr>
                    </a:p>
                    <a:p>
                      <a:r>
                        <a:rPr lang="fr-FR" sz="1600" kern="1200" dirty="0" err="1" smtClean="0">
                          <a:solidFill>
                            <a:srgbClr val="0033CC"/>
                          </a:solidFill>
                          <a:latin typeface="+mn-lt"/>
                          <a:ea typeface="+mn-ea"/>
                          <a:cs typeface="+mn-cs"/>
                        </a:rPr>
                        <a:t>void</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registerBeanDefinition</a:t>
                      </a:r>
                      <a:r>
                        <a:rPr lang="fr-FR" sz="1600" kern="1200" dirty="0" smtClean="0">
                          <a:solidFill>
                            <a:srgbClr val="0033CC"/>
                          </a:solidFill>
                          <a:latin typeface="+mn-lt"/>
                          <a:ea typeface="+mn-ea"/>
                          <a:cs typeface="+mn-cs"/>
                        </a:rPr>
                        <a:t>(String arg0,</a:t>
                      </a:r>
                      <a:r>
                        <a:rPr lang="fr-FR" sz="1600" kern="1200" dirty="0" err="1" smtClean="0">
                          <a:solidFill>
                            <a:srgbClr val="0033CC"/>
                          </a:solidFill>
                          <a:latin typeface="+mn-lt"/>
                          <a:ea typeface="+mn-ea"/>
                          <a:cs typeface="+mn-cs"/>
                        </a:rPr>
                        <a:t>BeanDefinition</a:t>
                      </a:r>
                      <a:r>
                        <a:rPr lang="fr-FR" sz="1600" kern="1200" dirty="0" smtClean="0">
                          <a:solidFill>
                            <a:srgbClr val="0033CC"/>
                          </a:solidFill>
                          <a:latin typeface="+mn-lt"/>
                          <a:ea typeface="+mn-ea"/>
                          <a:cs typeface="+mn-cs"/>
                        </a:rPr>
                        <a:t> arg1) </a:t>
                      </a:r>
                      <a:r>
                        <a:rPr lang="fr-FR" sz="1600" kern="1200" dirty="0" err="1" smtClean="0">
                          <a:solidFill>
                            <a:srgbClr val="0033CC"/>
                          </a:solidFill>
                          <a:latin typeface="+mn-lt"/>
                          <a:ea typeface="+mn-ea"/>
                          <a:cs typeface="+mn-cs"/>
                        </a:rPr>
                        <a:t>throws</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BeansException</a:t>
                      </a:r>
                      <a:r>
                        <a:rPr lang="fr-FR" sz="1600" kern="1200" dirty="0" smtClean="0">
                          <a:solidFill>
                            <a:srgbClr val="0033CC"/>
                          </a:solidFill>
                          <a:latin typeface="+mn-lt"/>
                          <a:ea typeface="+mn-ea"/>
                          <a:cs typeface="+mn-cs"/>
                        </a:rPr>
                        <a:t>;</a:t>
                      </a:r>
                    </a:p>
                    <a:p>
                      <a:r>
                        <a:rPr lang="fr-FR" sz="1600" kern="1200" dirty="0" smtClean="0">
                          <a:solidFill>
                            <a:srgbClr val="0033CC"/>
                          </a:solidFill>
                          <a:latin typeface="+mn-lt"/>
                          <a:ea typeface="+mn-ea"/>
                          <a:cs typeface="+mn-cs"/>
                        </a:rPr>
                        <a:t>  </a:t>
                      </a:r>
                    </a:p>
                    <a:p>
                      <a:r>
                        <a:rPr lang="fr-FR" sz="1600" kern="1200" dirty="0" smtClean="0">
                          <a:solidFill>
                            <a:srgbClr val="0033CC"/>
                          </a:solidFill>
                          <a:latin typeface="+mn-lt"/>
                          <a:ea typeface="+mn-ea"/>
                          <a:cs typeface="+mn-cs"/>
                        </a:rPr>
                        <a:t>String[] </a:t>
                      </a:r>
                      <a:r>
                        <a:rPr lang="fr-FR" sz="1600" kern="1200" dirty="0" err="1" smtClean="0">
                          <a:solidFill>
                            <a:srgbClr val="0033CC"/>
                          </a:solidFill>
                          <a:latin typeface="+mn-lt"/>
                          <a:ea typeface="+mn-ea"/>
                          <a:cs typeface="+mn-cs"/>
                        </a:rPr>
                        <a:t>getAliases</a:t>
                      </a:r>
                      <a:r>
                        <a:rPr lang="fr-FR" sz="1600" kern="1200" dirty="0" smtClean="0">
                          <a:solidFill>
                            <a:srgbClr val="0033CC"/>
                          </a:solidFill>
                          <a:latin typeface="+mn-lt"/>
                          <a:ea typeface="+mn-ea"/>
                          <a:cs typeface="+mn-cs"/>
                        </a:rPr>
                        <a:t>(String arg0) </a:t>
                      </a:r>
                      <a:r>
                        <a:rPr lang="fr-FR" sz="1600" kern="1200" dirty="0" err="1" smtClean="0">
                          <a:solidFill>
                            <a:srgbClr val="0033CC"/>
                          </a:solidFill>
                          <a:latin typeface="+mn-lt"/>
                          <a:ea typeface="+mn-ea"/>
                          <a:cs typeface="+mn-cs"/>
                        </a:rPr>
                        <a:t>throws</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NoSuchBeanDefinitionException</a:t>
                      </a:r>
                      <a:r>
                        <a:rPr lang="fr-FR" sz="1600" kern="1200" dirty="0" smtClean="0">
                          <a:solidFill>
                            <a:srgbClr val="0033CC"/>
                          </a:solidFill>
                          <a:latin typeface="+mn-lt"/>
                          <a:ea typeface="+mn-ea"/>
                          <a:cs typeface="+mn-cs"/>
                        </a:rPr>
                        <a:t>;</a:t>
                      </a:r>
                    </a:p>
                    <a:p>
                      <a:r>
                        <a:rPr lang="fr-FR" sz="1600" kern="1200" dirty="0" smtClean="0">
                          <a:solidFill>
                            <a:srgbClr val="0033CC"/>
                          </a:solidFill>
                          <a:latin typeface="+mn-lt"/>
                          <a:ea typeface="+mn-ea"/>
                          <a:cs typeface="+mn-cs"/>
                        </a:rPr>
                        <a:t>  </a:t>
                      </a:r>
                    </a:p>
                    <a:p>
                      <a:r>
                        <a:rPr lang="fr-FR" sz="1600" kern="1200" dirty="0" err="1" smtClean="0">
                          <a:solidFill>
                            <a:srgbClr val="0033CC"/>
                          </a:solidFill>
                          <a:latin typeface="+mn-lt"/>
                          <a:ea typeface="+mn-ea"/>
                          <a:cs typeface="+mn-cs"/>
                        </a:rPr>
                        <a:t>void</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registerAlias</a:t>
                      </a:r>
                      <a:r>
                        <a:rPr lang="fr-FR" sz="1600" kern="1200" dirty="0" smtClean="0">
                          <a:solidFill>
                            <a:srgbClr val="0033CC"/>
                          </a:solidFill>
                          <a:latin typeface="+mn-lt"/>
                          <a:ea typeface="+mn-ea"/>
                          <a:cs typeface="+mn-cs"/>
                        </a:rPr>
                        <a:t>(String arg0, String arg1) </a:t>
                      </a:r>
                      <a:r>
                        <a:rPr lang="fr-FR" sz="1600" kern="1200" dirty="0" err="1" smtClean="0">
                          <a:solidFill>
                            <a:srgbClr val="0033CC"/>
                          </a:solidFill>
                          <a:latin typeface="+mn-lt"/>
                          <a:ea typeface="+mn-ea"/>
                          <a:cs typeface="+mn-cs"/>
                        </a:rPr>
                        <a:t>throws</a:t>
                      </a:r>
                      <a:r>
                        <a:rPr lang="fr-FR" sz="1600" kern="1200" dirty="0" smtClean="0">
                          <a:solidFill>
                            <a:srgbClr val="0033CC"/>
                          </a:solidFill>
                          <a:latin typeface="+mn-lt"/>
                          <a:ea typeface="+mn-ea"/>
                          <a:cs typeface="+mn-cs"/>
                        </a:rPr>
                        <a:t> </a:t>
                      </a:r>
                      <a:r>
                        <a:rPr lang="fr-FR" sz="1600" kern="1200" dirty="0" err="1" smtClean="0">
                          <a:solidFill>
                            <a:srgbClr val="0033CC"/>
                          </a:solidFill>
                          <a:latin typeface="+mn-lt"/>
                          <a:ea typeface="+mn-ea"/>
                          <a:cs typeface="+mn-cs"/>
                        </a:rPr>
                        <a:t>BeansException</a:t>
                      </a:r>
                      <a:r>
                        <a:rPr lang="fr-FR" sz="1600" kern="1200" dirty="0" smtClean="0">
                          <a:solidFill>
                            <a:srgbClr val="0033CC"/>
                          </a:solidFill>
                          <a:latin typeface="+mn-lt"/>
                          <a:ea typeface="+mn-ea"/>
                          <a:cs typeface="+mn-cs"/>
                        </a:rPr>
                        <a:t>;</a:t>
                      </a:r>
                    </a:p>
                    <a:p>
                      <a:r>
                        <a:rPr lang="fr-FR" sz="1600" kern="1200" dirty="0" smtClean="0">
                          <a:solidFill>
                            <a:srgbClr val="0033CC"/>
                          </a:solidFill>
                          <a:latin typeface="+mn-lt"/>
                          <a:ea typeface="+mn-ea"/>
                          <a:cs typeface="+mn-cs"/>
                        </a:rPr>
                        <a:t>}</a:t>
                      </a:r>
                      <a:endParaRPr lang="fr-FR" sz="16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16926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214422"/>
            <a:ext cx="7929618" cy="5072098"/>
          </a:xfrm>
        </p:spPr>
        <p:txBody>
          <a:bodyPr>
            <a:normAutofit fontScale="25000" lnSpcReduction="20000"/>
          </a:bodyPr>
          <a:lstStyle/>
          <a:p>
            <a:pPr eaLnBrk="1" fontAlgn="auto" hangingPunct="1">
              <a:spcAft>
                <a:spcPts val="0"/>
              </a:spcAft>
              <a:buFont typeface="Wingdings" pitchFamily="2" charset="2"/>
              <a:buChar char="§"/>
              <a:defRPr/>
            </a:pPr>
            <a:r>
              <a:rPr lang="fr-FR" sz="7800" dirty="0" smtClean="0">
                <a:solidFill>
                  <a:srgbClr val="0033CC"/>
                </a:solidFill>
              </a:rPr>
              <a:t> </a:t>
            </a:r>
            <a:r>
              <a:rPr lang="fr-FR" sz="8000" dirty="0" smtClean="0">
                <a:solidFill>
                  <a:srgbClr val="0033CC"/>
                </a:solidFill>
              </a:rPr>
              <a:t>Implémentations de </a:t>
            </a:r>
            <a:r>
              <a:rPr lang="fr-FR" sz="8000" dirty="0" err="1" smtClean="0">
                <a:solidFill>
                  <a:srgbClr val="0033CC"/>
                </a:solidFill>
              </a:rPr>
              <a:t>BeanFactory</a:t>
            </a:r>
            <a:r>
              <a:rPr lang="fr-FR" sz="8000" dirty="0" smtClean="0">
                <a:solidFill>
                  <a:srgbClr val="0033CC"/>
                </a:solidFill>
              </a:rPr>
              <a:t> et </a:t>
            </a:r>
            <a:r>
              <a:rPr lang="fr-FR" sz="8000" dirty="0" err="1" smtClean="0">
                <a:solidFill>
                  <a:srgbClr val="0033CC"/>
                </a:solidFill>
              </a:rPr>
              <a:t>BeanDefinitionRegistry</a:t>
            </a:r>
            <a:r>
              <a:rPr lang="fr-FR" sz="8000" dirty="0" smtClean="0">
                <a:solidFill>
                  <a:srgbClr val="0033CC"/>
                </a:solidFill>
              </a:rPr>
              <a:t> :</a:t>
            </a:r>
          </a:p>
          <a:p>
            <a:pPr lvl="1" algn="l"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DefaultListableBeanFactory</a:t>
            </a:r>
            <a:endParaRPr lang="fr-FR" sz="8000" dirty="0" smtClean="0">
              <a:solidFill>
                <a:srgbClr val="0033CC"/>
              </a:solidFill>
            </a:endParaRPr>
          </a:p>
          <a:p>
            <a:pPr lvl="2" algn="l" eaLnBrk="1" fontAlgn="auto" hangingPunct="1">
              <a:spcAft>
                <a:spcPts val="0"/>
              </a:spcAft>
              <a:buFont typeface="Wingdings" pitchFamily="2" charset="2"/>
              <a:buChar char="§"/>
              <a:defRPr/>
            </a:pPr>
            <a:r>
              <a:rPr lang="fr-FR" sz="7600" dirty="0" smtClean="0">
                <a:solidFill>
                  <a:srgbClr val="0033CC"/>
                </a:solidFill>
              </a:rPr>
              <a:t> </a:t>
            </a:r>
            <a:r>
              <a:rPr lang="fr-FR" sz="7600" dirty="0" err="1" smtClean="0">
                <a:solidFill>
                  <a:srgbClr val="0033CC"/>
                </a:solidFill>
              </a:rPr>
              <a:t>org.springframework.beans.factory.support</a:t>
            </a:r>
            <a:endParaRPr lang="fr-FR" sz="7600" dirty="0" smtClean="0">
              <a:solidFill>
                <a:srgbClr val="0033CC"/>
              </a:solidFill>
            </a:endParaRPr>
          </a:p>
          <a:p>
            <a:pPr lvl="2" algn="l" eaLnBrk="1" fontAlgn="auto" hangingPunct="1">
              <a:spcAft>
                <a:spcPts val="0"/>
              </a:spcAft>
              <a:buFont typeface="Wingdings" pitchFamily="2" charset="2"/>
              <a:buChar char="§"/>
              <a:defRPr/>
            </a:pPr>
            <a:endParaRPr lang="fr-FR" sz="7600" dirty="0" smtClean="0">
              <a:solidFill>
                <a:srgbClr val="0033CC"/>
              </a:solidFill>
            </a:endParaRPr>
          </a:p>
          <a:p>
            <a:pPr lvl="1" algn="l"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XmlBeanFactory</a:t>
            </a:r>
            <a:endParaRPr lang="fr-FR" sz="8000" dirty="0" smtClean="0">
              <a:solidFill>
                <a:srgbClr val="0033CC"/>
              </a:solidFill>
            </a:endParaRPr>
          </a:p>
          <a:p>
            <a:pPr lvl="2" algn="l" eaLnBrk="1" fontAlgn="auto" hangingPunct="1">
              <a:spcAft>
                <a:spcPts val="0"/>
              </a:spcAft>
              <a:buFont typeface="Wingdings" pitchFamily="2" charset="2"/>
              <a:buChar char="§"/>
              <a:defRPr/>
            </a:pPr>
            <a:r>
              <a:rPr lang="fr-FR" sz="7600" dirty="0" smtClean="0">
                <a:solidFill>
                  <a:srgbClr val="0033CC"/>
                </a:solidFill>
              </a:rPr>
              <a:t> supporte la définition des objets sous format XML</a:t>
            </a:r>
          </a:p>
          <a:p>
            <a:pPr lvl="3" algn="l" eaLnBrk="1" fontAlgn="auto" hangingPunct="1">
              <a:spcAft>
                <a:spcPts val="0"/>
              </a:spcAft>
              <a:buFont typeface="Wingdings" pitchFamily="2" charset="2"/>
              <a:buChar char="§"/>
              <a:defRPr/>
            </a:pPr>
            <a:r>
              <a:rPr lang="fr-FR" sz="7200" dirty="0" smtClean="0">
                <a:solidFill>
                  <a:srgbClr val="0033CC"/>
                </a:solidFill>
              </a:rPr>
              <a:t> son fichier XSD: </a:t>
            </a:r>
            <a:r>
              <a:rPr lang="fr-FR" sz="7200" dirty="0" smtClean="0">
                <a:solidFill>
                  <a:srgbClr val="0033CC"/>
                </a:solidFill>
                <a:hlinkClick r:id="rId3"/>
              </a:rPr>
              <a:t>www.springframework.org/schema/beans</a:t>
            </a:r>
            <a:endParaRPr lang="fr-FR" sz="7200" dirty="0" smtClean="0">
              <a:solidFill>
                <a:srgbClr val="0033CC"/>
              </a:solidFill>
            </a:endParaRPr>
          </a:p>
          <a:p>
            <a:pPr lvl="3" algn="l" eaLnBrk="1" fontAlgn="auto" hangingPunct="1">
              <a:spcAft>
                <a:spcPts val="0"/>
              </a:spcAft>
              <a:buFont typeface="Wingdings" pitchFamily="2" charset="2"/>
              <a:buChar char="§"/>
              <a:defRPr/>
            </a:pPr>
            <a:endParaRPr lang="fr-FR" sz="7200" dirty="0" smtClean="0">
              <a:solidFill>
                <a:srgbClr val="0033CC"/>
              </a:solidFill>
            </a:endParaRPr>
          </a:p>
          <a:p>
            <a:pPr eaLnBrk="1" fontAlgn="auto" hangingPunct="1">
              <a:spcAft>
                <a:spcPts val="0"/>
              </a:spcAft>
              <a:buFont typeface="Wingdings" pitchFamily="2" charset="2"/>
              <a:buChar char="§"/>
              <a:defRPr/>
            </a:pPr>
            <a:r>
              <a:rPr lang="fr-FR" sz="7800" dirty="0" smtClean="0">
                <a:solidFill>
                  <a:srgbClr val="0033CC"/>
                </a:solidFill>
              </a:rPr>
              <a:t>  La définition des objets sous forme XML est la plus utilisée dans les projets de développement  basés sur Spring.</a:t>
            </a:r>
          </a:p>
          <a:p>
            <a:pPr lvl="2" algn="l" eaLnBrk="1" fontAlgn="auto" hangingPunct="1">
              <a:spcAft>
                <a:spcPts val="0"/>
              </a:spcAft>
              <a:buFont typeface="Wingdings" pitchFamily="2" charset="2"/>
              <a:buChar char="§"/>
              <a:defRPr/>
            </a:pPr>
            <a:endParaRPr lang="fr-FR" sz="7600" dirty="0" smtClean="0">
              <a:solidFill>
                <a:srgbClr val="0033CC"/>
              </a:solidFill>
            </a:endParaRPr>
          </a:p>
          <a:p>
            <a:pPr lvl="1" algn="l" eaLnBrk="1" fontAlgn="auto" hangingPunct="1">
              <a:spcAft>
                <a:spcPts val="0"/>
              </a:spcAft>
              <a:buFont typeface="Wingdings" pitchFamily="2" charset="2"/>
              <a:buChar char="§"/>
              <a:defRPr/>
            </a:pPr>
            <a:endParaRPr lang="fr-FR" sz="8000" dirty="0" smtClean="0">
              <a:solidFill>
                <a:srgbClr val="0033CC"/>
              </a:solidFill>
            </a:endParaRPr>
          </a:p>
          <a:p>
            <a:pPr>
              <a:buFont typeface="Wingdings" pitchFamily="2" charset="2"/>
              <a:buChar char="§"/>
            </a:pPr>
            <a:endParaRPr lang="fr-FR" sz="9600" dirty="0" smtClean="0">
              <a:solidFill>
                <a:srgbClr val="0033CC"/>
              </a:solidFill>
            </a:endParaRPr>
          </a:p>
          <a:p>
            <a:pPr lvl="1" algn="l" eaLnBrk="1" fontAlgn="auto" hangingPunct="1">
              <a:spcAft>
                <a:spcPts val="0"/>
              </a:spcAft>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204</a:t>
            </a:fld>
            <a:endParaRPr lang="fr-BE" dirty="0"/>
          </a:p>
        </p:txBody>
      </p:sp>
    </p:spTree>
    <p:extLst>
      <p:ext uri="{BB962C8B-B14F-4D97-AF65-F5344CB8AC3E}">
        <p14:creationId xmlns:p14="http://schemas.microsoft.com/office/powerpoint/2010/main" val="251226203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 et</a:t>
            </a:r>
            <a:br>
              <a:rPr lang="fr-FR" sz="3200" dirty="0" smtClean="0">
                <a:solidFill>
                  <a:srgbClr val="0033CC"/>
                </a:solidFill>
              </a:rPr>
            </a:br>
            <a:r>
              <a:rPr lang="fr-FR" sz="3200" dirty="0" smtClean="0">
                <a:solidFill>
                  <a:srgbClr val="0033CC"/>
                </a:solidFill>
              </a:rPr>
              <a:t>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Fabrique de Bean</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Le contexte d’application</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Définition d’un Bean</a:t>
            </a:r>
          </a:p>
          <a:p>
            <a:pPr>
              <a:buFont typeface="Wingdings" pitchFamily="2" charset="2"/>
              <a:buChar char="§"/>
            </a:pPr>
            <a:endPar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méthodes d’injection</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205</a:t>
            </a:fld>
            <a:endParaRPr lang="fr-BE" dirty="0"/>
          </a:p>
        </p:txBody>
      </p:sp>
    </p:spTree>
    <p:extLst>
      <p:ext uri="{BB962C8B-B14F-4D97-AF65-F5344CB8AC3E}">
        <p14:creationId xmlns:p14="http://schemas.microsoft.com/office/powerpoint/2010/main" val="260465350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Le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r>
              <a:rPr lang="fr-FR" sz="8000" dirty="0" smtClean="0">
                <a:solidFill>
                  <a:srgbClr val="0033CC"/>
                </a:solidFill>
              </a:rPr>
              <a:t>En plus des fonctionnalités offertes par la fabrique et le registre de Bean :</a:t>
            </a:r>
          </a:p>
          <a:p>
            <a:pPr lvl="1" algn="l">
              <a:buFont typeface="Wingdings" pitchFamily="2" charset="2"/>
              <a:buChar char="§"/>
            </a:pPr>
            <a:r>
              <a:rPr lang="fr-FR" sz="8000" dirty="0" smtClean="0">
                <a:solidFill>
                  <a:srgbClr val="0033CC"/>
                </a:solidFill>
              </a:rPr>
              <a:t> support des messages et de leur internationalisation</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Support avancé de chargement de fichiers (appelés ressources)</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Support de la publication d’événements, permettant à des objets de l’application de réagir en fonction d’eux</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Possibilité de définir une hiérarchie de contextes. Cette fonctionnalité est très utile pour isoler les différentes couches de l’application (les </a:t>
            </a:r>
            <a:r>
              <a:rPr lang="fr-FR" sz="8000" dirty="0" err="1" smtClean="0">
                <a:solidFill>
                  <a:srgbClr val="0033CC"/>
                </a:solidFill>
              </a:rPr>
              <a:t>Beans</a:t>
            </a:r>
            <a:r>
              <a:rPr lang="fr-FR" sz="8000" dirty="0" smtClean="0">
                <a:solidFill>
                  <a:srgbClr val="0033CC"/>
                </a:solidFill>
              </a:rPr>
              <a:t> de la couche présentation ne sont pas visibles de la couche service, par exemple)</a:t>
            </a:r>
          </a:p>
          <a:p>
            <a:pPr lvl="1" algn="l">
              <a:buFont typeface="Wingdings" pitchFamily="2" charset="2"/>
              <a:buChar char="§"/>
            </a:pPr>
            <a:endParaRPr lang="fr-FR" sz="9800" dirty="0" smtClean="0">
              <a:solidFill>
                <a:srgbClr val="0033CC"/>
              </a:solidFill>
            </a:endParaRPr>
          </a:p>
          <a:p>
            <a:pPr lvl="1" algn="l">
              <a:buFont typeface="Wingdings" pitchFamily="2" charset="2"/>
              <a:buChar char="§"/>
            </a:pPr>
            <a:endParaRPr lang="fr-FR" sz="98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206</a:t>
            </a:fld>
            <a:endParaRPr lang="fr-BE" dirty="0"/>
          </a:p>
        </p:txBody>
      </p:sp>
    </p:spTree>
    <p:extLst>
      <p:ext uri="{BB962C8B-B14F-4D97-AF65-F5344CB8AC3E}">
        <p14:creationId xmlns:p14="http://schemas.microsoft.com/office/powerpoint/2010/main" val="79645733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Le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r>
              <a:rPr lang="fr-FR" sz="8000" dirty="0" smtClean="0">
                <a:solidFill>
                  <a:srgbClr val="0033CC"/>
                </a:solidFill>
              </a:rPr>
              <a:t>Spring offre plusieurs implémentation de l’interface </a:t>
            </a:r>
            <a:r>
              <a:rPr lang="fr-FR" sz="8000" dirty="0" err="1" smtClean="0">
                <a:solidFill>
                  <a:srgbClr val="0033CC"/>
                </a:solidFill>
              </a:rPr>
              <a:t>ApplicationContext</a:t>
            </a:r>
            <a:r>
              <a:rPr lang="fr-FR" sz="8000" dirty="0" smtClean="0">
                <a:solidFill>
                  <a:srgbClr val="0033CC"/>
                </a:solidFill>
              </a:rPr>
              <a:t> :</a:t>
            </a:r>
          </a:p>
          <a:p>
            <a:pPr lvl="1" algn="l">
              <a:buFont typeface="Wingdings" pitchFamily="2" charset="2"/>
              <a:buChar char="§"/>
            </a:pPr>
            <a:r>
              <a:rPr lang="fr-FR" sz="8000" dirty="0" smtClean="0">
                <a:solidFill>
                  <a:srgbClr val="0033CC"/>
                </a:solidFill>
              </a:rPr>
              <a:t> </a:t>
            </a:r>
            <a:r>
              <a:rPr lang="fr-FR" sz="8000" dirty="0" err="1" smtClean="0">
                <a:solidFill>
                  <a:srgbClr val="0033CC"/>
                </a:solidFill>
              </a:rPr>
              <a:t>FileSystemXmlApplicationContext</a:t>
            </a:r>
            <a:endParaRPr lang="fr-FR" sz="8000" dirty="0" smtClean="0">
              <a:solidFill>
                <a:srgbClr val="0033CC"/>
              </a:solidFill>
            </a:endParaRPr>
          </a:p>
          <a:p>
            <a:pPr lvl="1" algn="l">
              <a:buFont typeface="Wingdings" pitchFamily="2" charset="2"/>
              <a:buChar char="§"/>
            </a:pPr>
            <a:r>
              <a:rPr lang="fr-FR" sz="8000" dirty="0" smtClean="0">
                <a:solidFill>
                  <a:srgbClr val="0033CC"/>
                </a:solidFill>
              </a:rPr>
              <a:t> </a:t>
            </a:r>
            <a:r>
              <a:rPr lang="fr-FR" sz="8000" dirty="0" err="1" smtClean="0">
                <a:solidFill>
                  <a:srgbClr val="0033CC"/>
                </a:solidFill>
              </a:rPr>
              <a:t>ClassPathXmlApplicationContext</a:t>
            </a:r>
            <a:endParaRPr lang="fr-FR" sz="8000" dirty="0" smtClean="0">
              <a:solidFill>
                <a:srgbClr val="0033CC"/>
              </a:solidFill>
            </a:endParaRPr>
          </a:p>
          <a:p>
            <a:pPr>
              <a:buFont typeface="Wingdings" pitchFamily="2" charset="2"/>
              <a:buChar char="§"/>
            </a:pPr>
            <a:endParaRPr lang="fr-FR" sz="8000" dirty="0" smtClean="0">
              <a:solidFill>
                <a:srgbClr val="0033CC"/>
              </a:solidFill>
            </a:endParaRPr>
          </a:p>
          <a:p>
            <a:pPr>
              <a:buFont typeface="Wingdings" pitchFamily="2" charset="2"/>
              <a:buChar char="§"/>
            </a:pPr>
            <a:r>
              <a:rPr lang="fr-FR" sz="8000" u="sng" dirty="0" smtClean="0">
                <a:solidFill>
                  <a:srgbClr val="0033CC"/>
                </a:solidFill>
              </a:rPr>
              <a:t>Exemple: </a:t>
            </a:r>
          </a:p>
          <a:p>
            <a:endParaRPr lang="fr-FR" sz="9600" dirty="0" smtClean="0">
              <a:solidFill>
                <a:srgbClr val="0033CC"/>
              </a:solidFill>
            </a:endParaRPr>
          </a:p>
          <a:p>
            <a:endParaRPr lang="fr-FR" sz="9800" dirty="0" smtClean="0">
              <a:solidFill>
                <a:srgbClr val="0033CC"/>
              </a:solidFill>
            </a:endParaRPr>
          </a:p>
          <a:p>
            <a:pPr lvl="1" algn="l">
              <a:buFont typeface="Wingdings" pitchFamily="2" charset="2"/>
              <a:buChar char="§"/>
            </a:pPr>
            <a:endParaRPr lang="fr-FR" sz="98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207</a:t>
            </a:fld>
            <a:endParaRPr lang="fr-BE" dirty="0"/>
          </a:p>
        </p:txBody>
      </p:sp>
      <p:pic>
        <p:nvPicPr>
          <p:cNvPr id="1026" name="Picture 2"/>
          <p:cNvPicPr>
            <a:picLocks noChangeAspect="1" noChangeArrowheads="1"/>
          </p:cNvPicPr>
          <p:nvPr/>
        </p:nvPicPr>
        <p:blipFill>
          <a:blip r:embed="rId3" cstate="print"/>
          <a:srcRect/>
          <a:stretch>
            <a:fillRect/>
          </a:stretch>
        </p:blipFill>
        <p:spPr bwMode="auto">
          <a:xfrm>
            <a:off x="1142977" y="3500438"/>
            <a:ext cx="7786742" cy="1643074"/>
          </a:xfrm>
          <a:prstGeom prst="rect">
            <a:avLst/>
          </a:prstGeom>
          <a:noFill/>
          <a:ln w="9525">
            <a:solidFill>
              <a:schemeClr val="accent1">
                <a:alpha val="70000"/>
              </a:schemeClr>
            </a:solidFill>
            <a:miter lim="800000"/>
            <a:headEnd/>
            <a:tailEnd/>
          </a:ln>
          <a:effectLst/>
        </p:spPr>
      </p:pic>
    </p:spTree>
    <p:extLst>
      <p:ext uri="{BB962C8B-B14F-4D97-AF65-F5344CB8AC3E}">
        <p14:creationId xmlns:p14="http://schemas.microsoft.com/office/powerpoint/2010/main" val="162882273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Le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9600" dirty="0" smtClean="0">
                <a:solidFill>
                  <a:srgbClr val="0033CC"/>
                </a:solidFill>
              </a:rPr>
              <a:t> </a:t>
            </a:r>
            <a:r>
              <a:rPr lang="fr-FR" sz="8000" dirty="0" smtClean="0">
                <a:solidFill>
                  <a:srgbClr val="0033CC"/>
                </a:solidFill>
              </a:rPr>
              <a:t>Par convention, les noms des fichiers de définition des objets s’appellent </a:t>
            </a:r>
            <a:r>
              <a:rPr lang="fr-FR" sz="8000" i="1" dirty="0" smtClean="0">
                <a:solidFill>
                  <a:srgbClr val="0033CC"/>
                </a:solidFill>
              </a:rPr>
              <a:t>applicationContext.xml</a:t>
            </a:r>
          </a:p>
          <a:p>
            <a:pPr>
              <a:buFont typeface="Wingdings" pitchFamily="2" charset="2"/>
              <a:buChar char="§"/>
            </a:pPr>
            <a:endParaRPr lang="fr-FR" sz="8000" i="1" dirty="0" smtClean="0">
              <a:solidFill>
                <a:srgbClr val="0033CC"/>
              </a:solidFill>
            </a:endParaRPr>
          </a:p>
          <a:p>
            <a:pPr>
              <a:buFont typeface="Wingdings" pitchFamily="2" charset="2"/>
              <a:buChar char="§"/>
            </a:pPr>
            <a:r>
              <a:rPr lang="fr-FR" sz="8000" i="1" dirty="0" smtClean="0">
                <a:solidFill>
                  <a:srgbClr val="0033CC"/>
                </a:solidFill>
              </a:rPr>
              <a:t> </a:t>
            </a:r>
            <a:r>
              <a:rPr lang="fr-FR" sz="8000" dirty="0" smtClean="0">
                <a:solidFill>
                  <a:srgbClr val="0033CC"/>
                </a:solidFill>
              </a:rPr>
              <a:t>Si la définition des objets se fait dans plusieurs fichiers XML, alors  les noms des fichiers sont préfixés  par </a:t>
            </a:r>
            <a:r>
              <a:rPr lang="fr-FR" sz="8000" i="1" dirty="0" err="1" smtClean="0">
                <a:solidFill>
                  <a:srgbClr val="0033CC"/>
                </a:solidFill>
              </a:rPr>
              <a:t>applicationContext</a:t>
            </a:r>
            <a:r>
              <a:rPr lang="fr-FR" sz="8000" i="1" dirty="0" smtClean="0">
                <a:solidFill>
                  <a:srgbClr val="0033CC"/>
                </a:solidFill>
              </a:rPr>
              <a:t>-</a:t>
            </a:r>
            <a:r>
              <a:rPr lang="fr-FR" sz="8000" dirty="0" smtClean="0">
                <a:solidFill>
                  <a:srgbClr val="0033CC"/>
                </a:solidFill>
              </a:rPr>
              <a:t> et conservent l’extension .xml.</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 Le respect de cette norme n’est pas obligatoire.</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u="sng" dirty="0" smtClean="0">
                <a:solidFill>
                  <a:srgbClr val="0033CC"/>
                </a:solidFill>
              </a:rPr>
              <a:t>Exemple: </a:t>
            </a:r>
          </a:p>
          <a:p>
            <a:pPr lvl="1" algn="l">
              <a:buFont typeface="Arial" pitchFamily="34" charset="0"/>
              <a:buChar char="•"/>
            </a:pPr>
            <a:r>
              <a:rPr lang="fr-FR" sz="8000" dirty="0" smtClean="0">
                <a:solidFill>
                  <a:srgbClr val="0033CC"/>
                </a:solidFill>
              </a:rPr>
              <a:t>applicationContext.xml</a:t>
            </a:r>
          </a:p>
          <a:p>
            <a:pPr lvl="1" algn="l">
              <a:buFont typeface="Arial" pitchFamily="34" charset="0"/>
              <a:buChar char="•"/>
            </a:pPr>
            <a:r>
              <a:rPr lang="fr-FR" sz="8000" dirty="0" smtClean="0">
                <a:solidFill>
                  <a:srgbClr val="0033CC"/>
                </a:solidFill>
              </a:rPr>
              <a:t>applicationContext-hibernate.xml</a:t>
            </a:r>
          </a:p>
          <a:p>
            <a:pPr lvl="1" algn="l">
              <a:buFont typeface="Arial" pitchFamily="34" charset="0"/>
              <a:buChar char="•"/>
            </a:pPr>
            <a:r>
              <a:rPr lang="fr-FR" sz="8000" dirty="0" smtClean="0">
                <a:solidFill>
                  <a:srgbClr val="0033CC"/>
                </a:solidFill>
              </a:rPr>
              <a:t>applicationContext-security.xml</a:t>
            </a:r>
          </a:p>
          <a:p>
            <a:endParaRPr lang="fr-FR" sz="9800" dirty="0" smtClean="0">
              <a:solidFill>
                <a:srgbClr val="0033CC"/>
              </a:solidFill>
            </a:endParaRPr>
          </a:p>
          <a:p>
            <a:pPr lvl="1" algn="l">
              <a:buFont typeface="Wingdings" pitchFamily="2" charset="2"/>
              <a:buChar char="§"/>
            </a:pPr>
            <a:endParaRPr lang="fr-FR" sz="98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208</a:t>
            </a:fld>
            <a:endParaRPr lang="fr-BE" dirty="0"/>
          </a:p>
        </p:txBody>
      </p:sp>
    </p:spTree>
    <p:extLst>
      <p:ext uri="{BB962C8B-B14F-4D97-AF65-F5344CB8AC3E}">
        <p14:creationId xmlns:p14="http://schemas.microsoft.com/office/powerpoint/2010/main" val="17315483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 et</a:t>
            </a:r>
            <a:br>
              <a:rPr lang="fr-FR" sz="3200" dirty="0" smtClean="0">
                <a:solidFill>
                  <a:srgbClr val="0033CC"/>
                </a:solidFill>
              </a:rPr>
            </a:br>
            <a:r>
              <a:rPr lang="fr-FR" sz="3200" dirty="0" smtClean="0">
                <a:solidFill>
                  <a:srgbClr val="0033CC"/>
                </a:solidFill>
              </a:rPr>
              <a:t>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sz="8000" dirty="0" smtClean="0"/>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Fabrique de Bean</a:t>
            </a:r>
          </a:p>
          <a:p>
            <a:pPr>
              <a:buFont typeface="Wingdings" pitchFamily="2" charset="2"/>
              <a:buChar char="§"/>
            </a:pPr>
            <a:endPar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contexte d’application</a:t>
            </a: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Définition d’un Bean</a:t>
            </a:r>
          </a:p>
          <a:p>
            <a:pPr>
              <a:buFont typeface="Wingdings" pitchFamily="2" charset="2"/>
              <a:buChar char="§"/>
            </a:pPr>
            <a:endParaRPr lang="fr-FR"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méthodes d’injection</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209</a:t>
            </a:fld>
            <a:endParaRPr lang="fr-BE" dirty="0"/>
          </a:p>
        </p:txBody>
      </p:sp>
    </p:spTree>
    <p:extLst>
      <p:ext uri="{BB962C8B-B14F-4D97-AF65-F5344CB8AC3E}">
        <p14:creationId xmlns:p14="http://schemas.microsoft.com/office/powerpoint/2010/main" val="3542143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L'environnement d'exécution des applications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conteneurs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conteneur web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d'EJB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21</a:t>
            </a:fld>
            <a:endParaRPr lang="fr-BE"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Définition d’un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9600" dirty="0" smtClean="0">
                <a:solidFill>
                  <a:srgbClr val="0033CC"/>
                </a:solidFill>
              </a:rPr>
              <a:t> </a:t>
            </a:r>
            <a:r>
              <a:rPr lang="fr-FR" sz="8000" dirty="0" smtClean="0">
                <a:solidFill>
                  <a:srgbClr val="0033CC"/>
                </a:solidFill>
              </a:rPr>
              <a:t>Définition d’un Bean :</a:t>
            </a:r>
          </a:p>
          <a:p>
            <a:pPr>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 Dans Spring, la notion de Bean correspond à celle d’instance de classe.</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 Cette classe peut être un JavaBean ou bien une classe quelconque</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 pour que Spring initialise correctement le Bean, il faut définir le constructeur ou bien les modificateurs.</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Spring utilise aussi des fabrique spécifiques (</a:t>
            </a:r>
            <a:r>
              <a:rPr lang="fr-FR" sz="8000" dirty="0" err="1" smtClean="0">
                <a:solidFill>
                  <a:srgbClr val="0033CC"/>
                </a:solidFill>
              </a:rPr>
              <a:t>Factory</a:t>
            </a:r>
            <a:r>
              <a:rPr lang="fr-FR" sz="8000" dirty="0" smtClean="0">
                <a:solidFill>
                  <a:srgbClr val="0033CC"/>
                </a:solidFill>
              </a:rPr>
              <a:t>) pour les instanciations complexes.</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La définition d’un Bean peut s’effectuer de manière programmatique :</a:t>
            </a:r>
          </a:p>
          <a:p>
            <a:pPr lvl="2" algn="l">
              <a:buFont typeface="Wingdings" pitchFamily="2" charset="2"/>
              <a:buChar char="§"/>
            </a:pPr>
            <a:r>
              <a:rPr lang="fr-FR" sz="8000" dirty="0" smtClean="0">
                <a:solidFill>
                  <a:srgbClr val="0033CC"/>
                </a:solidFill>
              </a:rPr>
              <a:t>via la méthode </a:t>
            </a:r>
            <a:r>
              <a:rPr lang="fr-FR" sz="8000" i="1" dirty="0" err="1" smtClean="0">
                <a:solidFill>
                  <a:srgbClr val="0033CC"/>
                </a:solidFill>
              </a:rPr>
              <a:t>registerBeanDefinition</a:t>
            </a:r>
            <a:r>
              <a:rPr lang="fr-FR" sz="8000" i="1" dirty="0" smtClean="0">
                <a:solidFill>
                  <a:srgbClr val="0033CC"/>
                </a:solidFill>
              </a:rPr>
              <a:t> </a:t>
            </a:r>
            <a:r>
              <a:rPr lang="fr-FR" sz="8000" dirty="0" smtClean="0">
                <a:solidFill>
                  <a:srgbClr val="0033CC"/>
                </a:solidFill>
              </a:rPr>
              <a:t>de l’interface </a:t>
            </a:r>
            <a:r>
              <a:rPr lang="fr-FR" sz="8000" i="1" dirty="0" err="1" smtClean="0">
                <a:solidFill>
                  <a:srgbClr val="0033CC"/>
                </a:solidFill>
              </a:rPr>
              <a:t>BeanDefinitionRegistry</a:t>
            </a:r>
            <a:endParaRPr lang="fr-FR" sz="8000" i="1" dirty="0" smtClean="0">
              <a:solidFill>
                <a:srgbClr val="0033CC"/>
              </a:solidFill>
            </a:endParaRPr>
          </a:p>
          <a:p>
            <a:pPr lvl="2" algn="l">
              <a:buFont typeface="Wingdings" pitchFamily="2" charset="2"/>
              <a:buChar char="§"/>
            </a:pPr>
            <a:r>
              <a:rPr lang="fr-FR" sz="8000" dirty="0" smtClean="0">
                <a:solidFill>
                  <a:srgbClr val="0033CC"/>
                </a:solidFill>
              </a:rPr>
              <a:t>un fichier XML (Recommandé)</a:t>
            </a:r>
          </a:p>
          <a:p>
            <a:pPr lvl="1" algn="l"/>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210</a:t>
            </a:fld>
            <a:endParaRPr lang="fr-BE" dirty="0"/>
          </a:p>
        </p:txBody>
      </p:sp>
    </p:spTree>
    <p:extLst>
      <p:ext uri="{BB962C8B-B14F-4D97-AF65-F5344CB8AC3E}">
        <p14:creationId xmlns:p14="http://schemas.microsoft.com/office/powerpoint/2010/main" val="327670211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Définition d’un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8000" dirty="0" smtClean="0">
                <a:solidFill>
                  <a:srgbClr val="0033CC"/>
                </a:solidFill>
              </a:rPr>
              <a:t>Les informations de base</a:t>
            </a:r>
          </a:p>
          <a:p>
            <a:pPr lvl="1" algn="l">
              <a:buFont typeface="Wingdings" pitchFamily="2" charset="2"/>
              <a:buChar char="§"/>
            </a:pPr>
            <a:r>
              <a:rPr lang="fr-FR" sz="8000" dirty="0" smtClean="0">
                <a:solidFill>
                  <a:srgbClr val="0033CC"/>
                </a:solidFill>
              </a:rPr>
              <a:t> La définition d’un Bean nécessite au minimum la fourniture de son type (sa classe) et son nom</a:t>
            </a:r>
          </a:p>
          <a:p>
            <a:pPr lvl="1" algn="l">
              <a:buFont typeface="Wingdings" pitchFamily="2" charset="2"/>
              <a:buChar char="§"/>
            </a:pPr>
            <a:r>
              <a:rPr lang="fr-FR" sz="8000" dirty="0" smtClean="0">
                <a:solidFill>
                  <a:srgbClr val="0033CC"/>
                </a:solidFill>
              </a:rPr>
              <a:t>Spécifier à Spring si le Bean est un Singleton ou un Prototype</a:t>
            </a:r>
          </a:p>
          <a:p>
            <a:pPr lvl="1" algn="l">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Structure du fichier de configuration</a:t>
            </a:r>
          </a:p>
          <a:p>
            <a:pPr lvl="1" algn="l">
              <a:buFont typeface="Wingdings" pitchFamily="2" charset="2"/>
              <a:buChar char="§"/>
            </a:pPr>
            <a:r>
              <a:rPr lang="fr-FR" sz="8000" dirty="0" smtClean="0">
                <a:solidFill>
                  <a:srgbClr val="0033CC"/>
                </a:solidFill>
              </a:rPr>
              <a:t>la définition des </a:t>
            </a:r>
            <a:r>
              <a:rPr lang="fr-FR" sz="8000" dirty="0" err="1" smtClean="0">
                <a:solidFill>
                  <a:srgbClr val="0033CC"/>
                </a:solidFill>
              </a:rPr>
              <a:t>Beans</a:t>
            </a:r>
            <a:r>
              <a:rPr lang="fr-FR" sz="8000" dirty="0" smtClean="0">
                <a:solidFill>
                  <a:srgbClr val="0033CC"/>
                </a:solidFill>
              </a:rPr>
              <a:t> s’effectue dans un fichier XML</a:t>
            </a:r>
          </a:p>
          <a:p>
            <a:pPr lvl="1" algn="l">
              <a:buFont typeface="Wingdings" pitchFamily="2" charset="2"/>
              <a:buChar char="§"/>
            </a:pPr>
            <a:r>
              <a:rPr lang="fr-FR" sz="8000" dirty="0" smtClean="0">
                <a:solidFill>
                  <a:srgbClr val="0033CC"/>
                </a:solidFill>
              </a:rPr>
              <a:t>Spring utilise pour ceci des schémas spécifiques</a:t>
            </a:r>
          </a:p>
          <a:p>
            <a:pPr lvl="1" algn="l">
              <a:buFont typeface="Wingdings" pitchFamily="2" charset="2"/>
              <a:buChar char="§"/>
            </a:pPr>
            <a:r>
              <a:rPr lang="fr-FR" sz="8000" dirty="0" smtClean="0">
                <a:solidFill>
                  <a:srgbClr val="0033CC"/>
                </a:solidFill>
              </a:rPr>
              <a:t>la racine du fichier XML est </a:t>
            </a:r>
            <a:r>
              <a:rPr lang="fr-FR" sz="8000" i="1" dirty="0" err="1" smtClean="0">
                <a:solidFill>
                  <a:srgbClr val="0033CC"/>
                </a:solidFill>
              </a:rPr>
              <a:t>beans</a:t>
            </a:r>
            <a:endParaRPr lang="fr-FR" sz="8000" i="1" dirty="0" smtClean="0">
              <a:solidFill>
                <a:srgbClr val="0033CC"/>
              </a:solidFill>
            </a:endParaRPr>
          </a:p>
          <a:p>
            <a:pPr lvl="1" algn="l">
              <a:buFont typeface="Wingdings" pitchFamily="2" charset="2"/>
              <a:buChar char="§"/>
            </a:pPr>
            <a:r>
              <a:rPr lang="fr-FR" sz="8000" dirty="0" smtClean="0">
                <a:solidFill>
                  <a:srgbClr val="0033CC"/>
                </a:solidFill>
              </a:rPr>
              <a:t>il existe des schémas pour la définition des </a:t>
            </a:r>
            <a:r>
              <a:rPr lang="fr-FR" sz="8000" dirty="0" err="1" smtClean="0">
                <a:solidFill>
                  <a:srgbClr val="0033CC"/>
                </a:solidFill>
              </a:rPr>
              <a:t>Beans</a:t>
            </a:r>
            <a:r>
              <a:rPr lang="fr-FR" sz="8000" dirty="0" smtClean="0">
                <a:solidFill>
                  <a:srgbClr val="0033CC"/>
                </a:solidFill>
              </a:rPr>
              <a:t>, pour AOP (Aspect </a:t>
            </a:r>
            <a:r>
              <a:rPr lang="fr-FR" sz="8000" dirty="0" err="1" smtClean="0">
                <a:solidFill>
                  <a:srgbClr val="0033CC"/>
                </a:solidFill>
              </a:rPr>
              <a:t>Oriented</a:t>
            </a:r>
            <a:r>
              <a:rPr lang="fr-FR" sz="8000" dirty="0" smtClean="0">
                <a:solidFill>
                  <a:srgbClr val="0033CC"/>
                </a:solidFill>
              </a:rPr>
              <a:t> Application), pour la gestion des transactions et autres …</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211</a:t>
            </a:fld>
            <a:endParaRPr lang="fr-BE" dirty="0"/>
          </a:p>
        </p:txBody>
      </p:sp>
    </p:spTree>
    <p:extLst>
      <p:ext uri="{BB962C8B-B14F-4D97-AF65-F5344CB8AC3E}">
        <p14:creationId xmlns:p14="http://schemas.microsoft.com/office/powerpoint/2010/main" val="29308728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Définition d’un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212</a:t>
            </a:fld>
            <a:endParaRPr lang="fr-BE" dirty="0"/>
          </a:p>
        </p:txBody>
      </p:sp>
      <p:pic>
        <p:nvPicPr>
          <p:cNvPr id="1026" name="Picture 2"/>
          <p:cNvPicPr>
            <a:picLocks noChangeAspect="1" noChangeArrowheads="1"/>
          </p:cNvPicPr>
          <p:nvPr/>
        </p:nvPicPr>
        <p:blipFill>
          <a:blip r:embed="rId3" cstate="print"/>
          <a:srcRect/>
          <a:stretch>
            <a:fillRect/>
          </a:stretch>
        </p:blipFill>
        <p:spPr bwMode="auto">
          <a:xfrm>
            <a:off x="1500166" y="1214422"/>
            <a:ext cx="7215238" cy="4071966"/>
          </a:xfrm>
          <a:prstGeom prst="rect">
            <a:avLst/>
          </a:prstGeom>
          <a:noFill/>
          <a:ln w="9525">
            <a:noFill/>
            <a:miter lim="800000"/>
            <a:headEnd/>
            <a:tailEnd/>
          </a:ln>
          <a:effectLst/>
        </p:spPr>
      </p:pic>
    </p:spTree>
    <p:extLst>
      <p:ext uri="{BB962C8B-B14F-4D97-AF65-F5344CB8AC3E}">
        <p14:creationId xmlns:p14="http://schemas.microsoft.com/office/powerpoint/2010/main" val="133172048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Définition d’un Bean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dirty="0" smtClean="0"/>
          </a:p>
          <a:p>
            <a:pPr>
              <a:buFont typeface="Wingdings" pitchFamily="2" charset="2"/>
              <a:buChar char="§"/>
            </a:pPr>
            <a:r>
              <a:rPr lang="fr-FR" sz="8000" dirty="0" smtClean="0">
                <a:solidFill>
                  <a:srgbClr val="0033CC"/>
                </a:solidFill>
              </a:rPr>
              <a:t>Nommage des </a:t>
            </a:r>
            <a:r>
              <a:rPr lang="fr-FR" sz="8000" dirty="0" err="1" smtClean="0">
                <a:solidFill>
                  <a:srgbClr val="0033CC"/>
                </a:solidFill>
              </a:rPr>
              <a:t>Beans</a:t>
            </a:r>
            <a:r>
              <a:rPr lang="fr-FR" sz="8000" dirty="0" smtClean="0">
                <a:solidFill>
                  <a:srgbClr val="0033CC"/>
                </a:solidFill>
              </a:rPr>
              <a:t> :</a:t>
            </a:r>
          </a:p>
          <a:p>
            <a:pPr lvl="1" algn="l">
              <a:buFont typeface="Wingdings" pitchFamily="2" charset="2"/>
              <a:buChar char="§"/>
            </a:pPr>
            <a:r>
              <a:rPr lang="fr-FR" sz="8000" dirty="0" smtClean="0">
                <a:solidFill>
                  <a:srgbClr val="0033CC"/>
                </a:solidFill>
              </a:rPr>
              <a:t>Un Bean est définit par le tag </a:t>
            </a:r>
            <a:r>
              <a:rPr lang="fr-FR" sz="8000" i="1" dirty="0" err="1" smtClean="0">
                <a:solidFill>
                  <a:srgbClr val="0033CC"/>
                </a:solidFill>
              </a:rPr>
              <a:t>bean</a:t>
            </a:r>
            <a:r>
              <a:rPr lang="fr-FR" sz="8000" dirty="0" smtClean="0">
                <a:solidFill>
                  <a:srgbClr val="0033CC"/>
                </a:solidFill>
              </a:rPr>
              <a:t> et identifié par au moins deux informations: </a:t>
            </a:r>
            <a:r>
              <a:rPr lang="fr-FR" sz="8000" i="1" dirty="0" smtClean="0">
                <a:solidFill>
                  <a:srgbClr val="0033CC"/>
                </a:solidFill>
              </a:rPr>
              <a:t>class</a:t>
            </a:r>
            <a:r>
              <a:rPr lang="fr-FR" sz="8000" dirty="0" smtClean="0">
                <a:solidFill>
                  <a:srgbClr val="0033CC"/>
                </a:solidFill>
              </a:rPr>
              <a:t> et </a:t>
            </a:r>
            <a:r>
              <a:rPr lang="fr-FR" sz="8000" i="1" dirty="0" smtClean="0">
                <a:solidFill>
                  <a:srgbClr val="0033CC"/>
                </a:solidFill>
              </a:rPr>
              <a:t>name</a:t>
            </a:r>
          </a:p>
          <a:p>
            <a:pPr lvl="1" algn="l">
              <a:buFont typeface="Wingdings" pitchFamily="2" charset="2"/>
              <a:buChar char="§"/>
            </a:pPr>
            <a:r>
              <a:rPr lang="fr-FR" sz="8000" u="sng" dirty="0" smtClean="0">
                <a:solidFill>
                  <a:srgbClr val="0033CC"/>
                </a:solidFill>
              </a:rPr>
              <a:t>Exemple</a:t>
            </a:r>
            <a:r>
              <a:rPr lang="fr-FR" sz="8000" dirty="0" smtClean="0">
                <a:solidFill>
                  <a:srgbClr val="0033CC"/>
                </a:solidFill>
              </a:rPr>
              <a:t>: </a:t>
            </a:r>
            <a:r>
              <a:rPr lang="fr-FR" sz="6400" i="1" dirty="0" smtClean="0">
                <a:solidFill>
                  <a:srgbClr val="0033CC"/>
                </a:solidFill>
              </a:rPr>
              <a:t>&lt;</a:t>
            </a:r>
            <a:r>
              <a:rPr lang="fr-FR" sz="6400" i="1" dirty="0" err="1" smtClean="0">
                <a:solidFill>
                  <a:srgbClr val="0033CC"/>
                </a:solidFill>
              </a:rPr>
              <a:t>bean</a:t>
            </a:r>
            <a:r>
              <a:rPr lang="fr-FR" sz="6400" i="1" dirty="0" smtClean="0">
                <a:solidFill>
                  <a:srgbClr val="0033CC"/>
                </a:solidFill>
              </a:rPr>
              <a:t> id=˝ personne1˝ class=˝</a:t>
            </a:r>
            <a:r>
              <a:rPr lang="fr-FR" sz="6400" i="1" dirty="0" err="1" smtClean="0">
                <a:solidFill>
                  <a:srgbClr val="0033CC"/>
                </a:solidFill>
              </a:rPr>
              <a:t>monPackage.Personne</a:t>
            </a:r>
            <a:r>
              <a:rPr lang="fr-FR" sz="6400" i="1" dirty="0" smtClean="0">
                <a:solidFill>
                  <a:srgbClr val="0033CC"/>
                </a:solidFill>
              </a:rPr>
              <a:t>˝/&gt;</a:t>
            </a:r>
          </a:p>
          <a:p>
            <a:pPr lvl="1" algn="l"/>
            <a:r>
              <a:rPr lang="fr-FR" sz="8000" dirty="0" smtClean="0">
                <a:solidFill>
                  <a:srgbClr val="0033CC"/>
                </a:solidFill>
              </a:rPr>
              <a:t>Le résultat de cette configuration est une instance personne1 dont les propriétés ne sont pas encore initialisées.</a:t>
            </a:r>
          </a:p>
          <a:p>
            <a:pPr lvl="1" algn="l">
              <a:buFont typeface="Wingdings" pitchFamily="2" charset="2"/>
              <a:buChar char="§"/>
            </a:pPr>
            <a:r>
              <a:rPr lang="fr-FR" sz="8000" dirty="0" smtClean="0">
                <a:solidFill>
                  <a:srgbClr val="0033CC"/>
                </a:solidFill>
              </a:rPr>
              <a:t> id est un identifiant unique</a:t>
            </a:r>
          </a:p>
          <a:p>
            <a:pPr lvl="1" algn="l">
              <a:buFont typeface="Wingdings" pitchFamily="2" charset="2"/>
              <a:buChar char="§"/>
            </a:pPr>
            <a:r>
              <a:rPr lang="fr-FR" sz="8000" dirty="0" smtClean="0">
                <a:solidFill>
                  <a:srgbClr val="0033CC"/>
                </a:solidFill>
              </a:rPr>
              <a:t>Pour définir des alias à un Bean donné, Spring utilise l’attribut </a:t>
            </a:r>
            <a:r>
              <a:rPr lang="fr-FR" sz="8000" i="1" dirty="0" smtClean="0">
                <a:solidFill>
                  <a:srgbClr val="0033CC"/>
                </a:solidFill>
              </a:rPr>
              <a:t>name. </a:t>
            </a:r>
            <a:r>
              <a:rPr lang="fr-FR" sz="8000" dirty="0" smtClean="0">
                <a:solidFill>
                  <a:srgbClr val="0033CC"/>
                </a:solidFill>
              </a:rPr>
              <a:t>Voici la syntaxe :</a:t>
            </a:r>
          </a:p>
          <a:p>
            <a:pPr lvl="1" algn="l"/>
            <a:r>
              <a:rPr lang="fr-FR" sz="6400" i="1" dirty="0" smtClean="0">
                <a:solidFill>
                  <a:srgbClr val="0033CC"/>
                </a:solidFill>
              </a:rPr>
              <a:t>&lt;</a:t>
            </a:r>
            <a:r>
              <a:rPr lang="fr-FR" sz="6400" b="1" i="1" dirty="0" err="1" smtClean="0">
                <a:solidFill>
                  <a:srgbClr val="0033CC"/>
                </a:solidFill>
              </a:rPr>
              <a:t>bean</a:t>
            </a:r>
            <a:r>
              <a:rPr lang="fr-FR" sz="6400" i="1" dirty="0" smtClean="0">
                <a:solidFill>
                  <a:srgbClr val="0033CC"/>
                </a:solidFill>
              </a:rPr>
              <a:t> </a:t>
            </a:r>
            <a:r>
              <a:rPr lang="fr-FR" sz="6400" b="1" i="1" dirty="0" smtClean="0">
                <a:solidFill>
                  <a:srgbClr val="0033CC"/>
                </a:solidFill>
              </a:rPr>
              <a:t>id</a:t>
            </a:r>
            <a:r>
              <a:rPr lang="fr-FR" sz="6400" i="1" dirty="0" smtClean="0">
                <a:solidFill>
                  <a:srgbClr val="0033CC"/>
                </a:solidFill>
              </a:rPr>
              <a:t>=˝ personne1˝ </a:t>
            </a:r>
            <a:r>
              <a:rPr lang="fr-FR" sz="6400" b="1" i="1" dirty="0" smtClean="0">
                <a:solidFill>
                  <a:srgbClr val="0033CC"/>
                </a:solidFill>
              </a:rPr>
              <a:t>class</a:t>
            </a:r>
            <a:r>
              <a:rPr lang="fr-FR" sz="6400" i="1" dirty="0" smtClean="0">
                <a:solidFill>
                  <a:srgbClr val="0033CC"/>
                </a:solidFill>
              </a:rPr>
              <a:t>=˝</a:t>
            </a:r>
            <a:r>
              <a:rPr lang="fr-FR" sz="6400" i="1" dirty="0" err="1" smtClean="0">
                <a:solidFill>
                  <a:srgbClr val="0033CC"/>
                </a:solidFill>
              </a:rPr>
              <a:t>monPackage.Personne</a:t>
            </a:r>
            <a:r>
              <a:rPr lang="fr-FR" sz="6400" i="1" dirty="0" smtClean="0">
                <a:solidFill>
                  <a:srgbClr val="0033CC"/>
                </a:solidFill>
              </a:rPr>
              <a:t>˝ </a:t>
            </a:r>
            <a:r>
              <a:rPr lang="fr-FR" sz="6400" b="1" i="1" dirty="0" smtClean="0">
                <a:solidFill>
                  <a:srgbClr val="0033CC"/>
                </a:solidFill>
              </a:rPr>
              <a:t>name</a:t>
            </a:r>
            <a:r>
              <a:rPr lang="fr-FR" sz="6400" i="1" dirty="0" smtClean="0">
                <a:solidFill>
                  <a:srgbClr val="0033CC"/>
                </a:solidFill>
              </a:rPr>
              <a:t>=˝alias1,alias2,alias3˝/&gt;</a:t>
            </a:r>
          </a:p>
          <a:p>
            <a:pPr lvl="1" algn="l"/>
            <a:r>
              <a:rPr lang="fr-FR" sz="8000" dirty="0" smtClean="0">
                <a:solidFill>
                  <a:srgbClr val="0033CC"/>
                </a:solidFill>
              </a:rPr>
              <a:t>Spring accepte aussi les espaces à la place de «, »</a:t>
            </a:r>
          </a:p>
          <a:p>
            <a:pPr>
              <a:buFont typeface="Wingdings" pitchFamily="2" charset="2"/>
              <a:buChar char="§"/>
            </a:pPr>
            <a:r>
              <a:rPr lang="fr-FR" sz="8000" dirty="0" smtClean="0">
                <a:solidFill>
                  <a:srgbClr val="0033CC"/>
                </a:solidFill>
              </a:rPr>
              <a:t> Sélection du mode d’instanciation :</a:t>
            </a:r>
          </a:p>
          <a:p>
            <a:pPr lvl="1" algn="l">
              <a:buFont typeface="Wingdings" pitchFamily="2" charset="2"/>
              <a:buChar char="§"/>
            </a:pPr>
            <a:r>
              <a:rPr lang="fr-FR" sz="8200" dirty="0" smtClean="0">
                <a:solidFill>
                  <a:srgbClr val="0033CC"/>
                </a:solidFill>
              </a:rPr>
              <a:t> par défaut, Spring considère que les </a:t>
            </a:r>
            <a:r>
              <a:rPr lang="fr-FR" sz="8200" dirty="0" err="1" smtClean="0">
                <a:solidFill>
                  <a:srgbClr val="0033CC"/>
                </a:solidFill>
              </a:rPr>
              <a:t>Beans</a:t>
            </a:r>
            <a:r>
              <a:rPr lang="fr-FR" sz="8200" dirty="0" smtClean="0">
                <a:solidFill>
                  <a:srgbClr val="0033CC"/>
                </a:solidFill>
              </a:rPr>
              <a:t> sont des singletons: si nous appelons plusieurs fois la méthode </a:t>
            </a:r>
            <a:r>
              <a:rPr lang="fr-FR" sz="8200" dirty="0" err="1" smtClean="0">
                <a:solidFill>
                  <a:srgbClr val="0033CC"/>
                </a:solidFill>
              </a:rPr>
              <a:t>getBean</a:t>
            </a:r>
            <a:r>
              <a:rPr lang="fr-FR" sz="8200" dirty="0" smtClean="0">
                <a:solidFill>
                  <a:srgbClr val="0033CC"/>
                </a:solidFill>
              </a:rPr>
              <a:t> du contexte d’application, nous obtenons donc toujours le même objet.</a:t>
            </a:r>
          </a:p>
          <a:p>
            <a:pPr lvl="1" algn="l"/>
            <a:r>
              <a:rPr lang="fr-FR" sz="8200" dirty="0" smtClean="0">
                <a:solidFill>
                  <a:srgbClr val="0033CC"/>
                </a:solidFill>
              </a:rPr>
              <a:t>la syntaxe :</a:t>
            </a:r>
          </a:p>
          <a:p>
            <a:pPr lvl="1" algn="l"/>
            <a:r>
              <a:rPr lang="fr-FR" sz="6400" i="1" dirty="0" smtClean="0">
                <a:solidFill>
                  <a:srgbClr val="0033CC"/>
                </a:solidFill>
              </a:rPr>
              <a:t>&lt;</a:t>
            </a:r>
            <a:r>
              <a:rPr lang="fr-FR" sz="6400" b="1" i="1" dirty="0" err="1" smtClean="0">
                <a:solidFill>
                  <a:srgbClr val="0033CC"/>
                </a:solidFill>
              </a:rPr>
              <a:t>bean</a:t>
            </a:r>
            <a:r>
              <a:rPr lang="fr-FR" sz="6400" i="1" dirty="0" smtClean="0">
                <a:solidFill>
                  <a:srgbClr val="0033CC"/>
                </a:solidFill>
              </a:rPr>
              <a:t> </a:t>
            </a:r>
            <a:r>
              <a:rPr lang="fr-FR" sz="6400" b="1" i="1" dirty="0" smtClean="0">
                <a:solidFill>
                  <a:srgbClr val="0033CC"/>
                </a:solidFill>
              </a:rPr>
              <a:t>id</a:t>
            </a:r>
            <a:r>
              <a:rPr lang="fr-FR" sz="6400" i="1" dirty="0" smtClean="0">
                <a:solidFill>
                  <a:srgbClr val="0033CC"/>
                </a:solidFill>
              </a:rPr>
              <a:t>=˝ personne1˝ </a:t>
            </a:r>
            <a:r>
              <a:rPr lang="fr-FR" sz="6400" b="1" i="1" dirty="0" smtClean="0">
                <a:solidFill>
                  <a:srgbClr val="0033CC"/>
                </a:solidFill>
              </a:rPr>
              <a:t>class</a:t>
            </a:r>
            <a:r>
              <a:rPr lang="fr-FR" sz="6400" i="1" dirty="0" smtClean="0">
                <a:solidFill>
                  <a:srgbClr val="0033CC"/>
                </a:solidFill>
              </a:rPr>
              <a:t>=˝</a:t>
            </a:r>
            <a:r>
              <a:rPr lang="fr-FR" sz="6400" i="1" dirty="0" err="1" smtClean="0">
                <a:solidFill>
                  <a:srgbClr val="0033CC"/>
                </a:solidFill>
              </a:rPr>
              <a:t>monPackage.Personne</a:t>
            </a:r>
            <a:r>
              <a:rPr lang="fr-FR" sz="6400" i="1" dirty="0" smtClean="0">
                <a:solidFill>
                  <a:srgbClr val="0033CC"/>
                </a:solidFill>
              </a:rPr>
              <a:t>˝  </a:t>
            </a:r>
            <a:r>
              <a:rPr lang="fr-FR" sz="6400" b="1" i="1" dirty="0" smtClean="0">
                <a:solidFill>
                  <a:srgbClr val="0033CC"/>
                </a:solidFill>
              </a:rPr>
              <a:t>singleton</a:t>
            </a:r>
            <a:r>
              <a:rPr lang="fr-FR" sz="6400" i="1" dirty="0" smtClean="0">
                <a:solidFill>
                  <a:srgbClr val="0033CC"/>
                </a:solidFill>
              </a:rPr>
              <a:t>=˝ </a:t>
            </a:r>
            <a:r>
              <a:rPr lang="fr-FR" sz="6400" b="1" i="1" dirty="0" err="1" smtClean="0">
                <a:solidFill>
                  <a:srgbClr val="0033CC"/>
                </a:solidFill>
              </a:rPr>
              <a:t>true</a:t>
            </a:r>
            <a:r>
              <a:rPr lang="fr-FR" sz="6400" i="1" dirty="0" smtClean="0">
                <a:solidFill>
                  <a:srgbClr val="0033CC"/>
                </a:solidFill>
              </a:rPr>
              <a:t>˝ /&gt;</a:t>
            </a:r>
          </a:p>
          <a:p>
            <a:pPr lvl="1" algn="l">
              <a:buFont typeface="Wingdings" pitchFamily="2" charset="2"/>
              <a:buChar char="§"/>
            </a:pPr>
            <a:endParaRPr lang="fr-FR" sz="8200" dirty="0" smtClean="0">
              <a:solidFill>
                <a:srgbClr val="0033CC"/>
              </a:solidFill>
            </a:endParaRPr>
          </a:p>
          <a:p>
            <a:pPr lvl="1" algn="l"/>
            <a:endParaRPr lang="fr-FR" sz="8200" dirty="0" smtClean="0">
              <a:solidFill>
                <a:srgbClr val="0033CC"/>
              </a:solidFill>
            </a:endParaRPr>
          </a:p>
          <a:p>
            <a:pPr>
              <a:buFont typeface="Wingdings" pitchFamily="2" charset="2"/>
              <a:buChar char="§"/>
            </a:pPr>
            <a:endParaRPr lang="fr-FR" sz="8000" dirty="0" smtClean="0">
              <a:solidFill>
                <a:srgbClr val="0033CC"/>
              </a:solidFill>
            </a:endParaRPr>
          </a:p>
          <a:p>
            <a:pPr>
              <a:buFont typeface="Wingdings" pitchFamily="2" charset="2"/>
              <a:buChar char="§"/>
            </a:pPr>
            <a:endParaRPr lang="fr-FR" sz="8000" dirty="0" smtClean="0">
              <a:solidFill>
                <a:srgbClr val="0033CC"/>
              </a:solidFill>
            </a:endParaRPr>
          </a:p>
          <a:p>
            <a:pPr>
              <a:buFont typeface="Wingdings" pitchFamily="2" charset="2"/>
              <a:buChar char="§"/>
            </a:pPr>
            <a:endParaRPr lang="fr-FR" sz="8000" dirty="0" smtClean="0">
              <a:solidFill>
                <a:srgbClr val="0033CC"/>
              </a:solidFill>
            </a:endParaRPr>
          </a:p>
          <a:p>
            <a:pPr>
              <a:buFont typeface="Wingdings" pitchFamily="2" charset="2"/>
              <a:buChar char="§"/>
            </a:pPr>
            <a:endParaRPr lang="fr-FR" sz="8000" dirty="0" smtClean="0">
              <a:solidFill>
                <a:srgbClr val="0033CC"/>
              </a:solidFill>
            </a:endParaRPr>
          </a:p>
          <a:p>
            <a:pPr>
              <a:buFont typeface="Wingdings" pitchFamily="2" charset="2"/>
              <a:buChar char="§"/>
            </a:pPr>
            <a:endParaRPr lang="fr-FR" sz="8000" dirty="0" smtClean="0">
              <a:solidFill>
                <a:srgbClr val="0033CC"/>
              </a:solidFill>
            </a:endParaRPr>
          </a:p>
          <a:p>
            <a:pPr>
              <a:buFont typeface="Wingdings" pitchFamily="2" charset="2"/>
              <a:buChar char="§"/>
            </a:pPr>
            <a:r>
              <a:rPr lang="fr-FR" sz="8000" dirty="0" smtClean="0">
                <a:solidFill>
                  <a:srgbClr val="0033CC"/>
                </a:solidFill>
              </a:rPr>
              <a:t>Sélection du mode d’instanciation</a:t>
            </a:r>
          </a:p>
          <a:p>
            <a:pPr>
              <a:buFont typeface="Wingdings" pitchFamily="2" charset="2"/>
              <a:buChar char="§"/>
            </a:pPr>
            <a:endParaRPr lang="fr-FR" sz="96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213</a:t>
            </a:fld>
            <a:endParaRPr lang="fr-BE" dirty="0"/>
          </a:p>
        </p:txBody>
      </p:sp>
    </p:spTree>
    <p:extLst>
      <p:ext uri="{BB962C8B-B14F-4D97-AF65-F5344CB8AC3E}">
        <p14:creationId xmlns:p14="http://schemas.microsoft.com/office/powerpoint/2010/main" val="31792631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Fabrique de Bean et</a:t>
            </a:r>
            <a:br>
              <a:rPr lang="fr-FR" sz="3200" dirty="0" smtClean="0">
                <a:solidFill>
                  <a:srgbClr val="0033CC"/>
                </a:solidFill>
              </a:rPr>
            </a:br>
            <a:r>
              <a:rPr lang="fr-FR" sz="3200" dirty="0" smtClean="0">
                <a:solidFill>
                  <a:srgbClr val="0033CC"/>
                </a:solidFill>
              </a:rPr>
              <a:t> contexte d’application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sz="8000" dirty="0" smtClean="0"/>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Fabrique de Bean</a:t>
            </a:r>
          </a:p>
          <a:p>
            <a:pPr>
              <a:buFont typeface="Wingdings" pitchFamily="2" charset="2"/>
              <a:buChar char="§"/>
            </a:pPr>
            <a:endPar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contexte d’application</a:t>
            </a:r>
          </a:p>
          <a:p>
            <a:pPr>
              <a:buFont typeface="Wingdings" pitchFamily="2" charset="2"/>
              <a:buChar char="§"/>
            </a:pPr>
            <a:endPar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
            </a:pPr>
            <a:r>
              <a:rPr lang="fr-FR"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Définition d’un Bean</a:t>
            </a:r>
          </a:p>
          <a:p>
            <a:pPr>
              <a:buFont typeface="Wingdings" pitchFamily="2" charset="2"/>
              <a:buChar char="§"/>
            </a:pPr>
            <a:endParaRPr lang="fr-FR"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buFont typeface="Wingdings" pitchFamily="2" charset="2"/>
              <a:buChar char="§"/>
            </a:pPr>
            <a:r>
              <a:rPr lang="fr-FR" sz="8000" dirty="0" smtClean="0">
                <a:solidFill>
                  <a:srgbClr val="0033CC"/>
                </a:solidFill>
              </a:rPr>
              <a:t>Les méthodes d’injection</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214</a:t>
            </a:fld>
            <a:endParaRPr lang="fr-BE" dirty="0"/>
          </a:p>
        </p:txBody>
      </p:sp>
    </p:spTree>
    <p:extLst>
      <p:ext uri="{BB962C8B-B14F-4D97-AF65-F5344CB8AC3E}">
        <p14:creationId xmlns:p14="http://schemas.microsoft.com/office/powerpoint/2010/main" val="320918362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Les méthodes d’injection</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sz="8000" dirty="0" smtClean="0"/>
          </a:p>
          <a:p>
            <a:pPr>
              <a:buFont typeface="Wingdings" pitchFamily="2" charset="2"/>
              <a:buChar char="§"/>
            </a:pPr>
            <a:r>
              <a:rPr lang="fr-FR" sz="8000" dirty="0" smtClean="0">
                <a:solidFill>
                  <a:srgbClr val="0033CC"/>
                </a:solidFill>
              </a:rPr>
              <a:t>Injection par modificateur</a:t>
            </a:r>
          </a:p>
          <a:p>
            <a:pPr>
              <a:buFont typeface="Wingdings" pitchFamily="2" charset="2"/>
              <a:buChar char="§"/>
            </a:pPr>
            <a:r>
              <a:rPr lang="fr-FR" sz="8000" dirty="0" smtClean="0">
                <a:solidFill>
                  <a:srgbClr val="0033CC"/>
                </a:solidFill>
              </a:rPr>
              <a:t>Injection par constructeur</a:t>
            </a:r>
          </a:p>
          <a:p>
            <a:pPr>
              <a:buFont typeface="Wingdings" pitchFamily="2" charset="2"/>
              <a:buChar char="§"/>
            </a:pPr>
            <a:r>
              <a:rPr lang="fr-FR" sz="8000" dirty="0" smtClean="0">
                <a:solidFill>
                  <a:srgbClr val="0033CC"/>
                </a:solidFill>
              </a:rPr>
              <a:t>Injection des propriétés</a:t>
            </a:r>
          </a:p>
          <a:p>
            <a:pPr lvl="1" algn="l">
              <a:buFont typeface="Wingdings" pitchFamily="2" charset="2"/>
              <a:buChar char="§"/>
            </a:pPr>
            <a:r>
              <a:rPr lang="fr-FR" sz="8200" dirty="0" smtClean="0">
                <a:solidFill>
                  <a:srgbClr val="0033CC"/>
                </a:solidFill>
              </a:rPr>
              <a:t>Injection de valeurs simples</a:t>
            </a:r>
          </a:p>
          <a:p>
            <a:pPr lvl="1" algn="l">
              <a:buFont typeface="Wingdings" pitchFamily="2" charset="2"/>
              <a:buChar char="§"/>
            </a:pPr>
            <a:r>
              <a:rPr lang="fr-FR" sz="8200" dirty="0" smtClean="0">
                <a:solidFill>
                  <a:srgbClr val="0033CC"/>
                </a:solidFill>
              </a:rPr>
              <a:t>Injection de la valeur </a:t>
            </a:r>
            <a:r>
              <a:rPr lang="fr-FR" sz="8200" dirty="0" err="1" smtClean="0">
                <a:solidFill>
                  <a:srgbClr val="0033CC"/>
                </a:solidFill>
              </a:rPr>
              <a:t>null</a:t>
            </a:r>
            <a:endParaRPr lang="fr-FR" sz="8200" dirty="0" smtClean="0">
              <a:solidFill>
                <a:srgbClr val="0033CC"/>
              </a:solidFill>
            </a:endParaRPr>
          </a:p>
          <a:p>
            <a:pPr lvl="1" algn="l">
              <a:buFont typeface="Wingdings" pitchFamily="2" charset="2"/>
              <a:buChar char="§"/>
            </a:pPr>
            <a:r>
              <a:rPr lang="fr-FR" sz="8200" dirty="0" smtClean="0">
                <a:solidFill>
                  <a:srgbClr val="0033CC"/>
                </a:solidFill>
              </a:rPr>
              <a:t>Injection de structures de données</a:t>
            </a:r>
          </a:p>
          <a:p>
            <a:pPr lvl="1" algn="l">
              <a:buFont typeface="Wingdings" pitchFamily="2" charset="2"/>
              <a:buChar char="§"/>
            </a:pPr>
            <a:r>
              <a:rPr lang="fr-FR" sz="8200" dirty="0" smtClean="0">
                <a:solidFill>
                  <a:srgbClr val="0033CC"/>
                </a:solidFill>
              </a:rPr>
              <a:t>Injection des collaborateurs</a:t>
            </a:r>
          </a:p>
          <a:p>
            <a:pPr>
              <a:buFont typeface="Wingdings" pitchFamily="2" charset="2"/>
              <a:buChar char="§"/>
            </a:pPr>
            <a:r>
              <a:rPr lang="fr-FR" sz="8000" dirty="0" smtClean="0">
                <a:solidFill>
                  <a:srgbClr val="0033CC"/>
                </a:solidFill>
              </a:rPr>
              <a:t>Injection par </a:t>
            </a:r>
            <a:r>
              <a:rPr lang="fr-FR" sz="8000" dirty="0" err="1" smtClean="0">
                <a:solidFill>
                  <a:srgbClr val="0033CC"/>
                </a:solidFill>
              </a:rPr>
              <a:t>Factory</a:t>
            </a:r>
            <a:endParaRPr lang="fr-FR" sz="8000" dirty="0" smtClean="0">
              <a:solidFill>
                <a:srgbClr val="0033CC"/>
              </a:solidFill>
            </a:endParaRPr>
          </a:p>
          <a:p>
            <a:pPr lvl="1" algn="l">
              <a:buFont typeface="Wingdings" pitchFamily="2" charset="2"/>
              <a:buChar char="§"/>
            </a:pPr>
            <a:endParaRPr lang="fr-FR" sz="82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215</a:t>
            </a:fld>
            <a:endParaRPr lang="fr-BE" dirty="0"/>
          </a:p>
        </p:txBody>
      </p:sp>
    </p:spTree>
    <p:extLst>
      <p:ext uri="{BB962C8B-B14F-4D97-AF65-F5344CB8AC3E}">
        <p14:creationId xmlns:p14="http://schemas.microsoft.com/office/powerpoint/2010/main" val="373412440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modificateur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sz="8000" dirty="0" smtClean="0"/>
          </a:p>
          <a:p>
            <a:pPr lvl="1" algn="l">
              <a:buFont typeface="Wingdings" pitchFamily="2" charset="2"/>
              <a:buChar char="§"/>
            </a:pPr>
            <a:endParaRPr lang="fr-FR" sz="82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lvl="1" algn="l">
              <a:buFont typeface="Wingdings" pitchFamily="2" charset="2"/>
              <a:buChar char="§"/>
            </a:pPr>
            <a:endParaRPr lang="fr-FR" sz="8000" dirty="0" smtClean="0">
              <a:solidFill>
                <a:srgbClr val="0033CC"/>
              </a:solidFill>
            </a:endParaRPr>
          </a:p>
          <a:p>
            <a:pPr>
              <a:buFont typeface="Wingdings" pitchFamily="2" charset="2"/>
              <a:buChar char="§"/>
            </a:pPr>
            <a:endParaRPr lang="fr-FR" sz="7800" dirty="0" smtClean="0">
              <a:solidFill>
                <a:srgbClr val="0033CC"/>
              </a:solidFill>
            </a:endParaRPr>
          </a:p>
          <a:p>
            <a:pPr>
              <a:buFont typeface="Wingdings" pitchFamily="2" charset="2"/>
              <a:buChar char="§"/>
            </a:pPr>
            <a:endParaRPr lang="fr-FR" sz="9600" dirty="0" smtClean="0">
              <a:solidFill>
                <a:srgbClr val="0033CC"/>
              </a:solidFill>
            </a:endParaRPr>
          </a:p>
          <a:p>
            <a:pPr>
              <a:buFont typeface="Wingdings" pitchFamily="2" charset="2"/>
              <a:buChar cha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216</a:t>
            </a:fld>
            <a:endParaRPr lang="fr-BE" dirty="0"/>
          </a:p>
        </p:txBody>
      </p:sp>
      <p:pic>
        <p:nvPicPr>
          <p:cNvPr id="1026" name="Picture 2"/>
          <p:cNvPicPr>
            <a:picLocks noChangeAspect="1" noChangeArrowheads="1"/>
          </p:cNvPicPr>
          <p:nvPr/>
        </p:nvPicPr>
        <p:blipFill>
          <a:blip r:embed="rId3" cstate="print"/>
          <a:srcRect/>
          <a:stretch>
            <a:fillRect/>
          </a:stretch>
        </p:blipFill>
        <p:spPr bwMode="auto">
          <a:xfrm>
            <a:off x="1204943" y="1238248"/>
            <a:ext cx="7724775" cy="3476636"/>
          </a:xfrm>
          <a:prstGeom prst="rect">
            <a:avLst/>
          </a:prstGeom>
          <a:noFill/>
          <a:ln w="9525">
            <a:noFill/>
            <a:miter lim="800000"/>
            <a:headEnd/>
            <a:tailEnd/>
          </a:ln>
          <a:effectLst/>
        </p:spPr>
      </p:pic>
    </p:spTree>
    <p:extLst>
      <p:ext uri="{BB962C8B-B14F-4D97-AF65-F5344CB8AC3E}">
        <p14:creationId xmlns:p14="http://schemas.microsoft.com/office/powerpoint/2010/main" val="384882477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modificateur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2"/>
              <a:buNone/>
              <a:defRPr/>
            </a:pPr>
            <a:endParaRPr lang="fr-FR" sz="8000" dirty="0" smtClean="0"/>
          </a:p>
          <a:p>
            <a:pPr lvl="1" algn="l">
              <a:buFont typeface="Wingdings" pitchFamily="2" charset="2"/>
              <a:buChar char="§"/>
            </a:pPr>
            <a:r>
              <a:rPr lang="fr-FR" sz="8200" dirty="0" smtClean="0">
                <a:solidFill>
                  <a:srgbClr val="0033CC"/>
                </a:solidFill>
              </a:rPr>
              <a:t>Un modificateur ne corresponds pas forcément à un attribut de l’objet à initialiser mais il peut s’agir d’un traitement d’initialisation plus complexe.</a:t>
            </a:r>
          </a:p>
          <a:p>
            <a:pPr lvl="1" algn="l">
              <a:buFont typeface="Wingdings" pitchFamily="2" charset="2"/>
              <a:buChar char="§"/>
            </a:pPr>
            <a:endParaRPr lang="fr-FR" sz="8200" dirty="0" smtClean="0">
              <a:solidFill>
                <a:srgbClr val="0033CC"/>
              </a:solidFill>
            </a:endParaRPr>
          </a:p>
          <a:p>
            <a:pPr lvl="1" algn="l">
              <a:buFont typeface="Wingdings" pitchFamily="2" charset="2"/>
              <a:buChar char="§"/>
            </a:pPr>
            <a:r>
              <a:rPr lang="fr-FR" sz="8200" dirty="0" smtClean="0">
                <a:solidFill>
                  <a:srgbClr val="0033CC"/>
                </a:solidFill>
              </a:rPr>
              <a:t> Le tag </a:t>
            </a:r>
            <a:r>
              <a:rPr lang="fr-FR" sz="8200" i="1" dirty="0" err="1" smtClean="0">
                <a:solidFill>
                  <a:srgbClr val="0033CC"/>
                </a:solidFill>
              </a:rPr>
              <a:t>property</a:t>
            </a:r>
            <a:r>
              <a:rPr lang="fr-FR" sz="8200" dirty="0" smtClean="0">
                <a:solidFill>
                  <a:srgbClr val="0033CC"/>
                </a:solidFill>
              </a:rPr>
              <a:t> s’utilise en combinaison avec le tag </a:t>
            </a:r>
            <a:r>
              <a:rPr lang="fr-FR" sz="8200" i="1" dirty="0" smtClean="0">
                <a:solidFill>
                  <a:srgbClr val="0033CC"/>
                </a:solidFill>
              </a:rPr>
              <a:t>value</a:t>
            </a:r>
            <a:r>
              <a:rPr lang="fr-FR" sz="8200" dirty="0" smtClean="0">
                <a:solidFill>
                  <a:srgbClr val="0033CC"/>
                </a:solidFill>
              </a:rPr>
              <a:t> qui sert à spécifier la valeur à affecter à la propriété lorsqu’il s’agit d’une propriété canonique, ou avec le tag </a:t>
            </a:r>
            <a:r>
              <a:rPr lang="fr-FR" sz="8200" dirty="0" err="1" smtClean="0">
                <a:solidFill>
                  <a:srgbClr val="0033CC"/>
                </a:solidFill>
              </a:rPr>
              <a:t>ref</a:t>
            </a:r>
            <a:r>
              <a:rPr lang="fr-FR" sz="8200" dirty="0" smtClean="0">
                <a:solidFill>
                  <a:srgbClr val="0033CC"/>
                </a:solidFill>
              </a:rPr>
              <a:t>, s’il s’agit d’un </a:t>
            </a:r>
            <a:r>
              <a:rPr lang="fr-FR" sz="8200" i="1" dirty="0" smtClean="0">
                <a:solidFill>
                  <a:srgbClr val="0033CC"/>
                </a:solidFill>
              </a:rPr>
              <a:t>collaborateur</a:t>
            </a:r>
            <a:r>
              <a:rPr lang="fr-FR" sz="8200" dirty="0" smtClean="0">
                <a:solidFill>
                  <a:srgbClr val="0033CC"/>
                </a:solidFill>
              </a:rPr>
              <a:t>.</a:t>
            </a:r>
          </a:p>
          <a:p>
            <a:pPr lvl="1" algn="l">
              <a:buFont typeface="Wingdings" pitchFamily="2" charset="2"/>
              <a:buChar char="§"/>
            </a:pPr>
            <a:endParaRPr lang="fr-FR" sz="8000" dirty="0" smtClean="0">
              <a:solidFill>
                <a:srgbClr val="0033CC"/>
              </a:solidFill>
            </a:endParaRPr>
          </a:p>
          <a:p>
            <a:pPr lvl="1" algn="l">
              <a:buFont typeface="Wingdings" pitchFamily="2" charset="2"/>
              <a:buChar char="§"/>
            </a:pPr>
            <a:r>
              <a:rPr lang="fr-FR" sz="8000" dirty="0" smtClean="0">
                <a:solidFill>
                  <a:srgbClr val="0033CC"/>
                </a:solidFill>
              </a:rPr>
              <a:t> la syntaxe suivante est valide :</a:t>
            </a:r>
          </a:p>
          <a:p>
            <a:pPr lvl="1" algn="l"/>
            <a:endParaRPr lang="fr-FR" sz="8000" dirty="0" smtClean="0">
              <a:solidFill>
                <a:srgbClr val="0033CC"/>
              </a:solidFill>
            </a:endParaRPr>
          </a:p>
          <a:p>
            <a:pPr lvl="3" algn="l"/>
            <a:r>
              <a:rPr lang="fr-FR" sz="7200" i="1" dirty="0" smtClean="0">
                <a:solidFill>
                  <a:srgbClr val="0033CC"/>
                </a:solidFill>
              </a:rPr>
              <a:t>&lt;</a:t>
            </a:r>
            <a:r>
              <a:rPr lang="fr-FR" sz="7200" i="1" dirty="0" err="1" smtClean="0">
                <a:solidFill>
                  <a:srgbClr val="0033CC"/>
                </a:solidFill>
              </a:rPr>
              <a:t>bean</a:t>
            </a:r>
            <a:r>
              <a:rPr lang="fr-FR" sz="7200" i="1" dirty="0" smtClean="0">
                <a:solidFill>
                  <a:srgbClr val="0033CC"/>
                </a:solidFill>
              </a:rPr>
              <a:t> id=˝bean1˝ class= ˝class1˝&gt;</a:t>
            </a:r>
          </a:p>
          <a:p>
            <a:pPr lvl="3" algn="l"/>
            <a:r>
              <a:rPr lang="fr-FR" sz="7200" i="1" dirty="0" smtClean="0">
                <a:solidFill>
                  <a:srgbClr val="0033CC"/>
                </a:solidFill>
              </a:rPr>
              <a:t>  &lt;</a:t>
            </a:r>
            <a:r>
              <a:rPr lang="fr-FR" sz="7200" i="1" dirty="0" err="1" smtClean="0">
                <a:solidFill>
                  <a:srgbClr val="0033CC"/>
                </a:solidFill>
              </a:rPr>
              <a:t>property</a:t>
            </a:r>
            <a:r>
              <a:rPr lang="fr-FR" sz="7200" i="1" dirty="0" smtClean="0">
                <a:solidFill>
                  <a:srgbClr val="0033CC"/>
                </a:solidFill>
              </a:rPr>
              <a:t> name= ˝attribut1˝ value= ˝valeur1˝/&gt;</a:t>
            </a:r>
          </a:p>
          <a:p>
            <a:pPr lvl="3" algn="l"/>
            <a:r>
              <a:rPr lang="fr-FR" sz="7200" i="1" dirty="0" smtClean="0">
                <a:solidFill>
                  <a:srgbClr val="0033CC"/>
                </a:solidFill>
              </a:rPr>
              <a:t>&lt;/</a:t>
            </a:r>
            <a:r>
              <a:rPr lang="fr-FR" sz="7200" i="1" dirty="0" err="1" smtClean="0">
                <a:solidFill>
                  <a:srgbClr val="0033CC"/>
                </a:solidFill>
              </a:rPr>
              <a:t>bean</a:t>
            </a:r>
            <a:r>
              <a:rPr lang="fr-FR" sz="7200" i="1" dirty="0" smtClean="0">
                <a:solidFill>
                  <a:srgbClr val="0033CC"/>
                </a:solidFill>
              </a:rPr>
              <a:t>&gt;</a:t>
            </a:r>
          </a:p>
          <a:p>
            <a:pPr lvl="1" algn="l"/>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217</a:t>
            </a:fld>
            <a:endParaRPr lang="fr-BE" dirty="0"/>
          </a:p>
        </p:txBody>
      </p:sp>
    </p:spTree>
    <p:extLst>
      <p:ext uri="{BB962C8B-B14F-4D97-AF65-F5344CB8AC3E}">
        <p14:creationId xmlns:p14="http://schemas.microsoft.com/office/powerpoint/2010/main" val="63832766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constructeur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47500" lnSpcReduction="20000"/>
          </a:bodyPr>
          <a:lstStyle/>
          <a:p>
            <a:pPr eaLnBrk="1" fontAlgn="auto" hangingPunct="1">
              <a:spcAft>
                <a:spcPts val="0"/>
              </a:spcAft>
              <a:buFont typeface="Wingdings 2"/>
              <a:buNone/>
              <a:defRPr/>
            </a:pPr>
            <a:endParaRPr lang="fr-FR" sz="8000" dirty="0" smtClean="0"/>
          </a:p>
          <a:p>
            <a:pPr lvl="1" algn="l"/>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218</a:t>
            </a:fld>
            <a:endParaRPr lang="fr-BE" dirty="0"/>
          </a:p>
        </p:txBody>
      </p:sp>
      <p:pic>
        <p:nvPicPr>
          <p:cNvPr id="2050" name="Picture 2"/>
          <p:cNvPicPr>
            <a:picLocks noChangeAspect="1" noChangeArrowheads="1"/>
          </p:cNvPicPr>
          <p:nvPr/>
        </p:nvPicPr>
        <p:blipFill>
          <a:blip r:embed="rId3" cstate="print"/>
          <a:srcRect/>
          <a:stretch>
            <a:fillRect/>
          </a:stretch>
        </p:blipFill>
        <p:spPr bwMode="auto">
          <a:xfrm>
            <a:off x="2019300" y="1357298"/>
            <a:ext cx="6696104" cy="4071966"/>
          </a:xfrm>
          <a:prstGeom prst="rect">
            <a:avLst/>
          </a:prstGeom>
          <a:noFill/>
          <a:ln w="9525">
            <a:noFill/>
            <a:miter lim="800000"/>
            <a:headEnd/>
            <a:tailEnd/>
          </a:ln>
          <a:effectLst/>
        </p:spPr>
      </p:pic>
    </p:spTree>
    <p:extLst>
      <p:ext uri="{BB962C8B-B14F-4D97-AF65-F5344CB8AC3E}">
        <p14:creationId xmlns:p14="http://schemas.microsoft.com/office/powerpoint/2010/main" val="399751882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constructeur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53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L’injection par constructeur se paramètre au sein d’une définition de Bean en spécifiant les paramètres du constructeur par le biais du tag </a:t>
            </a:r>
            <a:r>
              <a:rPr lang="fr-FR" sz="8000" i="1" dirty="0" err="1" smtClean="0">
                <a:solidFill>
                  <a:srgbClr val="0033CC"/>
                </a:solidFill>
              </a:rPr>
              <a:t>constructor</a:t>
            </a:r>
            <a:r>
              <a:rPr lang="fr-FR" sz="8000" i="1" dirty="0" smtClean="0">
                <a:solidFill>
                  <a:srgbClr val="0033CC"/>
                </a:solidFill>
              </a:rPr>
              <a:t>-</a:t>
            </a:r>
            <a:r>
              <a:rPr lang="fr-FR" sz="8000" i="1" dirty="0" err="1" smtClean="0">
                <a:solidFill>
                  <a:srgbClr val="0033CC"/>
                </a:solidFill>
              </a:rPr>
              <a:t>arg</a:t>
            </a:r>
            <a:endParaRPr lang="fr-FR" sz="8000" i="1" dirty="0" smtClean="0">
              <a:solidFill>
                <a:srgbClr val="0033CC"/>
              </a:solidFill>
            </a:endParaRP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Il est possible de changer l’ordre de définition des paramètres du constructeur en utilisant le paramètre </a:t>
            </a:r>
            <a:r>
              <a:rPr lang="fr-FR" sz="8000" i="1" dirty="0" smtClean="0">
                <a:solidFill>
                  <a:srgbClr val="0033CC"/>
                </a:solidFill>
              </a:rPr>
              <a:t>index</a:t>
            </a:r>
            <a:r>
              <a:rPr lang="fr-FR" sz="8000" dirty="0" smtClean="0">
                <a:solidFill>
                  <a:srgbClr val="0033CC"/>
                </a:solidFill>
              </a:rPr>
              <a:t> du tag </a:t>
            </a:r>
            <a:r>
              <a:rPr lang="fr-FR" sz="8000" i="1" dirty="0" err="1" smtClean="0">
                <a:solidFill>
                  <a:srgbClr val="0033CC"/>
                </a:solidFill>
              </a:rPr>
              <a:t>constructor</a:t>
            </a:r>
            <a:r>
              <a:rPr lang="fr-FR" sz="8000" i="1" dirty="0" smtClean="0">
                <a:solidFill>
                  <a:srgbClr val="0033CC"/>
                </a:solidFill>
              </a:rPr>
              <a:t>-</a:t>
            </a:r>
            <a:r>
              <a:rPr lang="fr-FR" sz="8000" i="1" dirty="0" err="1" smtClean="0">
                <a:solidFill>
                  <a:srgbClr val="0033CC"/>
                </a:solidFill>
              </a:rPr>
              <a:t>arg</a:t>
            </a:r>
            <a:endParaRPr lang="fr-FR" sz="8000" i="1" dirty="0" smtClean="0">
              <a:solidFill>
                <a:srgbClr val="0033CC"/>
              </a:solidFill>
            </a:endParaRPr>
          </a:p>
          <a:p>
            <a:pPr eaLnBrk="1" fontAlgn="auto" hangingPunct="1">
              <a:spcAft>
                <a:spcPts val="0"/>
              </a:spcAft>
              <a:buFont typeface="Wingdings" pitchFamily="2" charset="2"/>
              <a:buChar char="§"/>
              <a:defRPr/>
            </a:pPr>
            <a:endParaRPr lang="fr-FR" sz="8000" i="1"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L’indexation se fait à partir de 0</a:t>
            </a:r>
          </a:p>
          <a:p>
            <a:pPr lvl="5" algn="l">
              <a:defRPr/>
            </a:pPr>
            <a:r>
              <a:rPr lang="fr-FR" sz="7200" i="1" dirty="0" smtClean="0">
                <a:solidFill>
                  <a:srgbClr val="0033CC"/>
                </a:solidFill>
              </a:rPr>
              <a:t>&lt;</a:t>
            </a:r>
            <a:r>
              <a:rPr lang="fr-FR" sz="7200" i="1" dirty="0" err="1" smtClean="0">
                <a:solidFill>
                  <a:srgbClr val="0033CC"/>
                </a:solidFill>
              </a:rPr>
              <a:t>bean</a:t>
            </a:r>
            <a:r>
              <a:rPr lang="fr-FR" sz="7200" i="1" dirty="0" smtClean="0">
                <a:solidFill>
                  <a:srgbClr val="0033CC"/>
                </a:solidFill>
              </a:rPr>
              <a:t> id=˝</a:t>
            </a:r>
            <a:r>
              <a:rPr lang="fr-FR" sz="7200" i="1" dirty="0" err="1" smtClean="0">
                <a:solidFill>
                  <a:srgbClr val="0033CC"/>
                </a:solidFill>
              </a:rPr>
              <a:t>monbean</a:t>
            </a:r>
            <a:r>
              <a:rPr lang="fr-FR" sz="7200" i="1" dirty="0" smtClean="0">
                <a:solidFill>
                  <a:srgbClr val="0033CC"/>
                </a:solidFill>
              </a:rPr>
              <a:t>˝ class= ˝maclasse˝&gt;</a:t>
            </a:r>
          </a:p>
          <a:p>
            <a:pPr lvl="5" algn="l">
              <a:defRPr/>
            </a:pPr>
            <a:r>
              <a:rPr lang="fr-FR" sz="7200" i="1" dirty="0" smtClean="0">
                <a:solidFill>
                  <a:srgbClr val="0033CC"/>
                </a:solidFill>
              </a:rPr>
              <a:t>     &lt;</a:t>
            </a:r>
            <a:r>
              <a:rPr lang="fr-FR" sz="7200" i="1" dirty="0" err="1" smtClean="0">
                <a:solidFill>
                  <a:srgbClr val="0033CC"/>
                </a:solidFill>
              </a:rPr>
              <a:t>constructor</a:t>
            </a:r>
            <a:r>
              <a:rPr lang="fr-FR" sz="7200" i="1" dirty="0" smtClean="0">
                <a:solidFill>
                  <a:srgbClr val="0033CC"/>
                </a:solidFill>
              </a:rPr>
              <a:t>-</a:t>
            </a:r>
            <a:r>
              <a:rPr lang="fr-FR" sz="7200" i="1" dirty="0" err="1" smtClean="0">
                <a:solidFill>
                  <a:srgbClr val="0033CC"/>
                </a:solidFill>
              </a:rPr>
              <a:t>arg</a:t>
            </a:r>
            <a:r>
              <a:rPr lang="fr-FR" sz="7200" i="1" dirty="0" smtClean="0">
                <a:solidFill>
                  <a:srgbClr val="0033CC"/>
                </a:solidFill>
              </a:rPr>
              <a:t> index= ˝1˝</a:t>
            </a:r>
          </a:p>
          <a:p>
            <a:pPr lvl="5" algn="l">
              <a:defRPr/>
            </a:pPr>
            <a:r>
              <a:rPr lang="fr-FR" sz="7200" i="1" dirty="0" smtClean="0">
                <a:solidFill>
                  <a:srgbClr val="0033CC"/>
                </a:solidFill>
              </a:rPr>
              <a:t>          &lt;value&gt;10&lt;/value&gt;</a:t>
            </a:r>
          </a:p>
          <a:p>
            <a:pPr lvl="5" algn="l">
              <a:defRPr/>
            </a:pPr>
            <a:r>
              <a:rPr lang="fr-FR" sz="7200" i="1" dirty="0" smtClean="0">
                <a:solidFill>
                  <a:srgbClr val="0033CC"/>
                </a:solidFill>
              </a:rPr>
              <a:t>     &lt;/</a:t>
            </a:r>
            <a:r>
              <a:rPr lang="fr-FR" sz="7200" i="1" dirty="0" err="1" smtClean="0">
                <a:solidFill>
                  <a:srgbClr val="0033CC"/>
                </a:solidFill>
              </a:rPr>
              <a:t>constructor</a:t>
            </a:r>
            <a:r>
              <a:rPr lang="fr-FR" sz="7200" i="1" dirty="0" smtClean="0">
                <a:solidFill>
                  <a:srgbClr val="0033CC"/>
                </a:solidFill>
              </a:rPr>
              <a:t>-</a:t>
            </a:r>
            <a:r>
              <a:rPr lang="fr-FR" sz="7200" i="1" dirty="0" err="1" smtClean="0">
                <a:solidFill>
                  <a:srgbClr val="0033CC"/>
                </a:solidFill>
              </a:rPr>
              <a:t>arg</a:t>
            </a:r>
            <a:r>
              <a:rPr lang="fr-FR" sz="7200" i="1" dirty="0" smtClean="0">
                <a:solidFill>
                  <a:srgbClr val="0033CC"/>
                </a:solidFill>
              </a:rPr>
              <a:t>&gt;</a:t>
            </a:r>
          </a:p>
          <a:p>
            <a:pPr lvl="5" algn="l">
              <a:defRPr/>
            </a:pPr>
            <a:r>
              <a:rPr lang="fr-FR" sz="7200" i="1" dirty="0" smtClean="0">
                <a:solidFill>
                  <a:srgbClr val="0033CC"/>
                </a:solidFill>
              </a:rPr>
              <a:t>     &lt;</a:t>
            </a:r>
            <a:r>
              <a:rPr lang="fr-FR" sz="7200" i="1" dirty="0" err="1" smtClean="0">
                <a:solidFill>
                  <a:srgbClr val="0033CC"/>
                </a:solidFill>
              </a:rPr>
              <a:t>constructor</a:t>
            </a:r>
            <a:r>
              <a:rPr lang="fr-FR" sz="7200" i="1" dirty="0" smtClean="0">
                <a:solidFill>
                  <a:srgbClr val="0033CC"/>
                </a:solidFill>
              </a:rPr>
              <a:t>-</a:t>
            </a:r>
            <a:r>
              <a:rPr lang="fr-FR" sz="7200" i="1" dirty="0" err="1" smtClean="0">
                <a:solidFill>
                  <a:srgbClr val="0033CC"/>
                </a:solidFill>
              </a:rPr>
              <a:t>arg</a:t>
            </a:r>
            <a:r>
              <a:rPr lang="fr-FR" sz="7200" i="1" dirty="0" smtClean="0">
                <a:solidFill>
                  <a:srgbClr val="0033CC"/>
                </a:solidFill>
              </a:rPr>
              <a:t> index= ˝0˝</a:t>
            </a:r>
          </a:p>
          <a:p>
            <a:pPr lvl="5" algn="l">
              <a:defRPr/>
            </a:pPr>
            <a:r>
              <a:rPr lang="fr-FR" sz="7200" i="1" dirty="0" smtClean="0">
                <a:solidFill>
                  <a:srgbClr val="0033CC"/>
                </a:solidFill>
              </a:rPr>
              <a:t>          &lt;value&gt;valeur&lt;/value&gt;</a:t>
            </a:r>
          </a:p>
          <a:p>
            <a:pPr lvl="5" algn="l">
              <a:defRPr/>
            </a:pPr>
            <a:r>
              <a:rPr lang="fr-FR" sz="7200" i="1" dirty="0" smtClean="0">
                <a:solidFill>
                  <a:srgbClr val="0033CC"/>
                </a:solidFill>
              </a:rPr>
              <a:t>     &lt;/</a:t>
            </a:r>
            <a:r>
              <a:rPr lang="fr-FR" sz="7200" i="1" dirty="0" err="1" smtClean="0">
                <a:solidFill>
                  <a:srgbClr val="0033CC"/>
                </a:solidFill>
              </a:rPr>
              <a:t>constructor</a:t>
            </a:r>
            <a:r>
              <a:rPr lang="fr-FR" sz="7200" i="1" dirty="0" smtClean="0">
                <a:solidFill>
                  <a:srgbClr val="0033CC"/>
                </a:solidFill>
              </a:rPr>
              <a:t>-</a:t>
            </a:r>
            <a:r>
              <a:rPr lang="fr-FR" sz="7200" i="1" dirty="0" err="1" smtClean="0">
                <a:solidFill>
                  <a:srgbClr val="0033CC"/>
                </a:solidFill>
              </a:rPr>
              <a:t>arg</a:t>
            </a:r>
            <a:r>
              <a:rPr lang="fr-FR" sz="7200" i="1" dirty="0" smtClean="0">
                <a:solidFill>
                  <a:srgbClr val="0033CC"/>
                </a:solidFill>
              </a:rPr>
              <a:t>&gt;</a:t>
            </a:r>
          </a:p>
          <a:p>
            <a:pPr lvl="5" algn="l">
              <a:defRPr/>
            </a:pPr>
            <a:r>
              <a:rPr lang="fr-FR" sz="7200" i="1" dirty="0" smtClean="0">
                <a:solidFill>
                  <a:srgbClr val="0033CC"/>
                </a:solidFill>
              </a:rPr>
              <a:t>&lt;/</a:t>
            </a:r>
            <a:r>
              <a:rPr lang="fr-FR" sz="7200" i="1" dirty="0" err="1" smtClean="0">
                <a:solidFill>
                  <a:srgbClr val="0033CC"/>
                </a:solidFill>
              </a:rPr>
              <a:t>bean</a:t>
            </a:r>
            <a:r>
              <a:rPr lang="fr-FR" sz="7200" i="1" dirty="0" smtClean="0">
                <a:solidFill>
                  <a:srgbClr val="0033CC"/>
                </a:solidFill>
              </a:rPr>
              <a:t>&gt;</a:t>
            </a:r>
          </a:p>
          <a:p>
            <a:pPr eaLnBrk="1" fontAlgn="auto" hangingPunct="1">
              <a:spcAft>
                <a:spcPts val="0"/>
              </a:spcAft>
              <a:buFont typeface="Wingdings" pitchFamily="2" charset="2"/>
              <a:buChar char="§"/>
              <a:defRPr/>
            </a:pPr>
            <a:endParaRPr lang="fr-FR" sz="5300" i="1" dirty="0" smtClean="0">
              <a:solidFill>
                <a:srgbClr val="0033CC"/>
              </a:solidFill>
            </a:endParaRPr>
          </a:p>
          <a:p>
            <a:pPr lvl="1" algn="l"/>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219</a:t>
            </a:fld>
            <a:endParaRPr lang="fr-BE" dirty="0"/>
          </a:p>
        </p:txBody>
      </p:sp>
    </p:spTree>
    <p:extLst>
      <p:ext uri="{BB962C8B-B14F-4D97-AF65-F5344CB8AC3E}">
        <p14:creationId xmlns:p14="http://schemas.microsoft.com/office/powerpoint/2010/main" val="2765110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800" dirty="0" smtClean="0">
                <a:solidFill>
                  <a:srgbClr val="0033CC"/>
                </a:solidFill>
              </a:rPr>
              <a:t>Le conteneur web</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conteneur web est une implémentation des spécifications </a:t>
            </a:r>
            <a:r>
              <a:rPr lang="fr-FR" sz="2000" dirty="0">
                <a:solidFill>
                  <a:srgbClr val="0033CC"/>
                </a:solidFill>
                <a:effectLst>
                  <a:outerShdw blurRad="50000" dist="30000" dir="5400000" algn="tl" rotWithShape="0">
                    <a:srgbClr val="000000">
                      <a:alpha val="30000"/>
                    </a:srgbClr>
                  </a:outerShdw>
                </a:effectLst>
                <a:latin typeface="+mj-lt"/>
                <a:ea typeface="+mj-ea"/>
                <a:cs typeface="+mj-cs"/>
              </a:rPr>
              <a:t>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ervlets et par extension des spécifications des JSP.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 type de conteneur est composé de deux éléments majeurs : un moteur de Servlets (Servlets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engine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un moteur de JSP (JSP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engine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conteneurs web peuvent généralement utiliser leur propre serveur web et être utilisés en tant que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plug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in d'un serveur web dédié (Apache,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L'implémentation de référence pour ce type de conteneur est le projet open source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Tomcat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du groupe Apache.	</a:t>
            </a:r>
            <a:r>
              <a:rPr lang="fr-FR" sz="16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22</a:t>
            </a:fld>
            <a:endParaRPr lang="fr-BE"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constructeur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53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Par défaut, Spring utilise le premier constructeur supportant la définition du Bean dans le document XML.</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Exemple :</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defRPr/>
            </a:pPr>
            <a:r>
              <a:rPr lang="fr-FR" sz="6400" dirty="0" smtClean="0">
                <a:solidFill>
                  <a:srgbClr val="0033CC"/>
                </a:solidFill>
              </a:rPr>
              <a:t>public class </a:t>
            </a:r>
            <a:r>
              <a:rPr lang="fr-FR" sz="6400" dirty="0" err="1" smtClean="0">
                <a:solidFill>
                  <a:srgbClr val="0033CC"/>
                </a:solidFill>
              </a:rPr>
              <a:t>UnBean</a:t>
            </a:r>
            <a:r>
              <a:rPr lang="fr-FR" sz="6400" dirty="0" smtClean="0">
                <a:solidFill>
                  <a:srgbClr val="0033CC"/>
                </a:solidFill>
              </a:rPr>
              <a:t> {</a:t>
            </a:r>
          </a:p>
          <a:p>
            <a:pPr eaLnBrk="1" fontAlgn="auto" hangingPunct="1">
              <a:spcAft>
                <a:spcPts val="0"/>
              </a:spcAft>
              <a:defRPr/>
            </a:pPr>
            <a:r>
              <a:rPr lang="fr-FR" sz="6400" dirty="0" smtClean="0">
                <a:solidFill>
                  <a:srgbClr val="0033CC"/>
                </a:solidFill>
              </a:rPr>
              <a:t> </a:t>
            </a:r>
          </a:p>
          <a:p>
            <a:pPr eaLnBrk="1" fontAlgn="auto" hangingPunct="1">
              <a:spcAft>
                <a:spcPts val="0"/>
              </a:spcAft>
              <a:defRPr/>
            </a:pPr>
            <a:r>
              <a:rPr lang="fr-FR" sz="6400" dirty="0" smtClean="0">
                <a:solidFill>
                  <a:srgbClr val="0033CC"/>
                </a:solidFill>
              </a:rPr>
              <a:t>public </a:t>
            </a:r>
            <a:r>
              <a:rPr lang="fr-FR" sz="6400" dirty="0" err="1" smtClean="0">
                <a:solidFill>
                  <a:srgbClr val="0033CC"/>
                </a:solidFill>
              </a:rPr>
              <a:t>UnBean</a:t>
            </a:r>
            <a:r>
              <a:rPr lang="fr-FR" sz="6400" dirty="0" smtClean="0">
                <a:solidFill>
                  <a:srgbClr val="0033CC"/>
                </a:solidFill>
              </a:rPr>
              <a:t>(String chaine) {</a:t>
            </a:r>
          </a:p>
          <a:p>
            <a:pPr eaLnBrk="1" fontAlgn="auto" hangingPunct="1">
              <a:spcAft>
                <a:spcPts val="0"/>
              </a:spcAft>
              <a:defRPr/>
            </a:pPr>
            <a:r>
              <a:rPr lang="fr-FR" sz="6400" dirty="0" smtClean="0">
                <a:solidFill>
                  <a:srgbClr val="0033CC"/>
                </a:solidFill>
              </a:rPr>
              <a:t> </a:t>
            </a:r>
            <a:r>
              <a:rPr lang="fr-FR" sz="6400" dirty="0" err="1" smtClean="0">
                <a:solidFill>
                  <a:srgbClr val="0033CC"/>
                </a:solidFill>
              </a:rPr>
              <a:t>this.chaine</a:t>
            </a:r>
            <a:r>
              <a:rPr lang="fr-FR" sz="6400" dirty="0" smtClean="0">
                <a:solidFill>
                  <a:srgbClr val="0033CC"/>
                </a:solidFill>
              </a:rPr>
              <a:t>=chaine;</a:t>
            </a:r>
          </a:p>
          <a:p>
            <a:pPr eaLnBrk="1" fontAlgn="auto" hangingPunct="1">
              <a:spcAft>
                <a:spcPts val="0"/>
              </a:spcAft>
              <a:defRPr/>
            </a:pPr>
            <a:r>
              <a:rPr lang="fr-FR" sz="6400" dirty="0" smtClean="0">
                <a:solidFill>
                  <a:srgbClr val="0033CC"/>
                </a:solidFill>
              </a:rPr>
              <a:t> </a:t>
            </a:r>
            <a:r>
              <a:rPr lang="fr-FR" sz="6400" dirty="0" err="1" smtClean="0">
                <a:solidFill>
                  <a:srgbClr val="0033CC"/>
                </a:solidFill>
              </a:rPr>
              <a:t>this.entier</a:t>
            </a:r>
            <a:r>
              <a:rPr lang="fr-FR" sz="6400" dirty="0" smtClean="0">
                <a:solidFill>
                  <a:srgbClr val="0033CC"/>
                </a:solidFill>
              </a:rPr>
              <a:t>=0;</a:t>
            </a:r>
          </a:p>
          <a:p>
            <a:pPr eaLnBrk="1" fontAlgn="auto" hangingPunct="1">
              <a:spcAft>
                <a:spcPts val="0"/>
              </a:spcAft>
              <a:defRPr/>
            </a:pPr>
            <a:r>
              <a:rPr lang="fr-FR" sz="6400" dirty="0" smtClean="0">
                <a:solidFill>
                  <a:srgbClr val="0033CC"/>
                </a:solidFill>
              </a:rPr>
              <a:t> }</a:t>
            </a:r>
          </a:p>
          <a:p>
            <a:pPr eaLnBrk="1" fontAlgn="auto" hangingPunct="1">
              <a:spcAft>
                <a:spcPts val="0"/>
              </a:spcAft>
              <a:defRPr/>
            </a:pPr>
            <a:r>
              <a:rPr lang="fr-FR" sz="6400" dirty="0" smtClean="0">
                <a:solidFill>
                  <a:srgbClr val="0033CC"/>
                </a:solidFill>
              </a:rPr>
              <a:t> public </a:t>
            </a:r>
            <a:r>
              <a:rPr lang="fr-FR" sz="6400" dirty="0" err="1" smtClean="0">
                <a:solidFill>
                  <a:srgbClr val="0033CC"/>
                </a:solidFill>
              </a:rPr>
              <a:t>UnBean</a:t>
            </a:r>
            <a:r>
              <a:rPr lang="fr-FR" sz="6400" dirty="0" smtClean="0">
                <a:solidFill>
                  <a:srgbClr val="0033CC"/>
                </a:solidFill>
              </a:rPr>
              <a:t>(</a:t>
            </a:r>
            <a:r>
              <a:rPr lang="fr-FR" sz="6400" dirty="0" err="1" smtClean="0">
                <a:solidFill>
                  <a:srgbClr val="0033CC"/>
                </a:solidFill>
              </a:rPr>
              <a:t>int</a:t>
            </a:r>
            <a:r>
              <a:rPr lang="fr-FR" sz="6400" dirty="0" smtClean="0">
                <a:solidFill>
                  <a:srgbClr val="0033CC"/>
                </a:solidFill>
              </a:rPr>
              <a:t> entier) {</a:t>
            </a:r>
          </a:p>
          <a:p>
            <a:pPr eaLnBrk="1" fontAlgn="auto" hangingPunct="1">
              <a:spcAft>
                <a:spcPts val="0"/>
              </a:spcAft>
              <a:defRPr/>
            </a:pPr>
            <a:r>
              <a:rPr lang="fr-FR" sz="6400" dirty="0" smtClean="0">
                <a:solidFill>
                  <a:srgbClr val="0033CC"/>
                </a:solidFill>
              </a:rPr>
              <a:t> </a:t>
            </a:r>
            <a:r>
              <a:rPr lang="fr-FR" sz="6400" dirty="0" err="1" smtClean="0">
                <a:solidFill>
                  <a:srgbClr val="0033CC"/>
                </a:solidFill>
              </a:rPr>
              <a:t>this.chaine</a:t>
            </a:r>
            <a:r>
              <a:rPr lang="fr-FR" sz="6400" dirty="0" smtClean="0">
                <a:solidFill>
                  <a:srgbClr val="0033CC"/>
                </a:solidFill>
              </a:rPr>
              <a:t>=˝˝;</a:t>
            </a:r>
          </a:p>
          <a:p>
            <a:pPr eaLnBrk="1" fontAlgn="auto" hangingPunct="1">
              <a:spcAft>
                <a:spcPts val="0"/>
              </a:spcAft>
              <a:defRPr/>
            </a:pPr>
            <a:r>
              <a:rPr lang="fr-FR" sz="6400" dirty="0" smtClean="0">
                <a:solidFill>
                  <a:srgbClr val="0033CC"/>
                </a:solidFill>
              </a:rPr>
              <a:t> </a:t>
            </a:r>
            <a:r>
              <a:rPr lang="fr-FR" sz="6400" dirty="0" err="1" smtClean="0">
                <a:solidFill>
                  <a:srgbClr val="0033CC"/>
                </a:solidFill>
              </a:rPr>
              <a:t>this.entier</a:t>
            </a:r>
            <a:r>
              <a:rPr lang="fr-FR" sz="6400" dirty="0" smtClean="0">
                <a:solidFill>
                  <a:srgbClr val="0033CC"/>
                </a:solidFill>
              </a:rPr>
              <a:t>=entier;</a:t>
            </a:r>
          </a:p>
          <a:p>
            <a:pPr eaLnBrk="1" fontAlgn="auto" hangingPunct="1">
              <a:spcAft>
                <a:spcPts val="0"/>
              </a:spcAft>
              <a:defRPr/>
            </a:pPr>
            <a:r>
              <a:rPr lang="fr-FR" sz="6400" dirty="0" smtClean="0">
                <a:solidFill>
                  <a:srgbClr val="0033CC"/>
                </a:solidFill>
              </a:rPr>
              <a:t> }</a:t>
            </a:r>
          </a:p>
          <a:p>
            <a:pPr eaLnBrk="1" fontAlgn="auto" hangingPunct="1">
              <a:spcAft>
                <a:spcPts val="0"/>
              </a:spcAft>
              <a:defRPr/>
            </a:pPr>
            <a:r>
              <a:rPr lang="fr-FR" sz="6400" dirty="0" smtClean="0">
                <a:solidFill>
                  <a:srgbClr val="0033CC"/>
                </a:solidFill>
              </a:rPr>
              <a:t>}</a:t>
            </a:r>
          </a:p>
          <a:p>
            <a:pPr eaLnBrk="1" fontAlgn="auto" hangingPunct="1">
              <a:spcAft>
                <a:spcPts val="0"/>
              </a:spcAft>
              <a:defRPr/>
            </a:pPr>
            <a:r>
              <a:rPr lang="fr-FR" sz="8000" dirty="0" smtClean="0">
                <a:solidFill>
                  <a:srgbClr val="0033CC"/>
                </a:solidFill>
              </a:rPr>
              <a:t>Dans ce cas Spring utilise le premier constructeur.</a:t>
            </a:r>
          </a:p>
          <a:p>
            <a:pPr lvl="1" algn="l"/>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220</a:t>
            </a:fld>
            <a:endParaRPr lang="fr-BE" dirty="0"/>
          </a:p>
        </p:txBody>
      </p:sp>
      <p:graphicFrame>
        <p:nvGraphicFramePr>
          <p:cNvPr id="8" name="Tableau 7"/>
          <p:cNvGraphicFramePr>
            <a:graphicFrameLocks noGrp="1"/>
          </p:cNvGraphicFramePr>
          <p:nvPr/>
        </p:nvGraphicFramePr>
        <p:xfrm>
          <a:off x="4357686" y="3068964"/>
          <a:ext cx="4357718" cy="1645920"/>
        </p:xfrm>
        <a:graphic>
          <a:graphicData uri="http://schemas.openxmlformats.org/drawingml/2006/table">
            <a:tbl>
              <a:tblPr firstRow="1" bandRow="1">
                <a:tableStyleId>{5940675A-B579-460E-94D1-54222C63F5DA}</a:tableStyleId>
              </a:tblPr>
              <a:tblGrid>
                <a:gridCol w="4357718">
                  <a:extLst>
                    <a:ext uri="{9D8B030D-6E8A-4147-A177-3AD203B41FA5}">
                      <a16:colId xmlns:a16="http://schemas.microsoft.com/office/drawing/2014/main" val="20000"/>
                    </a:ext>
                  </a:extLst>
                </a:gridCol>
              </a:tblGrid>
              <a:tr h="1428760">
                <a:tc>
                  <a:txBody>
                    <a:bodyPr/>
                    <a:lstStyle/>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 id=˝</a:t>
                      </a:r>
                      <a:r>
                        <a:rPr lang="fr-FR" sz="1600" kern="1200" dirty="0" err="1" smtClean="0">
                          <a:solidFill>
                            <a:srgbClr val="0033CC"/>
                          </a:solidFill>
                          <a:latin typeface="+mn-lt"/>
                          <a:ea typeface="+mn-ea"/>
                          <a:cs typeface="+mn-cs"/>
                        </a:rPr>
                        <a:t>monBean</a:t>
                      </a:r>
                      <a:r>
                        <a:rPr lang="fr-FR" sz="1600" kern="1200" dirty="0" smtClean="0">
                          <a:solidFill>
                            <a:srgbClr val="0033CC"/>
                          </a:solidFill>
                          <a:latin typeface="+mn-lt"/>
                          <a:ea typeface="+mn-ea"/>
                          <a:cs typeface="+mn-cs"/>
                        </a:rPr>
                        <a:t>˝ class=˝</a:t>
                      </a:r>
                      <a:r>
                        <a:rPr lang="fr-FR" sz="1600" kern="1200" dirty="0" err="1" smtClean="0">
                          <a:solidFill>
                            <a:srgbClr val="0033CC"/>
                          </a:solidFill>
                          <a:latin typeface="+mn-lt"/>
                          <a:ea typeface="+mn-ea"/>
                          <a:cs typeface="+mn-cs"/>
                        </a:rPr>
                        <a:t>UnBean</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&lt;value&gt;10&lt;/value&gt;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&gt;</a:t>
                      </a:r>
                    </a:p>
                    <a:p>
                      <a:endParaRPr lang="fr-FR"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513746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constructeur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40000" lnSpcReduction="20000"/>
          </a:bodyPr>
          <a:lstStyle/>
          <a:p>
            <a:pPr eaLnBrk="1" fontAlgn="auto" hangingPunct="1">
              <a:spcAft>
                <a:spcPts val="0"/>
              </a:spcAft>
              <a:buFont typeface="Wingdings" pitchFamily="2" charset="2"/>
              <a:buChar char="§"/>
              <a:defRPr/>
            </a:pPr>
            <a:endParaRPr lang="fr-FR" sz="5300" dirty="0" smtClean="0">
              <a:solidFill>
                <a:srgbClr val="0033CC"/>
              </a:solidFill>
            </a:endParaRPr>
          </a:p>
          <a:p>
            <a:pPr eaLnBrk="1" fontAlgn="auto" hangingPunct="1">
              <a:spcAft>
                <a:spcPts val="0"/>
              </a:spcAft>
              <a:buFont typeface="Wingdings" pitchFamily="2" charset="2"/>
              <a:buChar char="§"/>
              <a:defRPr/>
            </a:pPr>
            <a:r>
              <a:rPr lang="fr-FR" sz="5000" dirty="0" smtClean="0">
                <a:solidFill>
                  <a:srgbClr val="0033CC"/>
                </a:solidFill>
              </a:rPr>
              <a:t>Pour lever cette ambigüité, il est possible d’utiliser le paramètre </a:t>
            </a:r>
            <a:r>
              <a:rPr lang="fr-FR" sz="5000" i="1" dirty="0" smtClean="0">
                <a:solidFill>
                  <a:srgbClr val="0033CC"/>
                </a:solidFill>
              </a:rPr>
              <a:t>type</a:t>
            </a:r>
            <a:r>
              <a:rPr lang="fr-FR" sz="5000" dirty="0" smtClean="0">
                <a:solidFill>
                  <a:srgbClr val="0033CC"/>
                </a:solidFill>
              </a:rPr>
              <a:t> du tag </a:t>
            </a:r>
            <a:r>
              <a:rPr lang="fr-FR" sz="5000" i="1" dirty="0" err="1" smtClean="0">
                <a:solidFill>
                  <a:srgbClr val="0033CC"/>
                </a:solidFill>
              </a:rPr>
              <a:t>constructor</a:t>
            </a:r>
            <a:r>
              <a:rPr lang="fr-FR" sz="5000" i="1" dirty="0" smtClean="0">
                <a:solidFill>
                  <a:srgbClr val="0033CC"/>
                </a:solidFill>
              </a:rPr>
              <a:t>-</a:t>
            </a:r>
            <a:r>
              <a:rPr lang="fr-FR" sz="5000" i="1" dirty="0" err="1" smtClean="0">
                <a:solidFill>
                  <a:srgbClr val="0033CC"/>
                </a:solidFill>
              </a:rPr>
              <a:t>arg</a:t>
            </a:r>
            <a:r>
              <a:rPr lang="fr-FR" sz="5000" dirty="0" smtClean="0">
                <a:solidFill>
                  <a:srgbClr val="0033CC"/>
                </a:solidFill>
              </a:rPr>
              <a:t> :</a:t>
            </a:r>
          </a:p>
          <a:p>
            <a:pPr eaLnBrk="1" fontAlgn="auto" hangingPunct="1">
              <a:spcAft>
                <a:spcPts val="0"/>
              </a:spcAft>
              <a:buFont typeface="Wingdings" pitchFamily="2" charset="2"/>
              <a:buChar char="§"/>
              <a:defRPr/>
            </a:pPr>
            <a:endParaRPr lang="fr-FR" sz="6200" dirty="0" smtClean="0">
              <a:solidFill>
                <a:srgbClr val="0033CC"/>
              </a:solidFill>
            </a:endParaRPr>
          </a:p>
          <a:p>
            <a:pPr lvl="1" algn="l"/>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221</a:t>
            </a:fld>
            <a:endParaRPr lang="fr-BE" dirty="0"/>
          </a:p>
        </p:txBody>
      </p:sp>
      <p:graphicFrame>
        <p:nvGraphicFramePr>
          <p:cNvPr id="8" name="Tableau 7"/>
          <p:cNvGraphicFramePr>
            <a:graphicFrameLocks noGrp="1"/>
          </p:cNvGraphicFramePr>
          <p:nvPr/>
        </p:nvGraphicFramePr>
        <p:xfrm>
          <a:off x="1500166" y="2143116"/>
          <a:ext cx="4357718" cy="1645920"/>
        </p:xfrm>
        <a:graphic>
          <a:graphicData uri="http://schemas.openxmlformats.org/drawingml/2006/table">
            <a:tbl>
              <a:tblPr firstRow="1" bandRow="1">
                <a:tableStyleId>{5940675A-B579-460E-94D1-54222C63F5DA}</a:tableStyleId>
              </a:tblPr>
              <a:tblGrid>
                <a:gridCol w="4357718">
                  <a:extLst>
                    <a:ext uri="{9D8B030D-6E8A-4147-A177-3AD203B41FA5}">
                      <a16:colId xmlns:a16="http://schemas.microsoft.com/office/drawing/2014/main" val="20000"/>
                    </a:ext>
                  </a:extLst>
                </a:gridCol>
              </a:tblGrid>
              <a:tr h="1428760">
                <a:tc>
                  <a:txBody>
                    <a:bodyPr/>
                    <a:lstStyle/>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 id=˝</a:t>
                      </a:r>
                      <a:r>
                        <a:rPr lang="fr-FR" sz="1600" kern="1200" dirty="0" err="1" smtClean="0">
                          <a:solidFill>
                            <a:srgbClr val="0033CC"/>
                          </a:solidFill>
                          <a:latin typeface="+mn-lt"/>
                          <a:ea typeface="+mn-ea"/>
                          <a:cs typeface="+mn-cs"/>
                        </a:rPr>
                        <a:t>monBean</a:t>
                      </a:r>
                      <a:r>
                        <a:rPr lang="fr-FR" sz="1600" kern="1200" dirty="0" smtClean="0">
                          <a:solidFill>
                            <a:srgbClr val="0033CC"/>
                          </a:solidFill>
                          <a:latin typeface="+mn-lt"/>
                          <a:ea typeface="+mn-ea"/>
                          <a:cs typeface="+mn-cs"/>
                        </a:rPr>
                        <a:t>˝ class=˝</a:t>
                      </a:r>
                      <a:r>
                        <a:rPr lang="fr-FR" sz="1600" kern="1200" dirty="0" err="1" smtClean="0">
                          <a:solidFill>
                            <a:srgbClr val="0033CC"/>
                          </a:solidFill>
                          <a:latin typeface="+mn-lt"/>
                          <a:ea typeface="+mn-ea"/>
                          <a:cs typeface="+mn-cs"/>
                        </a:rPr>
                        <a:t>UnBean</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 type=˝</a:t>
                      </a:r>
                      <a:r>
                        <a:rPr lang="fr-FR" sz="1600" kern="1200" dirty="0" err="1" smtClean="0">
                          <a:solidFill>
                            <a:srgbClr val="0033CC"/>
                          </a:solidFill>
                          <a:latin typeface="+mn-lt"/>
                          <a:ea typeface="+mn-ea"/>
                          <a:cs typeface="+mn-cs"/>
                        </a:rPr>
                        <a:t>int</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&lt;value&gt;10&lt;/value&gt;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&gt;</a:t>
                      </a:r>
                    </a:p>
                    <a:p>
                      <a:endParaRPr lang="fr-FR" dirty="0"/>
                    </a:p>
                  </a:txBody>
                  <a:tcPr/>
                </a:tc>
                <a:extLst>
                  <a:ext uri="{0D108BD9-81ED-4DB2-BD59-A6C34878D82A}">
                    <a16:rowId xmlns:a16="http://schemas.microsoft.com/office/drawing/2014/main" val="10000"/>
                  </a:ext>
                </a:extLst>
              </a:tr>
            </a:tbl>
          </a:graphicData>
        </a:graphic>
      </p:graphicFrame>
      <p:graphicFrame>
        <p:nvGraphicFramePr>
          <p:cNvPr id="9" name="Tableau 8"/>
          <p:cNvGraphicFramePr>
            <a:graphicFrameLocks noGrp="1"/>
          </p:cNvGraphicFramePr>
          <p:nvPr/>
        </p:nvGraphicFramePr>
        <p:xfrm>
          <a:off x="1428728" y="4214818"/>
          <a:ext cx="4357718" cy="1645920"/>
        </p:xfrm>
        <a:graphic>
          <a:graphicData uri="http://schemas.openxmlformats.org/drawingml/2006/table">
            <a:tbl>
              <a:tblPr firstRow="1" bandRow="1">
                <a:tableStyleId>{5940675A-B579-460E-94D1-54222C63F5DA}</a:tableStyleId>
              </a:tblPr>
              <a:tblGrid>
                <a:gridCol w="4357718">
                  <a:extLst>
                    <a:ext uri="{9D8B030D-6E8A-4147-A177-3AD203B41FA5}">
                      <a16:colId xmlns:a16="http://schemas.microsoft.com/office/drawing/2014/main" val="20000"/>
                    </a:ext>
                  </a:extLst>
                </a:gridCol>
              </a:tblGrid>
              <a:tr h="1428760">
                <a:tc>
                  <a:txBody>
                    <a:bodyPr/>
                    <a:lstStyle/>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 id=˝</a:t>
                      </a:r>
                      <a:r>
                        <a:rPr lang="fr-FR" sz="1600" kern="1200" dirty="0" err="1" smtClean="0">
                          <a:solidFill>
                            <a:srgbClr val="0033CC"/>
                          </a:solidFill>
                          <a:latin typeface="+mn-lt"/>
                          <a:ea typeface="+mn-ea"/>
                          <a:cs typeface="+mn-cs"/>
                        </a:rPr>
                        <a:t>monBean</a:t>
                      </a:r>
                      <a:r>
                        <a:rPr lang="fr-FR" sz="1600" kern="1200" dirty="0" smtClean="0">
                          <a:solidFill>
                            <a:srgbClr val="0033CC"/>
                          </a:solidFill>
                          <a:latin typeface="+mn-lt"/>
                          <a:ea typeface="+mn-ea"/>
                          <a:cs typeface="+mn-cs"/>
                        </a:rPr>
                        <a:t>˝ class=˝</a:t>
                      </a:r>
                      <a:r>
                        <a:rPr lang="fr-FR" sz="1600" kern="1200" dirty="0" err="1" smtClean="0">
                          <a:solidFill>
                            <a:srgbClr val="0033CC"/>
                          </a:solidFill>
                          <a:latin typeface="+mn-lt"/>
                          <a:ea typeface="+mn-ea"/>
                          <a:cs typeface="+mn-cs"/>
                        </a:rPr>
                        <a:t>UnBean</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 type=˝</a:t>
                      </a:r>
                      <a:r>
                        <a:rPr lang="fr-FR" sz="1600" kern="1200" dirty="0" err="1" smtClean="0">
                          <a:solidFill>
                            <a:srgbClr val="0033CC"/>
                          </a:solidFill>
                          <a:latin typeface="+mn-lt"/>
                          <a:ea typeface="+mn-ea"/>
                          <a:cs typeface="+mn-cs"/>
                        </a:rPr>
                        <a:t>java.lang.String</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&lt;value&gt;10&lt;/value&gt;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&gt;</a:t>
                      </a:r>
                    </a:p>
                    <a:p>
                      <a:endParaRPr lang="fr-FR"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102766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par constructeur</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40000" lnSpcReduction="20000"/>
          </a:bodyPr>
          <a:lstStyle/>
          <a:p>
            <a:pPr eaLnBrk="1" fontAlgn="auto" hangingPunct="1">
              <a:spcAft>
                <a:spcPts val="0"/>
              </a:spcAft>
              <a:buFont typeface="Wingdings" pitchFamily="2" charset="2"/>
              <a:buChar char="§"/>
              <a:defRPr/>
            </a:pPr>
            <a:endParaRPr lang="fr-FR" sz="5300" dirty="0" smtClean="0">
              <a:solidFill>
                <a:srgbClr val="0033CC"/>
              </a:solidFill>
            </a:endParaRPr>
          </a:p>
          <a:p>
            <a:pPr eaLnBrk="1" fontAlgn="auto" hangingPunct="1">
              <a:spcAft>
                <a:spcPts val="0"/>
              </a:spcAft>
              <a:buFont typeface="Wingdings" pitchFamily="2" charset="2"/>
              <a:buChar char="§"/>
              <a:defRPr/>
            </a:pPr>
            <a:r>
              <a:rPr lang="fr-FR" sz="5000" dirty="0" smtClean="0">
                <a:solidFill>
                  <a:srgbClr val="0033CC"/>
                </a:solidFill>
              </a:rPr>
              <a:t>C’est le type de l’argument est une classe, Spring recommande d’utiliser son package complet.</a:t>
            </a:r>
          </a:p>
          <a:p>
            <a:pPr eaLnBrk="1" fontAlgn="auto" hangingPunct="1">
              <a:spcAft>
                <a:spcPts val="0"/>
              </a:spcAft>
              <a:buFont typeface="Wingdings" pitchFamily="2" charset="2"/>
              <a:buChar char="§"/>
              <a:defRPr/>
            </a:pPr>
            <a:endParaRPr lang="fr-FR" sz="5000" dirty="0" smtClean="0">
              <a:solidFill>
                <a:srgbClr val="0033CC"/>
              </a:solidFill>
            </a:endParaRPr>
          </a:p>
          <a:p>
            <a:pPr eaLnBrk="1" fontAlgn="auto" hangingPunct="1">
              <a:spcAft>
                <a:spcPts val="0"/>
              </a:spcAft>
              <a:buFont typeface="Wingdings" pitchFamily="2" charset="2"/>
              <a:buChar char="§"/>
              <a:defRPr/>
            </a:pPr>
            <a:r>
              <a:rPr lang="fr-FR" sz="5000" dirty="0" smtClean="0">
                <a:solidFill>
                  <a:srgbClr val="0033CC"/>
                </a:solidFill>
              </a:rPr>
              <a:t>La syntaxe suivante est valide :</a:t>
            </a:r>
          </a:p>
          <a:p>
            <a:pPr eaLnBrk="1" fontAlgn="auto" hangingPunct="1">
              <a:spcAft>
                <a:spcPts val="0"/>
              </a:spcAft>
              <a:buFont typeface="Wingdings" pitchFamily="2" charset="2"/>
              <a:buChar char="§"/>
              <a:defRPr/>
            </a:pPr>
            <a:endParaRPr lang="fr-FR" sz="6200" dirty="0" smtClean="0">
              <a:solidFill>
                <a:srgbClr val="0033CC"/>
              </a:solidFill>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222</a:t>
            </a:fld>
            <a:endParaRPr lang="fr-BE" dirty="0"/>
          </a:p>
        </p:txBody>
      </p:sp>
      <p:graphicFrame>
        <p:nvGraphicFramePr>
          <p:cNvPr id="9" name="Tableau 8"/>
          <p:cNvGraphicFramePr>
            <a:graphicFrameLocks noGrp="1"/>
          </p:cNvGraphicFramePr>
          <p:nvPr/>
        </p:nvGraphicFramePr>
        <p:xfrm>
          <a:off x="1714480" y="3000372"/>
          <a:ext cx="6715172" cy="1428760"/>
        </p:xfrm>
        <a:graphic>
          <a:graphicData uri="http://schemas.openxmlformats.org/drawingml/2006/table">
            <a:tbl>
              <a:tblPr firstRow="1" bandRow="1">
                <a:tableStyleId>{5940675A-B579-460E-94D1-54222C63F5DA}</a:tableStyleId>
              </a:tblPr>
              <a:tblGrid>
                <a:gridCol w="6715172">
                  <a:extLst>
                    <a:ext uri="{9D8B030D-6E8A-4147-A177-3AD203B41FA5}">
                      <a16:colId xmlns:a16="http://schemas.microsoft.com/office/drawing/2014/main" val="20000"/>
                    </a:ext>
                  </a:extLst>
                </a:gridCol>
              </a:tblGrid>
              <a:tr h="1428760">
                <a:tc>
                  <a:txBody>
                    <a:bodyPr/>
                    <a:lstStyle/>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 id=˝</a:t>
                      </a:r>
                      <a:r>
                        <a:rPr lang="fr-FR" sz="1600" kern="1200" dirty="0" err="1" smtClean="0">
                          <a:solidFill>
                            <a:srgbClr val="0033CC"/>
                          </a:solidFill>
                          <a:latin typeface="+mn-lt"/>
                          <a:ea typeface="+mn-ea"/>
                          <a:cs typeface="+mn-cs"/>
                        </a:rPr>
                        <a:t>monBean</a:t>
                      </a:r>
                      <a:r>
                        <a:rPr lang="fr-FR" sz="1600" kern="1200" dirty="0" smtClean="0">
                          <a:solidFill>
                            <a:srgbClr val="0033CC"/>
                          </a:solidFill>
                          <a:latin typeface="+mn-lt"/>
                          <a:ea typeface="+mn-ea"/>
                          <a:cs typeface="+mn-cs"/>
                        </a:rPr>
                        <a:t>˝ class=˝</a:t>
                      </a:r>
                      <a:r>
                        <a:rPr lang="fr-FR" sz="1600" kern="1200" dirty="0" err="1" smtClean="0">
                          <a:solidFill>
                            <a:srgbClr val="0033CC"/>
                          </a:solidFill>
                          <a:latin typeface="+mn-lt"/>
                          <a:ea typeface="+mn-ea"/>
                          <a:cs typeface="+mn-cs"/>
                        </a:rPr>
                        <a:t>UnBean</a:t>
                      </a:r>
                      <a:r>
                        <a:rPr lang="fr-FR" sz="1600" kern="1200" dirty="0" smtClean="0">
                          <a:solidFill>
                            <a:srgbClr val="0033CC"/>
                          </a:solidFill>
                          <a:latin typeface="+mn-lt"/>
                          <a:ea typeface="+mn-ea"/>
                          <a:cs typeface="+mn-cs"/>
                        </a:rPr>
                        <a:t>˝&gt;</a:t>
                      </a:r>
                    </a:p>
                    <a:p>
                      <a:pPr marL="27432" indent="0" algn="l" rtl="0" eaLnBrk="1" fontAlgn="auto" hangingPunct="1">
                        <a:lnSpc>
                          <a:spcPct val="80000"/>
                        </a:lnSpc>
                        <a:spcBef>
                          <a:spcPts val="600"/>
                        </a:spcBef>
                        <a:spcAft>
                          <a:spcPts val="0"/>
                        </a:spcAft>
                        <a:buClr>
                          <a:schemeClr val="accent1"/>
                        </a:buClr>
                        <a:buSzPct val="80000"/>
                        <a:buFont typeface="Wingdings 2" pitchFamily="18" charset="2"/>
                        <a:buNone/>
                        <a:defRPr/>
                      </a:pPr>
                      <a:r>
                        <a:rPr lang="fr-FR" sz="1600" kern="1200" dirty="0" smtClean="0">
                          <a:solidFill>
                            <a:srgbClr val="0033CC"/>
                          </a:solidFill>
                          <a:latin typeface="+mn-lt"/>
                          <a:ea typeface="+mn-ea"/>
                          <a:cs typeface="+mn-cs"/>
                        </a:rPr>
                        <a:t>    &lt;</a:t>
                      </a:r>
                      <a:r>
                        <a:rPr lang="fr-FR" sz="1600" kern="1200" dirty="0" err="1" smtClean="0">
                          <a:solidFill>
                            <a:srgbClr val="0033CC"/>
                          </a:solidFill>
                          <a:latin typeface="+mn-lt"/>
                          <a:ea typeface="+mn-ea"/>
                          <a:cs typeface="+mn-cs"/>
                        </a:rPr>
                        <a:t>constructor</a:t>
                      </a:r>
                      <a:r>
                        <a:rPr lang="fr-FR" sz="1600" kern="1200" dirty="0" smtClean="0">
                          <a:solidFill>
                            <a:srgbClr val="0033CC"/>
                          </a:solidFill>
                          <a:latin typeface="+mn-lt"/>
                          <a:ea typeface="+mn-ea"/>
                          <a:cs typeface="+mn-cs"/>
                        </a:rPr>
                        <a:t>-</a:t>
                      </a:r>
                      <a:r>
                        <a:rPr lang="fr-FR" sz="1600" kern="1200" dirty="0" err="1" smtClean="0">
                          <a:solidFill>
                            <a:srgbClr val="0033CC"/>
                          </a:solidFill>
                          <a:latin typeface="+mn-lt"/>
                          <a:ea typeface="+mn-ea"/>
                          <a:cs typeface="+mn-cs"/>
                        </a:rPr>
                        <a:t>arg</a:t>
                      </a:r>
                      <a:r>
                        <a:rPr lang="fr-FR" sz="1600" kern="1200" dirty="0" smtClean="0">
                          <a:solidFill>
                            <a:srgbClr val="0033CC"/>
                          </a:solidFill>
                          <a:latin typeface="+mn-lt"/>
                          <a:ea typeface="+mn-ea"/>
                          <a:cs typeface="+mn-cs"/>
                        </a:rPr>
                        <a:t> type=˝</a:t>
                      </a:r>
                      <a:r>
                        <a:rPr lang="fr-FR" sz="1600" kern="1200" dirty="0" err="1" smtClean="0">
                          <a:solidFill>
                            <a:srgbClr val="0033CC"/>
                          </a:solidFill>
                          <a:latin typeface="+mn-lt"/>
                          <a:ea typeface="+mn-ea"/>
                          <a:cs typeface="+mn-cs"/>
                        </a:rPr>
                        <a:t>java.lang.String</a:t>
                      </a:r>
                      <a:r>
                        <a:rPr lang="fr-FR" sz="1600" kern="1200" dirty="0" smtClean="0">
                          <a:solidFill>
                            <a:srgbClr val="0033CC"/>
                          </a:solidFill>
                          <a:latin typeface="+mn-lt"/>
                          <a:ea typeface="+mn-ea"/>
                          <a:cs typeface="+mn-cs"/>
                        </a:rPr>
                        <a:t>˝ value=˝valeur1˝/&gt;</a:t>
                      </a:r>
                    </a:p>
                    <a:p>
                      <a:pPr marL="27432" marR="0" indent="0" algn="l" defTabSz="914400" rtl="0" eaLnBrk="1" fontAlgn="auto" latinLnBrk="0" hangingPunct="1">
                        <a:lnSpc>
                          <a:spcPct val="80000"/>
                        </a:lnSpc>
                        <a:spcBef>
                          <a:spcPts val="600"/>
                        </a:spcBef>
                        <a:spcAft>
                          <a:spcPts val="0"/>
                        </a:spcAft>
                        <a:buClr>
                          <a:schemeClr val="accent1"/>
                        </a:buClr>
                        <a:buSzPct val="80000"/>
                        <a:buFont typeface="Wingdings 2" pitchFamily="18" charset="2"/>
                        <a:buNone/>
                        <a:tabLst/>
                        <a:defRPr/>
                      </a:pPr>
                      <a:r>
                        <a:rPr lang="fr-FR" sz="1600" kern="1200" dirty="0" smtClean="0">
                          <a:solidFill>
                            <a:srgbClr val="0033CC"/>
                          </a:solidFill>
                          <a:latin typeface="+mn-lt"/>
                          <a:ea typeface="+mn-ea"/>
                          <a:cs typeface="+mn-cs"/>
                        </a:rPr>
                        <a:t>&lt;/</a:t>
                      </a:r>
                      <a:r>
                        <a:rPr lang="fr-FR" sz="1600" kern="1200" dirty="0" err="1" smtClean="0">
                          <a:solidFill>
                            <a:srgbClr val="0033CC"/>
                          </a:solidFill>
                          <a:latin typeface="+mn-lt"/>
                          <a:ea typeface="+mn-ea"/>
                          <a:cs typeface="+mn-cs"/>
                        </a:rPr>
                        <a:t>bean</a:t>
                      </a:r>
                      <a:r>
                        <a:rPr lang="fr-FR" sz="1600" kern="1200" dirty="0" smtClean="0">
                          <a:solidFill>
                            <a:srgbClr val="0033CC"/>
                          </a:solidFill>
                          <a:latin typeface="+mn-lt"/>
                          <a:ea typeface="+mn-ea"/>
                          <a:cs typeface="+mn-cs"/>
                        </a:rPr>
                        <a:t>&gt;</a:t>
                      </a:r>
                    </a:p>
                    <a:p>
                      <a:endParaRPr lang="fr-FR"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549985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33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L’injection des propriétés est le mécanisme fondamental du conteneur léger.</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Spring supporte l’injection de valeurs simples en convertissant les chaînes de caractères fournies au tag ou au paramètre </a:t>
            </a:r>
            <a:r>
              <a:rPr lang="fr-FR" sz="8000" i="1" dirty="0" smtClean="0">
                <a:solidFill>
                  <a:srgbClr val="0033CC"/>
                </a:solidFill>
              </a:rPr>
              <a:t>value</a:t>
            </a:r>
            <a:r>
              <a:rPr lang="fr-FR" sz="8000" dirty="0" smtClean="0">
                <a:solidFill>
                  <a:srgbClr val="0033CC"/>
                </a:solidFill>
              </a:rPr>
              <a:t> dans le type de la propriété à initialiser. </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Les types de propriétés supportés par Spring sont :</a:t>
            </a:r>
          </a:p>
          <a:p>
            <a:pPr lvl="1" algn="l" eaLnBrk="1" fontAlgn="auto" hangingPunct="1">
              <a:spcAft>
                <a:spcPts val="0"/>
              </a:spcAft>
              <a:buFont typeface="Wingdings" pitchFamily="2" charset="2"/>
              <a:buChar char="§"/>
              <a:defRPr/>
            </a:pPr>
            <a:r>
              <a:rPr lang="fr-FR" sz="8200" dirty="0" smtClean="0">
                <a:solidFill>
                  <a:srgbClr val="0033CC"/>
                </a:solidFill>
              </a:rPr>
              <a:t> Booléens;</a:t>
            </a:r>
          </a:p>
          <a:p>
            <a:pPr lvl="1" algn="l" eaLnBrk="1" fontAlgn="auto" hangingPunct="1">
              <a:spcAft>
                <a:spcPts val="0"/>
              </a:spcAft>
              <a:buFont typeface="Wingdings" pitchFamily="2" charset="2"/>
              <a:buChar char="§"/>
              <a:defRPr/>
            </a:pPr>
            <a:r>
              <a:rPr lang="fr-FR" sz="8200" dirty="0" smtClean="0">
                <a:solidFill>
                  <a:srgbClr val="0033CC"/>
                </a:solidFill>
              </a:rPr>
              <a:t>Type char et </a:t>
            </a:r>
            <a:r>
              <a:rPr lang="fr-FR" sz="8200" dirty="0" err="1" smtClean="0">
                <a:solidFill>
                  <a:srgbClr val="0033CC"/>
                </a:solidFill>
              </a:rPr>
              <a:t>java.lang.Character</a:t>
            </a:r>
            <a:endParaRPr lang="fr-FR" sz="8200" dirty="0" smtClean="0">
              <a:solidFill>
                <a:srgbClr val="0033CC"/>
              </a:solidFill>
            </a:endParaRPr>
          </a:p>
          <a:p>
            <a:pPr lvl="1" algn="l" eaLnBrk="1" fontAlgn="auto" hangingPunct="1">
              <a:spcAft>
                <a:spcPts val="0"/>
              </a:spcAft>
              <a:buFont typeface="Wingdings" pitchFamily="2" charset="2"/>
              <a:buChar char="§"/>
              <a:defRPr/>
            </a:pPr>
            <a:r>
              <a:rPr lang="fr-FR" sz="8200" dirty="0" smtClean="0">
                <a:solidFill>
                  <a:srgbClr val="0033CC"/>
                </a:solidFill>
              </a:rPr>
              <a:t>Type </a:t>
            </a:r>
            <a:r>
              <a:rPr lang="fr-FR" sz="8200" dirty="0" err="1" smtClean="0">
                <a:solidFill>
                  <a:srgbClr val="0033CC"/>
                </a:solidFill>
              </a:rPr>
              <a:t>java.util.Locale</a:t>
            </a:r>
            <a:endParaRPr lang="fr-FR" sz="8200" dirty="0" smtClean="0">
              <a:solidFill>
                <a:srgbClr val="0033CC"/>
              </a:solidFill>
            </a:endParaRPr>
          </a:p>
          <a:p>
            <a:pPr lvl="1" algn="l" eaLnBrk="1" fontAlgn="auto" hangingPunct="1">
              <a:spcAft>
                <a:spcPts val="0"/>
              </a:spcAft>
              <a:buFont typeface="Wingdings" pitchFamily="2" charset="2"/>
              <a:buChar char="§"/>
              <a:defRPr/>
            </a:pPr>
            <a:r>
              <a:rPr lang="fr-FR" sz="8200" dirty="0" smtClean="0">
                <a:solidFill>
                  <a:srgbClr val="0033CC"/>
                </a:solidFill>
              </a:rPr>
              <a:t>Type java.net.URL</a:t>
            </a:r>
          </a:p>
          <a:p>
            <a:pPr lvl="1" algn="l" eaLnBrk="1" fontAlgn="auto" hangingPunct="1">
              <a:spcAft>
                <a:spcPts val="0"/>
              </a:spcAft>
              <a:buFont typeface="Wingdings" pitchFamily="2" charset="2"/>
              <a:buChar char="§"/>
              <a:defRPr/>
            </a:pPr>
            <a:r>
              <a:rPr lang="fr-FR" sz="8200" dirty="0" smtClean="0">
                <a:solidFill>
                  <a:srgbClr val="0033CC"/>
                </a:solidFill>
              </a:rPr>
              <a:t>Type java.io.File</a:t>
            </a:r>
          </a:p>
          <a:p>
            <a:pPr lvl="1" algn="l" eaLnBrk="1" fontAlgn="auto" hangingPunct="1">
              <a:spcAft>
                <a:spcPts val="0"/>
              </a:spcAft>
              <a:buFont typeface="Wingdings" pitchFamily="2" charset="2"/>
              <a:buChar char="§"/>
              <a:defRPr/>
            </a:pPr>
            <a:r>
              <a:rPr lang="fr-FR" sz="8200" dirty="0" smtClean="0">
                <a:solidFill>
                  <a:srgbClr val="0033CC"/>
                </a:solidFill>
              </a:rPr>
              <a:t>Type </a:t>
            </a:r>
            <a:r>
              <a:rPr lang="fr-FR" sz="8200" dirty="0" err="1" smtClean="0">
                <a:solidFill>
                  <a:srgbClr val="0033CC"/>
                </a:solidFill>
              </a:rPr>
              <a:t>java.lang.Class</a:t>
            </a:r>
            <a:endParaRPr lang="fr-FR" sz="8200" dirty="0" smtClean="0">
              <a:solidFill>
                <a:srgbClr val="0033CC"/>
              </a:solidFill>
            </a:endParaRPr>
          </a:p>
          <a:p>
            <a:pPr lvl="1" algn="l" eaLnBrk="1" fontAlgn="auto" hangingPunct="1">
              <a:spcAft>
                <a:spcPts val="0"/>
              </a:spcAft>
              <a:buFont typeface="Wingdings" pitchFamily="2" charset="2"/>
              <a:buChar char="§"/>
              <a:defRPr/>
            </a:pPr>
            <a:r>
              <a:rPr lang="fr-FR" sz="8200" dirty="0" smtClean="0">
                <a:solidFill>
                  <a:srgbClr val="0033CC"/>
                </a:solidFill>
              </a:rPr>
              <a:t>Tableaux de </a:t>
            </a:r>
            <a:r>
              <a:rPr lang="fr-FR" sz="8200" dirty="0" err="1" smtClean="0">
                <a:solidFill>
                  <a:srgbClr val="0033CC"/>
                </a:solidFill>
              </a:rPr>
              <a:t>bytes</a:t>
            </a:r>
            <a:endParaRPr lang="fr-FR" sz="8200" dirty="0" smtClean="0">
              <a:solidFill>
                <a:srgbClr val="0033CC"/>
              </a:solidFill>
            </a:endParaRPr>
          </a:p>
          <a:p>
            <a:pPr lvl="1" algn="l" eaLnBrk="1" fontAlgn="auto" hangingPunct="1">
              <a:spcAft>
                <a:spcPts val="0"/>
              </a:spcAft>
              <a:buFont typeface="Wingdings" pitchFamily="2" charset="2"/>
              <a:buChar char="§"/>
              <a:defRPr/>
            </a:pPr>
            <a:r>
              <a:rPr lang="fr-FR" sz="8200" dirty="0" smtClean="0">
                <a:solidFill>
                  <a:srgbClr val="0033CC"/>
                </a:solidFill>
              </a:rPr>
              <a:t>Tableaux de chaînes de caractères</a:t>
            </a:r>
          </a:p>
          <a:p>
            <a:pPr lvl="1" algn="l" eaLnBrk="1" fontAlgn="auto" hangingPunct="1">
              <a:spcAft>
                <a:spcPts val="0"/>
              </a:spcAft>
              <a:buFont typeface="Wingdings" pitchFamily="2" charset="2"/>
              <a:buChar char="§"/>
              <a:defRPr/>
            </a:pPr>
            <a:endParaRPr lang="fr-FR" sz="8200" dirty="0" smtClean="0">
              <a:solidFill>
                <a:srgbClr val="0033CC"/>
              </a:solidFill>
            </a:endParaRPr>
          </a:p>
          <a:p>
            <a:pPr eaLnBrk="1" fontAlgn="auto" hangingPunct="1">
              <a:spcAft>
                <a:spcPts val="0"/>
              </a:spcAft>
              <a:buFont typeface="Wingdings 2"/>
              <a:buNone/>
              <a:defRPr/>
            </a:pPr>
            <a:endParaRPr lang="fr-FR" sz="42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223</a:t>
            </a:fld>
            <a:endParaRPr lang="fr-BE" dirty="0"/>
          </a:p>
        </p:txBody>
      </p:sp>
    </p:spTree>
    <p:extLst>
      <p:ext uri="{BB962C8B-B14F-4D97-AF65-F5344CB8AC3E}">
        <p14:creationId xmlns:p14="http://schemas.microsoft.com/office/powerpoint/2010/main" val="134279720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70000" lnSpcReduction="20000"/>
          </a:bodyPr>
          <a:lstStyle/>
          <a:p>
            <a:pPr lvl="1" algn="l" eaLnBrk="1" fontAlgn="auto" hangingPunct="1">
              <a:spcAft>
                <a:spcPts val="0"/>
              </a:spcAft>
              <a:defRPr/>
            </a:pPr>
            <a:endParaRPr lang="fr-FR" sz="2000" dirty="0" smtClean="0">
              <a:solidFill>
                <a:srgbClr val="0033CC"/>
              </a:solidFill>
            </a:endParaRPr>
          </a:p>
          <a:p>
            <a:pPr lvl="1" algn="l" eaLnBrk="1" fontAlgn="auto" hangingPunct="1">
              <a:spcAft>
                <a:spcPts val="0"/>
              </a:spcAft>
              <a:defRPr/>
            </a:pPr>
            <a:endParaRPr lang="fr-FR" sz="2900" dirty="0" smtClean="0">
              <a:solidFill>
                <a:srgbClr val="0033CC"/>
              </a:solidFill>
            </a:endParaRPr>
          </a:p>
          <a:p>
            <a:pPr eaLnBrk="1" fontAlgn="auto" hangingPunct="1">
              <a:spcAft>
                <a:spcPts val="0"/>
              </a:spcAft>
              <a:buFont typeface="Wingdings 2"/>
              <a:buNone/>
              <a:defRPr/>
            </a:pPr>
            <a:endParaRPr lang="fr-FR" sz="42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224</a:t>
            </a:fld>
            <a:endParaRPr lang="fr-BE" dirty="0"/>
          </a:p>
        </p:txBody>
      </p:sp>
      <p:pic>
        <p:nvPicPr>
          <p:cNvPr id="3074" name="Picture 2"/>
          <p:cNvPicPr>
            <a:picLocks noChangeAspect="1" noChangeArrowheads="1"/>
          </p:cNvPicPr>
          <p:nvPr/>
        </p:nvPicPr>
        <p:blipFill>
          <a:blip r:embed="rId3" cstate="print"/>
          <a:srcRect/>
          <a:stretch>
            <a:fillRect/>
          </a:stretch>
        </p:blipFill>
        <p:spPr bwMode="auto">
          <a:xfrm>
            <a:off x="2357422" y="1500174"/>
            <a:ext cx="5000660" cy="4000528"/>
          </a:xfrm>
          <a:prstGeom prst="rect">
            <a:avLst/>
          </a:prstGeom>
          <a:noFill/>
          <a:ln w="9525">
            <a:noFill/>
            <a:miter lim="800000"/>
            <a:headEnd/>
            <a:tailEnd/>
          </a:ln>
          <a:effectLst/>
        </p:spPr>
      </p:pic>
    </p:spTree>
    <p:extLst>
      <p:ext uri="{BB962C8B-B14F-4D97-AF65-F5344CB8AC3E}">
        <p14:creationId xmlns:p14="http://schemas.microsoft.com/office/powerpoint/2010/main" val="351625803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defRPr/>
            </a:pPr>
            <a:r>
              <a:rPr lang="fr-FR" sz="7400" dirty="0" smtClean="0">
                <a:solidFill>
                  <a:srgbClr val="0033CC"/>
                </a:solidFill>
              </a:rPr>
              <a:t>&lt;</a:t>
            </a:r>
            <a:r>
              <a:rPr lang="fr-FR" sz="7400" dirty="0" err="1" smtClean="0">
                <a:solidFill>
                  <a:srgbClr val="0033CC"/>
                </a:solidFill>
              </a:rPr>
              <a:t>bean</a:t>
            </a:r>
            <a:r>
              <a:rPr lang="fr-FR" sz="7400" dirty="0" smtClean="0">
                <a:solidFill>
                  <a:srgbClr val="0033CC"/>
                </a:solidFill>
              </a:rPr>
              <a:t> id=˝</a:t>
            </a:r>
            <a:r>
              <a:rPr lang="fr-FR" sz="7400" dirty="0" err="1" smtClean="0">
                <a:solidFill>
                  <a:srgbClr val="0033CC"/>
                </a:solidFill>
              </a:rPr>
              <a:t>monBean</a:t>
            </a:r>
            <a:r>
              <a:rPr lang="fr-FR" sz="7400" dirty="0" smtClean="0">
                <a:solidFill>
                  <a:srgbClr val="0033CC"/>
                </a:solidFill>
              </a:rPr>
              <a:t>˝ class=˝</a:t>
            </a:r>
            <a:r>
              <a:rPr lang="fr-FR" sz="7400" dirty="0" err="1" smtClean="0">
                <a:solidFill>
                  <a:srgbClr val="0033CC"/>
                </a:solidFill>
              </a:rPr>
              <a:t>UnBean</a:t>
            </a:r>
            <a:r>
              <a:rPr lang="fr-FR" sz="7400" dirty="0" smtClean="0">
                <a:solidFill>
                  <a:srgbClr val="0033CC"/>
                </a:solidFill>
              </a:rPr>
              <a:t>˝&gt;</a:t>
            </a:r>
          </a:p>
          <a:p>
            <a:pPr lvl="1" algn="l" eaLnBrk="1" fontAlgn="auto" hangingPunct="1">
              <a:spcAft>
                <a:spcPts val="0"/>
              </a:spcAft>
              <a:defRPr/>
            </a:pPr>
            <a:r>
              <a:rPr lang="fr-FR" sz="7600" dirty="0" smtClean="0">
                <a:solidFill>
                  <a:srgbClr val="0033CC"/>
                </a:solidFill>
              </a:rPr>
              <a:t>&lt;</a:t>
            </a:r>
            <a:r>
              <a:rPr lang="fr-FR" sz="7600" dirty="0" err="1" smtClean="0">
                <a:solidFill>
                  <a:srgbClr val="0033CC"/>
                </a:solidFill>
              </a:rPr>
              <a:t>property</a:t>
            </a:r>
            <a:r>
              <a:rPr lang="fr-FR" sz="7600" dirty="0" smtClean="0">
                <a:solidFill>
                  <a:srgbClr val="0033CC"/>
                </a:solidFill>
              </a:rPr>
              <a:t> name=˝chaine˝ valeur=˝valeur˝/&gt;</a:t>
            </a:r>
          </a:p>
          <a:p>
            <a:pPr lvl="1" algn="l" eaLnBrk="1" fontAlgn="auto" hangingPunct="1">
              <a:spcAft>
                <a:spcPts val="0"/>
              </a:spcAft>
              <a:defRPr/>
            </a:pPr>
            <a:r>
              <a:rPr lang="fr-FR" sz="7600" dirty="0" smtClean="0">
                <a:solidFill>
                  <a:srgbClr val="0033CC"/>
                </a:solidFill>
              </a:rPr>
              <a:t>&lt;</a:t>
            </a:r>
            <a:r>
              <a:rPr lang="fr-FR" sz="7600" dirty="0" err="1" smtClean="0">
                <a:solidFill>
                  <a:srgbClr val="0033CC"/>
                </a:solidFill>
              </a:rPr>
              <a:t>property</a:t>
            </a:r>
            <a:r>
              <a:rPr lang="fr-FR" sz="7600" dirty="0" smtClean="0">
                <a:solidFill>
                  <a:srgbClr val="0033CC"/>
                </a:solidFill>
              </a:rPr>
              <a:t> name=˝entier˝ valeur=˝10˝/&gt;</a:t>
            </a:r>
          </a:p>
          <a:p>
            <a:pPr lvl="1" algn="l" eaLnBrk="1" fontAlgn="auto" hangingPunct="1">
              <a:spcAft>
                <a:spcPts val="0"/>
              </a:spcAft>
              <a:defRPr/>
            </a:pPr>
            <a:r>
              <a:rPr lang="fr-FR" sz="7600" dirty="0" smtClean="0">
                <a:solidFill>
                  <a:srgbClr val="0033CC"/>
                </a:solidFill>
              </a:rPr>
              <a:t>&lt;</a:t>
            </a:r>
            <a:r>
              <a:rPr lang="fr-FR" sz="7600" dirty="0" err="1" smtClean="0">
                <a:solidFill>
                  <a:srgbClr val="0033CC"/>
                </a:solidFill>
              </a:rPr>
              <a:t>property</a:t>
            </a:r>
            <a:r>
              <a:rPr lang="fr-FR" sz="7600" dirty="0" smtClean="0">
                <a:solidFill>
                  <a:srgbClr val="0033CC"/>
                </a:solidFill>
              </a:rPr>
              <a:t> name=˝</a:t>
            </a:r>
            <a:r>
              <a:rPr lang="fr-FR" sz="7600" dirty="0" err="1" smtClean="0">
                <a:solidFill>
                  <a:srgbClr val="0033CC"/>
                </a:solidFill>
              </a:rPr>
              <a:t>reel˝ valeur=˝10.5˝/&gt;</a:t>
            </a:r>
          </a:p>
          <a:p>
            <a:pPr lvl="1" algn="l" eaLnBrk="1" fontAlgn="auto" hangingPunct="1">
              <a:spcAft>
                <a:spcPts val="0"/>
              </a:spcAft>
              <a:defRPr/>
            </a:pPr>
            <a:r>
              <a:rPr lang="fr-FR" sz="7600" dirty="0" smtClean="0">
                <a:solidFill>
                  <a:srgbClr val="0033CC"/>
                </a:solidFill>
              </a:rPr>
              <a:t>&lt;</a:t>
            </a:r>
            <a:r>
              <a:rPr lang="fr-FR" sz="7600" dirty="0" err="1" smtClean="0">
                <a:solidFill>
                  <a:srgbClr val="0033CC"/>
                </a:solidFill>
              </a:rPr>
              <a:t>property</a:t>
            </a:r>
            <a:r>
              <a:rPr lang="fr-FR" sz="7600" dirty="0" smtClean="0">
                <a:solidFill>
                  <a:srgbClr val="0033CC"/>
                </a:solidFill>
              </a:rPr>
              <a:t> name=˝</a:t>
            </a:r>
            <a:r>
              <a:rPr lang="fr-FR" sz="7600" dirty="0" err="1" smtClean="0">
                <a:solidFill>
                  <a:srgbClr val="0033CC"/>
                </a:solidFill>
              </a:rPr>
              <a:t>booleen˝ valeur=˝true˝/&gt;</a:t>
            </a:r>
          </a:p>
          <a:p>
            <a:pPr lvl="1" algn="l" eaLnBrk="1" fontAlgn="auto" hangingPunct="1">
              <a:spcAft>
                <a:spcPts val="0"/>
              </a:spcAft>
              <a:defRPr/>
            </a:pPr>
            <a:r>
              <a:rPr lang="fr-FR" sz="7600" dirty="0" smtClean="0">
                <a:solidFill>
                  <a:srgbClr val="0033CC"/>
                </a:solidFill>
              </a:rPr>
              <a:t>&lt;</a:t>
            </a:r>
            <a:r>
              <a:rPr lang="fr-FR" sz="7600" dirty="0" err="1" smtClean="0">
                <a:solidFill>
                  <a:srgbClr val="0033CC"/>
                </a:solidFill>
              </a:rPr>
              <a:t>property</a:t>
            </a:r>
            <a:r>
              <a:rPr lang="fr-FR" sz="7600" dirty="0" smtClean="0">
                <a:solidFill>
                  <a:srgbClr val="0033CC"/>
                </a:solidFill>
              </a:rPr>
              <a:t> name=˝</a:t>
            </a:r>
            <a:r>
              <a:rPr lang="fr-FR" sz="7600" dirty="0" err="1" smtClean="0">
                <a:solidFill>
                  <a:srgbClr val="0033CC"/>
                </a:solidFill>
              </a:rPr>
              <a:t>caractere</a:t>
            </a:r>
            <a:r>
              <a:rPr lang="fr-FR" sz="7600" dirty="0" smtClean="0">
                <a:solidFill>
                  <a:srgbClr val="0033CC"/>
                </a:solidFill>
              </a:rPr>
              <a:t>˝ valeur=˝a˝/&gt;</a:t>
            </a:r>
          </a:p>
          <a:p>
            <a:pPr lvl="1" algn="l" eaLnBrk="1" fontAlgn="auto" hangingPunct="1">
              <a:spcAft>
                <a:spcPts val="0"/>
              </a:spcAft>
              <a:defRPr/>
            </a:pPr>
            <a:r>
              <a:rPr lang="fr-FR" sz="7600" dirty="0" smtClean="0">
                <a:solidFill>
                  <a:srgbClr val="0033CC"/>
                </a:solidFill>
              </a:rPr>
              <a:t>&lt;</a:t>
            </a:r>
            <a:r>
              <a:rPr lang="fr-FR" sz="7600" dirty="0" err="1" smtClean="0">
                <a:solidFill>
                  <a:srgbClr val="0033CC"/>
                </a:solidFill>
              </a:rPr>
              <a:t>property</a:t>
            </a:r>
            <a:r>
              <a:rPr lang="fr-FR" sz="7600" dirty="0" smtClean="0">
                <a:solidFill>
                  <a:srgbClr val="0033CC"/>
                </a:solidFill>
              </a:rPr>
              <a:t> name=˝</a:t>
            </a:r>
            <a:r>
              <a:rPr lang="fr-FR" sz="7600" dirty="0" err="1" smtClean="0">
                <a:solidFill>
                  <a:srgbClr val="0033CC"/>
                </a:solidFill>
              </a:rPr>
              <a:t>properties</a:t>
            </a:r>
            <a:r>
              <a:rPr lang="fr-FR" sz="7600" dirty="0" smtClean="0">
                <a:solidFill>
                  <a:srgbClr val="0033CC"/>
                </a:solidFill>
              </a:rPr>
              <a:t>˝ valeur=˝log4j.rootLogger=DEBUG.CONSOLE\nlog4j.logger.appli=WARN˝/&gt;</a:t>
            </a:r>
          </a:p>
          <a:p>
            <a:pPr marL="27432" lvl="1" algn="l" eaLnBrk="1" fontAlgn="auto" hangingPunct="1">
              <a:spcBef>
                <a:spcPts val="600"/>
              </a:spcBef>
              <a:spcAft>
                <a:spcPts val="0"/>
              </a:spcAft>
              <a:buSzPct val="80000"/>
              <a:defRPr/>
            </a:pPr>
            <a:r>
              <a:rPr lang="fr-FR" sz="7600" dirty="0" smtClean="0">
                <a:solidFill>
                  <a:srgbClr val="0033CC"/>
                </a:solidFill>
              </a:rPr>
              <a:t>       &lt;</a:t>
            </a:r>
            <a:r>
              <a:rPr lang="fr-FR" sz="7600" dirty="0" err="1" smtClean="0">
                <a:solidFill>
                  <a:srgbClr val="0033CC"/>
                </a:solidFill>
              </a:rPr>
              <a:t>property</a:t>
            </a:r>
            <a:r>
              <a:rPr lang="fr-FR" sz="7600" dirty="0" smtClean="0">
                <a:solidFill>
                  <a:srgbClr val="0033CC"/>
                </a:solidFill>
              </a:rPr>
              <a:t> name=˝localisation˝ valeur=˝</a:t>
            </a:r>
            <a:r>
              <a:rPr lang="fr-FR" sz="7600" dirty="0" err="1" smtClean="0">
                <a:solidFill>
                  <a:srgbClr val="0033CC"/>
                </a:solidFill>
              </a:rPr>
              <a:t>fr_FR</a:t>
            </a:r>
            <a:r>
              <a:rPr lang="fr-FR" sz="7600" dirty="0" smtClean="0">
                <a:solidFill>
                  <a:srgbClr val="0033CC"/>
                </a:solidFill>
              </a:rPr>
              <a:t>˝/&gt;</a:t>
            </a:r>
          </a:p>
          <a:p>
            <a:pPr marL="27432" lvl="1" algn="l" eaLnBrk="1" fontAlgn="auto" hangingPunct="1">
              <a:spcBef>
                <a:spcPts val="600"/>
              </a:spcBef>
              <a:spcAft>
                <a:spcPts val="0"/>
              </a:spcAft>
              <a:buSzPct val="80000"/>
              <a:defRPr/>
            </a:pPr>
            <a:r>
              <a:rPr lang="fr-FR" sz="7600" dirty="0" smtClean="0">
                <a:solidFill>
                  <a:srgbClr val="0033CC"/>
                </a:solidFill>
              </a:rPr>
              <a:t>       &lt;</a:t>
            </a:r>
            <a:r>
              <a:rPr lang="fr-FR" sz="7600" dirty="0" err="1" smtClean="0">
                <a:solidFill>
                  <a:srgbClr val="0033CC"/>
                </a:solidFill>
              </a:rPr>
              <a:t>property</a:t>
            </a:r>
            <a:r>
              <a:rPr lang="fr-FR" sz="7600" dirty="0" smtClean="0">
                <a:solidFill>
                  <a:srgbClr val="0033CC"/>
                </a:solidFill>
              </a:rPr>
              <a:t> name=˝url˝ valeur=˝http://appli.ma˝/&gt;</a:t>
            </a:r>
          </a:p>
          <a:p>
            <a:pPr marL="27432" lvl="1" algn="l" eaLnBrk="1" fontAlgn="auto" hangingPunct="1">
              <a:spcBef>
                <a:spcPts val="600"/>
              </a:spcBef>
              <a:spcAft>
                <a:spcPts val="0"/>
              </a:spcAft>
              <a:buSzPct val="80000"/>
              <a:defRPr/>
            </a:pPr>
            <a:r>
              <a:rPr lang="fr-FR" sz="7600" dirty="0" smtClean="0">
                <a:solidFill>
                  <a:srgbClr val="0033CC"/>
                </a:solidFill>
              </a:rPr>
              <a:t>       &lt;</a:t>
            </a:r>
            <a:r>
              <a:rPr lang="fr-FR" sz="7600" dirty="0" err="1" smtClean="0">
                <a:solidFill>
                  <a:srgbClr val="0033CC"/>
                </a:solidFill>
              </a:rPr>
              <a:t>property</a:t>
            </a:r>
            <a:r>
              <a:rPr lang="fr-FR" sz="7600" dirty="0" smtClean="0">
                <a:solidFill>
                  <a:srgbClr val="0033CC"/>
                </a:solidFill>
              </a:rPr>
              <a:t> name=˝fichier˝ valeur=˝file:c:\\temp\\test.txt˝/&gt;</a:t>
            </a:r>
          </a:p>
          <a:p>
            <a:pPr marL="27432" lvl="1" algn="l" eaLnBrk="1" fontAlgn="auto" hangingPunct="1">
              <a:spcBef>
                <a:spcPts val="600"/>
              </a:spcBef>
              <a:spcAft>
                <a:spcPts val="0"/>
              </a:spcAft>
              <a:buSzPct val="80000"/>
              <a:defRPr/>
            </a:pPr>
            <a:r>
              <a:rPr lang="fr-FR" sz="7600" dirty="0" smtClean="0">
                <a:solidFill>
                  <a:srgbClr val="0033CC"/>
                </a:solidFill>
              </a:rPr>
              <a:t>       &lt;</a:t>
            </a:r>
            <a:r>
              <a:rPr lang="fr-FR" sz="7600" dirty="0" err="1" smtClean="0">
                <a:solidFill>
                  <a:srgbClr val="0033CC"/>
                </a:solidFill>
              </a:rPr>
              <a:t>property</a:t>
            </a:r>
            <a:r>
              <a:rPr lang="fr-FR" sz="7600" dirty="0" smtClean="0">
                <a:solidFill>
                  <a:srgbClr val="0033CC"/>
                </a:solidFill>
              </a:rPr>
              <a:t> name=˝classe˝ valeur=˝</a:t>
            </a:r>
            <a:r>
              <a:rPr lang="fr-FR" sz="7600" dirty="0" err="1" smtClean="0">
                <a:solidFill>
                  <a:srgbClr val="0033CC"/>
                </a:solidFill>
              </a:rPr>
              <a:t>java.lang.String</a:t>
            </a:r>
            <a:r>
              <a:rPr lang="fr-FR" sz="7600" dirty="0" smtClean="0">
                <a:solidFill>
                  <a:srgbClr val="0033CC"/>
                </a:solidFill>
              </a:rPr>
              <a:t>˝/&gt;</a:t>
            </a:r>
          </a:p>
          <a:p>
            <a:pPr marL="27432" lvl="1" algn="l" eaLnBrk="1" fontAlgn="auto" hangingPunct="1">
              <a:spcBef>
                <a:spcPts val="600"/>
              </a:spcBef>
              <a:spcAft>
                <a:spcPts val="0"/>
              </a:spcAft>
              <a:buSzPct val="80000"/>
              <a:defRPr/>
            </a:pPr>
            <a:r>
              <a:rPr lang="fr-FR" sz="7600" dirty="0" smtClean="0">
                <a:solidFill>
                  <a:srgbClr val="0033CC"/>
                </a:solidFill>
              </a:rPr>
              <a:t>       &lt;</a:t>
            </a:r>
            <a:r>
              <a:rPr lang="fr-FR" sz="7600" dirty="0" err="1" smtClean="0">
                <a:solidFill>
                  <a:srgbClr val="0033CC"/>
                </a:solidFill>
              </a:rPr>
              <a:t>property</a:t>
            </a:r>
            <a:r>
              <a:rPr lang="fr-FR" sz="7600" dirty="0" smtClean="0">
                <a:solidFill>
                  <a:srgbClr val="0033CC"/>
                </a:solidFill>
              </a:rPr>
              <a:t> name=˝tab2bytes˝ valeur=˝valeur˝/&gt;</a:t>
            </a:r>
          </a:p>
          <a:p>
            <a:pPr marL="27432" lvl="1" algn="l" eaLnBrk="1" fontAlgn="auto" hangingPunct="1">
              <a:spcBef>
                <a:spcPts val="600"/>
              </a:spcBef>
              <a:spcAft>
                <a:spcPts val="0"/>
              </a:spcAft>
              <a:buSzPct val="80000"/>
              <a:defRPr/>
            </a:pPr>
            <a:r>
              <a:rPr lang="fr-FR" sz="7600" dirty="0" smtClean="0">
                <a:solidFill>
                  <a:srgbClr val="0033CC"/>
                </a:solidFill>
              </a:rPr>
              <a:t>       &lt;</a:t>
            </a:r>
            <a:r>
              <a:rPr lang="fr-FR" sz="7600" dirty="0" err="1" smtClean="0">
                <a:solidFill>
                  <a:srgbClr val="0033CC"/>
                </a:solidFill>
              </a:rPr>
              <a:t>property</a:t>
            </a:r>
            <a:r>
              <a:rPr lang="fr-FR" sz="7600" dirty="0" smtClean="0">
                <a:solidFill>
                  <a:srgbClr val="0033CC"/>
                </a:solidFill>
              </a:rPr>
              <a:t> name=˝tab2chaines˝ valeur=˝valeur1,valeur2˝/&gt;</a:t>
            </a:r>
          </a:p>
          <a:p>
            <a:pPr marL="27432" lvl="1" algn="l" eaLnBrk="1" fontAlgn="auto" hangingPunct="1">
              <a:spcBef>
                <a:spcPts val="600"/>
              </a:spcBef>
              <a:spcAft>
                <a:spcPts val="0"/>
              </a:spcAft>
              <a:buSzPct val="80000"/>
              <a:defRPr/>
            </a:pPr>
            <a:r>
              <a:rPr lang="fr-FR" sz="7600" dirty="0" smtClean="0">
                <a:solidFill>
                  <a:srgbClr val="0033CC"/>
                </a:solidFill>
              </a:rPr>
              <a:t>&lt;/</a:t>
            </a:r>
            <a:r>
              <a:rPr lang="fr-FR" sz="7600" dirty="0" err="1" smtClean="0">
                <a:solidFill>
                  <a:srgbClr val="0033CC"/>
                </a:solidFill>
              </a:rPr>
              <a:t>bean</a:t>
            </a:r>
            <a:r>
              <a:rPr lang="fr-FR" sz="7600" dirty="0" smtClean="0">
                <a:solidFill>
                  <a:srgbClr val="0033CC"/>
                </a:solidFill>
              </a:rPr>
              <a:t>&gt;</a:t>
            </a:r>
          </a:p>
          <a:p>
            <a:pPr eaLnBrk="1" fontAlgn="auto" hangingPunct="1">
              <a:spcAft>
                <a:spcPts val="0"/>
              </a:spcAft>
              <a:buFont typeface="Wingdings" pitchFamily="2" charset="2"/>
              <a:buChar char="§"/>
              <a:defRPr/>
            </a:pPr>
            <a:endParaRPr lang="fr-FR" sz="7600" dirty="0" smtClean="0">
              <a:solidFill>
                <a:srgbClr val="0033CC"/>
              </a:solidFill>
            </a:endParaRPr>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225</a:t>
            </a:fld>
            <a:endParaRPr lang="fr-BE" dirty="0"/>
          </a:p>
        </p:txBody>
      </p:sp>
    </p:spTree>
    <p:extLst>
      <p:ext uri="{BB962C8B-B14F-4D97-AF65-F5344CB8AC3E}">
        <p14:creationId xmlns:p14="http://schemas.microsoft.com/office/powerpoint/2010/main" val="399002127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2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Pour les  attributs </a:t>
            </a:r>
            <a:r>
              <a:rPr lang="fr-FR" sz="8000" i="1" dirty="0" err="1" smtClean="0">
                <a:solidFill>
                  <a:srgbClr val="0033CC"/>
                </a:solidFill>
              </a:rPr>
              <a:t>properties</a:t>
            </a:r>
            <a:r>
              <a:rPr lang="fr-FR" sz="8000" dirty="0" smtClean="0">
                <a:solidFill>
                  <a:srgbClr val="0033CC"/>
                </a:solidFill>
              </a:rPr>
              <a:t> et </a:t>
            </a:r>
            <a:r>
              <a:rPr lang="fr-FR" sz="8000" i="1" dirty="0" smtClean="0">
                <a:solidFill>
                  <a:srgbClr val="0033CC"/>
                </a:solidFill>
              </a:rPr>
              <a:t>localisation</a:t>
            </a:r>
            <a:r>
              <a:rPr lang="fr-FR" sz="8000" dirty="0" smtClean="0">
                <a:solidFill>
                  <a:srgbClr val="0033CC"/>
                </a:solidFill>
              </a:rPr>
              <a:t>, le format de la chaîne de caractères respecte le format attendu pour ces types de données (ce format est spécifié dans l’API J2SE) </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Pour la propriété fichier, le format utilisé est celui des URL. Ce format support le protocole </a:t>
            </a:r>
            <a:r>
              <a:rPr lang="fr-FR" sz="8000" dirty="0" err="1" smtClean="0">
                <a:solidFill>
                  <a:srgbClr val="0033CC"/>
                </a:solidFill>
              </a:rPr>
              <a:t>classpath</a:t>
            </a:r>
            <a:r>
              <a:rPr lang="fr-FR" sz="8000" dirty="0" smtClean="0">
                <a:solidFill>
                  <a:srgbClr val="0033CC"/>
                </a:solidFill>
              </a:rPr>
              <a:t> introduit par Spring pour accéder aux fichiers se trouvant dans le </a:t>
            </a:r>
            <a:r>
              <a:rPr lang="fr-FR" sz="8000" dirty="0" err="1" smtClean="0">
                <a:solidFill>
                  <a:srgbClr val="0033CC"/>
                </a:solidFill>
              </a:rPr>
              <a:t>classpath</a:t>
            </a:r>
            <a:r>
              <a:rPr lang="fr-FR" sz="8000" dirty="0" smtClean="0">
                <a:solidFill>
                  <a:srgbClr val="0033CC"/>
                </a:solidFill>
              </a:rPr>
              <a:t>.</a:t>
            </a:r>
          </a:p>
          <a:p>
            <a:pPr eaLnBrk="1" fontAlgn="auto" hangingPunct="1">
              <a:spcAft>
                <a:spcPts val="0"/>
              </a:spcAft>
              <a:buFont typeface="Wingdings" pitchFamily="2" charset="2"/>
              <a:buChar char="§"/>
              <a:defRPr/>
            </a:pP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 Injection de la valeur </a:t>
            </a:r>
            <a:r>
              <a:rPr lang="fr-FR" sz="8000" dirty="0" err="1" smtClean="0">
                <a:solidFill>
                  <a:srgbClr val="0033CC"/>
                </a:solidFill>
              </a:rPr>
              <a:t>null</a:t>
            </a:r>
            <a:r>
              <a:rPr lang="fr-FR" sz="8000" dirty="0" smtClean="0">
                <a:solidFill>
                  <a:srgbClr val="0033CC"/>
                </a:solidFill>
              </a:rPr>
              <a:t> :</a:t>
            </a:r>
          </a:p>
          <a:p>
            <a:pPr lvl="1" algn="l" eaLnBrk="1" fontAlgn="auto" hangingPunct="1">
              <a:spcAft>
                <a:spcPts val="0"/>
              </a:spcAft>
              <a:defRPr/>
            </a:pPr>
            <a:endParaRPr lang="fr-FR" sz="5500" dirty="0" smtClean="0">
              <a:solidFill>
                <a:srgbClr val="0033CC"/>
              </a:solidFill>
            </a:endParaRPr>
          </a:p>
          <a:p>
            <a:pPr eaLnBrk="1" fontAlgn="auto" hangingPunct="1">
              <a:spcAft>
                <a:spcPts val="0"/>
              </a:spcAft>
              <a:buFont typeface="Wingdings" pitchFamily="2" charset="2"/>
              <a:buChar char="§"/>
              <a:defRPr/>
            </a:pPr>
            <a:endParaRPr lang="fr-FR" sz="5500" dirty="0" smtClean="0">
              <a:solidFill>
                <a:srgbClr val="0033CC"/>
              </a:solidFill>
            </a:endParaRPr>
          </a:p>
          <a:p>
            <a:pPr lvl="4" algn="l" eaLnBrk="1" fontAlgn="auto" hangingPunct="1"/>
            <a:r>
              <a:rPr lang="fr-FR" sz="7200" i="1" dirty="0" smtClean="0">
                <a:solidFill>
                  <a:srgbClr val="0033CC"/>
                </a:solidFill>
              </a:rPr>
              <a:t>&lt;</a:t>
            </a:r>
            <a:r>
              <a:rPr lang="fr-FR" sz="7200" i="1" dirty="0" err="1" smtClean="0">
                <a:solidFill>
                  <a:srgbClr val="0033CC"/>
                </a:solidFill>
              </a:rPr>
              <a:t>bean</a:t>
            </a:r>
            <a:r>
              <a:rPr lang="fr-FR" sz="7200" i="1" dirty="0" smtClean="0">
                <a:solidFill>
                  <a:srgbClr val="0033CC"/>
                </a:solidFill>
              </a:rPr>
              <a:t> id=˝</a:t>
            </a:r>
            <a:r>
              <a:rPr lang="fr-FR" sz="7200" i="1" dirty="0" err="1" smtClean="0">
                <a:solidFill>
                  <a:srgbClr val="0033CC"/>
                </a:solidFill>
              </a:rPr>
              <a:t>monBean</a:t>
            </a:r>
            <a:r>
              <a:rPr lang="fr-FR" sz="7200" i="1" dirty="0" smtClean="0">
                <a:solidFill>
                  <a:srgbClr val="0033CC"/>
                </a:solidFill>
              </a:rPr>
              <a:t>˝ class=˝</a:t>
            </a:r>
            <a:r>
              <a:rPr lang="fr-FR" sz="7200" i="1" dirty="0" err="1" smtClean="0">
                <a:solidFill>
                  <a:srgbClr val="0033CC"/>
                </a:solidFill>
              </a:rPr>
              <a:t>UnBean</a:t>
            </a:r>
            <a:r>
              <a:rPr lang="fr-FR" sz="7200" i="1" dirty="0" smtClean="0">
                <a:solidFill>
                  <a:srgbClr val="0033CC"/>
                </a:solidFill>
              </a:rPr>
              <a:t>˝&gt;</a:t>
            </a:r>
          </a:p>
          <a:p>
            <a:pPr lvl="4" algn="l" eaLnBrk="1" fontAlgn="auto" hangingPunct="1"/>
            <a:r>
              <a:rPr lang="fr-FR" sz="7200" i="1" dirty="0" smtClean="0">
                <a:solidFill>
                  <a:srgbClr val="0033CC"/>
                </a:solidFill>
              </a:rPr>
              <a:t>    &lt;</a:t>
            </a:r>
            <a:r>
              <a:rPr lang="fr-FR" sz="7200" i="1" dirty="0" err="1" smtClean="0">
                <a:solidFill>
                  <a:srgbClr val="0033CC"/>
                </a:solidFill>
              </a:rPr>
              <a:t>constructor</a:t>
            </a:r>
            <a:r>
              <a:rPr lang="fr-FR" sz="7200" i="1" dirty="0" smtClean="0">
                <a:solidFill>
                  <a:srgbClr val="0033CC"/>
                </a:solidFill>
              </a:rPr>
              <a:t>-</a:t>
            </a:r>
            <a:r>
              <a:rPr lang="fr-FR" sz="7200" i="1" dirty="0" err="1" smtClean="0">
                <a:solidFill>
                  <a:srgbClr val="0033CC"/>
                </a:solidFill>
              </a:rPr>
              <a:t>arg</a:t>
            </a:r>
            <a:r>
              <a:rPr lang="fr-FR" sz="7200" i="1" dirty="0" smtClean="0">
                <a:solidFill>
                  <a:srgbClr val="0033CC"/>
                </a:solidFill>
              </a:rPr>
              <a:t> type=˝</a:t>
            </a:r>
            <a:r>
              <a:rPr lang="fr-FR" sz="7200" i="1" dirty="0" err="1" smtClean="0">
                <a:solidFill>
                  <a:srgbClr val="0033CC"/>
                </a:solidFill>
              </a:rPr>
              <a:t>java.lang.String</a:t>
            </a:r>
            <a:r>
              <a:rPr lang="fr-FR" sz="7200" i="1" dirty="0" smtClean="0">
                <a:solidFill>
                  <a:srgbClr val="0033CC"/>
                </a:solidFill>
              </a:rPr>
              <a:t>˝&gt;</a:t>
            </a:r>
          </a:p>
          <a:p>
            <a:pPr lvl="4" algn="l" eaLnBrk="1" fontAlgn="auto" hangingPunct="1"/>
            <a:r>
              <a:rPr lang="fr-FR" sz="7200" i="1" dirty="0" smtClean="0">
                <a:solidFill>
                  <a:srgbClr val="0033CC"/>
                </a:solidFill>
              </a:rPr>
              <a:t>          &lt;</a:t>
            </a:r>
            <a:r>
              <a:rPr lang="fr-FR" sz="7200" i="1" dirty="0" err="1" smtClean="0">
                <a:solidFill>
                  <a:srgbClr val="0033CC"/>
                </a:solidFill>
              </a:rPr>
              <a:t>null</a:t>
            </a:r>
            <a:r>
              <a:rPr lang="fr-FR" sz="7200" i="1" dirty="0" smtClean="0">
                <a:solidFill>
                  <a:srgbClr val="0033CC"/>
                </a:solidFill>
              </a:rPr>
              <a:t>/&gt;</a:t>
            </a:r>
          </a:p>
          <a:p>
            <a:pPr lvl="4" algn="l" eaLnBrk="1" fontAlgn="auto" hangingPunct="1"/>
            <a:r>
              <a:rPr lang="fr-FR" sz="7200" i="1" dirty="0" smtClean="0">
                <a:solidFill>
                  <a:srgbClr val="0033CC"/>
                </a:solidFill>
              </a:rPr>
              <a:t> &lt;/</a:t>
            </a:r>
            <a:r>
              <a:rPr lang="fr-FR" sz="7200" i="1" dirty="0" err="1" smtClean="0">
                <a:solidFill>
                  <a:srgbClr val="0033CC"/>
                </a:solidFill>
              </a:rPr>
              <a:t>constructor</a:t>
            </a:r>
            <a:r>
              <a:rPr lang="fr-FR" sz="7200" i="1" dirty="0" smtClean="0">
                <a:solidFill>
                  <a:srgbClr val="0033CC"/>
                </a:solidFill>
              </a:rPr>
              <a:t>-</a:t>
            </a:r>
            <a:r>
              <a:rPr lang="fr-FR" sz="7200" i="1" dirty="0" err="1" smtClean="0">
                <a:solidFill>
                  <a:srgbClr val="0033CC"/>
                </a:solidFill>
              </a:rPr>
              <a:t>arg</a:t>
            </a:r>
            <a:r>
              <a:rPr lang="fr-FR" sz="7200" i="1" dirty="0" smtClean="0">
                <a:solidFill>
                  <a:srgbClr val="0033CC"/>
                </a:solidFill>
              </a:rPr>
              <a:t> &gt;</a:t>
            </a:r>
          </a:p>
          <a:p>
            <a:pPr lvl="4" algn="l" eaLnBrk="1" fontAlgn="auto" hangingPunct="1"/>
            <a:r>
              <a:rPr lang="fr-FR" sz="7200" i="1" dirty="0" smtClean="0">
                <a:solidFill>
                  <a:srgbClr val="0033CC"/>
                </a:solidFill>
              </a:rPr>
              <a:t>&lt;/</a:t>
            </a:r>
            <a:r>
              <a:rPr lang="fr-FR" sz="7200" i="1" dirty="0" err="1" smtClean="0">
                <a:solidFill>
                  <a:srgbClr val="0033CC"/>
                </a:solidFill>
              </a:rPr>
              <a:t>bean</a:t>
            </a:r>
            <a:r>
              <a:rPr lang="fr-FR" sz="7200" i="1" dirty="0" smtClean="0">
                <a:solidFill>
                  <a:srgbClr val="0033CC"/>
                </a:solidFill>
              </a:rPr>
              <a:t>&gt;</a:t>
            </a:r>
          </a:p>
          <a:p>
            <a:pPr eaLnBrk="1" fontAlgn="t" hangingPunct="1"/>
            <a:endParaRPr lang="fr-FR" sz="54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226</a:t>
            </a:fld>
            <a:endParaRPr lang="fr-BE" dirty="0"/>
          </a:p>
        </p:txBody>
      </p:sp>
    </p:spTree>
    <p:extLst>
      <p:ext uri="{BB962C8B-B14F-4D97-AF65-F5344CB8AC3E}">
        <p14:creationId xmlns:p14="http://schemas.microsoft.com/office/powerpoint/2010/main" val="156910910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62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Injection de structure de données:</a:t>
            </a:r>
          </a:p>
          <a:p>
            <a:pPr eaLnBrk="1" fontAlgn="auto" hangingPunct="1">
              <a:spcAft>
                <a:spcPts val="0"/>
              </a:spcAft>
              <a:buFont typeface="Wingdings" pitchFamily="2" charset="2"/>
              <a:buChar char="§"/>
              <a:defRPr/>
            </a:pPr>
            <a:r>
              <a:rPr lang="fr-FR" sz="8000" dirty="0" smtClean="0">
                <a:solidFill>
                  <a:srgbClr val="0033CC"/>
                </a:solidFill>
              </a:rPr>
              <a:t>Spring supporte les structures suivantes :</a:t>
            </a:r>
          </a:p>
          <a:p>
            <a:pPr lvl="1" algn="l"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java.util.Map</a:t>
            </a:r>
            <a:endParaRPr lang="fr-FR" sz="8000" dirty="0" smtClean="0">
              <a:solidFill>
                <a:srgbClr val="0033CC"/>
              </a:solidFill>
            </a:endParaRPr>
          </a:p>
          <a:p>
            <a:pPr lvl="1" algn="l"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java.util.Set</a:t>
            </a:r>
            <a:endParaRPr lang="fr-FR" sz="8000" dirty="0" smtClean="0">
              <a:solidFill>
                <a:srgbClr val="0033CC"/>
              </a:solidFill>
            </a:endParaRPr>
          </a:p>
          <a:p>
            <a:pPr lvl="1" algn="l" eaLnBrk="1" fontAlgn="auto" hangingPunct="1">
              <a:spcAft>
                <a:spcPts val="0"/>
              </a:spcAft>
              <a:buFont typeface="Wingdings" pitchFamily="2" charset="2"/>
              <a:buChar char="§"/>
              <a:defRPr/>
            </a:pPr>
            <a:r>
              <a:rPr lang="fr-FR" sz="8000" dirty="0" smtClean="0">
                <a:solidFill>
                  <a:srgbClr val="0033CC"/>
                </a:solidFill>
              </a:rPr>
              <a:t> </a:t>
            </a:r>
            <a:r>
              <a:rPr lang="fr-FR" sz="8000" dirty="0" err="1" smtClean="0">
                <a:solidFill>
                  <a:srgbClr val="0033CC"/>
                </a:solidFill>
              </a:rPr>
              <a:t>java.util.List</a:t>
            </a:r>
            <a:endParaRPr lang="fr-FR" sz="8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Le type </a:t>
            </a:r>
            <a:r>
              <a:rPr lang="fr-FR" sz="8000" dirty="0" err="1" smtClean="0">
                <a:solidFill>
                  <a:srgbClr val="0033CC"/>
                </a:solidFill>
              </a:rPr>
              <a:t>java.util.Map</a:t>
            </a:r>
            <a:r>
              <a:rPr lang="fr-FR" sz="8000" dirty="0" smtClean="0">
                <a:solidFill>
                  <a:srgbClr val="0033CC"/>
                </a:solidFill>
              </a:rPr>
              <a:t> :</a:t>
            </a:r>
          </a:p>
          <a:p>
            <a:pPr lvl="5" algn="l">
              <a:defRPr/>
            </a:pPr>
            <a:r>
              <a:rPr lang="fr-FR" sz="7200" dirty="0" smtClean="0">
                <a:solidFill>
                  <a:srgbClr val="0033CC"/>
                </a:solidFill>
              </a:rPr>
              <a:t>&lt;</a:t>
            </a:r>
            <a:r>
              <a:rPr lang="fr-FR" sz="7200" i="1" dirty="0" err="1" smtClean="0">
                <a:solidFill>
                  <a:srgbClr val="0033CC"/>
                </a:solidFill>
              </a:rPr>
              <a:t>property</a:t>
            </a:r>
            <a:r>
              <a:rPr lang="fr-FR" sz="7200" i="1" dirty="0" smtClean="0">
                <a:solidFill>
                  <a:srgbClr val="0033CC"/>
                </a:solidFill>
              </a:rPr>
              <a:t> name=˝</a:t>
            </a:r>
            <a:r>
              <a:rPr lang="fr-FR" sz="7200" i="1" dirty="0" err="1" smtClean="0">
                <a:solidFill>
                  <a:srgbClr val="0033CC"/>
                </a:solidFill>
              </a:rPr>
              <a:t>maMap</a:t>
            </a:r>
            <a:r>
              <a:rPr lang="fr-FR" sz="7200" i="1" dirty="0" smtClean="0">
                <a:solidFill>
                  <a:srgbClr val="0033CC"/>
                </a:solidFill>
              </a:rPr>
              <a:t>˝&gt;</a:t>
            </a:r>
          </a:p>
          <a:p>
            <a:pPr lvl="5" algn="l">
              <a:defRPr/>
            </a:pPr>
            <a:r>
              <a:rPr lang="fr-FR" sz="7200" i="1" dirty="0" smtClean="0">
                <a:solidFill>
                  <a:srgbClr val="0033CC"/>
                </a:solidFill>
              </a:rPr>
              <a:t>    &lt;</a:t>
            </a:r>
            <a:r>
              <a:rPr lang="fr-FR" sz="7200" i="1" dirty="0" err="1" smtClean="0">
                <a:solidFill>
                  <a:srgbClr val="0033CC"/>
                </a:solidFill>
              </a:rPr>
              <a:t>map</a:t>
            </a:r>
            <a:r>
              <a:rPr lang="fr-FR" sz="7200" i="1" dirty="0" smtClean="0">
                <a:solidFill>
                  <a:srgbClr val="0033CC"/>
                </a:solidFill>
              </a:rPr>
              <a:t>&gt;</a:t>
            </a:r>
          </a:p>
          <a:p>
            <a:pPr lvl="5" algn="l">
              <a:defRPr/>
            </a:pPr>
            <a:r>
              <a:rPr lang="fr-FR" sz="7200" i="1" dirty="0" smtClean="0">
                <a:solidFill>
                  <a:srgbClr val="0033CC"/>
                </a:solidFill>
              </a:rPr>
              <a:t>        &lt;entry </a:t>
            </a:r>
            <a:r>
              <a:rPr lang="fr-FR" sz="7200" i="1" dirty="0" err="1" smtClean="0">
                <a:solidFill>
                  <a:srgbClr val="0033CC"/>
                </a:solidFill>
              </a:rPr>
              <a:t>key</a:t>
            </a:r>
            <a:r>
              <a:rPr lang="fr-FR" sz="7200" i="1" dirty="0" smtClean="0">
                <a:solidFill>
                  <a:srgbClr val="0033CC"/>
                </a:solidFill>
              </a:rPr>
              <a:t>= ˝cle1˝&gt;</a:t>
            </a:r>
          </a:p>
          <a:p>
            <a:pPr lvl="5" algn="l">
              <a:defRPr/>
            </a:pPr>
            <a:r>
              <a:rPr lang="fr-FR" sz="7200" i="1" dirty="0" smtClean="0">
                <a:solidFill>
                  <a:srgbClr val="0033CC"/>
                </a:solidFill>
              </a:rPr>
              <a:t>              &lt;value&gt;valeur1&lt;/value&gt;</a:t>
            </a:r>
          </a:p>
          <a:p>
            <a:pPr lvl="5" algn="l">
              <a:defRPr/>
            </a:pPr>
            <a:r>
              <a:rPr lang="fr-FR" sz="7200" i="1" dirty="0" smtClean="0">
                <a:solidFill>
                  <a:srgbClr val="0033CC"/>
                </a:solidFill>
              </a:rPr>
              <a:t>         &lt;/entry&gt;</a:t>
            </a:r>
          </a:p>
          <a:p>
            <a:pPr lvl="5" algn="l">
              <a:defRPr/>
            </a:pPr>
            <a:r>
              <a:rPr lang="fr-FR" sz="7200" i="1" dirty="0" smtClean="0">
                <a:solidFill>
                  <a:srgbClr val="0033CC"/>
                </a:solidFill>
              </a:rPr>
              <a:t>          &lt;entry </a:t>
            </a:r>
            <a:r>
              <a:rPr lang="fr-FR" sz="7200" i="1" dirty="0" err="1" smtClean="0">
                <a:solidFill>
                  <a:srgbClr val="0033CC"/>
                </a:solidFill>
              </a:rPr>
              <a:t>key</a:t>
            </a:r>
            <a:r>
              <a:rPr lang="fr-FR" sz="7200" i="1" dirty="0" smtClean="0">
                <a:solidFill>
                  <a:srgbClr val="0033CC"/>
                </a:solidFill>
              </a:rPr>
              <a:t>= ˝cle2˝&gt;</a:t>
            </a:r>
          </a:p>
          <a:p>
            <a:pPr lvl="5" algn="l">
              <a:defRPr/>
            </a:pPr>
            <a:r>
              <a:rPr lang="fr-FR" sz="7200" i="1" dirty="0" smtClean="0">
                <a:solidFill>
                  <a:srgbClr val="0033CC"/>
                </a:solidFill>
              </a:rPr>
              <a:t>              &lt;value&gt;valeur2&lt;/value&gt;</a:t>
            </a:r>
          </a:p>
          <a:p>
            <a:pPr lvl="5" algn="l">
              <a:defRPr/>
            </a:pPr>
            <a:r>
              <a:rPr lang="fr-FR" sz="7200" i="1" dirty="0" smtClean="0">
                <a:solidFill>
                  <a:srgbClr val="0033CC"/>
                </a:solidFill>
              </a:rPr>
              <a:t>         &lt;/entry&gt;</a:t>
            </a:r>
          </a:p>
          <a:p>
            <a:pPr lvl="5" algn="l">
              <a:defRPr/>
            </a:pPr>
            <a:r>
              <a:rPr lang="fr-FR" sz="7200" i="1" dirty="0" smtClean="0">
                <a:solidFill>
                  <a:srgbClr val="0033CC"/>
                </a:solidFill>
              </a:rPr>
              <a:t>     &lt;/</a:t>
            </a:r>
            <a:r>
              <a:rPr lang="fr-FR" sz="7200" i="1" dirty="0" err="1" smtClean="0">
                <a:solidFill>
                  <a:srgbClr val="0033CC"/>
                </a:solidFill>
              </a:rPr>
              <a:t>map</a:t>
            </a:r>
            <a:r>
              <a:rPr lang="fr-FR" sz="7200" i="1" dirty="0" smtClean="0">
                <a:solidFill>
                  <a:srgbClr val="0033CC"/>
                </a:solidFill>
              </a:rPr>
              <a:t>&gt;</a:t>
            </a:r>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227</a:t>
            </a:fld>
            <a:endParaRPr lang="fr-BE" dirty="0"/>
          </a:p>
        </p:txBody>
      </p:sp>
    </p:spTree>
    <p:extLst>
      <p:ext uri="{BB962C8B-B14F-4D97-AF65-F5344CB8AC3E}">
        <p14:creationId xmlns:p14="http://schemas.microsoft.com/office/powerpoint/2010/main" val="216953282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47500" lnSpcReduction="20000"/>
          </a:bodyPr>
          <a:lstStyle/>
          <a:p>
            <a:pPr eaLnBrk="1" fontAlgn="auto" hangingPunct="1">
              <a:spcAft>
                <a:spcPts val="0"/>
              </a:spcAft>
              <a:buFont typeface="Wingdings" pitchFamily="2" charset="2"/>
              <a:buChar char="§"/>
              <a:defRPr/>
            </a:pPr>
            <a:endParaRPr lang="fr-FR" sz="2900" dirty="0" smtClean="0">
              <a:solidFill>
                <a:srgbClr val="0033CC"/>
              </a:solidFill>
            </a:endParaRPr>
          </a:p>
          <a:p>
            <a:pPr eaLnBrk="1" fontAlgn="auto" hangingPunct="1">
              <a:spcAft>
                <a:spcPts val="0"/>
              </a:spcAft>
              <a:buFont typeface="Wingdings" pitchFamily="2" charset="2"/>
              <a:buChar char="§"/>
              <a:defRPr/>
            </a:pPr>
            <a:r>
              <a:rPr lang="fr-FR" sz="3600" dirty="0" smtClean="0">
                <a:solidFill>
                  <a:srgbClr val="0033CC"/>
                </a:solidFill>
              </a:rPr>
              <a:t>Le type </a:t>
            </a:r>
            <a:r>
              <a:rPr lang="fr-FR" sz="3600" dirty="0" err="1" smtClean="0">
                <a:solidFill>
                  <a:srgbClr val="0033CC"/>
                </a:solidFill>
              </a:rPr>
              <a:t>java.util.Map</a:t>
            </a:r>
            <a:r>
              <a:rPr lang="fr-FR" sz="3600" dirty="0" smtClean="0">
                <a:solidFill>
                  <a:srgbClr val="0033CC"/>
                </a:solidFill>
              </a:rPr>
              <a:t> :</a:t>
            </a:r>
          </a:p>
          <a:p>
            <a:pPr lvl="1" algn="l" eaLnBrk="1" fontAlgn="auto" hangingPunct="1">
              <a:spcAft>
                <a:spcPts val="0"/>
              </a:spcAft>
              <a:buFont typeface="Wingdings" pitchFamily="2" charset="2"/>
              <a:buChar char="§"/>
              <a:defRPr/>
            </a:pPr>
            <a:r>
              <a:rPr lang="fr-FR" sz="3600" dirty="0" smtClean="0">
                <a:solidFill>
                  <a:srgbClr val="0033CC"/>
                </a:solidFill>
              </a:rPr>
              <a:t>La syntaxe suivante est valide aussi :</a:t>
            </a:r>
          </a:p>
          <a:p>
            <a:pPr lvl="5" algn="l">
              <a:defRPr/>
            </a:pPr>
            <a:r>
              <a:rPr lang="fr-FR" sz="3600" i="1" dirty="0" smtClean="0">
                <a:solidFill>
                  <a:srgbClr val="0033CC"/>
                </a:solidFill>
              </a:rPr>
              <a:t>&lt;</a:t>
            </a:r>
            <a:r>
              <a:rPr lang="fr-FR" sz="3600" i="1" dirty="0" err="1" smtClean="0">
                <a:solidFill>
                  <a:srgbClr val="0033CC"/>
                </a:solidFill>
              </a:rPr>
              <a:t>property</a:t>
            </a:r>
            <a:r>
              <a:rPr lang="fr-FR" sz="3600" i="1" dirty="0" smtClean="0">
                <a:solidFill>
                  <a:srgbClr val="0033CC"/>
                </a:solidFill>
              </a:rPr>
              <a:t> name=˝</a:t>
            </a:r>
            <a:r>
              <a:rPr lang="fr-FR" sz="3600" i="1" dirty="0" err="1" smtClean="0">
                <a:solidFill>
                  <a:srgbClr val="0033CC"/>
                </a:solidFill>
              </a:rPr>
              <a:t>maMap</a:t>
            </a:r>
            <a:r>
              <a:rPr lang="fr-FR" sz="3600" i="1" dirty="0" smtClean="0">
                <a:solidFill>
                  <a:srgbClr val="0033CC"/>
                </a:solidFill>
              </a:rPr>
              <a:t>˝&gt;</a:t>
            </a:r>
          </a:p>
          <a:p>
            <a:pPr lvl="5" algn="l">
              <a:defRPr/>
            </a:pPr>
            <a:r>
              <a:rPr lang="fr-FR" sz="3600" i="1" dirty="0" smtClean="0">
                <a:solidFill>
                  <a:srgbClr val="0033CC"/>
                </a:solidFill>
              </a:rPr>
              <a:t>    &lt;</a:t>
            </a:r>
            <a:r>
              <a:rPr lang="fr-FR" sz="3600" i="1" dirty="0" err="1" smtClean="0">
                <a:solidFill>
                  <a:srgbClr val="0033CC"/>
                </a:solidFill>
              </a:rPr>
              <a:t>map</a:t>
            </a:r>
            <a:r>
              <a:rPr lang="fr-FR" sz="3600" i="1" dirty="0" smtClean="0">
                <a:solidFill>
                  <a:srgbClr val="0033CC"/>
                </a:solidFill>
              </a:rPr>
              <a:t>&gt;</a:t>
            </a:r>
          </a:p>
          <a:p>
            <a:pPr lvl="5" algn="l">
              <a:defRPr/>
            </a:pPr>
            <a:r>
              <a:rPr lang="fr-FR" sz="3600" i="1" dirty="0" smtClean="0">
                <a:solidFill>
                  <a:srgbClr val="0033CC"/>
                </a:solidFill>
              </a:rPr>
              <a:t>        &lt;entry </a:t>
            </a:r>
            <a:r>
              <a:rPr lang="fr-FR" sz="3600" i="1" dirty="0" err="1" smtClean="0">
                <a:solidFill>
                  <a:srgbClr val="0033CC"/>
                </a:solidFill>
              </a:rPr>
              <a:t>key</a:t>
            </a:r>
            <a:r>
              <a:rPr lang="fr-FR" sz="3600" i="1" dirty="0" smtClean="0">
                <a:solidFill>
                  <a:srgbClr val="0033CC"/>
                </a:solidFill>
              </a:rPr>
              <a:t>= ˝cle1˝ value=˝value1˝/&gt;</a:t>
            </a:r>
          </a:p>
          <a:p>
            <a:pPr lvl="5" algn="l">
              <a:defRPr/>
            </a:pPr>
            <a:r>
              <a:rPr lang="fr-FR" sz="3600" i="1" dirty="0" smtClean="0">
                <a:solidFill>
                  <a:srgbClr val="0033CC"/>
                </a:solidFill>
              </a:rPr>
              <a:t>        &lt;entry </a:t>
            </a:r>
            <a:r>
              <a:rPr lang="fr-FR" sz="3600" i="1" dirty="0" err="1" smtClean="0">
                <a:solidFill>
                  <a:srgbClr val="0033CC"/>
                </a:solidFill>
              </a:rPr>
              <a:t>key</a:t>
            </a:r>
            <a:r>
              <a:rPr lang="fr-FR" sz="3600" i="1" dirty="0" smtClean="0">
                <a:solidFill>
                  <a:srgbClr val="0033CC"/>
                </a:solidFill>
              </a:rPr>
              <a:t>= ˝cle2˝ value=˝value2˝/&gt;</a:t>
            </a:r>
          </a:p>
          <a:p>
            <a:pPr lvl="5" algn="l">
              <a:defRPr/>
            </a:pPr>
            <a:r>
              <a:rPr lang="fr-FR" sz="3600" i="1" dirty="0" smtClean="0">
                <a:solidFill>
                  <a:srgbClr val="0033CC"/>
                </a:solidFill>
              </a:rPr>
              <a:t>  &lt;/</a:t>
            </a:r>
            <a:r>
              <a:rPr lang="fr-FR" sz="3600" i="1" dirty="0" err="1" smtClean="0">
                <a:solidFill>
                  <a:srgbClr val="0033CC"/>
                </a:solidFill>
              </a:rPr>
              <a:t>map</a:t>
            </a:r>
            <a:r>
              <a:rPr lang="fr-FR" sz="3600" i="1" dirty="0" smtClean="0">
                <a:solidFill>
                  <a:srgbClr val="0033CC"/>
                </a:solidFill>
              </a:rPr>
              <a:t>&gt;</a:t>
            </a:r>
          </a:p>
          <a:p>
            <a:pPr eaLnBrk="1" fontAlgn="auto" hangingPunct="1">
              <a:spcAft>
                <a:spcPts val="0"/>
              </a:spcAft>
              <a:buFont typeface="Wingdings" pitchFamily="2" charset="2"/>
              <a:buChar char="§"/>
              <a:defRPr/>
            </a:pPr>
            <a:r>
              <a:rPr lang="fr-FR" sz="3600" dirty="0" smtClean="0">
                <a:solidFill>
                  <a:srgbClr val="0033CC"/>
                </a:solidFill>
              </a:rPr>
              <a:t>Le type </a:t>
            </a:r>
            <a:r>
              <a:rPr lang="fr-FR" sz="3600" dirty="0" err="1" smtClean="0">
                <a:solidFill>
                  <a:srgbClr val="0033CC"/>
                </a:solidFill>
              </a:rPr>
              <a:t>java.util.Set</a:t>
            </a:r>
            <a:r>
              <a:rPr lang="fr-FR" sz="3600" dirty="0" smtClean="0">
                <a:solidFill>
                  <a:srgbClr val="0033CC"/>
                </a:solidFill>
              </a:rPr>
              <a:t> :</a:t>
            </a:r>
          </a:p>
          <a:p>
            <a:pPr lvl="5" algn="l">
              <a:defRPr/>
            </a:pPr>
            <a:r>
              <a:rPr lang="fr-FR" sz="3600" i="1" dirty="0" smtClean="0">
                <a:solidFill>
                  <a:srgbClr val="0033CC"/>
                </a:solidFill>
              </a:rPr>
              <a:t>&lt;</a:t>
            </a:r>
            <a:r>
              <a:rPr lang="fr-FR" sz="3600" i="1" dirty="0" err="1" smtClean="0">
                <a:solidFill>
                  <a:srgbClr val="0033CC"/>
                </a:solidFill>
              </a:rPr>
              <a:t>property</a:t>
            </a:r>
            <a:r>
              <a:rPr lang="fr-FR" sz="3600" i="1" dirty="0" smtClean="0">
                <a:solidFill>
                  <a:srgbClr val="0033CC"/>
                </a:solidFill>
              </a:rPr>
              <a:t> name=˝</a:t>
            </a:r>
            <a:r>
              <a:rPr lang="fr-FR" sz="3600" i="1" dirty="0" err="1" smtClean="0">
                <a:solidFill>
                  <a:srgbClr val="0033CC"/>
                </a:solidFill>
              </a:rPr>
              <a:t>monSet</a:t>
            </a:r>
            <a:r>
              <a:rPr lang="fr-FR" sz="3600" i="1" dirty="0" smtClean="0">
                <a:solidFill>
                  <a:srgbClr val="0033CC"/>
                </a:solidFill>
              </a:rPr>
              <a:t>˝&gt;</a:t>
            </a:r>
          </a:p>
          <a:p>
            <a:pPr lvl="5" algn="l">
              <a:defRPr/>
            </a:pPr>
            <a:r>
              <a:rPr lang="fr-FR" sz="3600" i="1" dirty="0" smtClean="0">
                <a:solidFill>
                  <a:srgbClr val="0033CC"/>
                </a:solidFill>
              </a:rPr>
              <a:t>    &lt;set&gt;</a:t>
            </a:r>
          </a:p>
          <a:p>
            <a:pPr lvl="5" algn="l">
              <a:defRPr/>
            </a:pPr>
            <a:r>
              <a:rPr lang="fr-FR" sz="3600" i="1" dirty="0" smtClean="0">
                <a:solidFill>
                  <a:srgbClr val="0033CC"/>
                </a:solidFill>
              </a:rPr>
              <a:t>        &lt;value&gt;valeur1&lt;/value&gt;</a:t>
            </a:r>
          </a:p>
          <a:p>
            <a:pPr lvl="5" algn="l">
              <a:defRPr/>
            </a:pPr>
            <a:r>
              <a:rPr lang="fr-FR" sz="3600" i="1" dirty="0" smtClean="0">
                <a:solidFill>
                  <a:srgbClr val="0033CC"/>
                </a:solidFill>
              </a:rPr>
              <a:t>        &lt;value&gt;valeur2&lt;/value&gt;</a:t>
            </a:r>
          </a:p>
          <a:p>
            <a:pPr lvl="5" algn="l">
              <a:defRPr/>
            </a:pPr>
            <a:r>
              <a:rPr lang="fr-FR" sz="3600" i="1" dirty="0" smtClean="0">
                <a:solidFill>
                  <a:srgbClr val="0033CC"/>
                </a:solidFill>
              </a:rPr>
              <a:t>    &lt;/set&gt;</a:t>
            </a:r>
          </a:p>
          <a:p>
            <a:pPr lvl="5" algn="l">
              <a:defRPr/>
            </a:pPr>
            <a:r>
              <a:rPr lang="fr-FR" sz="3600" i="1" dirty="0" smtClean="0">
                <a:solidFill>
                  <a:srgbClr val="0033CC"/>
                </a:solidFill>
              </a:rPr>
              <a:t>&lt;/</a:t>
            </a:r>
            <a:r>
              <a:rPr lang="fr-FR" sz="3600" i="1" dirty="0" err="1" smtClean="0">
                <a:solidFill>
                  <a:srgbClr val="0033CC"/>
                </a:solidFill>
              </a:rPr>
              <a:t>property</a:t>
            </a:r>
            <a:r>
              <a:rPr lang="fr-FR" sz="3600" i="1" dirty="0" smtClean="0">
                <a:solidFill>
                  <a:srgbClr val="0033CC"/>
                </a:solidFill>
              </a:rPr>
              <a:t>&gt;</a:t>
            </a: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228</a:t>
            </a:fld>
            <a:endParaRPr lang="fr-BE" dirty="0"/>
          </a:p>
        </p:txBody>
      </p:sp>
    </p:spTree>
    <p:extLst>
      <p:ext uri="{BB962C8B-B14F-4D97-AF65-F5344CB8AC3E}">
        <p14:creationId xmlns:p14="http://schemas.microsoft.com/office/powerpoint/2010/main" val="334689446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2000" dirty="0" smtClean="0">
              <a:solidFill>
                <a:srgbClr val="0033CC"/>
              </a:solidFill>
            </a:endParaRPr>
          </a:p>
          <a:p>
            <a:pPr eaLnBrk="1" fontAlgn="auto" hangingPunct="1">
              <a:spcAft>
                <a:spcPts val="0"/>
              </a:spcAft>
              <a:buFont typeface="Wingdings" pitchFamily="2" charset="2"/>
              <a:buChar char="§"/>
              <a:defRPr/>
            </a:pPr>
            <a:r>
              <a:rPr lang="fr-FR" sz="7200" dirty="0" smtClean="0">
                <a:solidFill>
                  <a:srgbClr val="0033CC"/>
                </a:solidFill>
              </a:rPr>
              <a:t>Le type </a:t>
            </a:r>
            <a:r>
              <a:rPr lang="fr-FR" sz="7200" dirty="0" err="1" smtClean="0">
                <a:solidFill>
                  <a:srgbClr val="0033CC"/>
                </a:solidFill>
              </a:rPr>
              <a:t>java.util.List</a:t>
            </a:r>
            <a:r>
              <a:rPr lang="fr-FR" sz="7200" dirty="0" smtClean="0">
                <a:solidFill>
                  <a:srgbClr val="0033CC"/>
                </a:solidFill>
              </a:rPr>
              <a:t> :</a:t>
            </a:r>
          </a:p>
          <a:p>
            <a:pPr lvl="5" algn="l">
              <a:defRPr/>
            </a:pPr>
            <a:r>
              <a:rPr lang="fr-FR" sz="7200" i="1" dirty="0" smtClean="0">
                <a:solidFill>
                  <a:srgbClr val="0033CC"/>
                </a:solidFill>
              </a:rPr>
              <a:t>&lt;</a:t>
            </a:r>
            <a:r>
              <a:rPr lang="fr-FR" sz="7200" i="1" dirty="0" err="1" smtClean="0">
                <a:solidFill>
                  <a:srgbClr val="0033CC"/>
                </a:solidFill>
              </a:rPr>
              <a:t>property</a:t>
            </a:r>
            <a:r>
              <a:rPr lang="fr-FR" sz="7200" i="1" dirty="0" smtClean="0">
                <a:solidFill>
                  <a:srgbClr val="0033CC"/>
                </a:solidFill>
              </a:rPr>
              <a:t> name=˝</a:t>
            </a:r>
            <a:r>
              <a:rPr lang="fr-FR" sz="7200" i="1" dirty="0" err="1" smtClean="0">
                <a:solidFill>
                  <a:srgbClr val="0033CC"/>
                </a:solidFill>
              </a:rPr>
              <a:t>maListe</a:t>
            </a:r>
            <a:r>
              <a:rPr lang="fr-FR" sz="7200" i="1" dirty="0" smtClean="0">
                <a:solidFill>
                  <a:srgbClr val="0033CC"/>
                </a:solidFill>
              </a:rPr>
              <a:t>˝&gt;</a:t>
            </a:r>
          </a:p>
          <a:p>
            <a:pPr lvl="5" algn="l">
              <a:defRPr/>
            </a:pPr>
            <a:r>
              <a:rPr lang="fr-FR" sz="7200" i="1" dirty="0" smtClean="0">
                <a:solidFill>
                  <a:srgbClr val="0033CC"/>
                </a:solidFill>
              </a:rPr>
              <a:t>    &lt;</a:t>
            </a:r>
            <a:r>
              <a:rPr lang="fr-FR" sz="7200" i="1" dirty="0" err="1" smtClean="0">
                <a:solidFill>
                  <a:srgbClr val="0033CC"/>
                </a:solidFill>
              </a:rPr>
              <a:t>list</a:t>
            </a:r>
            <a:r>
              <a:rPr lang="fr-FR" sz="7200" i="1" dirty="0" smtClean="0">
                <a:solidFill>
                  <a:srgbClr val="0033CC"/>
                </a:solidFill>
              </a:rPr>
              <a:t>&gt;</a:t>
            </a:r>
          </a:p>
          <a:p>
            <a:pPr lvl="5" algn="l">
              <a:defRPr/>
            </a:pPr>
            <a:r>
              <a:rPr lang="fr-FR" sz="7200" i="1" dirty="0" smtClean="0">
                <a:solidFill>
                  <a:srgbClr val="0033CC"/>
                </a:solidFill>
              </a:rPr>
              <a:t>        &lt;value&gt;valeur1&lt;/value&gt;</a:t>
            </a:r>
          </a:p>
          <a:p>
            <a:pPr lvl="5" algn="l">
              <a:defRPr/>
            </a:pPr>
            <a:r>
              <a:rPr lang="fr-FR" sz="7200" i="1" dirty="0" smtClean="0">
                <a:solidFill>
                  <a:srgbClr val="0033CC"/>
                </a:solidFill>
              </a:rPr>
              <a:t>        &lt;value&gt;valeur1&lt;/value&gt;</a:t>
            </a:r>
          </a:p>
          <a:p>
            <a:pPr lvl="5" algn="l">
              <a:defRPr/>
            </a:pPr>
            <a:r>
              <a:rPr lang="fr-FR" sz="7200" i="1" dirty="0" smtClean="0">
                <a:solidFill>
                  <a:srgbClr val="0033CC"/>
                </a:solidFill>
              </a:rPr>
              <a:t>    &lt;/ </a:t>
            </a:r>
            <a:r>
              <a:rPr lang="fr-FR" sz="7200" i="1" dirty="0" err="1" smtClean="0">
                <a:solidFill>
                  <a:srgbClr val="0033CC"/>
                </a:solidFill>
              </a:rPr>
              <a:t>list</a:t>
            </a:r>
            <a:r>
              <a:rPr lang="fr-FR" sz="7200" i="1" dirty="0" smtClean="0">
                <a:solidFill>
                  <a:srgbClr val="0033CC"/>
                </a:solidFill>
              </a:rPr>
              <a:t>&gt;</a:t>
            </a:r>
          </a:p>
          <a:p>
            <a:pPr lvl="4" algn="l">
              <a:defRPr/>
            </a:pPr>
            <a:r>
              <a:rPr lang="fr-FR" sz="7200" i="1" dirty="0" smtClean="0">
                <a:solidFill>
                  <a:srgbClr val="0033CC"/>
                </a:solidFill>
              </a:rPr>
              <a:t>       &lt;/</a:t>
            </a:r>
            <a:r>
              <a:rPr lang="fr-FR" sz="7200" i="1" dirty="0" err="1" smtClean="0">
                <a:solidFill>
                  <a:srgbClr val="0033CC"/>
                </a:solidFill>
              </a:rPr>
              <a:t>property</a:t>
            </a:r>
            <a:r>
              <a:rPr lang="fr-FR" sz="7200" i="1" dirty="0" smtClean="0">
                <a:solidFill>
                  <a:srgbClr val="0033CC"/>
                </a:solidFill>
              </a:rPr>
              <a:t>&gt;</a:t>
            </a:r>
          </a:p>
          <a:p>
            <a:pPr>
              <a:buFont typeface="Wingdings" pitchFamily="2" charset="2"/>
              <a:buChar char="§"/>
              <a:defRPr/>
            </a:pPr>
            <a:r>
              <a:rPr lang="fr-FR" sz="7200" dirty="0" smtClean="0">
                <a:solidFill>
                  <a:srgbClr val="0033CC"/>
                </a:solidFill>
              </a:rPr>
              <a:t> Le type </a:t>
            </a:r>
            <a:r>
              <a:rPr lang="fr-FR" sz="7200" dirty="0" err="1" smtClean="0">
                <a:solidFill>
                  <a:srgbClr val="0033CC"/>
                </a:solidFill>
              </a:rPr>
              <a:t>java.util.Properties</a:t>
            </a:r>
            <a:r>
              <a:rPr lang="fr-FR" sz="7200" dirty="0" smtClean="0">
                <a:solidFill>
                  <a:srgbClr val="0033CC"/>
                </a:solidFill>
              </a:rPr>
              <a:t> :</a:t>
            </a:r>
          </a:p>
          <a:p>
            <a:pPr lvl="5" algn="l">
              <a:defRPr/>
            </a:pPr>
            <a:r>
              <a:rPr lang="fr-FR" sz="7200" i="1" dirty="0" smtClean="0">
                <a:solidFill>
                  <a:srgbClr val="0033CC"/>
                </a:solidFill>
              </a:rPr>
              <a:t>&lt;</a:t>
            </a:r>
            <a:r>
              <a:rPr lang="fr-FR" sz="7200" i="1" dirty="0" err="1" smtClean="0">
                <a:solidFill>
                  <a:srgbClr val="0033CC"/>
                </a:solidFill>
              </a:rPr>
              <a:t>property</a:t>
            </a:r>
            <a:r>
              <a:rPr lang="fr-FR" sz="7200" i="1" dirty="0" smtClean="0">
                <a:solidFill>
                  <a:srgbClr val="0033CC"/>
                </a:solidFill>
              </a:rPr>
              <a:t> name=˝</a:t>
            </a:r>
            <a:r>
              <a:rPr lang="fr-FR" sz="7200" i="1" dirty="0" err="1" smtClean="0">
                <a:solidFill>
                  <a:srgbClr val="0033CC"/>
                </a:solidFill>
              </a:rPr>
              <a:t>properties</a:t>
            </a:r>
            <a:r>
              <a:rPr lang="fr-FR" sz="7200" i="1" dirty="0" smtClean="0">
                <a:solidFill>
                  <a:srgbClr val="0033CC"/>
                </a:solidFill>
              </a:rPr>
              <a:t>˝&gt;</a:t>
            </a:r>
          </a:p>
          <a:p>
            <a:pPr lvl="5" algn="l">
              <a:defRPr/>
            </a:pPr>
            <a:r>
              <a:rPr lang="fr-FR" sz="7200" i="1" dirty="0" smtClean="0">
                <a:solidFill>
                  <a:srgbClr val="0033CC"/>
                </a:solidFill>
              </a:rPr>
              <a:t>    &lt;</a:t>
            </a:r>
            <a:r>
              <a:rPr lang="fr-FR" sz="7200" i="1" dirty="0" err="1" smtClean="0">
                <a:solidFill>
                  <a:srgbClr val="0033CC"/>
                </a:solidFill>
              </a:rPr>
              <a:t>props</a:t>
            </a:r>
            <a:r>
              <a:rPr lang="fr-FR" sz="7200" i="1" dirty="0" smtClean="0">
                <a:solidFill>
                  <a:srgbClr val="0033CC"/>
                </a:solidFill>
              </a:rPr>
              <a:t>&gt;</a:t>
            </a:r>
          </a:p>
          <a:p>
            <a:pPr lvl="5" algn="l">
              <a:defRPr/>
            </a:pPr>
            <a:r>
              <a:rPr lang="fr-FR" sz="7200" i="1" dirty="0" smtClean="0">
                <a:solidFill>
                  <a:srgbClr val="0033CC"/>
                </a:solidFill>
              </a:rPr>
              <a:t>        &lt;</a:t>
            </a:r>
            <a:r>
              <a:rPr lang="fr-FR" sz="7200" i="1" dirty="0" err="1" smtClean="0">
                <a:solidFill>
                  <a:srgbClr val="0033CC"/>
                </a:solidFill>
              </a:rPr>
              <a:t>prop</a:t>
            </a:r>
            <a:r>
              <a:rPr lang="fr-FR" sz="7200" i="1" dirty="0" smtClean="0">
                <a:solidFill>
                  <a:srgbClr val="0033CC"/>
                </a:solidFill>
              </a:rPr>
              <a:t> </a:t>
            </a:r>
            <a:r>
              <a:rPr lang="fr-FR" sz="7200" i="1" dirty="0" err="1" smtClean="0">
                <a:solidFill>
                  <a:srgbClr val="0033CC"/>
                </a:solidFill>
              </a:rPr>
              <a:t>key</a:t>
            </a:r>
            <a:r>
              <a:rPr lang="fr-FR" sz="7200" i="1" dirty="0" smtClean="0">
                <a:solidFill>
                  <a:srgbClr val="0033CC"/>
                </a:solidFill>
              </a:rPr>
              <a:t>=˝log4j.rootLogger˝&gt;</a:t>
            </a:r>
          </a:p>
          <a:p>
            <a:pPr lvl="5" algn="l">
              <a:defRPr/>
            </a:pPr>
            <a:r>
              <a:rPr lang="fr-FR" sz="7200" i="1" dirty="0" smtClean="0">
                <a:solidFill>
                  <a:srgbClr val="0033CC"/>
                </a:solidFill>
              </a:rPr>
              <a:t>            DEBUG.CONSOLE</a:t>
            </a:r>
          </a:p>
          <a:p>
            <a:pPr lvl="5" algn="l">
              <a:defRPr/>
            </a:pPr>
            <a:r>
              <a:rPr lang="fr-FR" sz="7200" i="1" dirty="0" smtClean="0">
                <a:solidFill>
                  <a:srgbClr val="0033CC"/>
                </a:solidFill>
              </a:rPr>
              <a:t>         &lt;/</a:t>
            </a:r>
            <a:r>
              <a:rPr lang="fr-FR" sz="7200" i="1" dirty="0" err="1" smtClean="0">
                <a:solidFill>
                  <a:srgbClr val="0033CC"/>
                </a:solidFill>
              </a:rPr>
              <a:t>prop</a:t>
            </a:r>
            <a:r>
              <a:rPr lang="fr-FR" sz="7200" i="1" dirty="0" smtClean="0">
                <a:solidFill>
                  <a:srgbClr val="0033CC"/>
                </a:solidFill>
              </a:rPr>
              <a:t>&gt;</a:t>
            </a:r>
          </a:p>
          <a:p>
            <a:pPr lvl="5" algn="l">
              <a:defRPr/>
            </a:pPr>
            <a:r>
              <a:rPr lang="fr-FR" sz="7200" i="1" dirty="0" smtClean="0">
                <a:solidFill>
                  <a:srgbClr val="0033CC"/>
                </a:solidFill>
              </a:rPr>
              <a:t>         &lt;</a:t>
            </a:r>
            <a:r>
              <a:rPr lang="fr-FR" sz="7200" i="1" dirty="0" err="1" smtClean="0">
                <a:solidFill>
                  <a:srgbClr val="0033CC"/>
                </a:solidFill>
              </a:rPr>
              <a:t>prop</a:t>
            </a:r>
            <a:r>
              <a:rPr lang="fr-FR" sz="7200" i="1" dirty="0" smtClean="0">
                <a:solidFill>
                  <a:srgbClr val="0033CC"/>
                </a:solidFill>
              </a:rPr>
              <a:t> </a:t>
            </a:r>
            <a:r>
              <a:rPr lang="fr-FR" sz="7200" i="1" dirty="0" err="1" smtClean="0">
                <a:solidFill>
                  <a:srgbClr val="0033CC"/>
                </a:solidFill>
              </a:rPr>
              <a:t>key</a:t>
            </a:r>
            <a:r>
              <a:rPr lang="fr-FR" sz="7200" i="1" dirty="0" smtClean="0">
                <a:solidFill>
                  <a:srgbClr val="0033CC"/>
                </a:solidFill>
              </a:rPr>
              <a:t>=˝l</a:t>
            </a:r>
            <a:r>
              <a:rPr lang="fr-FR" sz="7200" dirty="0" smtClean="0">
                <a:solidFill>
                  <a:srgbClr val="0033CC"/>
                </a:solidFill>
              </a:rPr>
              <a:t>og4j.logger.appli</a:t>
            </a:r>
            <a:r>
              <a:rPr lang="fr-FR" sz="7200" i="1" dirty="0" smtClean="0">
                <a:solidFill>
                  <a:srgbClr val="0033CC"/>
                </a:solidFill>
              </a:rPr>
              <a:t>˝&gt;</a:t>
            </a:r>
          </a:p>
          <a:p>
            <a:pPr lvl="5" algn="l">
              <a:defRPr/>
            </a:pPr>
            <a:r>
              <a:rPr lang="fr-FR" sz="7200" i="1" dirty="0" smtClean="0">
                <a:solidFill>
                  <a:srgbClr val="0033CC"/>
                </a:solidFill>
              </a:rPr>
              <a:t>            WARN</a:t>
            </a:r>
          </a:p>
          <a:p>
            <a:pPr lvl="5" algn="l">
              <a:defRPr/>
            </a:pPr>
            <a:r>
              <a:rPr lang="fr-FR" sz="7200" i="1" dirty="0" smtClean="0">
                <a:solidFill>
                  <a:srgbClr val="0033CC"/>
                </a:solidFill>
              </a:rPr>
              <a:t>         &lt;/</a:t>
            </a:r>
            <a:r>
              <a:rPr lang="fr-FR" sz="7200" i="1" dirty="0" err="1" smtClean="0">
                <a:solidFill>
                  <a:srgbClr val="0033CC"/>
                </a:solidFill>
              </a:rPr>
              <a:t>prop</a:t>
            </a:r>
            <a:r>
              <a:rPr lang="fr-FR" sz="7200" i="1" dirty="0" smtClean="0">
                <a:solidFill>
                  <a:srgbClr val="0033CC"/>
                </a:solidFill>
              </a:rPr>
              <a:t>&gt;</a:t>
            </a:r>
          </a:p>
          <a:p>
            <a:pPr lvl="5" algn="l">
              <a:defRPr/>
            </a:pPr>
            <a:r>
              <a:rPr lang="fr-FR" sz="7200" i="1" dirty="0" smtClean="0">
                <a:solidFill>
                  <a:srgbClr val="0033CC"/>
                </a:solidFill>
              </a:rPr>
              <a:t>    /</a:t>
            </a:r>
            <a:r>
              <a:rPr lang="fr-FR" sz="7200" i="1" dirty="0" err="1" smtClean="0">
                <a:solidFill>
                  <a:srgbClr val="0033CC"/>
                </a:solidFill>
              </a:rPr>
              <a:t>props</a:t>
            </a:r>
            <a:r>
              <a:rPr lang="fr-FR" sz="7200" i="1" dirty="0" smtClean="0">
                <a:solidFill>
                  <a:srgbClr val="0033CC"/>
                </a:solidFill>
              </a:rPr>
              <a:t>&gt;</a:t>
            </a:r>
          </a:p>
          <a:p>
            <a:pPr lvl="4" algn="l">
              <a:defRPr/>
            </a:pPr>
            <a:r>
              <a:rPr lang="fr-FR" sz="7200" i="1" dirty="0" smtClean="0">
                <a:solidFill>
                  <a:srgbClr val="0033CC"/>
                </a:solidFill>
              </a:rPr>
              <a:t>          &lt;/</a:t>
            </a:r>
            <a:r>
              <a:rPr lang="fr-FR" sz="7200" i="1" dirty="0" err="1" smtClean="0">
                <a:solidFill>
                  <a:srgbClr val="0033CC"/>
                </a:solidFill>
              </a:rPr>
              <a:t>property</a:t>
            </a:r>
            <a:r>
              <a:rPr lang="fr-FR" sz="7200" i="1" dirty="0" smtClean="0">
                <a:solidFill>
                  <a:srgbClr val="0033CC"/>
                </a:solidFill>
              </a:rPr>
              <a:t>&gt;</a:t>
            </a:r>
          </a:p>
          <a:p>
            <a:pPr>
              <a:buFont typeface="Wingdings" pitchFamily="2" charset="2"/>
              <a:buChar char="§"/>
              <a:defRPr/>
            </a:pPr>
            <a:endParaRPr lang="fr-FR" sz="7200" dirty="0" smtClean="0">
              <a:solidFill>
                <a:srgbClr val="0033CC"/>
              </a:solidFill>
            </a:endParaRPr>
          </a:p>
          <a:p>
            <a:pPr>
              <a:buFont typeface="Wingdings" pitchFamily="2" charset="2"/>
              <a:buChar char="§"/>
              <a:defRPr/>
            </a:pPr>
            <a:endParaRPr lang="fr-FR" sz="7200" dirty="0" smtClean="0">
              <a:solidFill>
                <a:srgbClr val="0033CC"/>
              </a:solidFill>
            </a:endParaRPr>
          </a:p>
          <a:p>
            <a:pPr lvl="5" algn="l">
              <a:defRPr/>
            </a:pPr>
            <a:endParaRPr lang="fr-FR" sz="7200" i="1" dirty="0" smtClean="0">
              <a:solidFill>
                <a:srgbClr val="0033CC"/>
              </a:solidFill>
            </a:endParaRPr>
          </a:p>
          <a:p>
            <a:pPr lvl="5" algn="l">
              <a:defRPr/>
            </a:pPr>
            <a:endParaRPr lang="fr-FR" sz="7200" i="1"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229</a:t>
            </a:fld>
            <a:endParaRPr lang="fr-BE" dirty="0"/>
          </a:p>
        </p:txBody>
      </p:sp>
    </p:spTree>
    <p:extLst>
      <p:ext uri="{BB962C8B-B14F-4D97-AF65-F5344CB8AC3E}">
        <p14:creationId xmlns:p14="http://schemas.microsoft.com/office/powerpoint/2010/main" val="2750389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L'environnement d'exécution des applications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conteneurs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web</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conteneur d'EJB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23</a:t>
            </a:fld>
            <a:endParaRPr lang="fr-BE"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2000" dirty="0" smtClean="0">
              <a:solidFill>
                <a:srgbClr val="0033CC"/>
              </a:solidFill>
            </a:endParaRPr>
          </a:p>
          <a:p>
            <a:pPr eaLnBrk="1" fontAlgn="auto" hangingPunct="1">
              <a:spcAft>
                <a:spcPts val="0"/>
              </a:spcAft>
              <a:buFont typeface="Wingdings" pitchFamily="2" charset="2"/>
              <a:buChar char="§"/>
              <a:defRPr/>
            </a:pPr>
            <a:r>
              <a:rPr lang="fr-FR" sz="8000" dirty="0" smtClean="0">
                <a:solidFill>
                  <a:srgbClr val="0033CC"/>
                </a:solidFill>
              </a:rPr>
              <a:t>Injection des collaborateurs :</a:t>
            </a:r>
          </a:p>
          <a:p>
            <a:pPr lvl="1" algn="l" eaLnBrk="1" fontAlgn="auto" hangingPunct="1">
              <a:spcAft>
                <a:spcPts val="0"/>
              </a:spcAft>
              <a:buFont typeface="Wingdings" pitchFamily="2" charset="2"/>
              <a:buChar char="§"/>
              <a:defRPr/>
            </a:pPr>
            <a:r>
              <a:rPr lang="fr-FR" sz="8000" dirty="0" smtClean="0">
                <a:solidFill>
                  <a:srgbClr val="0033CC"/>
                </a:solidFill>
              </a:rPr>
              <a:t> Spring utilise deux méthodes pour l’injection des collaborateurs :</a:t>
            </a:r>
          </a:p>
          <a:p>
            <a:pPr lvl="2" algn="l" eaLnBrk="1" fontAlgn="auto" hangingPunct="1">
              <a:spcAft>
                <a:spcPts val="0"/>
              </a:spcAft>
              <a:buFont typeface="Wingdings" pitchFamily="2" charset="2"/>
              <a:buChar char="§"/>
              <a:defRPr/>
            </a:pPr>
            <a:r>
              <a:rPr lang="fr-FR" sz="8000" dirty="0" smtClean="0">
                <a:solidFill>
                  <a:srgbClr val="0033CC"/>
                </a:solidFill>
              </a:rPr>
              <a:t> Injection explicite des collaborateurs</a:t>
            </a:r>
          </a:p>
          <a:p>
            <a:pPr lvl="2" algn="l" eaLnBrk="1" fontAlgn="auto" hangingPunct="1">
              <a:spcAft>
                <a:spcPts val="0"/>
              </a:spcAft>
              <a:buFont typeface="Wingdings" pitchFamily="2" charset="2"/>
              <a:buChar char="§"/>
              <a:defRPr/>
            </a:pPr>
            <a:r>
              <a:rPr lang="fr-FR" sz="8000" dirty="0" smtClean="0">
                <a:solidFill>
                  <a:srgbClr val="0033CC"/>
                </a:solidFill>
              </a:rPr>
              <a:t> Injection automatique</a:t>
            </a:r>
          </a:p>
          <a:p>
            <a:pPr>
              <a:buFont typeface="Wingdings" pitchFamily="2" charset="2"/>
              <a:buChar char="§"/>
              <a:defRPr/>
            </a:pPr>
            <a:r>
              <a:rPr lang="fr-FR" sz="8000" dirty="0" smtClean="0">
                <a:solidFill>
                  <a:srgbClr val="0033CC"/>
                </a:solidFill>
              </a:rPr>
              <a:t> Injection explicite :</a:t>
            </a:r>
          </a:p>
          <a:p>
            <a:pPr lvl="1" algn="l">
              <a:buFont typeface="Wingdings" pitchFamily="2" charset="2"/>
              <a:buChar char="§"/>
              <a:defRPr/>
            </a:pPr>
            <a:r>
              <a:rPr lang="fr-FR" sz="8000" dirty="0" smtClean="0">
                <a:solidFill>
                  <a:srgbClr val="0033CC"/>
                </a:solidFill>
              </a:rPr>
              <a:t> c’est le développeur qui décide du choix du Bean.</a:t>
            </a:r>
          </a:p>
          <a:p>
            <a:pPr lvl="1" algn="l">
              <a:buFont typeface="Wingdings" pitchFamily="2" charset="2"/>
              <a:buChar char="§"/>
              <a:defRPr/>
            </a:pPr>
            <a:endParaRPr lang="fr-FR" sz="8000" dirty="0" smtClean="0">
              <a:solidFill>
                <a:srgbClr val="0033CC"/>
              </a:solidFill>
            </a:endParaRPr>
          </a:p>
          <a:p>
            <a:pPr lvl="1" algn="l">
              <a:defRPr/>
            </a:pPr>
            <a:r>
              <a:rPr lang="fr-FR" sz="6400" i="1" dirty="0" smtClean="0">
                <a:solidFill>
                  <a:srgbClr val="0033CC"/>
                </a:solidFill>
              </a:rPr>
              <a:t>&lt;</a:t>
            </a:r>
            <a:r>
              <a:rPr lang="fr-FR" sz="6400" i="1" dirty="0" err="1" smtClean="0">
                <a:solidFill>
                  <a:srgbClr val="0033CC"/>
                </a:solidFill>
              </a:rPr>
              <a:t>bean</a:t>
            </a:r>
            <a:r>
              <a:rPr lang="fr-FR" sz="6400" i="1" dirty="0" smtClean="0">
                <a:solidFill>
                  <a:srgbClr val="0033CC"/>
                </a:solidFill>
              </a:rPr>
              <a:t> id=˝</a:t>
            </a:r>
            <a:r>
              <a:rPr lang="fr-FR" sz="6400" i="1" dirty="0" err="1" smtClean="0">
                <a:solidFill>
                  <a:srgbClr val="0033CC"/>
                </a:solidFill>
              </a:rPr>
              <a:t>serviceManager</a:t>
            </a:r>
            <a:r>
              <a:rPr lang="fr-FR" sz="6400" i="1" dirty="0" smtClean="0">
                <a:solidFill>
                  <a:srgbClr val="0033CC"/>
                </a:solidFill>
              </a:rPr>
              <a:t>˝ class=˝</a:t>
            </a:r>
            <a:r>
              <a:rPr lang="fr-FR" sz="6400" i="1" dirty="0" err="1" smtClean="0">
                <a:solidFill>
                  <a:srgbClr val="0033CC"/>
                </a:solidFill>
              </a:rPr>
              <a:t>ServiceManagerImpl</a:t>
            </a:r>
            <a:r>
              <a:rPr lang="fr-FR" sz="6400" i="1" dirty="0" smtClean="0">
                <a:solidFill>
                  <a:srgbClr val="0033CC"/>
                </a:solidFill>
              </a:rPr>
              <a:t>˝&gt;</a:t>
            </a:r>
          </a:p>
          <a:p>
            <a:pPr lvl="1" algn="l">
              <a:defRPr/>
            </a:pPr>
            <a:r>
              <a:rPr lang="fr-FR" sz="6400" i="1" dirty="0" smtClean="0">
                <a:solidFill>
                  <a:srgbClr val="0033CC"/>
                </a:solidFill>
              </a:rPr>
              <a:t>     &lt;</a:t>
            </a:r>
            <a:r>
              <a:rPr lang="fr-FR" sz="6400" i="1" dirty="0" err="1" smtClean="0">
                <a:solidFill>
                  <a:srgbClr val="0033CC"/>
                </a:solidFill>
              </a:rPr>
              <a:t>property</a:t>
            </a:r>
            <a:r>
              <a:rPr lang="fr-FR" sz="6400" i="1" dirty="0" smtClean="0">
                <a:solidFill>
                  <a:srgbClr val="0033CC"/>
                </a:solidFill>
              </a:rPr>
              <a:t> name=˝dao˝&gt;</a:t>
            </a:r>
          </a:p>
          <a:p>
            <a:pPr lvl="1" algn="l">
              <a:defRPr/>
            </a:pPr>
            <a:r>
              <a:rPr lang="fr-FR" sz="6400" i="1" dirty="0" smtClean="0">
                <a:solidFill>
                  <a:srgbClr val="0033CC"/>
                </a:solidFill>
              </a:rPr>
              <a:t>        &lt;</a:t>
            </a:r>
            <a:r>
              <a:rPr lang="fr-FR" sz="6400" i="1" dirty="0" err="1" smtClean="0">
                <a:solidFill>
                  <a:srgbClr val="0033CC"/>
                </a:solidFill>
              </a:rPr>
              <a:t>ref</a:t>
            </a:r>
            <a:r>
              <a:rPr lang="fr-FR" sz="6400" i="1" dirty="0" smtClean="0">
                <a:solidFill>
                  <a:srgbClr val="0033CC"/>
                </a:solidFill>
              </a:rPr>
              <a:t> </a:t>
            </a:r>
            <a:r>
              <a:rPr lang="fr-FR" sz="6400" b="1" i="1" u="sng" dirty="0" err="1" smtClean="0">
                <a:solidFill>
                  <a:srgbClr val="0033CC"/>
                </a:solidFill>
              </a:rPr>
              <a:t>bean</a:t>
            </a:r>
            <a:r>
              <a:rPr lang="fr-FR" sz="6400" i="1" dirty="0" smtClean="0">
                <a:solidFill>
                  <a:srgbClr val="0033CC"/>
                </a:solidFill>
              </a:rPr>
              <a:t>=˝dao˝/&gt;</a:t>
            </a:r>
          </a:p>
          <a:p>
            <a:pPr lvl="1" algn="l">
              <a:defRPr/>
            </a:pPr>
            <a:r>
              <a:rPr lang="fr-FR" sz="6400" i="1" dirty="0" smtClean="0">
                <a:solidFill>
                  <a:srgbClr val="0033CC"/>
                </a:solidFill>
              </a:rPr>
              <a:t>     &lt;/</a:t>
            </a:r>
            <a:r>
              <a:rPr lang="fr-FR" sz="6400" i="1" dirty="0" err="1" smtClean="0">
                <a:solidFill>
                  <a:srgbClr val="0033CC"/>
                </a:solidFill>
              </a:rPr>
              <a:t>property</a:t>
            </a:r>
            <a:r>
              <a:rPr lang="fr-FR" sz="6400" i="1" dirty="0" smtClean="0">
                <a:solidFill>
                  <a:srgbClr val="0033CC"/>
                </a:solidFill>
              </a:rPr>
              <a:t>&gt;</a:t>
            </a:r>
          </a:p>
          <a:p>
            <a:pPr lvl="1" algn="l">
              <a:defRPr/>
            </a:pPr>
            <a:r>
              <a:rPr lang="fr-FR" sz="6400" i="1" dirty="0" smtClean="0">
                <a:solidFill>
                  <a:srgbClr val="0033CC"/>
                </a:solidFill>
              </a:rPr>
              <a:t>&lt;/</a:t>
            </a:r>
            <a:r>
              <a:rPr lang="fr-FR" sz="6400" i="1" dirty="0" err="1" smtClean="0">
                <a:solidFill>
                  <a:srgbClr val="0033CC"/>
                </a:solidFill>
              </a:rPr>
              <a:t>bean</a:t>
            </a:r>
            <a:r>
              <a:rPr lang="fr-FR" sz="6400" i="1" dirty="0" smtClean="0">
                <a:solidFill>
                  <a:srgbClr val="0033CC"/>
                </a:solidFill>
              </a:rPr>
              <a:t>&gt; </a:t>
            </a:r>
          </a:p>
          <a:p>
            <a:pPr lvl="1" algn="l">
              <a:defRPr/>
            </a:pPr>
            <a:endParaRPr lang="fr-FR" sz="6400" i="1" dirty="0" smtClean="0">
              <a:solidFill>
                <a:srgbClr val="0033CC"/>
              </a:solidFill>
            </a:endParaRPr>
          </a:p>
          <a:p>
            <a:pPr lvl="1" algn="l">
              <a:defRPr/>
            </a:pPr>
            <a:r>
              <a:rPr lang="fr-FR" sz="6400" i="1" dirty="0" smtClean="0">
                <a:solidFill>
                  <a:srgbClr val="0033CC"/>
                </a:solidFill>
              </a:rPr>
              <a:t>&lt;</a:t>
            </a:r>
            <a:r>
              <a:rPr lang="fr-FR" sz="6400" i="1" dirty="0" err="1" smtClean="0">
                <a:solidFill>
                  <a:srgbClr val="0033CC"/>
                </a:solidFill>
              </a:rPr>
              <a:t>bean</a:t>
            </a:r>
            <a:r>
              <a:rPr lang="fr-FR" sz="6400" i="1" dirty="0" smtClean="0">
                <a:solidFill>
                  <a:srgbClr val="0033CC"/>
                </a:solidFill>
              </a:rPr>
              <a:t> id=˝</a:t>
            </a:r>
            <a:r>
              <a:rPr lang="fr-FR" sz="6400" i="1" smtClean="0">
                <a:solidFill>
                  <a:srgbClr val="0033CC"/>
                </a:solidFill>
              </a:rPr>
              <a:t>serviceManager</a:t>
            </a:r>
            <a:r>
              <a:rPr lang="fr-FR" sz="6400" i="1" dirty="0" smtClean="0">
                <a:solidFill>
                  <a:srgbClr val="0033CC"/>
                </a:solidFill>
              </a:rPr>
              <a:t>˝ class=˝</a:t>
            </a:r>
            <a:r>
              <a:rPr lang="fr-FR" sz="6400" i="1" dirty="0" err="1" smtClean="0">
                <a:solidFill>
                  <a:srgbClr val="0033CC"/>
                </a:solidFill>
              </a:rPr>
              <a:t>ServiceManagerImpl</a:t>
            </a:r>
            <a:r>
              <a:rPr lang="fr-FR" sz="6400" i="1" dirty="0" smtClean="0">
                <a:solidFill>
                  <a:srgbClr val="0033CC"/>
                </a:solidFill>
              </a:rPr>
              <a:t>˝&gt;</a:t>
            </a:r>
          </a:p>
          <a:p>
            <a:pPr lvl="1" algn="l">
              <a:defRPr/>
            </a:pPr>
            <a:r>
              <a:rPr lang="fr-FR" sz="6400" i="1" dirty="0" smtClean="0">
                <a:solidFill>
                  <a:srgbClr val="0033CC"/>
                </a:solidFill>
              </a:rPr>
              <a:t>     &lt;</a:t>
            </a:r>
            <a:r>
              <a:rPr lang="fr-FR" sz="6400" i="1" dirty="0" err="1" smtClean="0">
                <a:solidFill>
                  <a:srgbClr val="0033CC"/>
                </a:solidFill>
              </a:rPr>
              <a:t>property</a:t>
            </a:r>
            <a:r>
              <a:rPr lang="fr-FR" sz="6400" i="1" dirty="0" smtClean="0">
                <a:solidFill>
                  <a:srgbClr val="0033CC"/>
                </a:solidFill>
              </a:rPr>
              <a:t> name=˝dao˝&gt;</a:t>
            </a:r>
          </a:p>
          <a:p>
            <a:pPr lvl="1" algn="l">
              <a:defRPr/>
            </a:pPr>
            <a:r>
              <a:rPr lang="fr-FR" sz="6400" i="1" dirty="0" smtClean="0">
                <a:solidFill>
                  <a:srgbClr val="0033CC"/>
                </a:solidFill>
              </a:rPr>
              <a:t>        &lt;</a:t>
            </a:r>
            <a:r>
              <a:rPr lang="fr-FR" sz="6400" i="1" dirty="0" err="1" smtClean="0">
                <a:solidFill>
                  <a:srgbClr val="0033CC"/>
                </a:solidFill>
              </a:rPr>
              <a:t>ref</a:t>
            </a:r>
            <a:r>
              <a:rPr lang="fr-FR" sz="6400" i="1" dirty="0" smtClean="0">
                <a:solidFill>
                  <a:srgbClr val="0033CC"/>
                </a:solidFill>
              </a:rPr>
              <a:t> </a:t>
            </a:r>
            <a:r>
              <a:rPr lang="fr-FR" sz="6400" b="1" i="1" u="sng" dirty="0" smtClean="0">
                <a:solidFill>
                  <a:srgbClr val="0033CC"/>
                </a:solidFill>
              </a:rPr>
              <a:t>local</a:t>
            </a:r>
            <a:r>
              <a:rPr lang="fr-FR" sz="6400" i="1" dirty="0" smtClean="0">
                <a:solidFill>
                  <a:srgbClr val="0033CC"/>
                </a:solidFill>
              </a:rPr>
              <a:t>=˝dao˝/&gt;</a:t>
            </a:r>
          </a:p>
          <a:p>
            <a:pPr lvl="1" algn="l">
              <a:defRPr/>
            </a:pPr>
            <a:r>
              <a:rPr lang="fr-FR" sz="6400" i="1" dirty="0" smtClean="0">
                <a:solidFill>
                  <a:srgbClr val="0033CC"/>
                </a:solidFill>
              </a:rPr>
              <a:t>     &lt;/</a:t>
            </a:r>
            <a:r>
              <a:rPr lang="fr-FR" sz="6400" i="1" dirty="0" err="1" smtClean="0">
                <a:solidFill>
                  <a:srgbClr val="0033CC"/>
                </a:solidFill>
              </a:rPr>
              <a:t>property</a:t>
            </a:r>
            <a:r>
              <a:rPr lang="fr-FR" sz="6400" i="1" dirty="0" smtClean="0">
                <a:solidFill>
                  <a:srgbClr val="0033CC"/>
                </a:solidFill>
              </a:rPr>
              <a:t>&gt;</a:t>
            </a:r>
          </a:p>
          <a:p>
            <a:pPr lvl="1" algn="l">
              <a:defRPr/>
            </a:pPr>
            <a:r>
              <a:rPr lang="fr-FR" sz="6400" i="1" dirty="0" smtClean="0">
                <a:solidFill>
                  <a:srgbClr val="0033CC"/>
                </a:solidFill>
              </a:rPr>
              <a:t>&lt;/</a:t>
            </a:r>
            <a:r>
              <a:rPr lang="fr-FR" sz="6400" i="1" dirty="0" err="1" smtClean="0">
                <a:solidFill>
                  <a:srgbClr val="0033CC"/>
                </a:solidFill>
              </a:rPr>
              <a:t>bean</a:t>
            </a:r>
            <a:r>
              <a:rPr lang="fr-FR" sz="6400" i="1" dirty="0" smtClean="0">
                <a:solidFill>
                  <a:srgbClr val="0033CC"/>
                </a:solidFill>
              </a:rPr>
              <a:t>&gt; </a:t>
            </a:r>
          </a:p>
          <a:p>
            <a:pPr lvl="5" algn="l">
              <a:defRPr/>
            </a:pPr>
            <a:endParaRPr lang="fr-FR" sz="7200" i="1" dirty="0" smtClean="0">
              <a:solidFill>
                <a:srgbClr val="0033CC"/>
              </a:solidFill>
            </a:endParaRPr>
          </a:p>
          <a:p>
            <a:pPr lvl="5" algn="l">
              <a:defRPr/>
            </a:pPr>
            <a:endParaRPr lang="fr-FR" sz="7200" i="1"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230</a:t>
            </a:fld>
            <a:endParaRPr lang="fr-BE" dirty="0"/>
          </a:p>
        </p:txBody>
      </p:sp>
    </p:spTree>
    <p:extLst>
      <p:ext uri="{BB962C8B-B14F-4D97-AF65-F5344CB8AC3E}">
        <p14:creationId xmlns:p14="http://schemas.microsoft.com/office/powerpoint/2010/main" val="14000895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fontScale="25000" lnSpcReduction="20000"/>
          </a:bodyPr>
          <a:lstStyle/>
          <a:p>
            <a:pPr eaLnBrk="1" fontAlgn="auto" hangingPunct="1">
              <a:spcAft>
                <a:spcPts val="0"/>
              </a:spcAft>
              <a:buFont typeface="Wingdings" pitchFamily="2" charset="2"/>
              <a:buChar char="§"/>
              <a:defRPr/>
            </a:pPr>
            <a:endParaRPr lang="fr-FR" sz="2000" dirty="0" smtClean="0">
              <a:solidFill>
                <a:srgbClr val="0033CC"/>
              </a:solidFill>
            </a:endParaRPr>
          </a:p>
          <a:p>
            <a:pPr>
              <a:buFont typeface="Wingdings" pitchFamily="2" charset="2"/>
              <a:buChar char="§"/>
              <a:defRPr/>
            </a:pPr>
            <a:r>
              <a:rPr lang="fr-FR" sz="6200" dirty="0" smtClean="0">
                <a:solidFill>
                  <a:srgbClr val="0033CC"/>
                </a:solidFill>
              </a:rPr>
              <a:t> </a:t>
            </a:r>
            <a:r>
              <a:rPr lang="fr-FR" sz="8000" dirty="0" smtClean="0">
                <a:solidFill>
                  <a:srgbClr val="0033CC"/>
                </a:solidFill>
              </a:rPr>
              <a:t>Injection explicite, autre syntaxe :</a:t>
            </a:r>
          </a:p>
          <a:p>
            <a:pPr>
              <a:buFont typeface="Wingdings" pitchFamily="2" charset="2"/>
              <a:buChar char="§"/>
              <a:defRPr/>
            </a:pPr>
            <a:endParaRPr lang="fr-FR" sz="8000" dirty="0" smtClean="0">
              <a:solidFill>
                <a:srgbClr val="0033CC"/>
              </a:solidFill>
            </a:endParaRPr>
          </a:p>
          <a:p>
            <a:pPr lvl="1" algn="l">
              <a:defRPr/>
            </a:pPr>
            <a:r>
              <a:rPr lang="fr-FR" sz="6400" dirty="0" smtClean="0">
                <a:solidFill>
                  <a:srgbClr val="0033CC"/>
                </a:solidFill>
              </a:rPr>
              <a:t>&lt;</a:t>
            </a:r>
            <a:r>
              <a:rPr lang="fr-FR" sz="6400" dirty="0" err="1" smtClean="0">
                <a:solidFill>
                  <a:srgbClr val="0033CC"/>
                </a:solidFill>
              </a:rPr>
              <a:t>bean</a:t>
            </a:r>
            <a:r>
              <a:rPr lang="fr-FR" sz="6400" dirty="0" smtClean="0">
                <a:solidFill>
                  <a:srgbClr val="0033CC"/>
                </a:solidFill>
              </a:rPr>
              <a:t> id=˝</a:t>
            </a:r>
            <a:r>
              <a:rPr lang="fr-FR" sz="6400" dirty="0" err="1" smtClean="0">
                <a:solidFill>
                  <a:srgbClr val="0033CC"/>
                </a:solidFill>
              </a:rPr>
              <a:t>serviceManger</a:t>
            </a:r>
            <a:r>
              <a:rPr lang="fr-FR" sz="6400" dirty="0" smtClean="0">
                <a:solidFill>
                  <a:srgbClr val="0033CC"/>
                </a:solidFill>
              </a:rPr>
              <a:t>˝ class=˝</a:t>
            </a:r>
            <a:r>
              <a:rPr lang="fr-FR" sz="6400" dirty="0" err="1" smtClean="0">
                <a:solidFill>
                  <a:srgbClr val="0033CC"/>
                </a:solidFill>
              </a:rPr>
              <a:t>ServiceManagerImpl</a:t>
            </a:r>
            <a:r>
              <a:rPr lang="fr-FR" sz="6400" dirty="0" smtClean="0">
                <a:solidFill>
                  <a:srgbClr val="0033CC"/>
                </a:solidFill>
              </a:rPr>
              <a:t>˝&gt;</a:t>
            </a:r>
          </a:p>
          <a:p>
            <a:pPr lvl="1" algn="l">
              <a:defRPr/>
            </a:pPr>
            <a:r>
              <a:rPr lang="fr-FR" sz="6400" dirty="0" smtClean="0">
                <a:solidFill>
                  <a:srgbClr val="0033CC"/>
                </a:solidFill>
              </a:rPr>
              <a:t>     &lt;</a:t>
            </a:r>
            <a:r>
              <a:rPr lang="fr-FR" sz="6400" dirty="0" err="1" smtClean="0">
                <a:solidFill>
                  <a:srgbClr val="0033CC"/>
                </a:solidFill>
              </a:rPr>
              <a:t>property</a:t>
            </a:r>
            <a:r>
              <a:rPr lang="fr-FR" sz="6400" dirty="0" smtClean="0">
                <a:solidFill>
                  <a:srgbClr val="0033CC"/>
                </a:solidFill>
              </a:rPr>
              <a:t> name=˝dao˝&gt;</a:t>
            </a:r>
          </a:p>
          <a:p>
            <a:pPr lvl="1" algn="l">
              <a:defRPr/>
            </a:pPr>
            <a:r>
              <a:rPr lang="fr-FR" sz="6400" dirty="0" smtClean="0">
                <a:solidFill>
                  <a:srgbClr val="0033CC"/>
                </a:solidFill>
              </a:rPr>
              <a:t>            &lt;</a:t>
            </a:r>
            <a:r>
              <a:rPr lang="fr-FR" sz="6400" dirty="0" err="1" smtClean="0">
                <a:solidFill>
                  <a:srgbClr val="0033CC"/>
                </a:solidFill>
              </a:rPr>
              <a:t>bean</a:t>
            </a:r>
            <a:r>
              <a:rPr lang="fr-FR" sz="6400" dirty="0" smtClean="0">
                <a:solidFill>
                  <a:srgbClr val="0033CC"/>
                </a:solidFill>
              </a:rPr>
              <a:t> class=˝</a:t>
            </a:r>
            <a:r>
              <a:rPr lang="fr-FR" sz="6400" dirty="0" err="1" smtClean="0">
                <a:solidFill>
                  <a:srgbClr val="0033CC"/>
                </a:solidFill>
              </a:rPr>
              <a:t>DaoManagerImpl</a:t>
            </a:r>
            <a:r>
              <a:rPr lang="fr-FR" sz="6400" dirty="0" smtClean="0">
                <a:solidFill>
                  <a:srgbClr val="0033CC"/>
                </a:solidFill>
              </a:rPr>
              <a:t>˝&gt;</a:t>
            </a:r>
          </a:p>
          <a:p>
            <a:pPr lvl="1" algn="l">
              <a:defRPr/>
            </a:pPr>
            <a:r>
              <a:rPr lang="fr-FR" sz="6400" dirty="0" smtClean="0">
                <a:solidFill>
                  <a:srgbClr val="0033CC"/>
                </a:solidFill>
              </a:rPr>
              <a:t>                &lt;</a:t>
            </a:r>
            <a:r>
              <a:rPr lang="fr-FR" sz="6400" dirty="0" err="1" smtClean="0">
                <a:solidFill>
                  <a:srgbClr val="0033CC"/>
                </a:solidFill>
              </a:rPr>
              <a:t>property</a:t>
            </a:r>
            <a:r>
              <a:rPr lang="fr-FR" sz="6400" dirty="0" smtClean="0">
                <a:solidFill>
                  <a:srgbClr val="0033CC"/>
                </a:solidFill>
              </a:rPr>
              <a:t> name=˝attr1˝ value=˝valeur1˝/&gt;</a:t>
            </a:r>
          </a:p>
          <a:p>
            <a:pPr lvl="1" algn="l">
              <a:defRPr/>
            </a:pPr>
            <a:r>
              <a:rPr lang="fr-FR" sz="6400" dirty="0" smtClean="0">
                <a:solidFill>
                  <a:srgbClr val="0033CC"/>
                </a:solidFill>
              </a:rPr>
              <a:t>                &lt;</a:t>
            </a:r>
            <a:r>
              <a:rPr lang="fr-FR" sz="6400" dirty="0" err="1" smtClean="0">
                <a:solidFill>
                  <a:srgbClr val="0033CC"/>
                </a:solidFill>
              </a:rPr>
              <a:t>property</a:t>
            </a:r>
            <a:r>
              <a:rPr lang="fr-FR" sz="6400" dirty="0" smtClean="0">
                <a:solidFill>
                  <a:srgbClr val="0033CC"/>
                </a:solidFill>
              </a:rPr>
              <a:t> name=˝attr2˝ value=˝valeur2˝/&gt;</a:t>
            </a:r>
          </a:p>
          <a:p>
            <a:pPr lvl="1" algn="l">
              <a:defRPr/>
            </a:pPr>
            <a:r>
              <a:rPr lang="fr-FR" sz="6400" dirty="0" smtClean="0">
                <a:solidFill>
                  <a:srgbClr val="0033CC"/>
                </a:solidFill>
              </a:rPr>
              <a:t>             &lt;/</a:t>
            </a:r>
            <a:r>
              <a:rPr lang="fr-FR" sz="6400" dirty="0" err="1" smtClean="0">
                <a:solidFill>
                  <a:srgbClr val="0033CC"/>
                </a:solidFill>
              </a:rPr>
              <a:t>bean</a:t>
            </a:r>
            <a:r>
              <a:rPr lang="fr-FR" sz="6400" dirty="0" smtClean="0">
                <a:solidFill>
                  <a:srgbClr val="0033CC"/>
                </a:solidFill>
              </a:rPr>
              <a:t>&gt;                      </a:t>
            </a:r>
          </a:p>
          <a:p>
            <a:pPr lvl="1" algn="l">
              <a:defRPr/>
            </a:pPr>
            <a:r>
              <a:rPr lang="fr-FR" sz="6400" dirty="0" smtClean="0">
                <a:solidFill>
                  <a:srgbClr val="0033CC"/>
                </a:solidFill>
              </a:rPr>
              <a:t>     &lt;/</a:t>
            </a:r>
            <a:r>
              <a:rPr lang="fr-FR" sz="6400" dirty="0" err="1" smtClean="0">
                <a:solidFill>
                  <a:srgbClr val="0033CC"/>
                </a:solidFill>
              </a:rPr>
              <a:t>property</a:t>
            </a:r>
            <a:r>
              <a:rPr lang="fr-FR" sz="6400" dirty="0" smtClean="0">
                <a:solidFill>
                  <a:srgbClr val="0033CC"/>
                </a:solidFill>
              </a:rPr>
              <a:t>&gt;</a:t>
            </a:r>
          </a:p>
          <a:p>
            <a:pPr lvl="1" algn="l">
              <a:defRPr/>
            </a:pPr>
            <a:r>
              <a:rPr lang="fr-FR" sz="6400" dirty="0" smtClean="0">
                <a:solidFill>
                  <a:srgbClr val="0033CC"/>
                </a:solidFill>
              </a:rPr>
              <a:t>&lt;/</a:t>
            </a:r>
            <a:r>
              <a:rPr lang="fr-FR" sz="6400" dirty="0" err="1" smtClean="0">
                <a:solidFill>
                  <a:srgbClr val="0033CC"/>
                </a:solidFill>
              </a:rPr>
              <a:t>bean</a:t>
            </a:r>
            <a:r>
              <a:rPr lang="fr-FR" sz="6400" dirty="0" smtClean="0">
                <a:solidFill>
                  <a:srgbClr val="0033CC"/>
                </a:solidFill>
              </a:rPr>
              <a:t>&gt; </a:t>
            </a:r>
          </a:p>
          <a:p>
            <a:pPr lvl="1" algn="l">
              <a:defRPr/>
            </a:pPr>
            <a:endParaRPr lang="fr-FR" sz="8000" dirty="0" smtClean="0">
              <a:solidFill>
                <a:srgbClr val="0033CC"/>
              </a:solidFill>
            </a:endParaRPr>
          </a:p>
          <a:p>
            <a:pPr lvl="1" algn="l">
              <a:defRPr/>
            </a:pPr>
            <a:r>
              <a:rPr lang="fr-FR" sz="8000" dirty="0" smtClean="0">
                <a:solidFill>
                  <a:srgbClr val="0033CC"/>
                </a:solidFill>
                <a:sym typeface="Wingdings" pitchFamily="2" charset="2"/>
              </a:rPr>
              <a:t>  Le Bean </a:t>
            </a:r>
            <a:r>
              <a:rPr lang="fr-FR" sz="8000" dirty="0" err="1" smtClean="0">
                <a:solidFill>
                  <a:srgbClr val="0033CC"/>
                </a:solidFill>
              </a:rPr>
              <a:t>DaoManagerImpl</a:t>
            </a:r>
            <a:r>
              <a:rPr lang="fr-FR" sz="8000" dirty="0" smtClean="0">
                <a:solidFill>
                  <a:srgbClr val="0033CC"/>
                </a:solidFill>
              </a:rPr>
              <a:t>  n’est visible qu’à l’intérieur du Bean </a:t>
            </a:r>
            <a:r>
              <a:rPr lang="fr-FR" sz="8000" dirty="0" err="1" smtClean="0">
                <a:solidFill>
                  <a:srgbClr val="0033CC"/>
                </a:solidFill>
              </a:rPr>
              <a:t>serviceManger</a:t>
            </a:r>
            <a:endParaRPr lang="fr-FR" sz="8000" dirty="0" smtClean="0">
              <a:solidFill>
                <a:srgbClr val="0033CC"/>
              </a:solidFill>
            </a:endParaRPr>
          </a:p>
          <a:p>
            <a:pPr lvl="5" algn="l">
              <a:defRPr/>
            </a:pPr>
            <a:endParaRPr lang="fr-FR" sz="8000" i="1" dirty="0" smtClean="0">
              <a:solidFill>
                <a:srgbClr val="0033CC"/>
              </a:solidFill>
            </a:endParaRPr>
          </a:p>
          <a:p>
            <a:pPr lvl="5" algn="l">
              <a:defRPr/>
            </a:pPr>
            <a:endParaRPr lang="fr-FR" sz="7200" i="1"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231</a:t>
            </a:fld>
            <a:endParaRPr lang="fr-BE" dirty="0"/>
          </a:p>
        </p:txBody>
      </p:sp>
    </p:spTree>
    <p:extLst>
      <p:ext uri="{BB962C8B-B14F-4D97-AF65-F5344CB8AC3E}">
        <p14:creationId xmlns:p14="http://schemas.microsoft.com/office/powerpoint/2010/main" val="311618621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310370"/>
            <a:ext cx="7929586" cy="5214974"/>
          </a:xfrm>
        </p:spPr>
        <p:txBody>
          <a:bodyPr>
            <a:normAutofit fontScale="32500" lnSpcReduction="20000"/>
          </a:bodyPr>
          <a:lstStyle/>
          <a:p>
            <a:pPr>
              <a:buFont typeface="Wingdings" pitchFamily="2" charset="2"/>
              <a:buChar char="§"/>
              <a:defRPr/>
            </a:pPr>
            <a:r>
              <a:rPr lang="fr-FR" dirty="0" smtClean="0">
                <a:solidFill>
                  <a:srgbClr val="0033CC"/>
                </a:solidFill>
              </a:rPr>
              <a:t> </a:t>
            </a:r>
            <a:r>
              <a:rPr lang="fr-FR" sz="5000" dirty="0" smtClean="0">
                <a:solidFill>
                  <a:srgbClr val="0033CC"/>
                </a:solidFill>
              </a:rPr>
              <a:t>Injection automatiques des collaborateurs :</a:t>
            </a:r>
          </a:p>
          <a:p>
            <a:pPr lvl="1" algn="l">
              <a:buFont typeface="Wingdings" pitchFamily="2" charset="2"/>
              <a:buChar char="§"/>
              <a:defRPr/>
            </a:pPr>
            <a:r>
              <a:rPr lang="fr-FR" sz="5000" dirty="0" smtClean="0">
                <a:solidFill>
                  <a:srgbClr val="0033CC"/>
                </a:solidFill>
              </a:rPr>
              <a:t> sur des projets de grande taille, les configurations peuvent rapidement devenir imposantes !</a:t>
            </a:r>
          </a:p>
          <a:p>
            <a:pPr lvl="2" algn="l">
              <a:buFont typeface="Wingdings" pitchFamily="2" charset="2"/>
              <a:buChar char="§"/>
              <a:defRPr/>
            </a:pPr>
            <a:r>
              <a:rPr lang="fr-FR" sz="5000" dirty="0" smtClean="0">
                <a:solidFill>
                  <a:srgbClr val="0033CC"/>
                </a:solidFill>
              </a:rPr>
              <a:t> Spring propose un mécanisme d’injection automatique, appelé </a:t>
            </a:r>
            <a:r>
              <a:rPr lang="fr-FR" sz="5000" i="1" dirty="0" err="1" smtClean="0">
                <a:solidFill>
                  <a:srgbClr val="0033CC"/>
                </a:solidFill>
              </a:rPr>
              <a:t>autowiring</a:t>
            </a:r>
            <a:endParaRPr lang="fr-FR" sz="5000" i="1" dirty="0" smtClean="0">
              <a:solidFill>
                <a:srgbClr val="0033CC"/>
              </a:solidFill>
            </a:endParaRPr>
          </a:p>
          <a:p>
            <a:pPr lvl="2" algn="l">
              <a:buFont typeface="Wingdings" pitchFamily="2" charset="2"/>
              <a:buChar char="§"/>
              <a:defRPr/>
            </a:pPr>
            <a:r>
              <a:rPr lang="fr-FR" sz="5000" i="1" dirty="0" smtClean="0">
                <a:solidFill>
                  <a:srgbClr val="0033CC"/>
                </a:solidFill>
              </a:rPr>
              <a:t> </a:t>
            </a:r>
            <a:r>
              <a:rPr lang="fr-FR" sz="5000" dirty="0" smtClean="0">
                <a:solidFill>
                  <a:srgbClr val="0033CC"/>
                </a:solidFill>
              </a:rPr>
              <a:t>ce mécanisme utilise des algorithmes de décision pour savoir quelle injection à réaliser</a:t>
            </a:r>
          </a:p>
          <a:p>
            <a:pPr lvl="2" algn="l">
              <a:buFont typeface="Wingdings" pitchFamily="2" charset="2"/>
              <a:buChar char="§"/>
              <a:defRPr/>
            </a:pPr>
            <a:r>
              <a:rPr lang="fr-FR" sz="5000" dirty="0" smtClean="0">
                <a:solidFill>
                  <a:srgbClr val="0033CC"/>
                </a:solidFill>
              </a:rPr>
              <a:t>L’</a:t>
            </a:r>
            <a:r>
              <a:rPr lang="fr-FR" sz="5000" dirty="0" err="1" smtClean="0">
                <a:solidFill>
                  <a:srgbClr val="0033CC"/>
                </a:solidFill>
              </a:rPr>
              <a:t>autowiring</a:t>
            </a:r>
            <a:r>
              <a:rPr lang="fr-FR" sz="5000" dirty="0" smtClean="0">
                <a:solidFill>
                  <a:srgbClr val="0033CC"/>
                </a:solidFill>
              </a:rPr>
              <a:t> est activé Bean par Bean par le biais du paramètre </a:t>
            </a:r>
            <a:r>
              <a:rPr lang="fr-FR" sz="5000" dirty="0" err="1" smtClean="0">
                <a:solidFill>
                  <a:srgbClr val="0033CC"/>
                </a:solidFill>
              </a:rPr>
              <a:t>autowire</a:t>
            </a:r>
            <a:r>
              <a:rPr lang="fr-FR" sz="5000" dirty="0" smtClean="0">
                <a:solidFill>
                  <a:srgbClr val="0033CC"/>
                </a:solidFill>
              </a:rPr>
              <a:t> du tag </a:t>
            </a:r>
            <a:r>
              <a:rPr lang="fr-FR" sz="5000" dirty="0" err="1" smtClean="0">
                <a:solidFill>
                  <a:srgbClr val="0033CC"/>
                </a:solidFill>
              </a:rPr>
              <a:t>bean</a:t>
            </a:r>
            <a:endParaRPr lang="fr-FR" sz="5000" dirty="0" smtClean="0">
              <a:solidFill>
                <a:srgbClr val="0033CC"/>
              </a:solidFill>
            </a:endParaRPr>
          </a:p>
          <a:p>
            <a:pPr lvl="2" algn="l">
              <a:buFont typeface="Wingdings" pitchFamily="2" charset="2"/>
              <a:buChar char="§"/>
              <a:defRPr/>
            </a:pPr>
            <a:r>
              <a:rPr lang="fr-FR" sz="5000" dirty="0" smtClean="0">
                <a:solidFill>
                  <a:srgbClr val="0033CC"/>
                </a:solidFill>
              </a:rPr>
              <a:t>Par défaut, l’</a:t>
            </a:r>
            <a:r>
              <a:rPr lang="fr-FR" sz="5000" dirty="0" err="1" smtClean="0">
                <a:solidFill>
                  <a:srgbClr val="0033CC"/>
                </a:solidFill>
              </a:rPr>
              <a:t>autowiring</a:t>
            </a:r>
            <a:r>
              <a:rPr lang="fr-FR" sz="5000" dirty="0" smtClean="0">
                <a:solidFill>
                  <a:srgbClr val="0033CC"/>
                </a:solidFill>
              </a:rPr>
              <a:t> n’est pas activée</a:t>
            </a:r>
          </a:p>
          <a:p>
            <a:pPr lvl="2" algn="l">
              <a:defRPr/>
            </a:pPr>
            <a:endParaRPr lang="fr-FR" sz="5000" dirty="0" smtClean="0">
              <a:solidFill>
                <a:srgbClr val="0033CC"/>
              </a:solidFill>
            </a:endParaRPr>
          </a:p>
          <a:p>
            <a:pPr>
              <a:buFont typeface="Wingdings" pitchFamily="2" charset="2"/>
              <a:buChar char="§"/>
              <a:defRPr/>
            </a:pPr>
            <a:r>
              <a:rPr lang="fr-FR" sz="5000" dirty="0" smtClean="0">
                <a:solidFill>
                  <a:srgbClr val="0033CC"/>
                </a:solidFill>
              </a:rPr>
              <a:t>Spring propose 4 types d’algorithmes  :</a:t>
            </a:r>
          </a:p>
          <a:p>
            <a:pPr lvl="1" algn="l">
              <a:buFont typeface="Wingdings" pitchFamily="2" charset="2"/>
              <a:buChar char="§"/>
              <a:defRPr/>
            </a:pPr>
            <a:r>
              <a:rPr lang="fr-FR" sz="5000" dirty="0" smtClean="0">
                <a:solidFill>
                  <a:srgbClr val="0033CC"/>
                </a:solidFill>
              </a:rPr>
              <a:t> </a:t>
            </a:r>
            <a:r>
              <a:rPr lang="fr-FR" sz="5000" dirty="0" err="1" smtClean="0">
                <a:solidFill>
                  <a:srgbClr val="0033CC"/>
                </a:solidFill>
              </a:rPr>
              <a:t>byName</a:t>
            </a:r>
            <a:r>
              <a:rPr lang="fr-FR" sz="5000" dirty="0" smtClean="0">
                <a:solidFill>
                  <a:srgbClr val="0033CC"/>
                </a:solidFill>
              </a:rPr>
              <a:t>: Spring cherche le Bean ayant le même nom de la </a:t>
            </a:r>
            <a:r>
              <a:rPr lang="fr-FR" sz="5000" dirty="0" err="1" smtClean="0">
                <a:solidFill>
                  <a:srgbClr val="0033CC"/>
                </a:solidFill>
              </a:rPr>
              <a:t>property</a:t>
            </a:r>
            <a:endParaRPr lang="fr-FR" sz="5000" dirty="0" smtClean="0">
              <a:solidFill>
                <a:srgbClr val="0033CC"/>
              </a:solidFill>
            </a:endParaRPr>
          </a:p>
          <a:p>
            <a:pPr lvl="1" algn="l">
              <a:buFont typeface="Wingdings" pitchFamily="2" charset="2"/>
              <a:buChar char="§"/>
              <a:defRPr/>
            </a:pPr>
            <a:r>
              <a:rPr lang="fr-FR" sz="5000" dirty="0" err="1" smtClean="0">
                <a:solidFill>
                  <a:srgbClr val="0033CC"/>
                </a:solidFill>
              </a:rPr>
              <a:t>byType</a:t>
            </a:r>
            <a:r>
              <a:rPr lang="fr-FR" sz="5000" dirty="0" smtClean="0">
                <a:solidFill>
                  <a:srgbClr val="0033CC"/>
                </a:solidFill>
              </a:rPr>
              <a:t> : Spring cherche le Bean ayant le même type de la </a:t>
            </a:r>
            <a:r>
              <a:rPr lang="fr-FR" sz="5000" dirty="0" err="1" smtClean="0">
                <a:solidFill>
                  <a:srgbClr val="0033CC"/>
                </a:solidFill>
              </a:rPr>
              <a:t>property</a:t>
            </a:r>
            <a:endParaRPr lang="fr-FR" sz="5000" dirty="0" smtClean="0">
              <a:solidFill>
                <a:srgbClr val="0033CC"/>
              </a:solidFill>
            </a:endParaRPr>
          </a:p>
          <a:p>
            <a:pPr lvl="1" algn="l">
              <a:buFont typeface="Wingdings" pitchFamily="2" charset="2"/>
              <a:buChar char="§"/>
              <a:defRPr/>
            </a:pPr>
            <a:r>
              <a:rPr lang="fr-FR" sz="5000" dirty="0" err="1" smtClean="0">
                <a:solidFill>
                  <a:srgbClr val="0033CC"/>
                </a:solidFill>
              </a:rPr>
              <a:t>constructor</a:t>
            </a:r>
            <a:r>
              <a:rPr lang="fr-FR" sz="5000" dirty="0" smtClean="0">
                <a:solidFill>
                  <a:srgbClr val="0033CC"/>
                </a:solidFill>
              </a:rPr>
              <a:t> : fondé sur les paramètres du constructeur</a:t>
            </a:r>
          </a:p>
          <a:p>
            <a:pPr lvl="1" algn="l">
              <a:buFont typeface="Wingdings" pitchFamily="2" charset="2"/>
              <a:buChar char="§"/>
              <a:defRPr/>
            </a:pPr>
            <a:r>
              <a:rPr lang="fr-FR" sz="5000" dirty="0" err="1" smtClean="0">
                <a:solidFill>
                  <a:srgbClr val="0033CC"/>
                </a:solidFill>
              </a:rPr>
              <a:t>autodetect</a:t>
            </a:r>
            <a:r>
              <a:rPr lang="fr-FR" sz="5000" dirty="0" smtClean="0">
                <a:solidFill>
                  <a:srgbClr val="0033CC"/>
                </a:solidFill>
              </a:rPr>
              <a:t> : sélectionne automatiquement la recherche par le type ou par le constructeur.</a:t>
            </a:r>
            <a:endParaRPr lang="fr-FR" sz="4900" dirty="0" smtClean="0">
              <a:solidFill>
                <a:srgbClr val="0033CC"/>
              </a:solidFill>
            </a:endParaRPr>
          </a:p>
          <a:p>
            <a:pPr lvl="1" algn="l">
              <a:buFont typeface="Wingdings" pitchFamily="2" charset="2"/>
              <a:buChar char="§"/>
              <a:defRPr/>
            </a:pPr>
            <a:endParaRPr lang="fr-FR" sz="4900" dirty="0" smtClean="0">
              <a:solidFill>
                <a:srgbClr val="0033CC"/>
              </a:solidFill>
            </a:endParaRPr>
          </a:p>
          <a:p>
            <a:pPr lvl="1" algn="l">
              <a:defRPr/>
            </a:pPr>
            <a:endParaRPr lang="fr-FR" sz="4900"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232</a:t>
            </a:fld>
            <a:endParaRPr lang="fr-BE" dirty="0"/>
          </a:p>
        </p:txBody>
      </p:sp>
    </p:spTree>
    <p:extLst>
      <p:ext uri="{BB962C8B-B14F-4D97-AF65-F5344CB8AC3E}">
        <p14:creationId xmlns:p14="http://schemas.microsoft.com/office/powerpoint/2010/main" val="8700297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a:bodyPr>
          <a:lstStyle/>
          <a:p>
            <a:pPr>
              <a:buFont typeface="Wingdings" pitchFamily="2" charset="2"/>
              <a:buChar char="§"/>
              <a:defRPr/>
            </a:pPr>
            <a:r>
              <a:rPr lang="fr-FR" dirty="0" smtClean="0">
                <a:solidFill>
                  <a:srgbClr val="0033CC"/>
                </a:solidFill>
              </a:rPr>
              <a:t> Injection automatique: </a:t>
            </a:r>
            <a:r>
              <a:rPr lang="fr-FR" dirty="0" err="1" smtClean="0">
                <a:solidFill>
                  <a:srgbClr val="0033CC"/>
                </a:solidFill>
              </a:rPr>
              <a:t>byName</a:t>
            </a:r>
            <a:endParaRPr lang="fr-FR" dirty="0" smtClean="0">
              <a:solidFill>
                <a:srgbClr val="0033CC"/>
              </a:solidFill>
            </a:endParaRPr>
          </a:p>
          <a:p>
            <a:pPr>
              <a:buFont typeface="Wingdings" pitchFamily="2" charset="2"/>
              <a:buChar char="§"/>
              <a:defRPr/>
            </a:pPr>
            <a:endParaRPr lang="fr-FR" dirty="0" smtClean="0">
              <a:solidFill>
                <a:srgbClr val="0033CC"/>
              </a:solidFill>
            </a:endParaRPr>
          </a:p>
          <a:p>
            <a:pPr>
              <a:defRPr/>
            </a:pPr>
            <a:endParaRPr lang="fr-FR" sz="4900" dirty="0" smtClean="0">
              <a:solidFill>
                <a:srgbClr val="0033CC"/>
              </a:solidFill>
            </a:endParaRPr>
          </a:p>
          <a:p>
            <a:pPr lvl="1" algn="l">
              <a:defRPr/>
            </a:pPr>
            <a:endParaRPr lang="fr-FR" sz="4900"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233</a:t>
            </a:fld>
            <a:endParaRPr lang="fr-BE" dirty="0"/>
          </a:p>
        </p:txBody>
      </p:sp>
      <p:pic>
        <p:nvPicPr>
          <p:cNvPr id="1027" name="Picture 3"/>
          <p:cNvPicPr>
            <a:picLocks noChangeAspect="1" noChangeArrowheads="1"/>
          </p:cNvPicPr>
          <p:nvPr/>
        </p:nvPicPr>
        <p:blipFill>
          <a:blip r:embed="rId3" cstate="print"/>
          <a:srcRect/>
          <a:stretch>
            <a:fillRect/>
          </a:stretch>
        </p:blipFill>
        <p:spPr bwMode="auto">
          <a:xfrm>
            <a:off x="1500166" y="1557338"/>
            <a:ext cx="6357982" cy="2800356"/>
          </a:xfrm>
          <a:prstGeom prst="rect">
            <a:avLst/>
          </a:prstGeom>
          <a:noFill/>
          <a:ln w="6350">
            <a:solidFill>
              <a:schemeClr val="tx1"/>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143108" y="4643446"/>
            <a:ext cx="4643470" cy="1428760"/>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402591557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a:bodyPr>
          <a:lstStyle/>
          <a:p>
            <a:pPr>
              <a:buFont typeface="Wingdings" pitchFamily="2" charset="2"/>
              <a:buChar char="§"/>
              <a:defRPr/>
            </a:pPr>
            <a:r>
              <a:rPr lang="fr-FR" dirty="0" smtClean="0">
                <a:solidFill>
                  <a:srgbClr val="0033CC"/>
                </a:solidFill>
              </a:rPr>
              <a:t> Injection automatique: </a:t>
            </a:r>
            <a:r>
              <a:rPr lang="fr-FR" dirty="0" err="1" smtClean="0">
                <a:solidFill>
                  <a:srgbClr val="0033CC"/>
                </a:solidFill>
              </a:rPr>
              <a:t>byType</a:t>
            </a:r>
            <a:endParaRPr lang="fr-FR" dirty="0" smtClean="0">
              <a:solidFill>
                <a:srgbClr val="0033CC"/>
              </a:solidFill>
            </a:endParaRPr>
          </a:p>
          <a:p>
            <a:pPr>
              <a:buFont typeface="Wingdings" pitchFamily="2" charset="2"/>
              <a:buChar char="§"/>
              <a:defRPr/>
            </a:pPr>
            <a:endParaRPr lang="fr-FR" dirty="0" smtClean="0">
              <a:solidFill>
                <a:srgbClr val="0033CC"/>
              </a:solidFill>
            </a:endParaRPr>
          </a:p>
          <a:p>
            <a:pPr>
              <a:defRPr/>
            </a:pPr>
            <a:endParaRPr lang="fr-FR" sz="4900" dirty="0" smtClean="0">
              <a:solidFill>
                <a:srgbClr val="0033CC"/>
              </a:solidFill>
            </a:endParaRPr>
          </a:p>
          <a:p>
            <a:pPr lvl="1" algn="l">
              <a:defRPr/>
            </a:pPr>
            <a:endParaRPr lang="fr-FR" sz="4900"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234</a:t>
            </a:fld>
            <a:endParaRPr lang="fr-BE" dirty="0"/>
          </a:p>
        </p:txBody>
      </p:sp>
      <p:pic>
        <p:nvPicPr>
          <p:cNvPr id="2050" name="Picture 2"/>
          <p:cNvPicPr>
            <a:picLocks noChangeAspect="1" noChangeArrowheads="1"/>
          </p:cNvPicPr>
          <p:nvPr/>
        </p:nvPicPr>
        <p:blipFill>
          <a:blip r:embed="rId3" cstate="print"/>
          <a:srcRect/>
          <a:stretch>
            <a:fillRect/>
          </a:stretch>
        </p:blipFill>
        <p:spPr bwMode="auto">
          <a:xfrm>
            <a:off x="2043113" y="1752597"/>
            <a:ext cx="5743597" cy="1604965"/>
          </a:xfrm>
          <a:prstGeom prst="rect">
            <a:avLst/>
          </a:prstGeom>
          <a:noFill/>
          <a:ln w="3175">
            <a:solidFill>
              <a:schemeClr val="tx1"/>
            </a:solid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3143240" y="3786190"/>
            <a:ext cx="3357586" cy="1357322"/>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36134000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285728"/>
            <a:ext cx="7407275" cy="714380"/>
          </a:xfrm>
        </p:spPr>
        <p:txBody>
          <a:bodyPr>
            <a:noAutofit/>
          </a:bodyPr>
          <a:lstStyle/>
          <a:p>
            <a:pPr algn="ctr" eaLnBrk="1" fontAlgn="auto" hangingPunct="1">
              <a:spcAft>
                <a:spcPts val="0"/>
              </a:spcAft>
              <a:defRPr/>
            </a:pPr>
            <a:r>
              <a:rPr lang="fr-FR" sz="3200" dirty="0" smtClean="0">
                <a:solidFill>
                  <a:srgbClr val="0033CC"/>
                </a:solidFill>
              </a:rPr>
              <a:t>Injection des propriétés</a:t>
            </a:r>
            <a:endParaRPr lang="fr-FR" sz="3200" dirty="0">
              <a:solidFill>
                <a:schemeClr val="tx2">
                  <a:satMod val="130000"/>
                </a:schemeClr>
              </a:solidFill>
            </a:endParaRPr>
          </a:p>
        </p:txBody>
      </p:sp>
      <p:sp>
        <p:nvSpPr>
          <p:cNvPr id="4" name="Sous-titre 3"/>
          <p:cNvSpPr>
            <a:spLocks noGrp="1"/>
          </p:cNvSpPr>
          <p:nvPr>
            <p:ph type="subTitle" idx="1"/>
          </p:nvPr>
        </p:nvSpPr>
        <p:spPr>
          <a:xfrm>
            <a:off x="1071538" y="1071546"/>
            <a:ext cx="7929586" cy="5214974"/>
          </a:xfrm>
        </p:spPr>
        <p:txBody>
          <a:bodyPr>
            <a:normAutofit/>
          </a:bodyPr>
          <a:lstStyle/>
          <a:p>
            <a:pPr>
              <a:buFont typeface="Wingdings" pitchFamily="2" charset="2"/>
              <a:buChar char="§"/>
              <a:defRPr/>
            </a:pPr>
            <a:r>
              <a:rPr lang="fr-FR" dirty="0" smtClean="0">
                <a:solidFill>
                  <a:srgbClr val="0033CC"/>
                </a:solidFill>
              </a:rPr>
              <a:t> Injection automatique: </a:t>
            </a:r>
            <a:r>
              <a:rPr lang="fr-FR" dirty="0" err="1" smtClean="0">
                <a:solidFill>
                  <a:srgbClr val="0033CC"/>
                </a:solidFill>
              </a:rPr>
              <a:t>constructor</a:t>
            </a:r>
            <a:endParaRPr lang="fr-FR" dirty="0" smtClean="0">
              <a:solidFill>
                <a:srgbClr val="0033CC"/>
              </a:solidFill>
            </a:endParaRPr>
          </a:p>
          <a:p>
            <a:pPr>
              <a:buFont typeface="Wingdings" pitchFamily="2" charset="2"/>
              <a:buChar char="§"/>
              <a:defRPr/>
            </a:pPr>
            <a:endParaRPr lang="fr-FR" dirty="0" smtClean="0">
              <a:solidFill>
                <a:srgbClr val="0033CC"/>
              </a:solidFill>
            </a:endParaRPr>
          </a:p>
          <a:p>
            <a:pPr>
              <a:defRPr/>
            </a:pPr>
            <a:endParaRPr lang="fr-FR" sz="4900" dirty="0" smtClean="0">
              <a:solidFill>
                <a:srgbClr val="0033CC"/>
              </a:solidFill>
            </a:endParaRPr>
          </a:p>
          <a:p>
            <a:pPr lvl="1" algn="l">
              <a:defRPr/>
            </a:pPr>
            <a:endParaRPr lang="fr-FR" sz="4900"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500166" y="99852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0" name="Espace réservé de la date 9"/>
          <p:cNvSpPr>
            <a:spLocks noGrp="1"/>
          </p:cNvSpPr>
          <p:nvPr>
            <p:ph type="dt" sz="half" idx="10"/>
          </p:nvPr>
        </p:nvSpPr>
        <p:spPr/>
        <p:txBody>
          <a:bodyPr/>
          <a:lstStyle/>
          <a:p>
            <a:pPr>
              <a:defRPr/>
            </a:pPr>
            <a:r>
              <a:rPr lang="fr-FR" dirty="0"/>
              <a:t>Composants d'entreprise</a:t>
            </a:r>
            <a:endParaRPr lang="fr-BE" dirty="0"/>
          </a:p>
        </p:txBody>
      </p:sp>
      <p:sp>
        <p:nvSpPr>
          <p:cNvPr id="11" name="Espace réservé du numéro de diapositive 10"/>
          <p:cNvSpPr>
            <a:spLocks noGrp="1"/>
          </p:cNvSpPr>
          <p:nvPr>
            <p:ph type="sldNum" sz="quarter" idx="12"/>
          </p:nvPr>
        </p:nvSpPr>
        <p:spPr/>
        <p:txBody>
          <a:bodyPr/>
          <a:lstStyle/>
          <a:p>
            <a:pPr>
              <a:defRPr/>
            </a:pPr>
            <a:fld id="{3FFAE7D8-967E-4326-83BA-C5FC97992480}" type="slidenum">
              <a:rPr lang="fr-BE" smtClean="0"/>
              <a:pPr>
                <a:defRPr/>
              </a:pPr>
              <a:t>235</a:t>
            </a:fld>
            <a:endParaRPr lang="fr-BE" dirty="0"/>
          </a:p>
        </p:txBody>
      </p:sp>
      <p:pic>
        <p:nvPicPr>
          <p:cNvPr id="3074" name="Picture 2"/>
          <p:cNvPicPr>
            <a:picLocks noChangeAspect="1" noChangeArrowheads="1"/>
          </p:cNvPicPr>
          <p:nvPr/>
        </p:nvPicPr>
        <p:blipFill>
          <a:blip r:embed="rId3" cstate="print"/>
          <a:srcRect/>
          <a:stretch>
            <a:fillRect/>
          </a:stretch>
        </p:blipFill>
        <p:spPr bwMode="auto">
          <a:xfrm>
            <a:off x="1500167" y="3814778"/>
            <a:ext cx="6572296" cy="2185990"/>
          </a:xfrm>
          <a:prstGeom prst="rect">
            <a:avLst/>
          </a:prstGeom>
          <a:noFill/>
          <a:ln w="3175">
            <a:solidFill>
              <a:schemeClr val="tx1"/>
            </a:solid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857356" y="1857364"/>
            <a:ext cx="5643602" cy="1571636"/>
          </a:xfrm>
          <a:prstGeom prst="rect">
            <a:avLst/>
          </a:prstGeom>
          <a:noFill/>
          <a:ln w="3175">
            <a:solidFill>
              <a:schemeClr val="tx1"/>
            </a:solidFill>
            <a:miter lim="800000"/>
            <a:headEnd/>
            <a:tailEnd/>
          </a:ln>
          <a:effectLst/>
        </p:spPr>
      </p:pic>
      <p:sp>
        <p:nvSpPr>
          <p:cNvPr id="14" name="Sous-titre 3"/>
          <p:cNvSpPr txBox="1">
            <a:spLocks/>
          </p:cNvSpPr>
          <p:nvPr/>
        </p:nvSpPr>
        <p:spPr bwMode="auto">
          <a:xfrm>
            <a:off x="1210161" y="6245932"/>
            <a:ext cx="3468996" cy="351420"/>
          </a:xfrm>
          <a:prstGeom prst="rect">
            <a:avLst/>
          </a:prstGeom>
          <a:noFill/>
          <a:ln w="9525">
            <a:noFill/>
            <a:miter lim="800000"/>
            <a:headEnd/>
            <a:tailEnd/>
          </a:ln>
        </p:spPr>
        <p:txBody>
          <a:bodyPr vert="horz" wrap="square" lIns="91440" tIns="0" rIns="91440" bIns="45720" numCol="1" anchor="t" anchorCtr="0" compatLnSpc="1">
            <a:prstTxWarp prst="textNoShape">
              <a:avLst/>
            </a:prstTxWarp>
            <a:normAutofit fontScale="25000" lnSpcReduction="20000"/>
          </a:bodyPr>
          <a:lstStyle>
            <a:lvl1pPr marL="27432" indent="0" algn="l" rtl="0" eaLnBrk="0" fontAlgn="base" hangingPunct="0">
              <a:spcBef>
                <a:spcPts val="600"/>
              </a:spcBef>
              <a:spcAft>
                <a:spcPct val="0"/>
              </a:spcAft>
              <a:buClr>
                <a:schemeClr val="accent1"/>
              </a:buClr>
              <a:buSzPct val="80000"/>
              <a:buFont typeface="Wingdings 2" pitchFamily="18" charset="2"/>
              <a:buNone/>
              <a:defRPr sz="2600" kern="1200">
                <a:solidFill>
                  <a:schemeClr val="tx2">
                    <a:shade val="30000"/>
                    <a:satMod val="150000"/>
                  </a:schemeClr>
                </a:solidFill>
                <a:latin typeface="+mn-lt"/>
                <a:ea typeface="+mn-ea"/>
                <a:cs typeface="+mn-cs"/>
              </a:defRPr>
            </a:lvl1pPr>
            <a:lvl2pPr marL="457200" indent="0" algn="ctr" rtl="0" eaLnBrk="0" fontAlgn="base" hangingPunct="0">
              <a:spcBef>
                <a:spcPts val="550"/>
              </a:spcBef>
              <a:spcAft>
                <a:spcPct val="0"/>
              </a:spcAft>
              <a:buClr>
                <a:schemeClr val="accent1"/>
              </a:buClr>
              <a:buFont typeface="Verdana"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Clr>
                <a:schemeClr val="accent2"/>
              </a:buClr>
              <a:buFont typeface="Wingdings 2" pitchFamily="18" charset="2"/>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C32D2E"/>
              </a:buClr>
              <a:buFont typeface="Wingdings 2" pitchFamily="18" charset="2"/>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Clr>
                <a:srgbClr val="84AA33"/>
              </a:buClr>
              <a:buFont typeface="Wingdings 2" pitchFamily="18" charset="2"/>
              <a:buNone/>
              <a:defRPr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buFont typeface="Wingdings" pitchFamily="2" charset="2"/>
              <a:buChar char="§"/>
              <a:defRPr/>
            </a:pPr>
            <a:r>
              <a:rPr lang="fr-FR" sz="10400" dirty="0">
                <a:solidFill>
                  <a:srgbClr val="0033CC"/>
                </a:solidFill>
              </a:rPr>
              <a:t> Voir TP 10</a:t>
            </a:r>
          </a:p>
          <a:p>
            <a:pPr>
              <a:buFont typeface="Wingdings" pitchFamily="2" charset="2"/>
              <a:buChar char="§"/>
              <a:defRPr/>
            </a:pPr>
            <a:endParaRPr lang="fr-FR" dirty="0" smtClean="0">
              <a:solidFill>
                <a:srgbClr val="0033CC"/>
              </a:solidFill>
            </a:endParaRPr>
          </a:p>
          <a:p>
            <a:pPr>
              <a:defRPr/>
            </a:pPr>
            <a:endParaRPr lang="fr-FR" sz="4900" dirty="0" smtClean="0">
              <a:solidFill>
                <a:srgbClr val="0033CC"/>
              </a:solidFill>
            </a:endParaRPr>
          </a:p>
          <a:p>
            <a:pPr lvl="1" algn="l">
              <a:defRPr/>
            </a:pPr>
            <a:endParaRPr lang="fr-FR" sz="4900" dirty="0" smtClean="0">
              <a:solidFill>
                <a:srgbClr val="0033CC"/>
              </a:solidFill>
            </a:endParaRPr>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spTree>
    <p:extLst>
      <p:ext uri="{BB962C8B-B14F-4D97-AF65-F5344CB8AC3E}">
        <p14:creationId xmlns:p14="http://schemas.microsoft.com/office/powerpoint/2010/main" val="361781338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Design Pattern</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Singleton</a:t>
            </a:r>
          </a:p>
          <a:p>
            <a:pPr algn="just">
              <a:buFont typeface="Wingdings" pitchFamily="2" charset="2"/>
              <a:buChar char="Ø"/>
            </a:pPr>
            <a:r>
              <a:rPr lang="fr-FR"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Façade</a:t>
            </a:r>
          </a:p>
          <a:p>
            <a:pPr algn="just">
              <a:buFont typeface="Wingdings" pitchFamily="2" charset="2"/>
              <a:buChar char="Ø"/>
            </a:pPr>
            <a:r>
              <a:rPr lang="fr-FR" sz="2800" dirty="0">
                <a:solidFill>
                  <a:srgbClr val="0033CC"/>
                </a:solidFill>
                <a:effectLst>
                  <a:outerShdw blurRad="50000" dist="30000" dir="5400000" algn="tl" rotWithShape="0">
                    <a:srgbClr val="000000">
                      <a:alpha val="30000"/>
                    </a:srgbClr>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IOC</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2800" dirty="0">
                <a:solidFill>
                  <a:srgbClr val="0033CC"/>
                </a:solidFill>
                <a:effectLst>
                  <a:outerShdw blurRad="50000" dist="30000" dir="5400000" algn="tl" rotWithShape="0">
                    <a:srgbClr val="000000">
                      <a:alpha val="30000"/>
                    </a:srgbClr>
                  </a:outerShdw>
                </a:effectLst>
              </a:rPr>
              <a:t>AOP</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Value Object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236</a:t>
            </a:fld>
            <a:endParaRPr lang="fr-BE" dirty="0"/>
          </a:p>
        </p:txBody>
      </p:sp>
    </p:spTree>
    <p:extLst>
      <p:ext uri="{BB962C8B-B14F-4D97-AF65-F5344CB8AC3E}">
        <p14:creationId xmlns:p14="http://schemas.microsoft.com/office/powerpoint/2010/main" val="132270898"/>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AOP (</a:t>
            </a:r>
            <a:r>
              <a:rPr lang="fr-FR" sz="4500" dirty="0" err="1" smtClean="0">
                <a:solidFill>
                  <a:srgbClr val="0033CC"/>
                </a:solidFill>
                <a:latin typeface="+mn-lt"/>
                <a:ea typeface="+mn-ea"/>
                <a:cs typeface="+mn-cs"/>
              </a:rPr>
              <a:t>Spring</a:t>
            </a:r>
            <a:r>
              <a:rPr lang="fr-FR" sz="4500" dirty="0" smtClean="0">
                <a:solidFill>
                  <a:srgbClr val="0033CC"/>
                </a:solidFill>
                <a:latin typeface="+mn-lt"/>
                <a:ea typeface="+mn-ea"/>
                <a:cs typeface="+mn-cs"/>
              </a:rPr>
              <a:t> AOP)</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500166" y="1214422"/>
            <a:ext cx="7429552" cy="478634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237</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1347814" y="1314450"/>
            <a:ext cx="7010400" cy="4229100"/>
          </a:xfrm>
          <a:prstGeom prst="rect">
            <a:avLst/>
          </a:prstGeom>
          <a:noFill/>
          <a:ln w="9525">
            <a:noFill/>
            <a:miter lim="800000"/>
            <a:headEnd/>
            <a:tailEnd/>
          </a:ln>
          <a:effectLst/>
        </p:spPr>
      </p:pic>
    </p:spTree>
    <p:extLst>
      <p:ext uri="{BB962C8B-B14F-4D97-AF65-F5344CB8AC3E}">
        <p14:creationId xmlns:p14="http://schemas.microsoft.com/office/powerpoint/2010/main" val="21663547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142984"/>
            <a:ext cx="7786742" cy="5286412"/>
          </a:xfrm>
        </p:spPr>
        <p:txBody>
          <a:bodyPr>
            <a:normAutofit fontScale="25000" lnSpcReduction="20000"/>
          </a:bodyPr>
          <a:lstStyle/>
          <a:p>
            <a:pPr>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 Un module ou composant métier est régulièrement pollué par</a:t>
            </a:r>
          </a:p>
          <a:p>
            <a:r>
              <a:rPr lang="fr-FR" sz="8000" dirty="0" smtClean="0">
                <a:solidFill>
                  <a:srgbClr val="0033CC"/>
                </a:solidFill>
                <a:effectLst>
                  <a:outerShdw blurRad="50000" dist="30000" dir="5400000" algn="tl" rotWithShape="0">
                    <a:srgbClr val="000000">
                      <a:alpha val="30000"/>
                    </a:srgbClr>
                  </a:outerShdw>
                </a:effectLst>
              </a:rPr>
              <a:t>de multiples appels à des composants utilitaires externes.</a:t>
            </a:r>
          </a:p>
          <a:p>
            <a:pPr lvl="1" algn="l"/>
            <a:r>
              <a:rPr lang="fr-FR" sz="8200" dirty="0" smtClean="0">
                <a:solidFill>
                  <a:srgbClr val="0033CC"/>
                </a:solidFill>
                <a:effectLst>
                  <a:outerShdw blurRad="50000" dist="30000" dir="5400000" algn="tl" rotWithShape="0">
                    <a:srgbClr val="000000">
                      <a:alpha val="30000"/>
                    </a:srgbClr>
                  </a:outerShdw>
                </a:effectLst>
              </a:rPr>
              <a:t>               </a:t>
            </a:r>
          </a:p>
          <a:p>
            <a:pPr lvl="3" algn="l">
              <a:buFont typeface="Wingdings" pitchFamily="2" charset="2"/>
              <a:buChar char="Ø"/>
            </a:pPr>
            <a:r>
              <a:rPr lang="fr-FR" sz="7400" dirty="0" smtClean="0">
                <a:solidFill>
                  <a:srgbClr val="0033CC"/>
                </a:solidFill>
                <a:effectLst>
                  <a:outerShdw blurRad="50000" dist="30000" dir="5400000" algn="tl" rotWithShape="0">
                    <a:srgbClr val="000000">
                      <a:alpha val="30000"/>
                    </a:srgbClr>
                  </a:outerShdw>
                </a:effectLst>
              </a:rPr>
              <a:t>Code pollué des traitements techniques</a:t>
            </a:r>
          </a:p>
          <a:p>
            <a:pPr lvl="3" algn="l">
              <a:buFont typeface="Wingdings" pitchFamily="2" charset="2"/>
              <a:buChar char="Ø"/>
            </a:pPr>
            <a:r>
              <a:rPr lang="fr-FR" sz="7400" dirty="0" smtClean="0">
                <a:solidFill>
                  <a:srgbClr val="0033CC"/>
                </a:solidFill>
                <a:effectLst>
                  <a:outerShdw blurRad="50000" dist="30000" dir="5400000" algn="tl" rotWithShape="0">
                    <a:srgbClr val="000000">
                      <a:alpha val="30000"/>
                    </a:srgbClr>
                  </a:outerShdw>
                </a:effectLst>
              </a:rPr>
              <a:t>Faible réutilisabilité </a:t>
            </a:r>
          </a:p>
          <a:p>
            <a:pPr lvl="3" algn="l">
              <a:buFont typeface="Wingdings" pitchFamily="2" charset="2"/>
              <a:buChar char="Ø"/>
            </a:pPr>
            <a:r>
              <a:rPr lang="fr-FR" sz="7600" dirty="0" smtClean="0">
                <a:solidFill>
                  <a:srgbClr val="0033CC"/>
                </a:solidFill>
                <a:effectLst>
                  <a:outerShdw blurRad="50000" dist="30000" dir="5400000" algn="tl" rotWithShape="0">
                    <a:srgbClr val="000000">
                      <a:alpha val="30000"/>
                    </a:srgbClr>
                  </a:outerShdw>
                </a:effectLst>
              </a:rPr>
              <a:t>Qualité plus basse due à la complexité du code</a:t>
            </a:r>
          </a:p>
          <a:p>
            <a:pPr lvl="3" algn="l">
              <a:buFont typeface="Wingdings" pitchFamily="2" charset="2"/>
              <a:buChar char="Ø"/>
            </a:pPr>
            <a:r>
              <a:rPr lang="fr-FR" sz="7400" dirty="0" smtClean="0">
                <a:solidFill>
                  <a:srgbClr val="0033CC"/>
                </a:solidFill>
                <a:effectLst>
                  <a:outerShdw blurRad="50000" dist="30000" dir="5400000" algn="tl" rotWithShape="0">
                    <a:srgbClr val="000000">
                      <a:alpha val="30000"/>
                    </a:srgbClr>
                  </a:outerShdw>
                </a:effectLst>
              </a:rPr>
              <a:t>Difficulté à faire évoluer      </a:t>
            </a:r>
          </a:p>
          <a:p>
            <a:pPr lvl="3" algn="l"/>
            <a:r>
              <a:rPr lang="fr-FR" sz="7400" dirty="0" smtClean="0">
                <a:solidFill>
                  <a:srgbClr val="0033CC"/>
                </a:solidFill>
                <a:effectLst>
                  <a:outerShdw blurRad="50000" dist="30000" dir="5400000" algn="tl" rotWithShape="0">
                    <a:srgbClr val="000000">
                      <a:alpha val="30000"/>
                    </a:srgbClr>
                  </a:outerShdw>
                </a:effectLst>
              </a:rPr>
              <a:t> </a:t>
            </a:r>
          </a:p>
          <a:p>
            <a:pPr>
              <a:buFont typeface="Wingdings" pitchFamily="2" charset="2"/>
              <a:buChar char="§"/>
            </a:pPr>
            <a:r>
              <a:rPr lang="fr-FR" sz="8400" dirty="0" smtClean="0">
                <a:solidFill>
                  <a:srgbClr val="0033CC"/>
                </a:solidFill>
                <a:effectLst>
                  <a:outerShdw blurRad="50000" dist="30000" dir="5400000" algn="tl" rotWithShape="0">
                    <a:srgbClr val="000000">
                      <a:alpha val="30000"/>
                    </a:srgbClr>
                  </a:outerShdw>
                </a:effectLst>
              </a:rPr>
              <a:t> La solution constituerait donc à externaliser tous les traitements non relatifs à la logique métier en dehors du composant.</a:t>
            </a:r>
          </a:p>
          <a:p>
            <a:pPr>
              <a:buFont typeface="Wingdings" pitchFamily="2" charset="2"/>
              <a:buChar char="§"/>
            </a:pPr>
            <a:endParaRPr lang="fr-FR" sz="84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
            </a:pPr>
            <a:r>
              <a:rPr lang="fr-FR" sz="8400" dirty="0" smtClean="0">
                <a:solidFill>
                  <a:srgbClr val="0033CC"/>
                </a:solidFill>
                <a:effectLst>
                  <a:outerShdw blurRad="50000" dist="30000" dir="5400000" algn="tl" rotWithShape="0">
                    <a:srgbClr val="000000">
                      <a:alpha val="30000"/>
                    </a:srgbClr>
                  </a:outerShdw>
                </a:effectLst>
              </a:rPr>
              <a:t> Il faut pouvoir définir des traitements de façon déclarative ou programmés dans des points clés de l'algorithme (avant ou après une méthode)</a:t>
            </a: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238</a:t>
            </a:fld>
            <a:endParaRPr lang="fr-BE" dirty="0"/>
          </a:p>
        </p:txBody>
      </p:sp>
      <p:sp>
        <p:nvSpPr>
          <p:cNvPr id="9" name="Flèche droite à entaille 8"/>
          <p:cNvSpPr/>
          <p:nvPr/>
        </p:nvSpPr>
        <p:spPr>
          <a:xfrm>
            <a:off x="1643042" y="2428868"/>
            <a:ext cx="571504" cy="4286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Tree>
    <p:extLst>
      <p:ext uri="{BB962C8B-B14F-4D97-AF65-F5344CB8AC3E}">
        <p14:creationId xmlns:p14="http://schemas.microsoft.com/office/powerpoint/2010/main" val="355260686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500166" y="1214422"/>
            <a:ext cx="7429552" cy="4786346"/>
          </a:xfrm>
        </p:spPr>
        <p:txBody>
          <a:bodyPr>
            <a:normAutofit fontScale="25000" lnSpcReduction="20000"/>
          </a:bodyPr>
          <a:lstStyle/>
          <a:p>
            <a:pPr eaLnBrk="1" fontAlgn="auto" hangingPunct="1">
              <a:spcAft>
                <a:spcPts val="0"/>
              </a:spcAft>
              <a:buFont typeface="Wingdings 2"/>
              <a:buNone/>
              <a:defRPr/>
            </a:pPr>
            <a:endParaRPr lang="fr-FR" dirty="0" smtClean="0"/>
          </a:p>
          <a:p>
            <a:pPr eaLnBrk="1" fontAlgn="auto" hangingPunct="1">
              <a:spcAft>
                <a:spcPts val="0"/>
              </a:spcAft>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239</a:t>
            </a:fld>
            <a:endParaRPr lang="fr-BE" dirty="0"/>
          </a:p>
        </p:txBody>
      </p:sp>
      <p:pic>
        <p:nvPicPr>
          <p:cNvPr id="3" name="Picture 2"/>
          <p:cNvPicPr>
            <a:picLocks noChangeAspect="1" noChangeArrowheads="1"/>
          </p:cNvPicPr>
          <p:nvPr/>
        </p:nvPicPr>
        <p:blipFill>
          <a:blip r:embed="rId2" cstate="print"/>
          <a:srcRect/>
          <a:stretch>
            <a:fillRect/>
          </a:stretch>
        </p:blipFill>
        <p:spPr bwMode="auto">
          <a:xfrm>
            <a:off x="1714480" y="1500174"/>
            <a:ext cx="6858048" cy="3786214"/>
          </a:xfrm>
          <a:prstGeom prst="rect">
            <a:avLst/>
          </a:prstGeom>
          <a:noFill/>
          <a:ln w="9525">
            <a:noFill/>
            <a:miter lim="800000"/>
            <a:headEnd/>
            <a:tailEnd/>
          </a:ln>
          <a:effectLst/>
        </p:spPr>
      </p:pic>
    </p:spTree>
    <p:extLst>
      <p:ext uri="{BB962C8B-B14F-4D97-AF65-F5344CB8AC3E}">
        <p14:creationId xmlns:p14="http://schemas.microsoft.com/office/powerpoint/2010/main" val="3508115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800" dirty="0" smtClean="0">
                <a:solidFill>
                  <a:srgbClr val="0033CC"/>
                </a:solidFill>
              </a:rPr>
              <a:t>Le conteneur d’EJB</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conteneur d'EJB propose un certain nombre de services qui assurent la gestion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du cycle de vie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de l'accès au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de la sécurité d'accès</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des accès concurrents</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des transactions	</a:t>
            </a:r>
            <a:r>
              <a:rPr lang="fr-FR" sz="1800" dirty="0" smtClean="0"/>
              <a:t>	</a:t>
            </a: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entités externes au serveur qui appellent un EJB ne communiquent pas directement avec celui ci. Les accès au EJB par un client se font obligatoirement via le conteneur.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L'avantage de passer par le conteneur est que celui ci peut utiliser les services qu'il propose et libérer ainsi le développeur de cette charge de travail. Ceci permet au développeur de se concentrer sur les traitements</a:t>
            </a:r>
          </a:p>
          <a:p>
            <a:pPr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métiers proposés par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24</a:t>
            </a:fld>
            <a:endParaRPr lang="fr-BE"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142984"/>
            <a:ext cx="7786742" cy="5286412"/>
          </a:xfrm>
        </p:spPr>
        <p:txBody>
          <a:bodyPr>
            <a:normAutofit fontScale="25000" lnSpcReduction="20000"/>
          </a:bodyPr>
          <a:lstStyle/>
          <a:p>
            <a:pPr>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La démarche est alors la suivante :</a:t>
            </a:r>
          </a:p>
          <a:p>
            <a:pPr>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Séparer la partie métier de la partie utilitaire.</a:t>
            </a:r>
          </a:p>
          <a:p>
            <a:pPr lvl="1" algn="l">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Se concentrer sur la partie métier</a:t>
            </a:r>
          </a:p>
          <a:p>
            <a:pPr lvl="1" algn="l">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Définition des aspects</a:t>
            </a:r>
          </a:p>
          <a:p>
            <a:pPr lvl="1" algn="l"/>
            <a:endParaRPr lang="fr-FR" sz="8000" dirty="0" smtClean="0">
              <a:solidFill>
                <a:srgbClr val="0033CC"/>
              </a:solidFill>
              <a:effectLst>
                <a:outerShdw blurRad="50000" dist="30000" dir="5400000" algn="tl" rotWithShape="0">
                  <a:srgbClr val="000000">
                    <a:alpha val="30000"/>
                  </a:srgbClr>
                </a:out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240</a:t>
            </a:fld>
            <a:endParaRPr lang="fr-BE" dirty="0"/>
          </a:p>
        </p:txBody>
      </p:sp>
    </p:spTree>
    <p:extLst>
      <p:ext uri="{BB962C8B-B14F-4D97-AF65-F5344CB8AC3E}">
        <p14:creationId xmlns:p14="http://schemas.microsoft.com/office/powerpoint/2010/main" val="391791000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142984"/>
            <a:ext cx="7786742" cy="5286412"/>
          </a:xfrm>
        </p:spPr>
        <p:txBody>
          <a:bodyPr>
            <a:normAutofit fontScale="25000" lnSpcReduction="20000"/>
          </a:bodyPr>
          <a:lstStyle/>
          <a:p>
            <a:pPr>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 Il existe plusieurs solutions implémentant l’AOP :</a:t>
            </a:r>
          </a:p>
          <a:p>
            <a:pPr>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1" algn="l" eaLnBrk="1" hangingPunct="1">
              <a:buFont typeface="Wingdings" pitchFamily="2" charset="2"/>
              <a:buChar char="§"/>
            </a:pPr>
            <a:r>
              <a:rPr lang="fr-FR" sz="8200" dirty="0" smtClean="0">
                <a:solidFill>
                  <a:srgbClr val="0033CC"/>
                </a:solidFill>
                <a:effectLst>
                  <a:outerShdw blurRad="50000" dist="30000" dir="5400000" algn="tl" rotWithShape="0">
                    <a:srgbClr val="000000">
                      <a:alpha val="30000"/>
                    </a:srgbClr>
                  </a:outerShdw>
                </a:effectLst>
              </a:rPr>
              <a:t>Xerox dans les années 90.</a:t>
            </a:r>
          </a:p>
          <a:p>
            <a:pPr lvl="1" algn="l" eaLnBrk="1" hangingPunct="1">
              <a:buFont typeface="Wingdings" pitchFamily="2" charset="2"/>
              <a:buChar char="§"/>
            </a:pPr>
            <a:endParaRPr lang="fr-FR" sz="8200" dirty="0" smtClean="0">
              <a:solidFill>
                <a:srgbClr val="0033CC"/>
              </a:solidFill>
              <a:effectLst>
                <a:outerShdw blurRad="50000" dist="30000" dir="5400000" algn="tl" rotWithShape="0">
                  <a:srgbClr val="000000">
                    <a:alpha val="30000"/>
                  </a:srgbClr>
                </a:outerShdw>
              </a:effectLst>
            </a:endParaRPr>
          </a:p>
          <a:p>
            <a:pPr lvl="1" algn="l" eaLnBrk="1" hangingPunct="1">
              <a:buFont typeface="Wingdings" pitchFamily="2" charset="2"/>
              <a:buChar char="§"/>
            </a:pPr>
            <a:r>
              <a:rPr lang="fr-FR" sz="8200" dirty="0" err="1" smtClean="0">
                <a:solidFill>
                  <a:srgbClr val="0033CC"/>
                </a:solidFill>
                <a:effectLst>
                  <a:outerShdw blurRad="50000" dist="30000" dir="5400000" algn="tl" rotWithShape="0">
                    <a:srgbClr val="000000">
                      <a:alpha val="30000"/>
                    </a:srgbClr>
                  </a:outerShdw>
                </a:effectLst>
              </a:rPr>
              <a:t>AspectJ</a:t>
            </a:r>
            <a:r>
              <a:rPr lang="fr-FR" sz="8200" dirty="0" smtClean="0">
                <a:solidFill>
                  <a:srgbClr val="0033CC"/>
                </a:solidFill>
                <a:effectLst>
                  <a:outerShdw blurRad="50000" dist="30000" dir="5400000" algn="tl" rotWithShape="0">
                    <a:srgbClr val="000000">
                      <a:alpha val="30000"/>
                    </a:srgbClr>
                  </a:outerShdw>
                </a:effectLst>
              </a:rPr>
              <a:t> : extension pour Java, devenu projet de la fondation Eclipse.</a:t>
            </a:r>
          </a:p>
          <a:p>
            <a:pPr lvl="1" algn="l" eaLnBrk="1" hangingPunct="1">
              <a:buFont typeface="Wingdings" pitchFamily="2" charset="2"/>
              <a:buChar char="§"/>
            </a:pPr>
            <a:endParaRPr lang="fr-FR" sz="8200" dirty="0" smtClean="0">
              <a:solidFill>
                <a:srgbClr val="0033CC"/>
              </a:solidFill>
              <a:effectLst>
                <a:outerShdw blurRad="50000" dist="30000" dir="5400000" algn="tl" rotWithShape="0">
                  <a:srgbClr val="000000">
                    <a:alpha val="30000"/>
                  </a:srgbClr>
                </a:outerShdw>
              </a:effectLst>
            </a:endParaRPr>
          </a:p>
          <a:p>
            <a:pPr lvl="1" algn="l" eaLnBrk="1" hangingPunct="1">
              <a:buFont typeface="Wingdings" pitchFamily="2" charset="2"/>
              <a:buChar char="§"/>
            </a:pPr>
            <a:r>
              <a:rPr lang="fr-FR" sz="8200" dirty="0" smtClean="0">
                <a:solidFill>
                  <a:srgbClr val="0033CC"/>
                </a:solidFill>
                <a:effectLst>
                  <a:outerShdw blurRad="50000" dist="30000" dir="5400000" algn="tl" rotWithShape="0">
                    <a:srgbClr val="000000">
                      <a:alpha val="30000"/>
                    </a:srgbClr>
                  </a:outerShdw>
                </a:effectLst>
              </a:rPr>
              <a:t>D’autres solutions : </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Java : Spring AOP, </a:t>
            </a:r>
            <a:r>
              <a:rPr lang="fr-FR" sz="7600" dirty="0" err="1" smtClean="0">
                <a:solidFill>
                  <a:srgbClr val="0033CC"/>
                </a:solidFill>
                <a:effectLst>
                  <a:outerShdw blurRad="50000" dist="30000" dir="5400000" algn="tl" rotWithShape="0">
                    <a:srgbClr val="000000">
                      <a:alpha val="30000"/>
                    </a:srgbClr>
                  </a:outerShdw>
                </a:effectLst>
              </a:rPr>
              <a:t>JBoss</a:t>
            </a:r>
            <a:r>
              <a:rPr lang="fr-FR" sz="7600" dirty="0" smtClean="0">
                <a:solidFill>
                  <a:srgbClr val="0033CC"/>
                </a:solidFill>
                <a:effectLst>
                  <a:outerShdw blurRad="50000" dist="30000" dir="5400000" algn="tl" rotWithShape="0">
                    <a:srgbClr val="000000">
                      <a:alpha val="30000"/>
                    </a:srgbClr>
                  </a:outerShdw>
                </a:effectLst>
              </a:rPr>
              <a:t> AOP, </a:t>
            </a:r>
            <a:r>
              <a:rPr lang="fr-FR" sz="7600" dirty="0" err="1" smtClean="0">
                <a:solidFill>
                  <a:srgbClr val="0033CC"/>
                </a:solidFill>
                <a:effectLst>
                  <a:outerShdw blurRad="50000" dist="30000" dir="5400000" algn="tl" rotWithShape="0">
                    <a:srgbClr val="000000">
                      <a:alpha val="30000"/>
                    </a:srgbClr>
                  </a:outerShdw>
                </a:effectLst>
              </a:rPr>
              <a:t>AspectWerkz</a:t>
            </a:r>
            <a:r>
              <a:rPr lang="fr-FR" sz="7600" dirty="0" smtClean="0">
                <a:solidFill>
                  <a:srgbClr val="0033CC"/>
                </a:solidFill>
                <a:effectLst>
                  <a:outerShdw blurRad="50000" dist="30000" dir="5400000" algn="tl" rotWithShape="0">
                    <a:srgbClr val="000000">
                      <a:alpha val="30000"/>
                    </a:srgbClr>
                  </a:outerShdw>
                </a:effectLst>
              </a:rPr>
              <a:t>,…</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C/C++ ;</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PHP ;</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.NET.</a:t>
            </a:r>
          </a:p>
          <a:p>
            <a:pPr lvl="1" algn="l">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1" algn="l" eaLnBrk="1" fontAlgn="auto" hangingPunct="1">
              <a:spcAft>
                <a:spcPts val="0"/>
              </a:spcAft>
              <a:buFont typeface="Verdana"/>
              <a:buNone/>
              <a:defRPr/>
            </a:pPr>
            <a:endParaRPr lang="fr-FR" sz="8000" dirty="0" smtClean="0">
              <a:solidFill>
                <a:srgbClr val="0033CC"/>
              </a:solidFill>
              <a:effectLst>
                <a:outerShdw blurRad="50000" dist="30000" dir="5400000" algn="tl" rotWithShape="0">
                  <a:srgbClr val="000000">
                    <a:alpha val="30000"/>
                  </a:srgbClr>
                </a:outerShdw>
              </a:effectLst>
            </a:endParaRPr>
          </a:p>
          <a:p>
            <a:pPr lvl="1" algn="l" eaLnBrk="1" fontAlgn="auto" hangingPunct="1">
              <a:spcAft>
                <a:spcPts val="0"/>
              </a:spcAft>
              <a:buFont typeface="Wingdings" pitchFamily="2" charset="2"/>
              <a:buChar char="§"/>
              <a:defRPr/>
            </a:pPr>
            <a:endParaRPr lang="fr-FR" sz="8000" dirty="0" smtClean="0">
              <a:solidFill>
                <a:srgbClr val="0033CC"/>
              </a:solidFill>
              <a:effectLst>
                <a:outerShdw blurRad="50000" dist="30000" dir="5400000" algn="tl" rotWithShape="0">
                  <a:srgbClr val="000000">
                    <a:alpha val="30000"/>
                  </a:srgbClr>
                </a:outerShdw>
              </a:effectLst>
            </a:endParaRPr>
          </a:p>
          <a:p>
            <a:pPr lvl="1" algn="l" eaLnBrk="1" fontAlgn="auto" hangingPunct="1">
              <a:spcAft>
                <a:spcPts val="0"/>
              </a:spcAft>
              <a:buFont typeface="Verdana"/>
              <a:buNone/>
              <a:defRPr/>
            </a:pPr>
            <a:endParaRPr lang="fr-FR" sz="8000" dirty="0" smtClean="0">
              <a:solidFill>
                <a:srgbClr val="0033CC"/>
              </a:solidFill>
              <a:effectLst>
                <a:outerShdw blurRad="50000" dist="30000" dir="5400000" algn="tl" rotWithShape="0">
                  <a:srgbClr val="000000">
                    <a:alpha val="30000"/>
                  </a:srgbClr>
                </a:outerShdw>
              </a:effectLst>
            </a:endParaRPr>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241</a:t>
            </a:fld>
            <a:endParaRPr lang="fr-BE" dirty="0"/>
          </a:p>
        </p:txBody>
      </p:sp>
    </p:spTree>
    <p:extLst>
      <p:ext uri="{BB962C8B-B14F-4D97-AF65-F5344CB8AC3E}">
        <p14:creationId xmlns:p14="http://schemas.microsoft.com/office/powerpoint/2010/main" val="213972073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19"/>
          </a:xfrm>
        </p:spPr>
        <p:txBody>
          <a:bodyPr>
            <a:noAutofit/>
          </a:bodyPr>
          <a:lstStyle/>
          <a:p>
            <a:pPr algn="ctr" eaLnBrk="1" fontAlgn="auto" hangingPunct="1">
              <a:spcAft>
                <a:spcPts val="0"/>
              </a:spcAft>
              <a:defRPr/>
            </a:pPr>
            <a:r>
              <a:rPr lang="fr-FR" sz="2800" dirty="0" smtClean="0">
                <a:solidFill>
                  <a:srgbClr val="0033CC"/>
                </a:solidFill>
                <a:latin typeface="+mn-lt"/>
                <a:ea typeface="+mn-ea"/>
                <a:cs typeface="+mn-cs"/>
              </a:rPr>
              <a:t>De l’objet à l’Aspect: Notions de base</a:t>
            </a:r>
            <a:endParaRPr lang="fr-FR" sz="2800" dirty="0">
              <a:solidFill>
                <a:schemeClr val="tx2">
                  <a:satMod val="130000"/>
                </a:schemeClr>
              </a:solidFill>
            </a:endParaRPr>
          </a:p>
        </p:txBody>
      </p:sp>
      <p:sp>
        <p:nvSpPr>
          <p:cNvPr id="4" name="Sous-titre 3"/>
          <p:cNvSpPr>
            <a:spLocks noGrp="1"/>
          </p:cNvSpPr>
          <p:nvPr>
            <p:ph type="subTitle" idx="1"/>
          </p:nvPr>
        </p:nvSpPr>
        <p:spPr>
          <a:xfrm>
            <a:off x="1142976" y="1142984"/>
            <a:ext cx="7786742" cy="5286412"/>
          </a:xfrm>
        </p:spPr>
        <p:txBody>
          <a:bodyPr>
            <a:normAutofit fontScale="25000" lnSpcReduction="20000"/>
          </a:bodyPr>
          <a:lstStyle/>
          <a:p>
            <a:pPr lvl="1" algn="l" eaLnBrk="1" fontAlgn="auto" hangingPunct="1">
              <a:spcAft>
                <a:spcPts val="0"/>
              </a:spcAft>
              <a:buFont typeface="Wingdings" pitchFamily="2" charset="2"/>
              <a:buChar char="§"/>
              <a:defRPr/>
            </a:pPr>
            <a:endParaRPr lang="fr-FR" sz="80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r>
              <a:rPr lang="fr-FR" sz="8000" dirty="0" err="1" smtClean="0">
                <a:solidFill>
                  <a:srgbClr val="0033CC"/>
                </a:solidFill>
                <a:effectLst>
                  <a:outerShdw blurRad="50000" dist="30000" dir="5400000" algn="tl" rotWithShape="0">
                    <a:srgbClr val="000000">
                      <a:alpha val="30000"/>
                    </a:srgbClr>
                  </a:outerShdw>
                </a:effectLst>
              </a:rPr>
              <a:t>Joinpoint</a:t>
            </a:r>
            <a:r>
              <a:rPr lang="fr-FR" sz="8000" dirty="0" smtClean="0">
                <a:solidFill>
                  <a:srgbClr val="0033CC"/>
                </a:solidFill>
                <a:effectLst>
                  <a:outerShdw blurRad="50000" dist="30000" dir="5400000" algn="tl" rotWithShape="0">
                    <a:srgbClr val="000000">
                      <a:alpha val="30000"/>
                    </a:srgbClr>
                  </a:outerShdw>
                </a:effectLst>
              </a:rPr>
              <a:t> : un point précis du code où l’aspect sera exécuté</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Début d’une méthode</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Fin d’une méthode</a:t>
            </a:r>
          </a:p>
          <a:p>
            <a:pPr lvl="2" algn="l"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Si l’appel d’une méthode provient d’une autre …</a:t>
            </a:r>
          </a:p>
          <a:p>
            <a:pPr lvl="2" algn="l" eaLnBrk="1" hangingPunct="1">
              <a:buFont typeface="Wingdings" pitchFamily="2" charset="2"/>
              <a:buChar char="§"/>
            </a:pPr>
            <a:endParaRPr lang="fr-FR" sz="76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r>
              <a:rPr lang="fr-FR" sz="8000" dirty="0" err="1" smtClean="0">
                <a:solidFill>
                  <a:srgbClr val="0033CC"/>
                </a:solidFill>
                <a:effectLst>
                  <a:outerShdw blurRad="50000" dist="30000" dir="5400000" algn="tl" rotWithShape="0">
                    <a:srgbClr val="000000">
                      <a:alpha val="30000"/>
                    </a:srgbClr>
                  </a:outerShdw>
                </a:effectLst>
              </a:rPr>
              <a:t>Pointcut</a:t>
            </a:r>
            <a:r>
              <a:rPr lang="fr-FR" sz="8000" dirty="0" smtClean="0">
                <a:solidFill>
                  <a:srgbClr val="0033CC"/>
                </a:solidFill>
                <a:effectLst>
                  <a:outerShdw blurRad="50000" dist="30000" dir="5400000" algn="tl" rotWithShape="0">
                    <a:srgbClr val="000000">
                      <a:alpha val="30000"/>
                    </a:srgbClr>
                  </a:outerShdw>
                </a:effectLst>
              </a:rPr>
              <a:t> : une collection d’une ou plusieurs </a:t>
            </a:r>
            <a:r>
              <a:rPr lang="fr-FR" sz="8000" dirty="0" err="1" smtClean="0">
                <a:solidFill>
                  <a:srgbClr val="0033CC"/>
                </a:solidFill>
                <a:effectLst>
                  <a:outerShdw blurRad="50000" dist="30000" dir="5400000" algn="tl" rotWithShape="0">
                    <a:srgbClr val="000000">
                      <a:alpha val="30000"/>
                    </a:srgbClr>
                  </a:outerShdw>
                </a:effectLst>
              </a:rPr>
              <a:t>Joinpoint</a:t>
            </a:r>
            <a:r>
              <a:rPr lang="fr-FR" sz="8000" dirty="0" smtClean="0">
                <a:solidFill>
                  <a:srgbClr val="0033CC"/>
                </a:solidFill>
                <a:effectLst>
                  <a:outerShdw blurRad="50000" dist="30000" dir="5400000" algn="tl" rotWithShape="0">
                    <a:srgbClr val="000000">
                      <a:alpha val="30000"/>
                    </a:srgbClr>
                  </a:outerShdw>
                </a:effectLst>
              </a:rPr>
              <a:t> : par nom de méthode, par nom de classe, …</a:t>
            </a:r>
          </a:p>
          <a:p>
            <a:pPr lvl="1" algn="l" eaLnBrk="1" fontAlgn="auto" hangingPunct="1">
              <a:spcAft>
                <a:spcPts val="0"/>
              </a:spcAft>
              <a:buFont typeface="Wingdings" pitchFamily="2" charset="2"/>
              <a:buChar char="§"/>
              <a:defRPr/>
            </a:pPr>
            <a:endParaRPr lang="fr-FR" sz="80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r>
              <a:rPr lang="fr-FR" sz="7600" dirty="0" err="1" smtClean="0">
                <a:solidFill>
                  <a:srgbClr val="0033CC"/>
                </a:solidFill>
                <a:effectLst>
                  <a:outerShdw blurRad="50000" dist="30000" dir="5400000" algn="tl" rotWithShape="0">
                    <a:srgbClr val="000000">
                      <a:alpha val="30000"/>
                    </a:srgbClr>
                  </a:outerShdw>
                </a:effectLst>
              </a:rPr>
              <a:t>Advice</a:t>
            </a:r>
            <a:r>
              <a:rPr lang="fr-FR" sz="7600" dirty="0" smtClean="0">
                <a:solidFill>
                  <a:srgbClr val="0033CC"/>
                </a:solidFill>
                <a:effectLst>
                  <a:outerShdw blurRad="50000" dist="30000" dir="5400000" algn="tl" rotWithShape="0">
                    <a:srgbClr val="000000">
                      <a:alpha val="30000"/>
                    </a:srgbClr>
                  </a:outerShdw>
                </a:effectLst>
              </a:rPr>
              <a:t> : le code qui sera exécuté, </a:t>
            </a:r>
            <a:r>
              <a:rPr lang="fr-FR" sz="7600" smtClean="0">
                <a:solidFill>
                  <a:srgbClr val="0033CC"/>
                </a:solidFill>
                <a:effectLst>
                  <a:outerShdw blurRad="50000" dist="30000" dir="5400000" algn="tl" rotWithShape="0">
                    <a:srgbClr val="000000">
                      <a:alpha val="30000"/>
                    </a:srgbClr>
                  </a:outerShdw>
                </a:effectLst>
              </a:rPr>
              <a:t>il y a </a:t>
            </a:r>
            <a:r>
              <a:rPr lang="fr-FR" sz="7600" dirty="0" smtClean="0">
                <a:solidFill>
                  <a:srgbClr val="0033CC"/>
                </a:solidFill>
                <a:effectLst>
                  <a:outerShdw blurRad="50000" dist="30000" dir="5400000" algn="tl" rotWithShape="0">
                    <a:srgbClr val="000000">
                      <a:alpha val="30000"/>
                    </a:srgbClr>
                  </a:outerShdw>
                </a:effectLst>
              </a:rPr>
              <a:t>différents types d’</a:t>
            </a:r>
            <a:r>
              <a:rPr lang="fr-FR" sz="7600" dirty="0" err="1" smtClean="0">
                <a:solidFill>
                  <a:srgbClr val="0033CC"/>
                </a:solidFill>
                <a:effectLst>
                  <a:outerShdw blurRad="50000" dist="30000" dir="5400000" algn="tl" rotWithShape="0">
                    <a:srgbClr val="000000">
                      <a:alpha val="30000"/>
                    </a:srgbClr>
                  </a:outerShdw>
                </a:effectLst>
              </a:rPr>
              <a:t>advice</a:t>
            </a:r>
            <a:r>
              <a:rPr lang="fr-FR" sz="7600" dirty="0" smtClean="0">
                <a:solidFill>
                  <a:srgbClr val="0033CC"/>
                </a:solidFill>
                <a:effectLst>
                  <a:outerShdw blurRad="50000" dist="30000" dir="5400000" algn="tl" rotWithShape="0">
                    <a:srgbClr val="000000">
                      <a:alpha val="30000"/>
                    </a:srgbClr>
                  </a:outerShdw>
                </a:effectLst>
              </a:rPr>
              <a:t> :</a:t>
            </a:r>
          </a:p>
          <a:p>
            <a:pPr lvl="2" algn="l" eaLnBrk="1" hangingPunct="1">
              <a:buFont typeface="Wingdings" pitchFamily="2" charset="2"/>
              <a:buChar char="§"/>
            </a:pPr>
            <a:r>
              <a:rPr lang="fr-FR" sz="7200" dirty="0" err="1" smtClean="0">
                <a:solidFill>
                  <a:srgbClr val="0033CC"/>
                </a:solidFill>
                <a:effectLst>
                  <a:outerShdw blurRad="50000" dist="30000" dir="5400000" algn="tl" rotWithShape="0">
                    <a:srgbClr val="000000">
                      <a:alpha val="30000"/>
                    </a:srgbClr>
                  </a:outerShdw>
                </a:effectLst>
              </a:rPr>
              <a:t>Before</a:t>
            </a:r>
            <a:r>
              <a:rPr lang="fr-FR" sz="7200" dirty="0" smtClean="0">
                <a:solidFill>
                  <a:srgbClr val="0033CC"/>
                </a:solidFill>
                <a:effectLst>
                  <a:outerShdw blurRad="50000" dist="30000" dir="5400000" algn="tl" rotWithShape="0">
                    <a:srgbClr val="000000">
                      <a:alpha val="30000"/>
                    </a:srgbClr>
                  </a:outerShdw>
                </a:effectLst>
              </a:rPr>
              <a:t> : exécution du code avant le </a:t>
            </a:r>
            <a:r>
              <a:rPr lang="fr-FR" sz="7200" dirty="0" err="1" smtClean="0">
                <a:solidFill>
                  <a:srgbClr val="0033CC"/>
                </a:solidFill>
                <a:effectLst>
                  <a:outerShdw blurRad="50000" dist="30000" dir="5400000" algn="tl" rotWithShape="0">
                    <a:srgbClr val="000000">
                      <a:alpha val="30000"/>
                    </a:srgbClr>
                  </a:outerShdw>
                </a:effectLst>
              </a:rPr>
              <a:t>pointcut</a:t>
            </a:r>
            <a:endParaRPr lang="fr-FR" sz="7200" dirty="0" smtClean="0">
              <a:solidFill>
                <a:srgbClr val="0033CC"/>
              </a:solidFill>
              <a:effectLst>
                <a:outerShdw blurRad="50000" dist="30000" dir="5400000" algn="tl" rotWithShape="0">
                  <a:srgbClr val="000000">
                    <a:alpha val="30000"/>
                  </a:srgbClr>
                </a:outerShdw>
              </a:effectLst>
            </a:endParaRPr>
          </a:p>
          <a:p>
            <a:pPr lvl="2" algn="l" eaLnBrk="1" hangingPunct="1">
              <a:buFont typeface="Wingdings" pitchFamily="2" charset="2"/>
              <a:buChar char="§"/>
            </a:pPr>
            <a:r>
              <a:rPr lang="fr-FR" sz="7200" dirty="0" err="1" smtClean="0">
                <a:solidFill>
                  <a:srgbClr val="0033CC"/>
                </a:solidFill>
                <a:effectLst>
                  <a:outerShdw blurRad="50000" dist="30000" dir="5400000" algn="tl" rotWithShape="0">
                    <a:srgbClr val="000000">
                      <a:alpha val="30000"/>
                    </a:srgbClr>
                  </a:outerShdw>
                </a:effectLst>
              </a:rPr>
              <a:t>After</a:t>
            </a:r>
            <a:r>
              <a:rPr lang="fr-FR" sz="7200" dirty="0" smtClean="0">
                <a:solidFill>
                  <a:srgbClr val="0033CC"/>
                </a:solidFill>
                <a:effectLst>
                  <a:outerShdw blurRad="50000" dist="30000" dir="5400000" algn="tl" rotWithShape="0">
                    <a:srgbClr val="000000">
                      <a:alpha val="30000"/>
                    </a:srgbClr>
                  </a:outerShdw>
                </a:effectLst>
              </a:rPr>
              <a:t> : exécution du code après le </a:t>
            </a:r>
            <a:r>
              <a:rPr lang="fr-FR" sz="7200" dirty="0" err="1" smtClean="0">
                <a:solidFill>
                  <a:srgbClr val="0033CC"/>
                </a:solidFill>
                <a:effectLst>
                  <a:outerShdw blurRad="50000" dist="30000" dir="5400000" algn="tl" rotWithShape="0">
                    <a:srgbClr val="000000">
                      <a:alpha val="30000"/>
                    </a:srgbClr>
                  </a:outerShdw>
                </a:effectLst>
              </a:rPr>
              <a:t>pointcut</a:t>
            </a:r>
            <a:endParaRPr lang="fr-FR" sz="7200" dirty="0" smtClean="0">
              <a:solidFill>
                <a:srgbClr val="0033CC"/>
              </a:solidFill>
              <a:effectLst>
                <a:outerShdw blurRad="50000" dist="30000" dir="5400000" algn="tl" rotWithShape="0">
                  <a:srgbClr val="000000">
                    <a:alpha val="30000"/>
                  </a:srgbClr>
                </a:outerShdw>
              </a:effectLst>
            </a:endParaRPr>
          </a:p>
          <a:p>
            <a:pPr lvl="2" algn="l" eaLnBrk="1" hangingPunct="1">
              <a:buFont typeface="Wingdings" pitchFamily="2" charset="2"/>
              <a:buChar char="§"/>
            </a:pPr>
            <a:r>
              <a:rPr lang="fr-FR" sz="7200" dirty="0" err="1" smtClean="0">
                <a:solidFill>
                  <a:srgbClr val="0033CC"/>
                </a:solidFill>
                <a:effectLst>
                  <a:outerShdw blurRad="50000" dist="30000" dir="5400000" algn="tl" rotWithShape="0">
                    <a:srgbClr val="000000">
                      <a:alpha val="30000"/>
                    </a:srgbClr>
                  </a:outerShdw>
                </a:effectLst>
              </a:rPr>
              <a:t>Around</a:t>
            </a:r>
            <a:r>
              <a:rPr lang="fr-FR" sz="7200" dirty="0" smtClean="0">
                <a:solidFill>
                  <a:srgbClr val="0033CC"/>
                </a:solidFill>
                <a:effectLst>
                  <a:outerShdw blurRad="50000" dist="30000" dir="5400000" algn="tl" rotWithShape="0">
                    <a:srgbClr val="000000">
                      <a:alpha val="30000"/>
                    </a:srgbClr>
                  </a:outerShdw>
                </a:effectLst>
              </a:rPr>
              <a:t> : exécution du code avant et après le </a:t>
            </a:r>
            <a:r>
              <a:rPr lang="fr-FR" sz="7200" dirty="0" err="1" smtClean="0">
                <a:solidFill>
                  <a:srgbClr val="0033CC"/>
                </a:solidFill>
                <a:effectLst>
                  <a:outerShdw blurRad="50000" dist="30000" dir="5400000" algn="tl" rotWithShape="0">
                    <a:srgbClr val="000000">
                      <a:alpha val="30000"/>
                    </a:srgbClr>
                  </a:outerShdw>
                </a:effectLst>
              </a:rPr>
              <a:t>pointcut</a:t>
            </a:r>
            <a:endParaRPr lang="fr-FR" sz="7200" dirty="0" smtClean="0">
              <a:solidFill>
                <a:srgbClr val="0033CC"/>
              </a:solidFill>
              <a:effectLst>
                <a:outerShdw blurRad="50000" dist="30000" dir="5400000" algn="tl" rotWithShape="0">
                  <a:srgbClr val="000000">
                    <a:alpha val="30000"/>
                  </a:srgbClr>
                </a:outerShdw>
              </a:effectLst>
            </a:endParaRPr>
          </a:p>
          <a:p>
            <a:pPr lvl="2" algn="l" eaLnBrk="1" hangingPunct="1">
              <a:buFont typeface="Wingdings" pitchFamily="2" charset="2"/>
              <a:buChar char="§"/>
            </a:pPr>
            <a:endParaRPr lang="fr-FR" sz="72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r>
              <a:rPr lang="fr-FR" sz="7600" dirty="0" smtClean="0">
                <a:solidFill>
                  <a:srgbClr val="0033CC"/>
                </a:solidFill>
                <a:effectLst>
                  <a:outerShdw blurRad="50000" dist="30000" dir="5400000" algn="tl" rotWithShape="0">
                    <a:srgbClr val="000000">
                      <a:alpha val="30000"/>
                    </a:srgbClr>
                  </a:outerShdw>
                </a:effectLst>
              </a:rPr>
              <a:t>L’aspect : combinaison entre un </a:t>
            </a:r>
            <a:r>
              <a:rPr lang="fr-FR" sz="7600" dirty="0" err="1" smtClean="0">
                <a:solidFill>
                  <a:srgbClr val="0033CC"/>
                </a:solidFill>
                <a:effectLst>
                  <a:outerShdw blurRad="50000" dist="30000" dir="5400000" algn="tl" rotWithShape="0">
                    <a:srgbClr val="000000">
                      <a:alpha val="30000"/>
                    </a:srgbClr>
                  </a:outerShdw>
                </a:effectLst>
              </a:rPr>
              <a:t>advice</a:t>
            </a:r>
            <a:r>
              <a:rPr lang="fr-FR" sz="7600" dirty="0" smtClean="0">
                <a:solidFill>
                  <a:srgbClr val="0033CC"/>
                </a:solidFill>
                <a:effectLst>
                  <a:outerShdw blurRad="50000" dist="30000" dir="5400000" algn="tl" rotWithShape="0">
                    <a:srgbClr val="000000">
                      <a:alpha val="30000"/>
                    </a:srgbClr>
                  </a:outerShdw>
                </a:effectLst>
              </a:rPr>
              <a:t> et un </a:t>
            </a:r>
            <a:r>
              <a:rPr lang="fr-FR" sz="7600" dirty="0" err="1" smtClean="0">
                <a:solidFill>
                  <a:srgbClr val="0033CC"/>
                </a:solidFill>
                <a:effectLst>
                  <a:outerShdw blurRad="50000" dist="30000" dir="5400000" algn="tl" rotWithShape="0">
                    <a:srgbClr val="000000">
                      <a:alpha val="30000"/>
                    </a:srgbClr>
                  </a:outerShdw>
                </a:effectLst>
              </a:rPr>
              <a:t>pointcut</a:t>
            </a:r>
            <a:endParaRPr lang="fr-FR" sz="7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7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7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s</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242</a:t>
            </a:fld>
            <a:endParaRPr lang="fr-BE" dirty="0"/>
          </a:p>
        </p:txBody>
      </p:sp>
    </p:spTree>
    <p:extLst>
      <p:ext uri="{BB962C8B-B14F-4D97-AF65-F5344CB8AC3E}">
        <p14:creationId xmlns:p14="http://schemas.microsoft.com/office/powerpoint/2010/main" val="194401720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19"/>
          </a:xfrm>
        </p:spPr>
        <p:txBody>
          <a:bodyPr>
            <a:noAutofit/>
          </a:bodyPr>
          <a:lstStyle/>
          <a:p>
            <a:pPr algn="ctr" eaLnBrk="1" fontAlgn="auto" hangingPunct="1">
              <a:spcAft>
                <a:spcPts val="0"/>
              </a:spcAft>
              <a:defRPr/>
            </a:pPr>
            <a:r>
              <a:rPr lang="fr-FR" sz="2800" dirty="0" smtClean="0">
                <a:solidFill>
                  <a:srgbClr val="0033CC"/>
                </a:solidFill>
                <a:latin typeface="+mn-lt"/>
                <a:ea typeface="+mn-ea"/>
                <a:cs typeface="+mn-cs"/>
              </a:rPr>
              <a:t>De l’objet à l’Aspect: Notions de base</a:t>
            </a:r>
            <a:endParaRPr lang="fr-FR" sz="2800" dirty="0">
              <a:solidFill>
                <a:schemeClr val="tx2">
                  <a:satMod val="130000"/>
                </a:schemeClr>
              </a:solidFill>
            </a:endParaRPr>
          </a:p>
        </p:txBody>
      </p:sp>
      <p:sp>
        <p:nvSpPr>
          <p:cNvPr id="4" name="Sous-titre 3"/>
          <p:cNvSpPr>
            <a:spLocks noGrp="1"/>
          </p:cNvSpPr>
          <p:nvPr>
            <p:ph type="subTitle" idx="1"/>
          </p:nvPr>
        </p:nvSpPr>
        <p:spPr>
          <a:xfrm>
            <a:off x="1142976" y="1142984"/>
            <a:ext cx="7786742" cy="5286412"/>
          </a:xfrm>
        </p:spPr>
        <p:txBody>
          <a:bodyPr>
            <a:normAutofit fontScale="32500" lnSpcReduction="20000"/>
          </a:bodyPr>
          <a:lstStyle/>
          <a:p>
            <a:pPr eaLnBrk="1" hangingPunct="1">
              <a:buFont typeface="Wingdings" pitchFamily="2" charset="2"/>
              <a:buChar char="§"/>
            </a:pPr>
            <a:r>
              <a:rPr lang="fr-FR" sz="6200" dirty="0" smtClean="0">
                <a:solidFill>
                  <a:srgbClr val="0033CC"/>
                </a:solidFill>
                <a:effectLst>
                  <a:outerShdw blurRad="50000" dist="30000" dir="5400000" algn="tl" rotWithShape="0">
                    <a:srgbClr val="000000">
                      <a:alpha val="30000"/>
                    </a:srgbClr>
                  </a:outerShdw>
                </a:effectLst>
              </a:rPr>
              <a:t>Exemples de </a:t>
            </a:r>
            <a:r>
              <a:rPr lang="fr-FR" sz="6200" dirty="0" err="1" smtClean="0">
                <a:solidFill>
                  <a:srgbClr val="0033CC"/>
                </a:solidFill>
                <a:effectLst>
                  <a:outerShdw blurRad="50000" dist="30000" dir="5400000" algn="tl" rotWithShape="0">
                    <a:srgbClr val="000000">
                      <a:alpha val="30000"/>
                    </a:srgbClr>
                  </a:outerShdw>
                </a:effectLst>
              </a:rPr>
              <a:t>poincut</a:t>
            </a:r>
            <a:r>
              <a:rPr lang="fr-FR" sz="6200" dirty="0" smtClean="0">
                <a:solidFill>
                  <a:srgbClr val="0033CC"/>
                </a:solidFill>
                <a:effectLst>
                  <a:outerShdw blurRad="50000" dist="30000" dir="5400000" algn="tl" rotWithShape="0">
                    <a:srgbClr val="000000">
                      <a:alpha val="30000"/>
                    </a:srgbClr>
                  </a:outerShdw>
                </a:effectLst>
              </a:rPr>
              <a:t> : </a:t>
            </a:r>
            <a:r>
              <a:rPr lang="fr-FR" sz="6200" dirty="0" err="1" smtClean="0">
                <a:solidFill>
                  <a:srgbClr val="0033CC"/>
                </a:solidFill>
                <a:effectLst>
                  <a:outerShdw blurRad="50000" dist="30000" dir="5400000" algn="tl" rotWithShape="0">
                    <a:srgbClr val="000000">
                      <a:alpha val="30000"/>
                    </a:srgbClr>
                  </a:outerShdw>
                </a:effectLst>
              </a:rPr>
              <a:t>say</a:t>
            </a:r>
            <a:r>
              <a:rPr lang="fr-FR" sz="6200" dirty="0" smtClean="0">
                <a:solidFill>
                  <a:srgbClr val="0033CC"/>
                </a:solidFill>
                <a:effectLst>
                  <a:outerShdw blurRad="50000" dist="30000" dir="5400000" algn="tl" rotWithShape="0">
                    <a:srgbClr val="000000">
                      <a:alpha val="30000"/>
                    </a:srgbClr>
                  </a:outerShdw>
                </a:effectLst>
              </a:rPr>
              <a:t>*, </a:t>
            </a:r>
            <a:r>
              <a:rPr lang="fr-FR" sz="6200" dirty="0" err="1" smtClean="0">
                <a:solidFill>
                  <a:srgbClr val="0033CC"/>
                </a:solidFill>
                <a:effectLst>
                  <a:outerShdw blurRad="50000" dist="30000" dir="5400000" algn="tl" rotWithShape="0">
                    <a:srgbClr val="000000">
                      <a:alpha val="30000"/>
                    </a:srgbClr>
                  </a:outerShdw>
                </a:effectLst>
              </a:rPr>
              <a:t>sayHello</a:t>
            </a:r>
            <a:r>
              <a:rPr lang="fr-FR" sz="6200" dirty="0" smtClean="0">
                <a:solidFill>
                  <a:srgbClr val="0033CC"/>
                </a:solidFill>
                <a:effectLst>
                  <a:outerShdw blurRad="50000" dist="30000" dir="5400000" algn="tl" rotWithShape="0">
                    <a:srgbClr val="000000">
                      <a:alpha val="30000"/>
                    </a:srgbClr>
                  </a:outerShdw>
                </a:effectLst>
              </a:rPr>
              <a:t>*, </a:t>
            </a:r>
            <a:r>
              <a:rPr lang="fr-FR" sz="6200" dirty="0" err="1" smtClean="0">
                <a:solidFill>
                  <a:srgbClr val="0033CC"/>
                </a:solidFill>
                <a:effectLst>
                  <a:outerShdw blurRad="50000" dist="30000" dir="5400000" algn="tl" rotWithShape="0">
                    <a:srgbClr val="000000">
                      <a:alpha val="30000"/>
                    </a:srgbClr>
                  </a:outerShdw>
                </a:effectLst>
              </a:rPr>
              <a:t>sayHelloBefore</a:t>
            </a:r>
            <a:r>
              <a:rPr lang="fr-FR" sz="6200" dirty="0" smtClean="0">
                <a:solidFill>
                  <a:srgbClr val="0033CC"/>
                </a:solidFill>
                <a:effectLst>
                  <a:outerShdw blurRad="50000" dist="30000" dir="5400000" algn="tl" rotWithShape="0">
                    <a:srgbClr val="000000">
                      <a:alpha val="30000"/>
                    </a:srgbClr>
                  </a:outerShdw>
                </a:effectLst>
              </a:rPr>
              <a:t>, </a:t>
            </a:r>
            <a:r>
              <a:rPr lang="fr-FR" sz="6200" dirty="0" err="1" smtClean="0">
                <a:solidFill>
                  <a:srgbClr val="0033CC"/>
                </a:solidFill>
                <a:effectLst>
                  <a:outerShdw blurRad="50000" dist="30000" dir="5400000" algn="tl" rotWithShape="0">
                    <a:srgbClr val="000000">
                      <a:alpha val="30000"/>
                    </a:srgbClr>
                  </a:outerShdw>
                </a:effectLst>
              </a:rPr>
              <a:t>say</a:t>
            </a:r>
            <a:r>
              <a:rPr lang="fr-FR" sz="6200" dirty="0" smtClean="0">
                <a:solidFill>
                  <a:srgbClr val="0033CC"/>
                </a:solidFill>
                <a:effectLst>
                  <a:outerShdw blurRad="50000" dist="30000" dir="5400000" algn="tl" rotWithShape="0">
                    <a:srgbClr val="000000">
                      <a:alpha val="30000"/>
                    </a:srgbClr>
                  </a:outerShdw>
                </a:effectLst>
              </a:rPr>
              <a:t>(</a:t>
            </a:r>
            <a:r>
              <a:rPr lang="fr-FR" sz="6200" dirty="0" err="1" smtClean="0">
                <a:solidFill>
                  <a:srgbClr val="0033CC"/>
                </a:solidFill>
                <a:effectLst>
                  <a:outerShdw blurRad="50000" dist="30000" dir="5400000" algn="tl" rotWithShape="0">
                    <a:srgbClr val="000000">
                      <a:alpha val="30000"/>
                    </a:srgbClr>
                  </a:outerShdw>
                </a:effectLst>
              </a:rPr>
              <a:t>String,int</a:t>
            </a:r>
            <a:r>
              <a:rPr lang="fr-FR" sz="6200" dirty="0" smtClean="0">
                <a:solidFill>
                  <a:srgbClr val="0033CC"/>
                </a:solidFill>
                <a:effectLst>
                  <a:outerShdw blurRad="50000" dist="30000" dir="5400000" algn="tl" rotWithShape="0">
                    <a:srgbClr val="000000">
                      <a:alpha val="30000"/>
                    </a:srgbClr>
                  </a:outerShdw>
                </a:effectLst>
              </a:rPr>
              <a:t>)</a:t>
            </a:r>
          </a:p>
          <a:p>
            <a:pPr eaLnBrk="1" hangingPunct="1">
              <a:buFont typeface="Wingdings" pitchFamily="2" charset="2"/>
              <a:buChar char="§"/>
            </a:pPr>
            <a:endParaRPr lang="fr-FR" sz="62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r>
              <a:rPr lang="fr-FR" sz="6200" dirty="0" smtClean="0">
                <a:solidFill>
                  <a:srgbClr val="0033CC"/>
                </a:solidFill>
                <a:effectLst>
                  <a:outerShdw blurRad="50000" dist="30000" dir="5400000" algn="tl" rotWithShape="0">
                    <a:srgbClr val="000000">
                      <a:alpha val="30000"/>
                    </a:srgbClr>
                  </a:outerShdw>
                </a:effectLst>
              </a:rPr>
              <a:t>Exemple d’</a:t>
            </a:r>
            <a:r>
              <a:rPr lang="fr-FR" sz="6200" dirty="0" err="1" smtClean="0">
                <a:solidFill>
                  <a:srgbClr val="0033CC"/>
                </a:solidFill>
                <a:effectLst>
                  <a:outerShdw blurRad="50000" dist="30000" dir="5400000" algn="tl" rotWithShape="0">
                    <a:srgbClr val="000000">
                      <a:alpha val="30000"/>
                    </a:srgbClr>
                  </a:outerShdw>
                </a:effectLst>
              </a:rPr>
              <a:t>advice</a:t>
            </a:r>
            <a:r>
              <a:rPr lang="fr-FR" sz="6200" dirty="0" smtClean="0">
                <a:solidFill>
                  <a:srgbClr val="0033CC"/>
                </a:solidFill>
                <a:effectLst>
                  <a:outerShdw blurRad="50000" dist="30000" dir="5400000" algn="tl" rotWithShape="0">
                    <a:srgbClr val="000000">
                      <a:alpha val="30000"/>
                    </a:srgbClr>
                  </a:outerShdw>
                </a:effectLst>
              </a:rPr>
              <a:t> : afficher un message avant </a:t>
            </a:r>
            <a:r>
              <a:rPr lang="fr-FR" sz="6200" dirty="0" err="1" smtClean="0">
                <a:solidFill>
                  <a:srgbClr val="0033CC"/>
                </a:solidFill>
                <a:effectLst>
                  <a:outerShdw blurRad="50000" dist="30000" dir="5400000" algn="tl" rotWithShape="0">
                    <a:srgbClr val="000000">
                      <a:alpha val="30000"/>
                    </a:srgbClr>
                  </a:outerShdw>
                </a:effectLst>
              </a:rPr>
              <a:t>sayHelloBefore</a:t>
            </a:r>
            <a:endParaRPr lang="fr-FR" sz="62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endParaRPr lang="fr-FR" sz="6200" dirty="0" smtClean="0">
              <a:solidFill>
                <a:srgbClr val="0033CC"/>
              </a:solidFill>
              <a:effectLst>
                <a:outerShdw blurRad="50000" dist="30000" dir="5400000" algn="tl" rotWithShape="0">
                  <a:srgbClr val="000000">
                    <a:alpha val="30000"/>
                  </a:srgbClr>
                </a:outerShdw>
              </a:effectLst>
            </a:endParaRPr>
          </a:p>
          <a:p>
            <a:pPr eaLnBrk="1" hangingPunct="1">
              <a:buFont typeface="Wingdings" pitchFamily="2" charset="2"/>
              <a:buChar char="§"/>
            </a:pPr>
            <a:r>
              <a:rPr lang="fr-FR" sz="6200" dirty="0" smtClean="0">
                <a:solidFill>
                  <a:srgbClr val="0033CC"/>
                </a:solidFill>
                <a:effectLst>
                  <a:outerShdw blurRad="50000" dist="30000" dir="5400000" algn="tl" rotWithShape="0">
                    <a:srgbClr val="000000">
                      <a:alpha val="30000"/>
                    </a:srgbClr>
                  </a:outerShdw>
                </a:effectLst>
              </a:rPr>
              <a:t>Exemple d’aspect : </a:t>
            </a:r>
            <a:r>
              <a:rPr lang="fr-FR" sz="6200" dirty="0" err="1" smtClean="0">
                <a:solidFill>
                  <a:srgbClr val="0033CC"/>
                </a:solidFill>
                <a:effectLst>
                  <a:outerShdw blurRad="50000" dist="30000" dir="5400000" algn="tl" rotWithShape="0">
                    <a:srgbClr val="000000">
                      <a:alpha val="30000"/>
                    </a:srgbClr>
                  </a:outerShdw>
                </a:effectLst>
              </a:rPr>
              <a:t>sayHelloBefore</a:t>
            </a:r>
            <a:r>
              <a:rPr lang="fr-FR" sz="6200" dirty="0" smtClean="0">
                <a:solidFill>
                  <a:srgbClr val="0033CC"/>
                </a:solidFill>
                <a:effectLst>
                  <a:outerShdw blurRad="50000" dist="30000" dir="5400000" algn="tl" rotWithShape="0">
                    <a:srgbClr val="000000">
                      <a:alpha val="30000"/>
                    </a:srgbClr>
                  </a:outerShdw>
                </a:effectLst>
              </a:rPr>
              <a:t>, afficher un message</a:t>
            </a:r>
          </a:p>
          <a:p>
            <a:pPr eaLnBrk="1" fontAlgn="auto" hangingPunct="1">
              <a:spcAft>
                <a:spcPts val="0"/>
              </a:spcAft>
              <a:defRPr/>
            </a:pPr>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243</a:t>
            </a:fld>
            <a:endParaRPr lang="fr-BE" dirty="0"/>
          </a:p>
        </p:txBody>
      </p:sp>
      <p:graphicFrame>
        <p:nvGraphicFramePr>
          <p:cNvPr id="8" name="Tableau 7"/>
          <p:cNvGraphicFramePr>
            <a:graphicFrameLocks noGrp="1"/>
          </p:cNvGraphicFramePr>
          <p:nvPr/>
        </p:nvGraphicFramePr>
        <p:xfrm>
          <a:off x="1571604" y="3143248"/>
          <a:ext cx="6096000" cy="219456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0000"/>
                    </a:ext>
                  </a:extLst>
                </a:gridCol>
              </a:tblGrid>
              <a:tr h="370840">
                <a:tc>
                  <a:txBody>
                    <a:bodyPr/>
                    <a:lstStyle/>
                    <a:p>
                      <a:r>
                        <a:rPr lang="fr-FR" sz="2000" b="1" kern="1200" dirty="0" err="1" smtClean="0">
                          <a:solidFill>
                            <a:srgbClr val="0033CC"/>
                          </a:solidFill>
                          <a:effectLst>
                            <a:outerShdw blurRad="50000" dist="30000" dir="5400000" algn="tl" rotWithShape="0">
                              <a:srgbClr val="000000">
                                <a:alpha val="30000"/>
                              </a:srgbClr>
                            </a:outerShdw>
                          </a:effectLst>
                          <a:latin typeface="+mn-lt"/>
                          <a:ea typeface="+mn-ea"/>
                          <a:cs typeface="+mn-cs"/>
                        </a:rPr>
                        <a:t>MonAspectExemple</a:t>
                      </a:r>
                      <a:endParaRPr lang="fr-FR" sz="2000" b="1"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void</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sayHelloBefore</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void</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sayHelloAfter</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void</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sayHelloAround</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void</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say</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(String what2say, </a:t>
                      </a: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int</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 </a:t>
                      </a:r>
                      <a:r>
                        <a:rPr lang="fr-FR" sz="2000" kern="1200" dirty="0" err="1" smtClean="0">
                          <a:solidFill>
                            <a:srgbClr val="0033CC"/>
                          </a:solidFill>
                          <a:effectLst>
                            <a:outerShdw blurRad="50000" dist="30000" dir="5400000" algn="tl" rotWithShape="0">
                              <a:srgbClr val="000000">
                                <a:alpha val="30000"/>
                              </a:srgbClr>
                            </a:outerShdw>
                          </a:effectLst>
                          <a:latin typeface="+mn-lt"/>
                          <a:ea typeface="+mn-ea"/>
                          <a:cs typeface="+mn-cs"/>
                        </a:rPr>
                        <a:t>nbrFois</a:t>
                      </a:r>
                      <a:r>
                        <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rPr>
                        <a:t>)</a:t>
                      </a:r>
                    </a:p>
                    <a:p>
                      <a:endParaRPr lang="fr-FR" sz="2000" kern="1200" dirty="0" smtClean="0">
                        <a:solidFill>
                          <a:srgbClr val="0033CC"/>
                        </a:solidFill>
                        <a:effectLst>
                          <a:outerShdw blurRad="50000" dist="30000" dir="5400000" algn="tl" rotWithShape="0">
                            <a:srgbClr val="000000">
                              <a:alpha val="30000"/>
                            </a:srgbClr>
                          </a:outerShdw>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330649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214422"/>
            <a:ext cx="7786742" cy="5286412"/>
          </a:xfrm>
        </p:spPr>
        <p:txBody>
          <a:bodyPr>
            <a:normAutofit fontScale="25000" lnSpcReduction="20000"/>
          </a:bodyPr>
          <a:lstStyle/>
          <a:p>
            <a:pPr eaLnBrk="1" hangingPunct="1">
              <a:lnSpc>
                <a:spcPct val="90000"/>
              </a:lnSpc>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Comment on procède pour appliquer les aspects ?</a:t>
            </a:r>
          </a:p>
          <a:p>
            <a:pPr eaLnBrk="1" hangingPunct="1">
              <a:lnSpc>
                <a:spcPct val="90000"/>
              </a:lnSpc>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2" algn="l" eaLnBrk="1" hangingPunct="1">
              <a:lnSpc>
                <a:spcPct val="90000"/>
              </a:lnSpc>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Méthode statique : enrichissement des </a:t>
            </a:r>
            <a:r>
              <a:rPr lang="fr-FR" sz="8000" dirty="0" err="1" smtClean="0">
                <a:solidFill>
                  <a:srgbClr val="0033CC"/>
                </a:solidFill>
                <a:effectLst>
                  <a:outerShdw blurRad="50000" dist="30000" dir="5400000" algn="tl" rotWithShape="0">
                    <a:srgbClr val="000000">
                      <a:alpha val="30000"/>
                    </a:srgbClr>
                  </a:outerShdw>
                </a:effectLst>
              </a:rPr>
              <a:t>bytecode</a:t>
            </a:r>
            <a:r>
              <a:rPr lang="fr-FR" sz="8000" dirty="0" smtClean="0">
                <a:solidFill>
                  <a:srgbClr val="0033CC"/>
                </a:solidFill>
                <a:effectLst>
                  <a:outerShdw blurRad="50000" dist="30000" dir="5400000" algn="tl" rotWithShape="0">
                    <a:srgbClr val="000000">
                      <a:alpha val="30000"/>
                    </a:srgbClr>
                  </a:outerShdw>
                </a:effectLst>
              </a:rPr>
              <a:t>, fait au moment de la compilation (Exemple de </a:t>
            </a:r>
            <a:r>
              <a:rPr lang="fr-FR" sz="8000" dirty="0" err="1" smtClean="0">
                <a:solidFill>
                  <a:srgbClr val="0033CC"/>
                </a:solidFill>
                <a:effectLst>
                  <a:outerShdw blurRad="50000" dist="30000" dir="5400000" algn="tl" rotWithShape="0">
                    <a:srgbClr val="000000">
                      <a:alpha val="30000"/>
                    </a:srgbClr>
                  </a:outerShdw>
                </a:effectLst>
              </a:rPr>
              <a:t>AspectJ</a:t>
            </a:r>
            <a:r>
              <a:rPr lang="fr-FR" sz="8000" dirty="0" smtClean="0">
                <a:solidFill>
                  <a:srgbClr val="0033CC"/>
                </a:solidFill>
                <a:effectLst>
                  <a:outerShdw blurRad="50000" dist="30000" dir="5400000" algn="tl" rotWithShape="0">
                    <a:srgbClr val="000000">
                      <a:alpha val="30000"/>
                    </a:srgbClr>
                  </a:outerShdw>
                </a:effectLst>
              </a:rPr>
              <a:t>)</a:t>
            </a:r>
          </a:p>
          <a:p>
            <a:pPr lvl="1" algn="l" eaLnBrk="1" hangingPunct="1">
              <a:lnSpc>
                <a:spcPct val="90000"/>
              </a:lnSpc>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lvl="2" algn="l" eaLnBrk="1" hangingPunct="1">
              <a:lnSpc>
                <a:spcPct val="90000"/>
              </a:lnSpc>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Méthode dynamique : génération de </a:t>
            </a:r>
            <a:r>
              <a:rPr lang="fr-FR" sz="8000" dirty="0" err="1" smtClean="0">
                <a:solidFill>
                  <a:srgbClr val="0033CC"/>
                </a:solidFill>
                <a:effectLst>
                  <a:outerShdw blurRad="50000" dist="30000" dir="5400000" algn="tl" rotWithShape="0">
                    <a:srgbClr val="000000">
                      <a:alpha val="30000"/>
                    </a:srgbClr>
                  </a:outerShdw>
                </a:effectLst>
              </a:rPr>
              <a:t>proxies</a:t>
            </a:r>
            <a:r>
              <a:rPr lang="fr-FR" sz="8000" dirty="0" smtClean="0">
                <a:solidFill>
                  <a:srgbClr val="0033CC"/>
                </a:solidFill>
                <a:effectLst>
                  <a:outerShdw blurRad="50000" dist="30000" dir="5400000" algn="tl" rotWithShape="0">
                    <a:srgbClr val="000000">
                      <a:alpha val="30000"/>
                    </a:srgbClr>
                  </a:outerShdw>
                </a:effectLst>
              </a:rPr>
              <a:t> pour intercepter les appels vers les méthodes (Exemple de Spring AOP)</a:t>
            </a:r>
          </a:p>
          <a:p>
            <a:pPr lvl="1" algn="l" eaLnBrk="1" hangingPunct="1">
              <a:lnSpc>
                <a:spcPct val="90000"/>
              </a:lnSpc>
              <a:buFont typeface="Wingdings" pitchFamily="2" charset="2"/>
              <a:buChar char="§"/>
            </a:pPr>
            <a:endParaRPr lang="fr-FR" sz="8000" dirty="0" smtClean="0">
              <a:solidFill>
                <a:srgbClr val="0033CC"/>
              </a:solidFill>
              <a:effectLst>
                <a:outerShdw blurRad="50000" dist="30000" dir="5400000" algn="tl" rotWithShape="0">
                  <a:srgbClr val="000000">
                    <a:alpha val="30000"/>
                  </a:srgbClr>
                </a:outerShdw>
              </a:effectLst>
            </a:endParaRPr>
          </a:p>
          <a:p>
            <a:pPr eaLnBrk="1" hangingPunct="1">
              <a:lnSpc>
                <a:spcPct val="90000"/>
              </a:lnSpc>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rPr>
              <a:t>Spring permet l’intégration d’</a:t>
            </a:r>
            <a:r>
              <a:rPr lang="fr-FR" sz="8000" dirty="0" err="1" smtClean="0">
                <a:solidFill>
                  <a:srgbClr val="0033CC"/>
                </a:solidFill>
                <a:effectLst>
                  <a:outerShdw blurRad="50000" dist="30000" dir="5400000" algn="tl" rotWithShape="0">
                    <a:srgbClr val="000000">
                      <a:alpha val="30000"/>
                    </a:srgbClr>
                  </a:outerShdw>
                </a:effectLst>
              </a:rPr>
              <a:t>AspectJ</a:t>
            </a:r>
            <a:endParaRPr lang="fr-FR" sz="8000" dirty="0" smtClean="0">
              <a:solidFill>
                <a:srgbClr val="0033CC"/>
              </a:solidFill>
              <a:effectLst>
                <a:outerShdw blurRad="50000" dist="30000" dir="5400000" algn="tl" rotWithShape="0">
                  <a:srgbClr val="000000">
                    <a:alpha val="30000"/>
                  </a:srgbClr>
                </a:outerShdw>
              </a:effectLst>
            </a:endParaRPr>
          </a:p>
          <a:p>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s</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244</a:t>
            </a:fld>
            <a:endParaRPr lang="fr-BE" dirty="0"/>
          </a:p>
        </p:txBody>
      </p:sp>
    </p:spTree>
    <p:extLst>
      <p:ext uri="{BB962C8B-B14F-4D97-AF65-F5344CB8AC3E}">
        <p14:creationId xmlns:p14="http://schemas.microsoft.com/office/powerpoint/2010/main" val="6685203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214422"/>
            <a:ext cx="7786742" cy="5286412"/>
          </a:xfrm>
        </p:spPr>
        <p:txBody>
          <a:bodyPr>
            <a:normAutofit fontScale="62500" lnSpcReduction="20000"/>
          </a:bodyPr>
          <a:lstStyle/>
          <a:p>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245</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3028950" y="1443038"/>
            <a:ext cx="3086100" cy="3971925"/>
          </a:xfrm>
          <a:prstGeom prst="rect">
            <a:avLst/>
          </a:prstGeom>
          <a:noFill/>
          <a:ln w="9525">
            <a:noFill/>
            <a:miter lim="800000"/>
            <a:headEnd/>
            <a:tailEnd/>
          </a:ln>
          <a:effectLst/>
        </p:spPr>
      </p:pic>
    </p:spTree>
    <p:extLst>
      <p:ext uri="{BB962C8B-B14F-4D97-AF65-F5344CB8AC3E}">
        <p14:creationId xmlns:p14="http://schemas.microsoft.com/office/powerpoint/2010/main" val="123285531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2800" dirty="0" smtClean="0">
                <a:solidFill>
                  <a:srgbClr val="0033CC"/>
                </a:solidFill>
                <a:latin typeface="+mn-lt"/>
                <a:ea typeface="+mn-ea"/>
                <a:cs typeface="+mn-cs"/>
              </a:rPr>
              <a:t>Spring AOP: principe d’un proxy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214422"/>
            <a:ext cx="7786742" cy="5286412"/>
          </a:xfrm>
        </p:spPr>
        <p:txBody>
          <a:bodyPr>
            <a:normAutofit fontScale="62500" lnSpcReduction="20000"/>
          </a:bodyPr>
          <a:lstStyle/>
          <a:p>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246</a:t>
            </a:fld>
            <a:endParaRPr lang="fr-BE" dirty="0"/>
          </a:p>
        </p:txBody>
      </p:sp>
      <p:pic>
        <p:nvPicPr>
          <p:cNvPr id="3074" name="Picture 2"/>
          <p:cNvPicPr>
            <a:picLocks noChangeAspect="1" noChangeArrowheads="1"/>
          </p:cNvPicPr>
          <p:nvPr/>
        </p:nvPicPr>
        <p:blipFill>
          <a:blip r:embed="rId2" cstate="print"/>
          <a:srcRect/>
          <a:stretch>
            <a:fillRect/>
          </a:stretch>
        </p:blipFill>
        <p:spPr bwMode="auto">
          <a:xfrm>
            <a:off x="1571604" y="1285860"/>
            <a:ext cx="6357982" cy="4500594"/>
          </a:xfrm>
          <a:prstGeom prst="rect">
            <a:avLst/>
          </a:prstGeom>
          <a:noFill/>
          <a:ln w="9525">
            <a:noFill/>
            <a:miter lim="800000"/>
            <a:headEnd/>
            <a:tailEnd/>
          </a:ln>
          <a:effectLst/>
        </p:spPr>
      </p:pic>
    </p:spTree>
    <p:extLst>
      <p:ext uri="{BB962C8B-B14F-4D97-AF65-F5344CB8AC3E}">
        <p14:creationId xmlns:p14="http://schemas.microsoft.com/office/powerpoint/2010/main" val="100960763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214422"/>
            <a:ext cx="7786742" cy="5286412"/>
          </a:xfrm>
        </p:spPr>
        <p:txBody>
          <a:bodyPr>
            <a:normAutofit fontScale="62500" lnSpcReduction="20000"/>
          </a:bodyPr>
          <a:lstStyle/>
          <a:p>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247</a:t>
            </a:fld>
            <a:endParaRPr lang="fr-BE" dirty="0"/>
          </a:p>
        </p:txBody>
      </p:sp>
      <p:sp>
        <p:nvSpPr>
          <p:cNvPr id="9" name="Rectangle 8"/>
          <p:cNvSpPr/>
          <p:nvPr/>
        </p:nvSpPr>
        <p:spPr>
          <a:xfrm>
            <a:off x="1214414" y="1285860"/>
            <a:ext cx="7429552" cy="4247317"/>
          </a:xfrm>
          <a:prstGeom prst="rect">
            <a:avLst/>
          </a:prstGeom>
        </p:spPr>
        <p:txBody>
          <a:bodyPr wrap="square">
            <a:spAutoFit/>
          </a:bodyPr>
          <a:lstStyle/>
          <a:p>
            <a:pPr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Des exemples en </a:t>
            </a:r>
            <a:r>
              <a:rPr lang="fr-FR" sz="2000" dirty="0" err="1" smtClean="0">
                <a:solidFill>
                  <a:srgbClr val="0033CC"/>
                </a:solidFill>
                <a:effectLst>
                  <a:outerShdw blurRad="50000" dist="30000" dir="5400000" algn="tl" rotWithShape="0">
                    <a:srgbClr val="000000">
                      <a:alpha val="30000"/>
                    </a:srgbClr>
                  </a:outerShdw>
                </a:effectLst>
                <a:latin typeface="+mn-lt"/>
                <a:cs typeface="+mn-cs"/>
              </a:rPr>
              <a:t>AspectJ</a:t>
            </a:r>
            <a:r>
              <a:rPr lang="fr-FR" sz="2000" dirty="0" smtClean="0">
                <a:solidFill>
                  <a:srgbClr val="0033CC"/>
                </a:solidFill>
                <a:effectLst>
                  <a:outerShdw blurRad="50000" dist="30000" dir="5400000" algn="tl" rotWithShape="0">
                    <a:srgbClr val="000000">
                      <a:alpha val="30000"/>
                    </a:srgbClr>
                  </a:outerShdw>
                </a:effectLst>
                <a:latin typeface="+mn-lt"/>
                <a:cs typeface="+mn-cs"/>
              </a:rPr>
              <a:t> :</a:t>
            </a:r>
          </a:p>
          <a:p>
            <a:pPr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Plugin AJDT pour </a:t>
            </a:r>
            <a:r>
              <a:rPr lang="fr-FR" sz="2000" dirty="0" err="1" smtClean="0">
                <a:solidFill>
                  <a:srgbClr val="0033CC"/>
                </a:solidFill>
                <a:effectLst>
                  <a:outerShdw blurRad="50000" dist="30000" dir="5400000" algn="tl" rotWithShape="0">
                    <a:srgbClr val="000000">
                      <a:alpha val="30000"/>
                    </a:srgbClr>
                  </a:outerShdw>
                </a:effectLst>
                <a:latin typeface="+mn-lt"/>
                <a:cs typeface="+mn-cs"/>
              </a:rPr>
              <a:t>AspectJ</a:t>
            </a:r>
            <a:r>
              <a:rPr lang="fr-FR" sz="2000" dirty="0" smtClean="0">
                <a:solidFill>
                  <a:srgbClr val="0033CC"/>
                </a:solidFill>
                <a:effectLst>
                  <a:outerShdw blurRad="50000" dist="30000" dir="5400000" algn="tl" rotWithShape="0">
                    <a:srgbClr val="000000">
                      <a:alpha val="30000"/>
                    </a:srgbClr>
                  </a:outerShdw>
                </a:effectLst>
                <a:latin typeface="+mn-lt"/>
                <a:cs typeface="+mn-cs"/>
              </a:rPr>
              <a:t> sous Eclipse</a:t>
            </a: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err="1" smtClean="0">
                <a:solidFill>
                  <a:srgbClr val="0033CC"/>
                </a:solidFill>
                <a:effectLst>
                  <a:outerShdw blurRad="50000" dist="30000" dir="5400000" algn="tl" rotWithShape="0">
                    <a:srgbClr val="000000">
                      <a:alpha val="30000"/>
                    </a:srgbClr>
                  </a:outerShdw>
                </a:effectLst>
                <a:latin typeface="+mn-lt"/>
                <a:cs typeface="+mn-cs"/>
              </a:rPr>
              <a:t>AspectJ</a:t>
            </a:r>
            <a:r>
              <a:rPr lang="fr-FR" sz="2000" dirty="0" smtClean="0">
                <a:solidFill>
                  <a:srgbClr val="0033CC"/>
                </a:solidFill>
                <a:effectLst>
                  <a:outerShdw blurRad="50000" dist="30000" dir="5400000" algn="tl" rotWithShape="0">
                    <a:srgbClr val="000000">
                      <a:alpha val="30000"/>
                    </a:srgbClr>
                  </a:outerShdw>
                </a:effectLst>
                <a:latin typeface="+mn-lt"/>
                <a:cs typeface="+mn-cs"/>
              </a:rPr>
              <a:t> utilise la méthode statique pour appliquer les aspects</a:t>
            </a: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err="1" smtClean="0">
                <a:solidFill>
                  <a:srgbClr val="0033CC"/>
                </a:solidFill>
                <a:effectLst>
                  <a:outerShdw blurRad="50000" dist="30000" dir="5400000" algn="tl" rotWithShape="0">
                    <a:srgbClr val="000000">
                      <a:alpha val="30000"/>
                    </a:srgbClr>
                  </a:outerShdw>
                </a:effectLst>
                <a:latin typeface="+mn-lt"/>
                <a:cs typeface="+mn-cs"/>
              </a:rPr>
              <a:t>AspectJ</a:t>
            </a:r>
            <a:r>
              <a:rPr lang="fr-FR" sz="2000" dirty="0" smtClean="0">
                <a:solidFill>
                  <a:srgbClr val="0033CC"/>
                </a:solidFill>
                <a:effectLst>
                  <a:outerShdw blurRad="50000" dist="30000" dir="5400000" algn="tl" rotWithShape="0">
                    <a:srgbClr val="000000">
                      <a:alpha val="30000"/>
                    </a:srgbClr>
                  </a:outerShdw>
                </a:effectLst>
                <a:latin typeface="+mn-lt"/>
                <a:cs typeface="+mn-cs"/>
              </a:rPr>
              <a:t> dispose d’un langage spécifique pour les aspects (qui </a:t>
            </a:r>
            <a:r>
              <a:rPr lang="fr-FR" sz="2000" smtClean="0">
                <a:solidFill>
                  <a:srgbClr val="0033CC"/>
                </a:solidFill>
                <a:effectLst>
                  <a:outerShdw blurRad="50000" dist="30000" dir="5400000" algn="tl" rotWithShape="0">
                    <a:srgbClr val="000000">
                      <a:alpha val="30000"/>
                    </a:srgbClr>
                  </a:outerShdw>
                </a:effectLst>
                <a:latin typeface="+mn-lt"/>
                <a:cs typeface="+mn-cs"/>
              </a:rPr>
              <a:t>ressemble à </a:t>
            </a:r>
            <a:r>
              <a:rPr lang="fr-FR" sz="2000" dirty="0" smtClean="0">
                <a:solidFill>
                  <a:srgbClr val="0033CC"/>
                </a:solidFill>
                <a:effectLst>
                  <a:outerShdw blurRad="50000" dist="30000" dir="5400000" algn="tl" rotWithShape="0">
                    <a:srgbClr val="000000">
                      <a:alpha val="30000"/>
                    </a:srgbClr>
                  </a:outerShdw>
                </a:effectLst>
                <a:latin typeface="+mn-lt"/>
                <a:cs typeface="+mn-cs"/>
              </a:rPr>
              <a:t>Java)</a:t>
            </a: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Les mêmes exemples en Spring AOP :</a:t>
            </a:r>
          </a:p>
          <a:p>
            <a:pPr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Utilise les </a:t>
            </a:r>
            <a:r>
              <a:rPr lang="fr-FR" sz="2000" dirty="0" err="1" smtClean="0">
                <a:solidFill>
                  <a:srgbClr val="0033CC"/>
                </a:solidFill>
                <a:effectLst>
                  <a:outerShdw blurRad="50000" dist="30000" dir="5400000" algn="tl" rotWithShape="0">
                    <a:srgbClr val="000000">
                      <a:alpha val="30000"/>
                    </a:srgbClr>
                  </a:outerShdw>
                </a:effectLst>
                <a:latin typeface="+mn-lt"/>
                <a:cs typeface="+mn-cs"/>
              </a:rPr>
              <a:t>proxies</a:t>
            </a:r>
            <a:r>
              <a:rPr lang="fr-FR" sz="2000" dirty="0" smtClean="0">
                <a:solidFill>
                  <a:srgbClr val="0033CC"/>
                </a:solidFill>
                <a:effectLst>
                  <a:outerShdw blurRad="50000" dist="30000" dir="5400000" algn="tl" rotWithShape="0">
                    <a:srgbClr val="000000">
                      <a:alpha val="30000"/>
                    </a:srgbClr>
                  </a:outerShdw>
                </a:effectLst>
                <a:latin typeface="+mn-lt"/>
                <a:cs typeface="+mn-cs"/>
              </a:rPr>
              <a:t> pour appliquer les aspects</a:t>
            </a: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Applique les aspects par déclaration ou par programmation</a:t>
            </a:r>
          </a:p>
          <a:p>
            <a:pPr>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p:txBody>
      </p:sp>
    </p:spTree>
    <p:extLst>
      <p:ext uri="{BB962C8B-B14F-4D97-AF65-F5344CB8AC3E}">
        <p14:creationId xmlns:p14="http://schemas.microsoft.com/office/powerpoint/2010/main" val="1492592118"/>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214422"/>
            <a:ext cx="7786742" cy="5286412"/>
          </a:xfrm>
        </p:spPr>
        <p:txBody>
          <a:bodyPr>
            <a:normAutofit fontScale="62500" lnSpcReduction="20000"/>
          </a:bodyPr>
          <a:lstStyle/>
          <a:p>
            <a:endParaRPr lang="fr-FR" sz="6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248</a:t>
            </a:fld>
            <a:endParaRPr lang="fr-BE" dirty="0"/>
          </a:p>
        </p:txBody>
      </p:sp>
      <p:sp>
        <p:nvSpPr>
          <p:cNvPr id="9" name="Rectangle 8"/>
          <p:cNvSpPr/>
          <p:nvPr/>
        </p:nvSpPr>
        <p:spPr>
          <a:xfrm>
            <a:off x="1071538" y="1285860"/>
            <a:ext cx="7929618" cy="3139321"/>
          </a:xfrm>
          <a:prstGeom prst="rect">
            <a:avLst/>
          </a:prstGeom>
        </p:spPr>
        <p:txBody>
          <a:bodyPr wrap="square">
            <a:spAutoFit/>
          </a:bodyPr>
          <a:lstStyle/>
          <a:p>
            <a:pPr eaLnBrk="1" hangingPunct="1">
              <a:lnSpc>
                <a:spcPct val="90000"/>
              </a:lnSpc>
            </a:pPr>
            <a:r>
              <a:rPr lang="fr-FR" sz="2000" dirty="0" smtClean="0">
                <a:solidFill>
                  <a:srgbClr val="0033CC"/>
                </a:solidFill>
                <a:effectLst>
                  <a:outerShdw blurRad="50000" dist="30000" dir="5400000" algn="tl" rotWithShape="0">
                    <a:srgbClr val="000000">
                      <a:alpha val="30000"/>
                    </a:srgbClr>
                  </a:outerShdw>
                </a:effectLst>
                <a:latin typeface="+mn-lt"/>
                <a:cs typeface="+mn-cs"/>
              </a:rPr>
              <a:t>Les transactions : </a:t>
            </a:r>
          </a:p>
          <a:p>
            <a:pPr eaLnBrk="1" hangingPunct="1">
              <a:lnSpc>
                <a:spcPct val="90000"/>
              </a:lnSpc>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Exécuter un groupe de requête : tout le groupe ou rien</a:t>
            </a: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Spring fournit un Proxy tout prêt pour cela : </a:t>
            </a:r>
            <a:r>
              <a:rPr lang="fr-FR" sz="2000" i="1" dirty="0" err="1" smtClean="0">
                <a:solidFill>
                  <a:srgbClr val="0033CC"/>
                </a:solidFill>
                <a:effectLst>
                  <a:outerShdw blurRad="50000" dist="30000" dir="5400000" algn="tl" rotWithShape="0">
                    <a:srgbClr val="000000">
                      <a:alpha val="30000"/>
                    </a:srgbClr>
                  </a:outerShdw>
                </a:effectLst>
                <a:latin typeface="+mn-lt"/>
                <a:cs typeface="+mn-cs"/>
              </a:rPr>
              <a:t>TransactionProxyFactoryBean</a:t>
            </a:r>
            <a:endParaRPr lang="fr-FR" sz="2000" i="1"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L’aspect transactionnel est déclaré dans un fichier XML</a:t>
            </a:r>
          </a:p>
          <a:p>
            <a:pPr lvl="1" eaLnBrk="1" hangingPunct="1">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a:p>
            <a:pPr lvl="1" eaLnBrk="1" hangingPunct="1">
              <a:lnSpc>
                <a:spcPct val="90000"/>
              </a:lnSpc>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n-lt"/>
                <a:cs typeface="+mn-cs"/>
              </a:rPr>
              <a:t>On précise les propriétés de la transaction dans un fichier XML</a:t>
            </a:r>
          </a:p>
          <a:p>
            <a:pPr>
              <a:lnSpc>
                <a:spcPct val="90000"/>
              </a:lnSpc>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n-lt"/>
              <a:cs typeface="+mn-cs"/>
            </a:endParaRPr>
          </a:p>
        </p:txBody>
      </p:sp>
    </p:spTree>
    <p:extLst>
      <p:ext uri="{BB962C8B-B14F-4D97-AF65-F5344CB8AC3E}">
        <p14:creationId xmlns:p14="http://schemas.microsoft.com/office/powerpoint/2010/main" val="351323356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Spring AOP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214422"/>
            <a:ext cx="7786742" cy="5286412"/>
          </a:xfrm>
        </p:spPr>
        <p:txBody>
          <a:bodyPr>
            <a:normAutofit fontScale="25000" lnSpcReduction="20000"/>
          </a:bodyPr>
          <a:lstStyle/>
          <a:p>
            <a:endParaRPr lang="fr-FR" sz="5000" dirty="0" smtClean="0">
              <a:solidFill>
                <a:srgbClr val="0033CC"/>
              </a:solidFill>
              <a:effectLst>
                <a:outerShdw blurRad="50000" dist="30000" dir="5400000" algn="tl" rotWithShape="0">
                  <a:srgbClr val="000000">
                    <a:alpha val="30000"/>
                  </a:srgbClr>
                </a:outerShdw>
              </a:effectLst>
            </a:endParaRPr>
          </a:p>
          <a:p>
            <a:r>
              <a:rPr lang="fr-FR" sz="8600" dirty="0" smtClean="0">
                <a:solidFill>
                  <a:srgbClr val="0033CC"/>
                </a:solidFill>
                <a:effectLst>
                  <a:outerShdw blurRad="50000" dist="30000" dir="5400000" algn="tl" rotWithShape="0">
                    <a:srgbClr val="000000">
                      <a:alpha val="30000"/>
                    </a:srgbClr>
                  </a:outerShdw>
                </a:effectLst>
              </a:rPr>
              <a:t>Avec Spring, il est possible de tracer les appels aux méthodes objets pendant l'exécution </a:t>
            </a:r>
            <a:r>
              <a:rPr lang="fr-FR" sz="8600" u="sng" dirty="0" smtClean="0">
                <a:solidFill>
                  <a:srgbClr val="0033CC"/>
                </a:solidFill>
                <a:effectLst>
                  <a:outerShdw blurRad="50000" dist="30000" dir="5400000" algn="tl" rotWithShape="0">
                    <a:srgbClr val="000000">
                      <a:alpha val="30000"/>
                    </a:srgbClr>
                  </a:outerShdw>
                </a:effectLst>
              </a:rPr>
              <a:t>ET SANS modifier le code </a:t>
            </a:r>
            <a:r>
              <a:rPr lang="fr-FR" sz="8600" dirty="0" smtClean="0">
                <a:solidFill>
                  <a:srgbClr val="0033CC"/>
                </a:solidFill>
                <a:effectLst>
                  <a:outerShdw blurRad="50000" dist="30000" dir="5400000" algn="tl" rotWithShape="0">
                    <a:srgbClr val="000000">
                      <a:alpha val="30000"/>
                    </a:srgbClr>
                  </a:outerShdw>
                </a:effectLst>
              </a:rPr>
              <a:t>de l'application. </a:t>
            </a:r>
          </a:p>
          <a:p>
            <a:r>
              <a:rPr lang="fr-FR" sz="8600" dirty="0" smtClean="0">
                <a:solidFill>
                  <a:srgbClr val="0033CC"/>
                </a:solidFill>
                <a:effectLst>
                  <a:outerShdw blurRad="50000" dist="30000" dir="5400000" algn="tl" rotWithShape="0">
                    <a:srgbClr val="000000">
                      <a:alpha val="30000"/>
                    </a:srgbClr>
                  </a:outerShdw>
                </a:effectLst>
              </a:rPr>
              <a:t>			(voir </a:t>
            </a:r>
            <a:r>
              <a:rPr lang="fr-FR" sz="8600" smtClean="0">
                <a:solidFill>
                  <a:srgbClr val="0033CC"/>
                </a:solidFill>
                <a:effectLst>
                  <a:outerShdw blurRad="50000" dist="30000" dir="5400000" algn="tl" rotWithShape="0">
                    <a:srgbClr val="000000">
                      <a:alpha val="30000"/>
                    </a:srgbClr>
                  </a:outerShdw>
                </a:effectLst>
              </a:rPr>
              <a:t>TP 10)</a:t>
            </a:r>
            <a:endParaRPr lang="fr-FR" sz="8600" dirty="0" smtClean="0">
              <a:solidFill>
                <a:srgbClr val="0033CC"/>
              </a:solidFill>
              <a:effectLst>
                <a:outerShdw blurRad="50000" dist="30000" dir="5400000" algn="tl" rotWithShape="0">
                  <a:srgbClr val="000000">
                    <a:alpha val="30000"/>
                  </a:srgbClr>
                </a:outerShdw>
              </a:effectLst>
            </a:endParaRPr>
          </a:p>
          <a:p>
            <a:pPr lvl="1" algn="l" eaLnBrk="1" fontAlgn="auto" hangingPunct="1">
              <a:spcAft>
                <a:spcPts val="0"/>
              </a:spcAft>
              <a:buFont typeface="Wingdings" pitchFamily="2" charset="2"/>
              <a:buChar char="§"/>
              <a:defRPr/>
            </a:pPr>
            <a:endParaRPr lang="fr-FR" sz="8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s</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12" name="Espace réservé de la date 11"/>
          <p:cNvSpPr>
            <a:spLocks noGrp="1"/>
          </p:cNvSpPr>
          <p:nvPr>
            <p:ph type="dt" sz="half" idx="10"/>
          </p:nvPr>
        </p:nvSpPr>
        <p:spPr/>
        <p:txBody>
          <a:bodyPr/>
          <a:lstStyle/>
          <a:p>
            <a:pPr>
              <a:defRPr/>
            </a:pPr>
            <a:r>
              <a:rPr lang="fr-FR" dirty="0"/>
              <a:t>Composants d'entreprise</a:t>
            </a:r>
            <a:endParaRPr lang="fr-BE" dirty="0"/>
          </a:p>
        </p:txBody>
      </p:sp>
      <p:sp>
        <p:nvSpPr>
          <p:cNvPr id="14" name="Espace réservé du numéro de diapositive 13"/>
          <p:cNvSpPr>
            <a:spLocks noGrp="1"/>
          </p:cNvSpPr>
          <p:nvPr>
            <p:ph type="sldNum" sz="quarter" idx="12"/>
          </p:nvPr>
        </p:nvSpPr>
        <p:spPr/>
        <p:txBody>
          <a:bodyPr/>
          <a:lstStyle/>
          <a:p>
            <a:pPr>
              <a:defRPr/>
            </a:pPr>
            <a:fld id="{3FFAE7D8-967E-4326-83BA-C5FC97992480}" type="slidenum">
              <a:rPr lang="fr-BE" smtClean="0"/>
              <a:pPr>
                <a:defRPr/>
              </a:pPr>
              <a:t>249</a:t>
            </a:fld>
            <a:endParaRPr lang="fr-BE" dirty="0"/>
          </a:p>
        </p:txBody>
      </p:sp>
    </p:spTree>
    <p:extLst>
      <p:ext uri="{BB962C8B-B14F-4D97-AF65-F5344CB8AC3E}">
        <p14:creationId xmlns:p14="http://schemas.microsoft.com/office/powerpoint/2010/main" val="1282394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800" dirty="0" smtClean="0">
                <a:solidFill>
                  <a:srgbClr val="0033CC"/>
                </a:solidFill>
              </a:rPr>
              <a:t>Le conteneur d’EJB</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de nombreux serveurs d'EJB commerciaux : BEA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Weblogic</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IBM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Webpshere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IPlanet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Macromedia</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JRun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Borland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AppServer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Il existe aussi des serveurs d'EJB open source dont les plus avancés sont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JBoss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Jonas.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25</a:t>
            </a:fld>
            <a:endParaRPr lang="fr-BE"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Design Pattern</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786454"/>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Singleton</a:t>
            </a:r>
          </a:p>
          <a:p>
            <a:pPr algn="just">
              <a:buFont typeface="Wingdings" pitchFamily="2" charset="2"/>
              <a:buChar char="Ø"/>
            </a:pPr>
            <a:r>
              <a:rPr lang="fr-FR"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Façade</a:t>
            </a:r>
          </a:p>
          <a:p>
            <a:pPr algn="just">
              <a:buFont typeface="Wingdings" pitchFamily="2" charset="2"/>
              <a:buChar char="Ø"/>
            </a:pPr>
            <a:r>
              <a:rPr lang="fr-FR" sz="2800" dirty="0">
                <a:solidFill>
                  <a:srgbClr val="0033CC"/>
                </a:solidFill>
                <a:effectLst>
                  <a:outerShdw blurRad="50000" dist="30000" dir="5400000" algn="tl" rotWithShape="0">
                    <a:srgbClr val="000000">
                      <a:alpha val="30000"/>
                    </a:srgbClr>
                  </a:outerShdw>
                </a:effectLst>
              </a:rPr>
              <a:t> </a:t>
            </a: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IOC</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AOP</a:t>
            </a:r>
          </a:p>
          <a:p>
            <a:pPr algn="just">
              <a:buFont typeface="Wingdings" pitchFamily="2" charset="2"/>
              <a:buChar char="Ø"/>
            </a:pPr>
            <a:r>
              <a:rPr lang="fr-F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2800" dirty="0">
                <a:solidFill>
                  <a:srgbClr val="0033CC"/>
                </a:solidFill>
                <a:effectLst>
                  <a:outerShdw blurRad="50000" dist="30000" dir="5400000" algn="tl" rotWithShape="0">
                    <a:srgbClr val="000000">
                      <a:alpha val="30000"/>
                    </a:srgbClr>
                  </a:outerShdw>
                </a:effectLst>
              </a:rPr>
              <a:t>Value Object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250</a:t>
            </a:fld>
            <a:endParaRPr lang="fr-BE" dirty="0"/>
          </a:p>
        </p:txBody>
      </p:sp>
    </p:spTree>
    <p:extLst>
      <p:ext uri="{BB962C8B-B14F-4D97-AF65-F5344CB8AC3E}">
        <p14:creationId xmlns:p14="http://schemas.microsoft.com/office/powerpoint/2010/main" val="9287205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428604"/>
            <a:ext cx="7407275" cy="1857388"/>
          </a:xfrm>
        </p:spPr>
        <p:txBody>
          <a:bodyPr>
            <a:noAutofit/>
          </a:bodyPr>
          <a:lstStyle/>
          <a:p>
            <a:pPr algn="ctr" eaLnBrk="1" fontAlgn="auto" hangingPunct="1">
              <a:spcAft>
                <a:spcPts val="0"/>
              </a:spcAft>
              <a:defRPr/>
            </a:pPr>
            <a:r>
              <a:rPr lang="fr-FR" sz="2800" dirty="0" smtClean="0">
                <a:solidFill>
                  <a:srgbClr val="0033CC"/>
                </a:solidFill>
              </a:rPr>
              <a:t>Value Object</a:t>
            </a:r>
            <a: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fr-FR"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fr-FR" sz="2800" dirty="0" smtClean="0">
                <a:solidFill>
                  <a:srgbClr val="0033CC"/>
                </a:solidFill>
              </a:rPr>
              <a:t/>
            </a:r>
            <a:br>
              <a:rPr lang="fr-FR" sz="28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701270"/>
          </a:xfrm>
        </p:spPr>
        <p:txBody>
          <a:bodyPr>
            <a:noAutofit/>
          </a:bodyPr>
          <a:lstStyle/>
          <a:p>
            <a:pPr algn="just">
              <a:buFont typeface="Wingdings" pitchFamily="2" charset="2"/>
              <a:buChar char="Ø"/>
            </a:pPr>
            <a:r>
              <a:rPr lang="fr-FR" sz="2800" dirty="0" smtClean="0">
                <a:solidFill>
                  <a:srgbClr val="0033CC"/>
                </a:solidFill>
                <a:effectLst>
                  <a:outerShdw blurRad="50000" dist="30000" dir="5400000" algn="tl" rotWithShape="0">
                    <a:srgbClr val="000000">
                      <a:alpha val="30000"/>
                    </a:srgbClr>
                  </a:outerShdw>
                </a:effectLst>
              </a:rPr>
              <a:t> Voir TP 12</a:t>
            </a:r>
            <a:endParaRPr lang="fr-FR" sz="2800" dirty="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251</a:t>
            </a:fld>
            <a:endParaRPr lang="fr-BE" dirty="0"/>
          </a:p>
        </p:txBody>
      </p:sp>
    </p:spTree>
    <p:extLst>
      <p:ext uri="{BB962C8B-B14F-4D97-AF65-F5344CB8AC3E}">
        <p14:creationId xmlns:p14="http://schemas.microsoft.com/office/powerpoint/2010/main" val="229720028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Références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715304" cy="5214974"/>
          </a:xfrm>
        </p:spPr>
        <p:txBody>
          <a:bodyPr>
            <a:normAutofit fontScale="25000" lnSpcReduction="20000"/>
          </a:bodyPr>
          <a:lstStyle/>
          <a:p>
            <a:endParaRPr lang="fr-FR" sz="7200" dirty="0" smtClean="0">
              <a:solidFill>
                <a:srgbClr val="0033CC"/>
              </a:solidFill>
              <a:effectLst>
                <a:outerShdw blurRad="50000" dist="30000" dir="5400000" algn="tl" rotWithShape="0">
                  <a:srgbClr val="000000">
                    <a:alpha val="30000"/>
                  </a:srgbClr>
                </a:outerShdw>
              </a:effectLst>
              <a:latin typeface="+mj-lt"/>
              <a:ea typeface="+mj-ea"/>
              <a:cs typeface="+mj-cs"/>
            </a:endParaRP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http://haproxy.1wt.eu/</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http://www.exceliance.fr/doc/art-2006-wta-lb.pdf</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http://www.zeus.com/news/pdf/white_papers/7_myths.pdf</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http://www.foundrynet.com/pdf/wp-server-load-bal-web-enterprise.pdf</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http://java.sun.com/javaee/technologies/persistence.jsp</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http://java.sun.com/javaee/5/docs/api/javax/persistence/package-summary.html</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http://java.sun.com/javaee/5/docs/tutorial/doc/bnbpy.html</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http://en.wikipedia.org/wiki/Java_Persistence_API</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http://schuchert.wikispaces.com/EJB+3+and+Java+Persistence+API</a:t>
            </a:r>
          </a:p>
          <a:p>
            <a:r>
              <a:rPr lang="fr-FR" sz="7200" dirty="0" smtClean="0">
                <a:solidFill>
                  <a:srgbClr val="0033CC"/>
                </a:solidFill>
                <a:effectLst>
                  <a:outerShdw blurRad="50000" dist="30000" dir="5400000" algn="tl" rotWithShape="0">
                    <a:srgbClr val="000000">
                      <a:alpha val="30000"/>
                    </a:srgbClr>
                  </a:outerShdw>
                </a:effectLst>
                <a:latin typeface="+mj-lt"/>
                <a:ea typeface="+mj-ea"/>
                <a:cs typeface="+mj-cs"/>
              </a:rPr>
              <a:t>http://jszyzx.scu.edu.cn/resin-doc/amber/index.xtp</a:t>
            </a:r>
          </a:p>
          <a:p>
            <a:pPr lvl="1" algn="l" eaLnBrk="1" fontAlgn="auto" hangingPunct="1">
              <a:spcAft>
                <a:spcPts val="0"/>
              </a:spcAft>
              <a:buFont typeface="Wingdings" pitchFamily="2" charset="2"/>
              <a:buChar char="§"/>
              <a:defRPr/>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eaLnBrk="1" fontAlgn="auto" hangingPunct="1">
              <a:spcAft>
                <a:spcPts val="0"/>
              </a:spcAft>
              <a:buFont typeface="Wingdings" pitchFamily="2" charset="2"/>
              <a:buChar char="§"/>
              <a:defRPr/>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252</a:t>
            </a:fld>
            <a:endParaRPr lang="fr-B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L'environnement d'exécution des applications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conteneurs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web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d'EJB</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26</a:t>
            </a:fld>
            <a:endParaRPr lang="fr-B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071702"/>
          </a:xfrm>
        </p:spPr>
        <p:txBody>
          <a:bodyPr>
            <a:noAutofit/>
          </a:bodyPr>
          <a:lstStyle/>
          <a:p>
            <a:pPr algn="ctr" eaLnBrk="1" fontAlgn="auto" hangingPunct="1">
              <a:spcAft>
                <a:spcPts val="0"/>
              </a:spcAft>
              <a:defRPr/>
            </a:pPr>
            <a:r>
              <a:rPr lang="fr-FR" sz="2800" dirty="0" smtClean="0">
                <a:solidFill>
                  <a:srgbClr val="0033CC"/>
                </a:solidFill>
              </a:rPr>
              <a:t>Les services proposés par la plate-forme J2EE</a:t>
            </a:r>
            <a:br>
              <a:rPr lang="fr-FR" sz="2800" dirty="0" smtClean="0">
                <a:solidFill>
                  <a:srgbClr val="0033CC"/>
                </a:solidFill>
              </a:rPr>
            </a:br>
            <a:r>
              <a:rPr lang="fr-FR" sz="2800" dirty="0" smtClean="0">
                <a:solidFill>
                  <a:srgbClr val="0033CC"/>
                </a:solidFill>
              </a:rPr>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plate-forme d‘exécution J2EE complète implémentée dans un serveur d'application propose les services suivants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Service de nommage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naming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service)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Service de déploiement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deployment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service)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Service de gestion des transactions (transaction service)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Service de sécurité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security</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service). </a:t>
            </a: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t>	</a:t>
            </a:r>
          </a:p>
          <a:p>
            <a:pPr lvl="1" algn="just">
              <a:buFont typeface="Wingdings" pitchFamily="2" charset="2"/>
              <a:buChar char="§"/>
            </a:pPr>
            <a:endParaRPr lang="fr-FR" sz="1800" dirty="0" smtClean="0"/>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services sont utilisés directement ou indirectement par les conteneurs mais aussi par les composants qui s'exécutent dans les conteneurs grâce à leurs API respectives.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smtClean="0"/>
              <a:t>Composants d'entreprise-EMSI</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27</a:t>
            </a:fld>
            <a:endParaRPr lang="fr-B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en œuvre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pPr>
              <a:buFont typeface="Wingdings" pitchFamily="2" charset="2"/>
              <a:buChar char="Ø"/>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28</a:t>
            </a:fld>
            <a:endParaRPr lang="fr-B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071702"/>
          </a:xfrm>
        </p:spPr>
        <p:txBody>
          <a:bodyPr>
            <a:noAutofit/>
          </a:bodyPr>
          <a:lstStyle/>
          <a:p>
            <a:pPr algn="ctr" eaLnBrk="1" fontAlgn="auto" hangingPunct="1">
              <a:spcAft>
                <a:spcPts val="0"/>
              </a:spcAft>
              <a:defRPr/>
            </a:pPr>
            <a:r>
              <a:rPr lang="fr-FR" sz="2800" dirty="0" smtClean="0">
                <a:solidFill>
                  <a:srgbClr val="0033CC"/>
                </a:solidFill>
              </a:rPr>
              <a:t>Présentation des EJB</a:t>
            </a:r>
            <a:br>
              <a:rPr lang="fr-FR" sz="2800" dirty="0" smtClean="0">
                <a:solidFill>
                  <a:srgbClr val="0033CC"/>
                </a:solidFill>
              </a:rPr>
            </a:br>
            <a:r>
              <a:rPr lang="fr-FR" sz="2800" dirty="0" smtClean="0">
                <a:solidFill>
                  <a:srgbClr val="0033CC"/>
                </a:solidFill>
              </a:rPr>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Entreprise Java Bean ou EJB sont des composants serveurs donc non visuels qui respectent les spécifications d'un modèle édité par Sun.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spécifications définissent une architecture, un environnement d'exécution et un ensemble d'API.</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respect de ces spécifications permet d'utiliser les EJB de façon indépendante du serveur d'applications J2EE dans lequel ils s'exécutent, du moment ou le code de mise en œuvre des EJB n'utilisent pas d'extensions proposées par un serveur d'applications particulier.</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but des EJB est de faciliter la création d'applications distribuées pour les entreprises.</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29</a:t>
            </a:fld>
            <a:endParaRPr lang="fr-B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Planning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78316" y="1527534"/>
            <a:ext cx="7858180" cy="5357850"/>
          </a:xfrm>
        </p:spPr>
        <p:txBody>
          <a:bodyPr>
            <a:normAutofit fontScale="25000" lnSpcReduction="20000"/>
          </a:bodyPr>
          <a:lstStyle/>
          <a:p>
            <a:pPr eaLnBrk="1" fontAlgn="auto" hangingPunct="1">
              <a:spcAft>
                <a:spcPts val="0"/>
              </a:spcAft>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a:t>
            </a:fld>
            <a:endParaRPr lang="fr-BE" dirty="0"/>
          </a:p>
        </p:txBody>
      </p:sp>
      <p:graphicFrame>
        <p:nvGraphicFramePr>
          <p:cNvPr id="7" name="Tableau 6"/>
          <p:cNvGraphicFramePr>
            <a:graphicFrameLocks noGrp="1"/>
          </p:cNvGraphicFramePr>
          <p:nvPr>
            <p:extLst>
              <p:ext uri="{D42A27DB-BD31-4B8C-83A1-F6EECF244321}">
                <p14:modId xmlns:p14="http://schemas.microsoft.com/office/powerpoint/2010/main" val="2410795830"/>
              </p:ext>
            </p:extLst>
          </p:nvPr>
        </p:nvGraphicFramePr>
        <p:xfrm>
          <a:off x="1357290" y="44624"/>
          <a:ext cx="7429552" cy="6675120"/>
        </p:xfrm>
        <a:graphic>
          <a:graphicData uri="http://schemas.openxmlformats.org/drawingml/2006/table">
            <a:tbl>
              <a:tblPr firstRow="1" bandRow="1">
                <a:tableStyleId>{5C22544A-7EE6-4342-B048-85BDC9FD1C3A}</a:tableStyleId>
              </a:tblPr>
              <a:tblGrid>
                <a:gridCol w="1251293">
                  <a:extLst>
                    <a:ext uri="{9D8B030D-6E8A-4147-A177-3AD203B41FA5}">
                      <a16:colId xmlns:a16="http://schemas.microsoft.com/office/drawing/2014/main" val="20000"/>
                    </a:ext>
                  </a:extLst>
                </a:gridCol>
                <a:gridCol w="6178259">
                  <a:extLst>
                    <a:ext uri="{9D8B030D-6E8A-4147-A177-3AD203B41FA5}">
                      <a16:colId xmlns:a16="http://schemas.microsoft.com/office/drawing/2014/main" val="20001"/>
                    </a:ext>
                  </a:extLst>
                </a:gridCol>
              </a:tblGrid>
              <a:tr h="293055">
                <a:tc>
                  <a:txBody>
                    <a:bodyPr/>
                    <a:lstStyle/>
                    <a:p>
                      <a:r>
                        <a:rPr lang="fr-FR" dirty="0" smtClean="0"/>
                        <a:t>Séance</a:t>
                      </a:r>
                      <a:endParaRPr lang="fr-FR" dirty="0"/>
                    </a:p>
                  </a:txBody>
                  <a:tcPr/>
                </a:tc>
                <a:tc>
                  <a:txBody>
                    <a:bodyPr/>
                    <a:lstStyle/>
                    <a:p>
                      <a:r>
                        <a:rPr lang="fr-FR" dirty="0" smtClean="0"/>
                        <a:t>Programme</a:t>
                      </a:r>
                      <a:endParaRPr lang="fr-FR" dirty="0"/>
                    </a:p>
                  </a:txBody>
                  <a:tcPr/>
                </a:tc>
                <a:extLst>
                  <a:ext uri="{0D108BD9-81ED-4DB2-BD59-A6C34878D82A}">
                    <a16:rowId xmlns:a16="http://schemas.microsoft.com/office/drawing/2014/main" val="10000"/>
                  </a:ext>
                </a:extLst>
              </a:tr>
              <a:tr h="293055">
                <a:tc>
                  <a:txBody>
                    <a:bodyPr/>
                    <a:lstStyle/>
                    <a:p>
                      <a:r>
                        <a:rPr lang="fr-FR" dirty="0" smtClean="0"/>
                        <a:t>S1</a:t>
                      </a:r>
                      <a:endParaRPr lang="fr-FR" dirty="0"/>
                    </a:p>
                  </a:txBody>
                  <a:tcPr/>
                </a:tc>
                <a:tc>
                  <a:txBody>
                    <a:bodyPr/>
                    <a:lstStyle/>
                    <a:p>
                      <a:r>
                        <a:rPr lang="fr-FR" dirty="0" smtClean="0"/>
                        <a:t>Architecture</a:t>
                      </a:r>
                      <a:r>
                        <a:rPr lang="fr-FR" baseline="0" dirty="0" smtClean="0"/>
                        <a:t> Java EE</a:t>
                      </a:r>
                      <a:endParaRPr lang="fr-FR" dirty="0"/>
                    </a:p>
                  </a:txBody>
                  <a:tcPr/>
                </a:tc>
                <a:extLst>
                  <a:ext uri="{0D108BD9-81ED-4DB2-BD59-A6C34878D82A}">
                    <a16:rowId xmlns:a16="http://schemas.microsoft.com/office/drawing/2014/main" val="10001"/>
                  </a:ext>
                </a:extLst>
              </a:tr>
              <a:tr h="293055">
                <a:tc>
                  <a:txBody>
                    <a:bodyPr/>
                    <a:lstStyle/>
                    <a:p>
                      <a:r>
                        <a:rPr lang="fr-FR" dirty="0" smtClean="0"/>
                        <a:t>S2</a:t>
                      </a:r>
                      <a:endParaRPr lang="fr-FR" dirty="0"/>
                    </a:p>
                  </a:txBody>
                  <a:tcPr/>
                </a:tc>
                <a:tc>
                  <a:txBody>
                    <a:bodyPr/>
                    <a:lstStyle/>
                    <a:p>
                      <a:r>
                        <a:rPr lang="fr-FR" dirty="0" smtClean="0"/>
                        <a:t>EJB + TP  </a:t>
                      </a:r>
                      <a:r>
                        <a:rPr lang="fr-FR" dirty="0" smtClean="0"/>
                        <a:t>n°1.1</a:t>
                      </a:r>
                      <a:endParaRPr lang="fr-FR" dirty="0"/>
                    </a:p>
                  </a:txBody>
                  <a:tcPr/>
                </a:tc>
                <a:extLst>
                  <a:ext uri="{0D108BD9-81ED-4DB2-BD59-A6C34878D82A}">
                    <a16:rowId xmlns:a16="http://schemas.microsoft.com/office/drawing/2014/main" val="10002"/>
                  </a:ext>
                </a:extLst>
              </a:tr>
              <a:tr h="293055">
                <a:tc>
                  <a:txBody>
                    <a:bodyPr/>
                    <a:lstStyle/>
                    <a:p>
                      <a:r>
                        <a:rPr lang="fr-FR" dirty="0" smtClean="0"/>
                        <a:t>S3</a:t>
                      </a:r>
                      <a:endParaRPr lang="fr-FR" dirty="0"/>
                    </a:p>
                  </a:txBody>
                  <a:tcPr/>
                </a:tc>
                <a:tc>
                  <a:txBody>
                    <a:bodyPr/>
                    <a:lstStyle/>
                    <a:p>
                      <a:r>
                        <a:rPr lang="fr-FR" dirty="0" smtClean="0"/>
                        <a:t>JSF + TP 1.2</a:t>
                      </a:r>
                      <a:endParaRPr lang="fr-FR" dirty="0"/>
                    </a:p>
                  </a:txBody>
                  <a:tcPr/>
                </a:tc>
                <a:extLst>
                  <a:ext uri="{0D108BD9-81ED-4DB2-BD59-A6C34878D82A}">
                    <a16:rowId xmlns:a16="http://schemas.microsoft.com/office/drawing/2014/main" val="10003"/>
                  </a:ext>
                </a:extLst>
              </a:tr>
              <a:tr h="293055">
                <a:tc>
                  <a:txBody>
                    <a:bodyPr/>
                    <a:lstStyle/>
                    <a:p>
                      <a:r>
                        <a:rPr lang="fr-FR" dirty="0" smtClean="0"/>
                        <a:t>S4</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Suite du TP 1.1 &amp; 1.2</a:t>
                      </a:r>
                      <a:endParaRPr lang="fr-FR" dirty="0"/>
                    </a:p>
                  </a:txBody>
                  <a:tcPr/>
                </a:tc>
                <a:extLst>
                  <a:ext uri="{0D108BD9-81ED-4DB2-BD59-A6C34878D82A}">
                    <a16:rowId xmlns:a16="http://schemas.microsoft.com/office/drawing/2014/main" val="10004"/>
                  </a:ext>
                </a:extLst>
              </a:tr>
              <a:tr h="293055">
                <a:tc>
                  <a:txBody>
                    <a:bodyPr/>
                    <a:lstStyle/>
                    <a:p>
                      <a:r>
                        <a:rPr lang="fr-FR" dirty="0" smtClean="0"/>
                        <a:t>S5</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a:t>
                      </a:r>
                      <a:r>
                        <a:rPr lang="fr-FR" baseline="0" dirty="0" smtClean="0"/>
                        <a:t> annotations + TP  n° 2</a:t>
                      </a:r>
                      <a:endParaRPr lang="fr-FR" dirty="0"/>
                    </a:p>
                  </a:txBody>
                  <a:tcPr/>
                </a:tc>
                <a:extLst>
                  <a:ext uri="{0D108BD9-81ED-4DB2-BD59-A6C34878D82A}">
                    <a16:rowId xmlns:a16="http://schemas.microsoft.com/office/drawing/2014/main" val="10005"/>
                  </a:ext>
                </a:extLst>
              </a:tr>
              <a:tr h="293055">
                <a:tc>
                  <a:txBody>
                    <a:bodyPr/>
                    <a:lstStyle/>
                    <a:p>
                      <a:r>
                        <a:rPr lang="fr-FR" dirty="0" smtClean="0"/>
                        <a:t>S6</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JPA + TP n°3.1</a:t>
                      </a:r>
                      <a:endParaRPr lang="fr-FR" dirty="0"/>
                    </a:p>
                  </a:txBody>
                  <a:tcPr/>
                </a:tc>
                <a:extLst>
                  <a:ext uri="{0D108BD9-81ED-4DB2-BD59-A6C34878D82A}">
                    <a16:rowId xmlns:a16="http://schemas.microsoft.com/office/drawing/2014/main" val="10006"/>
                  </a:ext>
                </a:extLst>
              </a:tr>
              <a:tr h="293055">
                <a:tc>
                  <a:txBody>
                    <a:bodyPr/>
                    <a:lstStyle/>
                    <a:p>
                      <a:r>
                        <a:rPr lang="fr-FR" dirty="0" smtClean="0"/>
                        <a:t>S7</a:t>
                      </a:r>
                      <a:endParaRPr lang="fr-FR" dirty="0"/>
                    </a:p>
                  </a:txBody>
                  <a:tcPr/>
                </a:tc>
                <a:tc>
                  <a:txBody>
                    <a:bodyPr/>
                    <a:lstStyle/>
                    <a:p>
                      <a:r>
                        <a:rPr lang="fr-FR" dirty="0" smtClean="0"/>
                        <a:t>JPA + TP n°3.2</a:t>
                      </a:r>
                      <a:r>
                        <a:rPr lang="fr-FR" baseline="0" dirty="0" smtClean="0"/>
                        <a:t> et 3.3</a:t>
                      </a:r>
                      <a:endParaRPr lang="fr-FR" dirty="0"/>
                    </a:p>
                  </a:txBody>
                  <a:tcPr/>
                </a:tc>
                <a:extLst>
                  <a:ext uri="{0D108BD9-81ED-4DB2-BD59-A6C34878D82A}">
                    <a16:rowId xmlns:a16="http://schemas.microsoft.com/office/drawing/2014/main" val="10007"/>
                  </a:ext>
                </a:extLst>
              </a:tr>
              <a:tr h="293055">
                <a:tc>
                  <a:txBody>
                    <a:bodyPr/>
                    <a:lstStyle/>
                    <a:p>
                      <a:r>
                        <a:rPr lang="fr-FR" dirty="0" smtClean="0"/>
                        <a:t>S8</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JPA+ TP n°3.4 et 3.5</a:t>
                      </a:r>
                      <a:endParaRPr lang="fr-FR" dirty="0"/>
                    </a:p>
                  </a:txBody>
                  <a:tcPr/>
                </a:tc>
                <a:extLst>
                  <a:ext uri="{0D108BD9-81ED-4DB2-BD59-A6C34878D82A}">
                    <a16:rowId xmlns:a16="http://schemas.microsoft.com/office/drawing/2014/main" val="10008"/>
                  </a:ext>
                </a:extLst>
              </a:tr>
              <a:tr h="293055">
                <a:tc>
                  <a:txBody>
                    <a:bodyPr/>
                    <a:lstStyle/>
                    <a:p>
                      <a:r>
                        <a:rPr lang="fr-FR" dirty="0" smtClean="0"/>
                        <a:t>S9</a:t>
                      </a:r>
                      <a:endParaRPr lang="fr-FR" dirty="0"/>
                    </a:p>
                  </a:txBody>
                  <a:tcPr/>
                </a:tc>
                <a:tc>
                  <a:txBody>
                    <a:bodyPr/>
                    <a:lstStyle/>
                    <a:p>
                      <a:r>
                        <a:rPr lang="fr-FR" dirty="0" smtClean="0"/>
                        <a:t>Contrôle</a:t>
                      </a:r>
                      <a:endParaRPr lang="fr-FR" dirty="0"/>
                    </a:p>
                  </a:txBody>
                  <a:tcPr/>
                </a:tc>
                <a:extLst>
                  <a:ext uri="{0D108BD9-81ED-4DB2-BD59-A6C34878D82A}">
                    <a16:rowId xmlns:a16="http://schemas.microsoft.com/office/drawing/2014/main" val="10009"/>
                  </a:ext>
                </a:extLst>
              </a:tr>
              <a:tr h="293055">
                <a:tc>
                  <a:txBody>
                    <a:bodyPr/>
                    <a:lstStyle/>
                    <a:p>
                      <a:r>
                        <a:rPr lang="fr-FR" dirty="0" smtClean="0"/>
                        <a:t>S10</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Spring</a:t>
                      </a:r>
                      <a:r>
                        <a:rPr lang="fr-FR" dirty="0" smtClean="0"/>
                        <a:t> BOOT</a:t>
                      </a:r>
                      <a:r>
                        <a:rPr lang="fr-FR" baseline="0" dirty="0" smtClean="0"/>
                        <a:t> + </a:t>
                      </a:r>
                      <a:r>
                        <a:rPr lang="fr-FR" baseline="0" dirty="0" err="1" smtClean="0"/>
                        <a:t>Rest</a:t>
                      </a:r>
                      <a:r>
                        <a:rPr lang="fr-FR" baseline="0" dirty="0" smtClean="0"/>
                        <a:t> (TP 4.1)</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Explication du Singleton.</a:t>
                      </a:r>
                      <a:endParaRPr lang="fr-FR" dirty="0"/>
                    </a:p>
                  </a:txBody>
                  <a:tcPr/>
                </a:tc>
                <a:extLst>
                  <a:ext uri="{0D108BD9-81ED-4DB2-BD59-A6C34878D82A}">
                    <a16:rowId xmlns:a16="http://schemas.microsoft.com/office/drawing/2014/main" val="10010"/>
                  </a:ext>
                </a:extLst>
              </a:tr>
              <a:tr h="293055">
                <a:tc>
                  <a:txBody>
                    <a:bodyPr/>
                    <a:lstStyle/>
                    <a:p>
                      <a:r>
                        <a:rPr lang="fr-FR" dirty="0" smtClean="0"/>
                        <a:t>S11</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Spring</a:t>
                      </a:r>
                      <a:r>
                        <a:rPr lang="fr-FR" dirty="0" smtClean="0"/>
                        <a:t> BOOT</a:t>
                      </a:r>
                      <a:r>
                        <a:rPr lang="fr-FR" baseline="0" dirty="0" smtClean="0"/>
                        <a:t> + </a:t>
                      </a:r>
                      <a:r>
                        <a:rPr lang="fr-FR" baseline="0" dirty="0" err="1" smtClean="0"/>
                        <a:t>Rest</a:t>
                      </a:r>
                      <a:r>
                        <a:rPr lang="fr-FR" baseline="0" dirty="0" smtClean="0"/>
                        <a:t> (TP 4.2)</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Explication de la FACADE.</a:t>
                      </a:r>
                      <a:endParaRPr lang="fr-FR" dirty="0"/>
                    </a:p>
                  </a:txBody>
                  <a:tcPr/>
                </a:tc>
                <a:extLst>
                  <a:ext uri="{0D108BD9-81ED-4DB2-BD59-A6C34878D82A}">
                    <a16:rowId xmlns:a16="http://schemas.microsoft.com/office/drawing/2014/main" val="10011"/>
                  </a:ext>
                </a:extLst>
              </a:tr>
              <a:tr h="293055">
                <a:tc>
                  <a:txBody>
                    <a:bodyPr/>
                    <a:lstStyle/>
                    <a:p>
                      <a:r>
                        <a:rPr lang="fr-FR" dirty="0" smtClean="0"/>
                        <a:t>S12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Spring</a:t>
                      </a:r>
                      <a:r>
                        <a:rPr lang="fr-FR" dirty="0" smtClean="0"/>
                        <a:t> BOOT</a:t>
                      </a:r>
                      <a:r>
                        <a:rPr lang="fr-FR" baseline="0" dirty="0" smtClean="0"/>
                        <a:t> + </a:t>
                      </a:r>
                      <a:r>
                        <a:rPr lang="fr-FR" baseline="0" dirty="0" err="1" smtClean="0"/>
                        <a:t>Spring</a:t>
                      </a:r>
                      <a:r>
                        <a:rPr lang="fr-FR" baseline="0" dirty="0" smtClean="0"/>
                        <a:t> MVC + </a:t>
                      </a:r>
                      <a:r>
                        <a:rPr lang="fr-FR" baseline="0" dirty="0" err="1" smtClean="0"/>
                        <a:t>Spring</a:t>
                      </a:r>
                      <a:r>
                        <a:rPr lang="fr-FR" baseline="0" dirty="0" smtClean="0"/>
                        <a:t> Data JPA (TP 4.3)</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Explication du Value Object</a:t>
                      </a:r>
                      <a:endParaRPr lang="fr-FR" dirty="0"/>
                    </a:p>
                  </a:txBody>
                  <a:tcPr/>
                </a:tc>
                <a:extLst>
                  <a:ext uri="{0D108BD9-81ED-4DB2-BD59-A6C34878D82A}">
                    <a16:rowId xmlns:a16="http://schemas.microsoft.com/office/drawing/2014/main" val="10012"/>
                  </a:ext>
                </a:extLst>
              </a:tr>
              <a:tr h="293055">
                <a:tc>
                  <a:txBody>
                    <a:bodyPr/>
                    <a:lstStyle/>
                    <a:p>
                      <a:r>
                        <a:rPr lang="fr-FR" dirty="0" smtClean="0"/>
                        <a:t>S13</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Spring</a:t>
                      </a:r>
                      <a:r>
                        <a:rPr lang="fr-FR" dirty="0" smtClean="0"/>
                        <a:t> BOOT</a:t>
                      </a:r>
                      <a:r>
                        <a:rPr lang="fr-FR" baseline="0" dirty="0" smtClean="0"/>
                        <a:t> + </a:t>
                      </a:r>
                      <a:r>
                        <a:rPr lang="fr-FR" baseline="0" dirty="0" err="1" smtClean="0"/>
                        <a:t>Spring</a:t>
                      </a:r>
                      <a:r>
                        <a:rPr lang="fr-FR" baseline="0" dirty="0" smtClean="0"/>
                        <a:t> Security + </a:t>
                      </a:r>
                      <a:r>
                        <a:rPr lang="fr-FR" baseline="0" dirty="0" err="1" smtClean="0"/>
                        <a:t>Thymeleaf</a:t>
                      </a:r>
                      <a:r>
                        <a:rPr lang="fr-FR" baseline="0" dirty="0" smtClean="0"/>
                        <a:t> (TP 4.4)</a:t>
                      </a:r>
                      <a:endParaRPr lang="fr-FR" dirty="0"/>
                    </a:p>
                  </a:txBody>
                  <a:tcPr/>
                </a:tc>
                <a:extLst>
                  <a:ext uri="{0D108BD9-81ED-4DB2-BD59-A6C34878D82A}">
                    <a16:rowId xmlns:a16="http://schemas.microsoft.com/office/drawing/2014/main" val="10013"/>
                  </a:ext>
                </a:extLst>
              </a:tr>
              <a:tr h="293055">
                <a:tc>
                  <a:txBody>
                    <a:bodyPr/>
                    <a:lstStyle/>
                    <a:p>
                      <a:r>
                        <a:rPr lang="fr-FR" dirty="0" smtClean="0"/>
                        <a:t>S14</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Spring</a:t>
                      </a:r>
                      <a:r>
                        <a:rPr lang="fr-FR" dirty="0" smtClean="0"/>
                        <a:t> BOOT</a:t>
                      </a:r>
                      <a:r>
                        <a:rPr lang="fr-FR" baseline="0" dirty="0" smtClean="0"/>
                        <a:t> + </a:t>
                      </a:r>
                      <a:r>
                        <a:rPr lang="fr-FR" baseline="0" dirty="0" err="1" smtClean="0"/>
                        <a:t>Spring</a:t>
                      </a:r>
                      <a:r>
                        <a:rPr lang="fr-FR" baseline="0" dirty="0" smtClean="0"/>
                        <a:t> Security + </a:t>
                      </a:r>
                      <a:r>
                        <a:rPr lang="fr-FR" baseline="0" dirty="0" err="1" smtClean="0"/>
                        <a:t>Thymeleaf</a:t>
                      </a:r>
                      <a:r>
                        <a:rPr lang="fr-FR" baseline="0" dirty="0" smtClean="0"/>
                        <a:t> +AOP (TP 4.5)</a:t>
                      </a:r>
                      <a:endParaRPr lang="fr-FR" dirty="0"/>
                    </a:p>
                  </a:txBody>
                  <a:tcPr/>
                </a:tc>
                <a:extLst>
                  <a:ext uri="{0D108BD9-81ED-4DB2-BD59-A6C34878D82A}">
                    <a16:rowId xmlns:a16="http://schemas.microsoft.com/office/drawing/2014/main" val="10014"/>
                  </a:ext>
                </a:extLst>
              </a:tr>
              <a:tr h="293055">
                <a:tc>
                  <a:txBody>
                    <a:bodyPr/>
                    <a:lstStyle/>
                    <a:p>
                      <a:r>
                        <a:rPr lang="fr-FR" dirty="0" smtClean="0"/>
                        <a:t>S15</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Devoir</a:t>
                      </a:r>
                      <a:endParaRPr lang="fr-FR" dirty="0"/>
                    </a:p>
                  </a:txBody>
                  <a:tcP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des principales caractéristiques des EJB est de permettre aux développeurs de se concentrer sur les traitements orientés métiers car les EJB et l'environnement dans lequel ils s'exécutent prennent en charge un certain nombre de traitements tel que la gestion des transactions, la persistance des données, la sécurité,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plusieurs versions des spécifications des EJB. : 1.0, 1.1, 2.0, 2.1, 3.0</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Les EJB sont parfaitement adaptés pour être intégrés dans une architecture trois tiers ou plus.</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30</a:t>
            </a:fld>
            <a:endParaRPr lang="fr-B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EJB s'exécutent dans un environnement particulier : le serveur d'EJB.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serveur d’EJB fournit un ensemble de fonctionnalités utilisées par un ou plusieurs conteneurs d'EJB qui constituent le serveur d'EJB.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31</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1571604" y="3086121"/>
            <a:ext cx="6643734" cy="34861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deux types d'EJB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 session (session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entity</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lvl="1" algn="just">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Depuis la version 2.0 des EJB, il existe un troisième type de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orienté message (message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driven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Les session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peuvent être de deux types : sans état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stateless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ou avec état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statefull</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 session </a:t>
            </a:r>
            <a:r>
              <a:rPr lang="fr-FR" sz="2000" u="sng" dirty="0" smtClean="0">
                <a:solidFill>
                  <a:srgbClr val="0033CC"/>
                </a:solidFill>
                <a:effectLst>
                  <a:outerShdw blurRad="50000" dist="30000" dir="5400000" algn="tl" rotWithShape="0">
                    <a:srgbClr val="000000">
                      <a:alpha val="30000"/>
                    </a:srgbClr>
                  </a:outerShdw>
                </a:effectLst>
                <a:latin typeface="+mj-lt"/>
                <a:ea typeface="+mj-ea"/>
                <a:cs typeface="+mj-cs"/>
              </a:rPr>
              <a:t>sans état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peuvent être utilisés pour traiter les requêtes de plusieurs clients et 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 session </a:t>
            </a:r>
            <a:r>
              <a:rPr lang="fr-FR" sz="2000" u="sng" dirty="0" smtClean="0">
                <a:solidFill>
                  <a:srgbClr val="0033CC"/>
                </a:solidFill>
                <a:effectLst>
                  <a:outerShdw blurRad="50000" dist="30000" dir="5400000" algn="tl" rotWithShape="0">
                    <a:srgbClr val="000000">
                      <a:alpha val="30000"/>
                    </a:srgbClr>
                  </a:outerShdw>
                </a:effectLst>
                <a:latin typeface="+mj-lt"/>
                <a:ea typeface="+mj-ea"/>
                <a:cs typeface="+mj-cs"/>
              </a:rPr>
              <a:t>avec état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ne sont accessibles que lors d'un ou plusieurs échanges avec le même client. Ce type de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peut conserver des  données entre les échanges avec le client.</a:t>
            </a:r>
            <a:endPar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32</a:t>
            </a:fld>
            <a:endParaRPr lang="fr-B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assurent la persistance des données. Il existe deux types d'</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entity</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persistance gérée par le conteneur (CMP : Container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Managed</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Persistence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persistance gérée par le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(BMP : Bean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Managed</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Persistence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lvl="1" algn="just">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Avec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CMP , c'est le conteneur d'EJB qui assure la persistance des données.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Avec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BMP,  c’est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lui-même qui assure la persistance des données grâce à du code inclus dans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33</a:t>
            </a:fld>
            <a:endParaRPr lang="fr-B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cycle de développement d'un EJB comprend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la création des interfaces et des classes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 packaging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sous forme de fichier archive jar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 déploiement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dans un serveur d'EJB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 test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lvl="1" algn="just">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création d'un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nécessite la création, au minimum, de deux interfaces et une classe pour respecter les spécifications de Sun : la classe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34</a:t>
            </a:fld>
            <a:endParaRPr lang="fr-B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35</a:t>
            </a:fld>
            <a:endParaRPr lang="fr-BE" dirty="0"/>
          </a:p>
        </p:txBody>
      </p:sp>
      <p:pic>
        <p:nvPicPr>
          <p:cNvPr id="1027" name="Picture 3"/>
          <p:cNvPicPr>
            <a:picLocks noChangeAspect="1" noChangeArrowheads="1"/>
          </p:cNvPicPr>
          <p:nvPr/>
        </p:nvPicPr>
        <p:blipFill>
          <a:blip r:embed="rId2" cstate="print"/>
          <a:srcRect/>
          <a:stretch>
            <a:fillRect/>
          </a:stretch>
        </p:blipFill>
        <p:spPr bwMode="auto">
          <a:xfrm>
            <a:off x="1785918" y="1643050"/>
            <a:ext cx="6357982" cy="3857652"/>
          </a:xfrm>
          <a:prstGeom prst="rect">
            <a:avLst/>
          </a:prstGeom>
          <a:noFill/>
          <a:ln w="9525">
            <a:noFill/>
            <a:miter lim="800000"/>
            <a:headEnd/>
            <a:tailEnd/>
          </a:ln>
        </p:spPr>
      </p:pic>
      <p:sp>
        <p:nvSpPr>
          <p:cNvPr id="10" name="Rectangle 9"/>
          <p:cNvSpPr/>
          <p:nvPr/>
        </p:nvSpPr>
        <p:spPr>
          <a:xfrm>
            <a:off x="1357290" y="1071546"/>
            <a:ext cx="4500594" cy="400110"/>
          </a:xfrm>
          <a:prstGeom prst="rect">
            <a:avLst/>
          </a:prstGeom>
        </p:spPr>
        <p:txBody>
          <a:bodyPr wrap="square">
            <a:sp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Modèle d’exécution des EJB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err="1" smtClean="0">
                <a:solidFill>
                  <a:srgbClr val="0033CC"/>
                </a:solidFill>
                <a:effectLst>
                  <a:outerShdw blurRad="50000" dist="30000" dir="5400000" algn="tl" rotWithShape="0">
                    <a:srgbClr val="000000">
                      <a:alpha val="30000"/>
                    </a:srgbClr>
                  </a:outerShdw>
                </a:effectLst>
              </a:rPr>
              <a:t>Remote</a:t>
            </a: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permet de définir l'ensemble des services fournis par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interface étend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EJBObject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smtClean="0">
                <a:solidFill>
                  <a:srgbClr val="0033CC"/>
                </a:solidFill>
                <a:effectLst>
                  <a:outerShdw blurRad="50000" dist="30000" dir="5400000" algn="tl" rotWithShape="0">
                    <a:srgbClr val="000000">
                      <a:alpha val="30000"/>
                    </a:srgbClr>
                  </a:outerShdw>
                </a:effectLst>
              </a:rPr>
              <a:t>Home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permet de définir l'ensemble des services qui vont permettre la gestion du cycle de vie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interface étend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36</a:t>
            </a:fld>
            <a:endParaRPr lang="fr-B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Présentation des EJB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classe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contient l'implémentation des traitements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classe implémente les méthodes déclarées dans les interfaces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méthodes définissant celles de l'interface </a:t>
            </a:r>
            <a:r>
              <a:rPr lang="fr-FR" sz="2000" i="1" dirty="0" smtClean="0">
                <a:solidFill>
                  <a:srgbClr val="0033CC"/>
                </a:solidFill>
                <a:effectLst>
                  <a:outerShdw blurRad="50000" dist="30000" dir="5400000" algn="tl" rotWithShape="0">
                    <a:srgbClr val="000000">
                      <a:alpha val="30000"/>
                    </a:srgbClr>
                  </a:outerShdw>
                </a:effectLst>
              </a:rPr>
              <a:t>Home</a:t>
            </a: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sont obligatoirement préfixées par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ejb</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L'accès aux fonctionnalités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se fait obligatoirement par les méthodes définies dans les interfaces </a:t>
            </a:r>
            <a:r>
              <a:rPr lang="fr-FR" sz="2000" i="1" dirty="0" smtClean="0">
                <a:solidFill>
                  <a:srgbClr val="0033CC"/>
                </a:solidFill>
                <a:effectLst>
                  <a:outerShdw blurRad="50000" dist="30000" dir="5400000" algn="tl" rotWithShape="0">
                    <a:srgbClr val="000000">
                      <a:alpha val="30000"/>
                    </a:srgbClr>
                  </a:outerShdw>
                </a:effectLst>
              </a:rPr>
              <a:t>Home</a:t>
            </a: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et </a:t>
            </a:r>
            <a:r>
              <a:rPr lang="fr-FR" sz="2000" i="1" dirty="0" err="1" smtClean="0">
                <a:solidFill>
                  <a:srgbClr val="0033CC"/>
                </a:solidFill>
                <a:effectLst>
                  <a:outerShdw blurRad="50000" dist="30000" dir="5400000" algn="tl" rotWithShape="0">
                    <a:srgbClr val="000000">
                      <a:alpha val="30000"/>
                    </a:srgbClr>
                  </a:outerShdw>
                </a:effectLst>
              </a:rPr>
              <a:t>Remote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37</a:t>
            </a:fld>
            <a:endParaRPr lang="fr-B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L’interface </a:t>
            </a:r>
            <a:r>
              <a:rPr lang="fr-FR" sz="9600" dirty="0" err="1" smtClean="0">
                <a:solidFill>
                  <a:srgbClr val="0033CC"/>
                </a:solidFill>
                <a:effectLst>
                  <a:outerShdw blurRad="50000" dist="30000" dir="5400000" algn="tl" rotWithShape="0">
                    <a:srgbClr val="000000">
                      <a:alpha val="30000"/>
                    </a:srgbClr>
                  </a:outerShdw>
                </a:effectLst>
              </a:rPr>
              <a:t>Remote</a:t>
            </a:r>
            <a:endParaRPr lang="fr-FR" sz="96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œuvre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pPr>
              <a:buFont typeface="Wingdings" pitchFamily="2" charset="2"/>
              <a:buChar char="Ø"/>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38</a:t>
            </a:fld>
            <a:endParaRPr lang="fr-B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a:t>
            </a:r>
            <a:r>
              <a:rPr lang="fr-FR" sz="2800" dirty="0" err="1" smtClean="0">
                <a:solidFill>
                  <a:srgbClr val="0033CC"/>
                </a:solidFill>
              </a:rPr>
              <a:t>Remote</a:t>
            </a:r>
            <a:r>
              <a:rPr lang="fr-FR" sz="2800" dirty="0" smtClean="0">
                <a:solidFill>
                  <a:srgbClr val="0033CC"/>
                </a:solidFill>
              </a:rPr>
              <a:t>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de définir les méthodes qui contiendront les services proposés par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interface doit étendre l'interface javax.ejb.EJBObject.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Toutes les méthodes définies dans cette interface doivent obligatoirement respecter les spécifications de RMI et déclarer qu'elles peuvent lever une exception de type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RemoteException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39</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1857356" y="2214554"/>
            <a:ext cx="5429288" cy="228601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Plan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78316" y="152753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L’architecture </a:t>
            </a:r>
            <a:r>
              <a:rPr lang="fr-FR" sz="9600" dirty="0" smtClean="0">
                <a:solidFill>
                  <a:srgbClr val="0033CC"/>
                </a:solidFill>
                <a:effectLst>
                  <a:outerShdw blurRad="50000" dist="30000" dir="5400000" algn="tl" rotWithShape="0">
                    <a:srgbClr val="000000">
                      <a:alpha val="30000"/>
                    </a:srgbClr>
                  </a:outerShdw>
                </a:effectLst>
              </a:rPr>
              <a:t>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EJB</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Annotations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dirty="0" smtClean="0">
                <a:solidFill>
                  <a:srgbClr val="0033CC"/>
                </a:solidFill>
                <a:effectLst>
                  <a:outerShdw blurRad="50000" dist="30000" dir="5400000" algn="tl" rotWithShape="0">
                    <a:srgbClr val="000000">
                      <a:alpha val="30000"/>
                    </a:srgbClr>
                  </a:outerShdw>
                </a:effectLst>
              </a:rPr>
              <a:t>JPA</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dirty="0" err="1" smtClean="0">
                <a:solidFill>
                  <a:srgbClr val="0033CC"/>
                </a:solidFill>
                <a:effectLst>
                  <a:outerShdw blurRad="50000" dist="30000" dir="5400000" algn="tl" rotWithShape="0">
                    <a:srgbClr val="000000">
                      <a:alpha val="30000"/>
                    </a:srgbClr>
                  </a:outerShdw>
                </a:effectLst>
              </a:rPr>
              <a:t>Spring</a:t>
            </a:r>
            <a:r>
              <a:rPr lang="fr-FR" sz="9600" dirty="0" smtClean="0">
                <a:solidFill>
                  <a:srgbClr val="0033CC"/>
                </a:solidFill>
                <a:effectLst>
                  <a:outerShdw blurRad="50000" dist="30000" dir="5400000" algn="tl" rotWithShape="0">
                    <a:srgbClr val="000000">
                      <a:alpha val="30000"/>
                    </a:srgbClr>
                  </a:outerShdw>
                </a:effectLst>
              </a:rPr>
              <a:t> BOOT</a:t>
            </a:r>
          </a:p>
          <a:p>
            <a:pPr eaLnBrk="1" fontAlgn="auto" hangingPunct="1">
              <a:spcAft>
                <a:spcPts val="0"/>
              </a:spcAft>
              <a:buFont typeface="Wingdings" pitchFamily="2" charset="2"/>
              <a:buChar char="Ø"/>
              <a:defRPr/>
            </a:pPr>
            <a:r>
              <a:rPr lang="fr-FR" sz="9600" dirty="0">
                <a:solidFill>
                  <a:srgbClr val="0033CC"/>
                </a:solidFill>
                <a:effectLst>
                  <a:outerShdw blurRad="50000" dist="30000" dir="5400000" algn="tl" rotWithShape="0">
                    <a:srgbClr val="000000">
                      <a:alpha val="30000"/>
                    </a:srgbClr>
                  </a:outerShdw>
                </a:effectLst>
              </a:rPr>
              <a:t> </a:t>
            </a:r>
            <a:r>
              <a:rPr lang="fr-FR" sz="9600" dirty="0" err="1" smtClean="0">
                <a:solidFill>
                  <a:srgbClr val="0033CC"/>
                </a:solidFill>
                <a:effectLst>
                  <a:outerShdw blurRad="50000" dist="30000" dir="5400000" algn="tl" rotWithShape="0">
                    <a:srgbClr val="000000">
                      <a:alpha val="30000"/>
                    </a:srgbClr>
                  </a:outerShdw>
                </a:effectLst>
              </a:rPr>
              <a:t>Spring</a:t>
            </a:r>
            <a:r>
              <a:rPr lang="fr-FR" sz="9600" dirty="0" smtClean="0">
                <a:solidFill>
                  <a:srgbClr val="0033CC"/>
                </a:solidFill>
                <a:effectLst>
                  <a:outerShdw blurRad="50000" dist="30000" dir="5400000" algn="tl" rotWithShape="0">
                    <a:srgbClr val="000000">
                      <a:alpha val="30000"/>
                    </a:srgbClr>
                  </a:outerShdw>
                </a:effectLst>
              </a:rPr>
              <a:t> Data JPA</a:t>
            </a: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a:t>
            </a:r>
            <a:r>
              <a:rPr lang="fr-FR" sz="9600" dirty="0" smtClean="0">
                <a:solidFill>
                  <a:srgbClr val="0033CC"/>
                </a:solidFill>
                <a:effectLst>
                  <a:outerShdw blurRad="50000" dist="30000" dir="5400000" algn="tl" rotWithShape="0">
                    <a:srgbClr val="000000">
                      <a:alpha val="30000"/>
                    </a:srgbClr>
                  </a:outerShdw>
                </a:effectLst>
              </a:rPr>
              <a:t>Les </a:t>
            </a:r>
            <a:r>
              <a:rPr lang="fr-FR" sz="9600" dirty="0" smtClean="0">
                <a:solidFill>
                  <a:srgbClr val="0033CC"/>
                </a:solidFill>
                <a:effectLst>
                  <a:outerShdw blurRad="50000" dist="30000" dir="5400000" algn="tl" rotWithShape="0">
                    <a:srgbClr val="000000">
                      <a:alpha val="30000"/>
                    </a:srgbClr>
                  </a:outerShdw>
                </a:effectLst>
              </a:rPr>
              <a:t>Design Pattern (Singleton, Façade, IOC, AOP, Value Object)</a:t>
            </a: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a:t>
            </a:fld>
            <a:endParaRPr lang="fr-B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a:t>
            </a:r>
            <a:r>
              <a:rPr lang="fr-FR" sz="2800" dirty="0" err="1" smtClean="0">
                <a:solidFill>
                  <a:srgbClr val="0033CC"/>
                </a:solidFill>
              </a:rPr>
              <a:t>Remote</a:t>
            </a:r>
            <a:r>
              <a:rPr lang="fr-FR" sz="2800" dirty="0" smtClean="0">
                <a:solidFill>
                  <a:srgbClr val="0033CC"/>
                </a:solidFill>
              </a:rPr>
              <a:t>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javax.ejb.EJBObjec</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t définit plusieurs méthodes qui seront donc présentes dans tous les EJB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40</a:t>
            </a:fld>
            <a:endParaRPr lang="fr-BE" dirty="0"/>
          </a:p>
        </p:txBody>
      </p:sp>
      <p:pic>
        <p:nvPicPr>
          <p:cNvPr id="3074" name="Picture 2"/>
          <p:cNvPicPr>
            <a:picLocks noChangeAspect="1" noChangeArrowheads="1"/>
          </p:cNvPicPr>
          <p:nvPr/>
        </p:nvPicPr>
        <p:blipFill>
          <a:blip r:embed="rId2" cstate="print"/>
          <a:srcRect/>
          <a:stretch>
            <a:fillRect/>
          </a:stretch>
        </p:blipFill>
        <p:spPr bwMode="auto">
          <a:xfrm>
            <a:off x="2285984" y="2143116"/>
            <a:ext cx="464347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a:t>
            </a:r>
            <a:r>
              <a:rPr lang="fr-FR" sz="2800" dirty="0" err="1" smtClean="0">
                <a:solidFill>
                  <a:srgbClr val="0033CC"/>
                </a:solidFill>
              </a:rPr>
              <a:t>Remote</a:t>
            </a:r>
            <a:r>
              <a:rPr lang="fr-FR" sz="2800" dirty="0" smtClean="0">
                <a:solidFill>
                  <a:srgbClr val="0033CC"/>
                </a:solidFill>
              </a:rPr>
              <a:t>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EJBHome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getEJBHome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renvoie une référence sur l'objet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Handle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getHandle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renvoie un objet permettant de sérialiser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Object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getPrimaryKey</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renvoie une référence sur l'objet qui encapsule la clé primaire d'un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boolean</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isIdentical</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EJBObject</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renvoie 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boolean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qui précise si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est identique à l'instance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fourni en paramètre.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Pour un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session sans état, cette méthode renvoie toujours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true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Pour un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entité, la méthode renvoie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true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si la clé primaire des deux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est identique.</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41</a:t>
            </a:fld>
            <a:endParaRPr lang="fr-B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a:t>
            </a:r>
            <a:r>
              <a:rPr lang="fr-FR" sz="2800" dirty="0" err="1" smtClean="0">
                <a:solidFill>
                  <a:srgbClr val="0033CC"/>
                </a:solidFill>
              </a:rPr>
              <a:t>remote</a:t>
            </a:r>
            <a:r>
              <a:rPr lang="fr-FR" sz="2800" dirty="0" smtClean="0">
                <a:solidFill>
                  <a:srgbClr val="0033CC"/>
                </a:solidFill>
              </a:rPr>
              <a:t>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void</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remove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javax.ejb.RemoveException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méthode demande la destruction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Pour 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elle provoque la suppression des données correspondantes dans la base de données..</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42</a:t>
            </a:fld>
            <a:endParaRPr lang="fr-B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œuvre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pPr>
              <a:buFont typeface="Wingdings" pitchFamily="2" charset="2"/>
              <a:buChar char="Ø"/>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43</a:t>
            </a:fld>
            <a:endParaRPr lang="fr-B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Home</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de définir des méthodes qui vont gérer le cycle de vie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interface doit étendre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création d'une instance d'un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se fait grâce à une ou plusieurs surcharges de la méthode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create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Chacune de ces méthodes renvoie une instance d'un objet du type de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44</a:t>
            </a:fld>
            <a:endParaRPr lang="fr-BE" dirty="0"/>
          </a:p>
        </p:txBody>
      </p:sp>
      <p:pic>
        <p:nvPicPr>
          <p:cNvPr id="4099" name="Picture 3"/>
          <p:cNvPicPr>
            <a:picLocks noChangeAspect="1" noChangeArrowheads="1"/>
          </p:cNvPicPr>
          <p:nvPr/>
        </p:nvPicPr>
        <p:blipFill>
          <a:blip r:embed="rId2" cstate="print"/>
          <a:srcRect/>
          <a:stretch>
            <a:fillRect/>
          </a:stretch>
        </p:blipFill>
        <p:spPr bwMode="auto">
          <a:xfrm>
            <a:off x="1485928" y="5000636"/>
            <a:ext cx="7443790" cy="1214446"/>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476403" y="3429001"/>
            <a:ext cx="7453315" cy="1571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Home</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javax.ejb.EJBHome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définit plusieurs méthodes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EJBMetaData</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getEJBMetaData</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a:t>
            </a:r>
          </a:p>
          <a:p>
            <a:pPr algn="just">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HomeHandle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getHomeHandle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renvoie un objet qui permet de sérialiser l'objet implémentant l'interface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EJBHome</a:t>
            </a: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45</a:t>
            </a:fld>
            <a:endParaRPr lang="fr-BE" dirty="0"/>
          </a:p>
        </p:txBody>
      </p:sp>
      <p:pic>
        <p:nvPicPr>
          <p:cNvPr id="5122" name="Picture 2"/>
          <p:cNvPicPr>
            <a:picLocks noChangeAspect="1" noChangeArrowheads="1"/>
          </p:cNvPicPr>
          <p:nvPr/>
        </p:nvPicPr>
        <p:blipFill>
          <a:blip r:embed="rId2" cstate="print"/>
          <a:srcRect/>
          <a:stretch>
            <a:fillRect/>
          </a:stretch>
        </p:blipFill>
        <p:spPr bwMode="auto">
          <a:xfrm>
            <a:off x="3071802" y="1500174"/>
            <a:ext cx="3214710"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L’interface Home</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en-US" sz="2000" i="1" dirty="0" smtClean="0">
                <a:solidFill>
                  <a:srgbClr val="0033CC"/>
                </a:solidFill>
                <a:effectLst>
                  <a:outerShdw blurRad="50000" dist="30000" dir="5400000" algn="tl" rotWithShape="0">
                    <a:srgbClr val="000000">
                      <a:alpha val="30000"/>
                    </a:srgbClr>
                  </a:outerShdw>
                </a:effectLst>
                <a:latin typeface="+mj-lt"/>
                <a:ea typeface="+mj-ea"/>
                <a:cs typeface="+mj-cs"/>
              </a:rPr>
              <a:t>void remove(Handle) throws </a:t>
            </a:r>
            <a:r>
              <a:rPr lang="en-US" sz="2000" i="1" dirty="0" err="1" smtClean="0">
                <a:solidFill>
                  <a:srgbClr val="0033CC"/>
                </a:solidFill>
                <a:effectLst>
                  <a:outerShdw blurRad="50000" dist="30000" dir="5400000" algn="tl" rotWithShape="0">
                    <a:srgbClr val="000000">
                      <a:alpha val="30000"/>
                    </a:srgbClr>
                  </a:outerShdw>
                </a:effectLst>
                <a:latin typeface="+mj-lt"/>
                <a:ea typeface="+mj-ea"/>
                <a:cs typeface="+mj-cs"/>
              </a:rPr>
              <a:t>java.rmi.RemoteException</a:t>
            </a:r>
            <a:r>
              <a:rPr lang="en-US"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en-US" sz="2000" i="1" dirty="0" err="1" smtClean="0">
                <a:solidFill>
                  <a:srgbClr val="0033CC"/>
                </a:solidFill>
                <a:effectLst>
                  <a:outerShdw blurRad="50000" dist="30000" dir="5400000" algn="tl" rotWithShape="0">
                    <a:srgbClr val="000000">
                      <a:alpha val="30000"/>
                    </a:srgbClr>
                  </a:outerShdw>
                </a:effectLst>
                <a:latin typeface="+mj-lt"/>
                <a:ea typeface="+mj-ea"/>
                <a:cs typeface="+mj-cs"/>
              </a:rPr>
              <a:t>javax.ejb.RemoveException</a:t>
            </a:r>
            <a:r>
              <a:rPr lang="en-US" sz="2000" dirty="0" smtClean="0">
                <a:solidFill>
                  <a:srgbClr val="0033CC"/>
                </a:solidFill>
                <a:effectLst>
                  <a:outerShdw blurRad="50000" dist="30000" dir="5400000" algn="tl" rotWithShape="0">
                    <a:srgbClr val="000000">
                      <a:alpha val="30000"/>
                    </a:srgbClr>
                  </a:outerShdw>
                </a:effectLst>
                <a:latin typeface="+mj-lt"/>
                <a:ea typeface="+mj-ea"/>
                <a:cs typeface="+mj-cs"/>
              </a:rPr>
              <a:t> : </a:t>
            </a:r>
            <a:r>
              <a:rPr lang="en-US" sz="2000" dirty="0" err="1" smtClean="0">
                <a:solidFill>
                  <a:srgbClr val="0033CC"/>
                </a:solidFill>
                <a:effectLst>
                  <a:outerShdw blurRad="50000" dist="30000" dir="5400000" algn="tl" rotWithShape="0">
                    <a:srgbClr val="000000">
                      <a:alpha val="30000"/>
                    </a:srgbClr>
                  </a:outerShdw>
                </a:effectLst>
                <a:latin typeface="+mj-lt"/>
                <a:ea typeface="+mj-ea"/>
                <a:cs typeface="+mj-cs"/>
              </a:rPr>
              <a:t>supprime</a:t>
            </a:r>
            <a:r>
              <a:rPr lang="en-US" sz="2000" dirty="0" smtClean="0">
                <a:solidFill>
                  <a:srgbClr val="0033CC"/>
                </a:solidFill>
                <a:effectLst>
                  <a:outerShdw blurRad="50000" dist="30000" dir="5400000" algn="tl" rotWithShape="0">
                    <a:srgbClr val="000000">
                      <a:alpha val="30000"/>
                    </a:srgbClr>
                  </a:outerShdw>
                </a:effectLst>
                <a:latin typeface="+mj-lt"/>
                <a:ea typeface="+mj-ea"/>
                <a:cs typeface="+mj-cs"/>
              </a:rPr>
              <a:t> le bean.</a:t>
            </a:r>
          </a:p>
          <a:p>
            <a:pPr>
              <a:buFont typeface="Wingdings" pitchFamily="2" charset="2"/>
              <a:buChar char="Ø"/>
            </a:pPr>
            <a:endParaRPr lang="en-US"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void</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remove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(Object)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throws</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java.rmi.RemoteException, javax.ejb.RemoveException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supprime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dont l'objet encapsulant la clé primaire est fourni en paramètre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La ou les méthodes à définir dans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dépendent du type d'EJB:</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46</a:t>
            </a:fld>
            <a:endParaRPr lang="fr-BE" dirty="0"/>
          </a:p>
        </p:txBody>
      </p:sp>
      <p:graphicFrame>
        <p:nvGraphicFramePr>
          <p:cNvPr id="10" name="Tableau 9"/>
          <p:cNvGraphicFramePr>
            <a:graphicFrameLocks noGrp="1"/>
          </p:cNvGraphicFramePr>
          <p:nvPr/>
        </p:nvGraphicFramePr>
        <p:xfrm>
          <a:off x="2190776" y="3929066"/>
          <a:ext cx="6096000" cy="256540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fr-FR" sz="1800" b="0" kern="1200" dirty="0" smtClean="0">
                          <a:solidFill>
                            <a:srgbClr val="0033CC"/>
                          </a:solidFill>
                          <a:effectLst>
                            <a:outerShdw blurRad="50000" dist="30000" dir="5400000" algn="tl" rotWithShape="0">
                              <a:srgbClr val="000000">
                                <a:alpha val="30000"/>
                              </a:srgbClr>
                            </a:outerShdw>
                          </a:effectLst>
                          <a:latin typeface="+mj-lt"/>
                          <a:ea typeface="+mj-ea"/>
                          <a:cs typeface="+mj-cs"/>
                        </a:rPr>
                        <a:t>Type de </a:t>
                      </a:r>
                      <a:r>
                        <a:rPr lang="fr-FR" sz="1800" b="0" kern="12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endParaRPr lang="fr-FR" sz="1800" b="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b="0" kern="1200" dirty="0" smtClean="0">
                          <a:solidFill>
                            <a:srgbClr val="0033CC"/>
                          </a:solidFill>
                          <a:effectLst>
                            <a:outerShdw blurRad="50000" dist="30000" dir="5400000" algn="tl" rotWithShape="0">
                              <a:srgbClr val="000000">
                                <a:alpha val="30000"/>
                              </a:srgbClr>
                            </a:outerShdw>
                          </a:effectLst>
                          <a:latin typeface="+mj-lt"/>
                          <a:ea typeface="+mj-ea"/>
                          <a:cs typeface="+mj-cs"/>
                        </a:rPr>
                        <a:t>Méthodes à définir</a:t>
                      </a:r>
                    </a:p>
                  </a:txBody>
                  <a:tcPr/>
                </a:tc>
                <a:extLst>
                  <a:ext uri="{0D108BD9-81ED-4DB2-BD59-A6C34878D82A}">
                    <a16:rowId xmlns:a16="http://schemas.microsoft.com/office/drawing/2014/main" val="10000"/>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session sans état</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une seule méthode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create</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sans paramètre</a:t>
                      </a:r>
                    </a:p>
                  </a:txBody>
                  <a:tcPr/>
                </a:tc>
                <a:extLst>
                  <a:ext uri="{0D108BD9-81ED-4DB2-BD59-A6C34878D82A}">
                    <a16:rowId xmlns:a16="http://schemas.microsoft.com/office/drawing/2014/main" val="10001"/>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session avec état</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une ou plusieurs méthodes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create</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p>
                  </a:txBody>
                  <a:tcPr/>
                </a:tc>
                <a:extLst>
                  <a:ext uri="{0D108BD9-81ED-4DB2-BD59-A6C34878D82A}">
                    <a16:rowId xmlns:a16="http://schemas.microsoft.com/office/drawing/2014/main" val="10002"/>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entité</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aucune ou plusieurs méthodes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create</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et une ou plusieurs méthodes </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finder</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œuvre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pPr>
              <a:buFont typeface="Wingdings" pitchFamily="2" charset="2"/>
              <a:buChar char="Ø"/>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47</a:t>
            </a:fld>
            <a:endParaRPr lang="fr-BE"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Les EJB Session</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Un EJB session est un EJB de service dont la durée de vie correspond à un échange avec un client. Ils contiennent les règles métiers de l'application. Il existe deux types d'EJB session : sans état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stateless</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et avec état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statefull</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Les EJB session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statefull</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sont capables de conserver l'état du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dans des variables d'instance durant toute la conversation avec un client. Mais ces données ne sont pas persistantes : à la fin de l'échange avec le client, l'instance de l'EJB est détruite et les données sont perdues.</a:t>
            </a:r>
            <a:endParaRPr lang="en-US"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Les EJB session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stateless</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ne peuvent pas conserver de telles données entre chaque appel du client.</a:t>
            </a: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Il ne faut pas faire appel directement aux méthodes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create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remove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de l'EJB. C'est le conteneur d'EJB qui se charge de la gestion du cycle de vie de l'EJB et qui appelle ces méthodes. Le client décide simplement du moment de la création et de la suppression du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en passant par le conteneur.</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48</a:t>
            </a:fld>
            <a:endParaRPr lang="fr-BE"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Les EJB Session</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Une classe qui encapsule un EJB session doit implémenter l'interface javax.ejb.SessionBean. Elle ne doit pas implémenter les interfaces </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et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mais elle doit définir les méthodes déclarées dans ces deux interfaces.</a:t>
            </a: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La classe qui implémente le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doit définir les méthodes définies dans l'interface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La classe doit aussi définir les méthodes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ejbCreate</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ejbRemove</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ejbActivate</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ejbPassivate</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 et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setSessionContext</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La méthode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ejbRemove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est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appellée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par le conteneur lors de la suppression de l'instance du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49</a:t>
            </a:fld>
            <a:endParaRPr lang="fr-B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Présentation de 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API de 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L'environnement d'exécution des applications J2EE</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conteneurs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conteneur web</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 conteneur d'EJB</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Les services proposés par la plate-forme J2EE</a:t>
            </a: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a:t>
            </a:fld>
            <a:endParaRPr lang="fr-BE"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Les EJB Session sans état</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Ce type de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propose des services sous la forme de méthodes. </a:t>
            </a:r>
          </a:p>
          <a:p>
            <a:pPr algn="just"/>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Il ne peut pas conserver de données entre deux appels de méthodes. </a:t>
            </a:r>
          </a:p>
          <a:p>
            <a:pPr algn="just"/>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Les données provenant du client nécessaires aux traitements d'une méthode doivent obligatoirement être fournies en paramètre de la méthode.</a:t>
            </a:r>
          </a:p>
          <a:p>
            <a:pPr algn="just"/>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Les services proposés par ces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peuvent être gérés dans un pool par le conteneur pour améliorer les performances puisqu'ils sont indépendants du client qui les utilisent.</a:t>
            </a:r>
          </a:p>
          <a:p>
            <a:pPr algn="just">
              <a:buFont typeface="Wingdings" pitchFamily="2" charset="2"/>
              <a:buChar char="Ø"/>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 pool contient un certain nombre d'instances du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Toutes ces instances étant "identiques", il suffit au conteneur d'ajouter ou de supprimer de nouvelles instances dans le pool selon les variations de la charge du serveur d'application</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50</a:t>
            </a:fld>
            <a:endParaRPr lang="fr-BE"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Les EJB Session sans état</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51</a:t>
            </a:fld>
            <a:endParaRPr lang="fr-BE" dirty="0"/>
          </a:p>
        </p:txBody>
      </p:sp>
      <p:pic>
        <p:nvPicPr>
          <p:cNvPr id="6146" name="Picture 2"/>
          <p:cNvPicPr>
            <a:picLocks noChangeAspect="1" noChangeArrowheads="1"/>
          </p:cNvPicPr>
          <p:nvPr/>
        </p:nvPicPr>
        <p:blipFill>
          <a:blip r:embed="rId2" cstate="print"/>
          <a:srcRect/>
          <a:stretch>
            <a:fillRect/>
          </a:stretch>
        </p:blipFill>
        <p:spPr bwMode="auto">
          <a:xfrm>
            <a:off x="1857356" y="1214422"/>
            <a:ext cx="5643602" cy="3071834"/>
          </a:xfrm>
          <a:prstGeom prst="rect">
            <a:avLst/>
          </a:prstGeom>
          <a:noFill/>
          <a:ln w="9525">
            <a:noFill/>
            <a:miter lim="800000"/>
            <a:headEnd/>
            <a:tailEnd/>
          </a:ln>
          <a:effectLst/>
        </p:spPr>
      </p:pic>
      <p:sp>
        <p:nvSpPr>
          <p:cNvPr id="10" name="Rectangle 9"/>
          <p:cNvSpPr/>
          <p:nvPr/>
        </p:nvSpPr>
        <p:spPr>
          <a:xfrm>
            <a:off x="1071538" y="4497181"/>
            <a:ext cx="7858180" cy="707886"/>
          </a:xfrm>
          <a:prstGeom prst="rect">
            <a:avLst/>
          </a:prstGeom>
        </p:spPr>
        <p:txBody>
          <a:bodyPr wrap="square">
            <a:spAutoFit/>
          </a:bodyPr>
          <a:lstStyle/>
          <a:p>
            <a:pPr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 conteneur s'assure qu'un même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ne recevra pas d'appel de méthode de la part de deux clients différents en même temps.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14512"/>
          </a:xfrm>
        </p:spPr>
        <p:txBody>
          <a:bodyPr>
            <a:noAutofit/>
          </a:bodyPr>
          <a:lstStyle/>
          <a:p>
            <a:pPr algn="ctr" eaLnBrk="1" fontAlgn="auto" hangingPunct="1">
              <a:spcAft>
                <a:spcPts val="0"/>
              </a:spcAft>
              <a:defRPr/>
            </a:pPr>
            <a:r>
              <a:rPr lang="fr-FR" sz="2800" dirty="0" smtClean="0">
                <a:solidFill>
                  <a:srgbClr val="0033CC"/>
                </a:solidFill>
              </a:rPr>
              <a:t>Les EJB Session sans état</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52</a:t>
            </a:fld>
            <a:endParaRPr lang="fr-BE" dirty="0"/>
          </a:p>
        </p:txBody>
      </p:sp>
      <p:sp>
        <p:nvSpPr>
          <p:cNvPr id="10" name="Rectangle 9"/>
          <p:cNvSpPr/>
          <p:nvPr/>
        </p:nvSpPr>
        <p:spPr>
          <a:xfrm>
            <a:off x="1071538" y="1142984"/>
            <a:ext cx="7858180" cy="5016758"/>
          </a:xfrm>
          <a:prstGeom prst="rect">
            <a:avLst/>
          </a:prstGeom>
        </p:spPr>
        <p:txBody>
          <a:bodyPr wrap="square">
            <a:spAutoFit/>
          </a:bodyPr>
          <a:lstStyle/>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pic>
        <p:nvPicPr>
          <p:cNvPr id="7170" name="Picture 2"/>
          <p:cNvPicPr>
            <a:picLocks noChangeAspect="1" noChangeArrowheads="1"/>
          </p:cNvPicPr>
          <p:nvPr/>
        </p:nvPicPr>
        <p:blipFill>
          <a:blip r:embed="rId2" cstate="print"/>
          <a:srcRect/>
          <a:stretch>
            <a:fillRect/>
          </a:stretch>
        </p:blipFill>
        <p:spPr bwMode="auto">
          <a:xfrm>
            <a:off x="1285852" y="1214422"/>
            <a:ext cx="7286676" cy="314327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1285852" y="4286256"/>
            <a:ext cx="7286676" cy="216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Les EJB Session avec état</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572428" cy="5214974"/>
          </a:xfrm>
        </p:spPr>
        <p:txBody>
          <a:bodyPr>
            <a:normAutofit fontScale="25000" lnSpcReduction="20000"/>
          </a:bodyPr>
          <a:lstStyle/>
          <a:p>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Ce type de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fourni aussi un ensemble de traitements via ces méthodes mais il a la possibilité de conserver des données entre les différents appels de méthodes d'un même client. </a:t>
            </a:r>
          </a:p>
          <a:p>
            <a:pPr algn="just">
              <a:buFont typeface="Wingdings" pitchFamily="2" charset="2"/>
              <a:buChar char="Ø"/>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Une instance particulière est donc dédiée à chaque client qui sollicite ces services et ce tout au long du dialogue entre les deux entités.</a:t>
            </a:r>
          </a:p>
          <a:p>
            <a:pPr algn="just">
              <a:buFont typeface="Wingdings" pitchFamily="2" charset="2"/>
              <a:buChar char="Ø"/>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Les données conservées par le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sont stockées dans les variables d'instances du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Les données sont donc conservées en mémoire. Généralement, les méthodes proposées par le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permettent de consulter et mettre à jour ces données.</a:t>
            </a:r>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53</a:t>
            </a:fld>
            <a:endParaRPr lang="fr-BE"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Les EJB Session avec état</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572428" cy="5214974"/>
          </a:xfrm>
        </p:spPr>
        <p:txBody>
          <a:bodyPr>
            <a:normAutofit fontScale="25000" lnSpcReduction="20000"/>
          </a:bodyPr>
          <a:lstStyle/>
          <a:p>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Dans un EJB session avec état il est possible de définir plusieurs méthodes permettant la création d'un tel EJB. Ces méthodes doivent obligatoirement commencer par </a:t>
            </a:r>
            <a:r>
              <a:rPr lang="fr-FR" sz="8000" i="1" dirty="0" err="1" smtClean="0">
                <a:solidFill>
                  <a:srgbClr val="0033CC"/>
                </a:solidFill>
                <a:effectLst>
                  <a:outerShdw blurRad="50000" dist="30000" dir="5400000" algn="tl" rotWithShape="0">
                    <a:srgbClr val="000000">
                      <a:alpha val="30000"/>
                    </a:srgbClr>
                  </a:outerShdw>
                </a:effectLst>
                <a:latin typeface="+mj-lt"/>
                <a:ea typeface="+mj-ea"/>
                <a:cs typeface="+mj-cs"/>
              </a:rPr>
              <a:t>ejbCreate</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Les méthodes </a:t>
            </a:r>
            <a:r>
              <a:rPr lang="fr-FR" sz="8000" i="1" dirty="0" err="1" smtClean="0">
                <a:solidFill>
                  <a:srgbClr val="0033CC"/>
                </a:solidFill>
                <a:effectLst>
                  <a:outerShdw blurRad="50000" dist="30000" dir="5400000" algn="tl" rotWithShape="0">
                    <a:srgbClr val="000000">
                      <a:alpha val="30000"/>
                    </a:srgbClr>
                  </a:outerShdw>
                </a:effectLst>
                <a:latin typeface="+mj-lt"/>
                <a:ea typeface="+mj-ea"/>
                <a:cs typeface="+mj-cs"/>
              </a:rPr>
              <a:t>ejbPassivate</a:t>
            </a:r>
            <a:r>
              <a:rPr lang="fr-FR" sz="8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et </a:t>
            </a:r>
            <a:r>
              <a:rPr lang="fr-FR" sz="8000" i="1" dirty="0" err="1" smtClean="0">
                <a:solidFill>
                  <a:srgbClr val="0033CC"/>
                </a:solidFill>
                <a:effectLst>
                  <a:outerShdw blurRad="50000" dist="30000" dir="5400000" algn="tl" rotWithShape="0">
                    <a:srgbClr val="000000">
                      <a:alpha val="30000"/>
                    </a:srgbClr>
                  </a:outerShdw>
                </a:effectLst>
                <a:latin typeface="+mj-lt"/>
                <a:ea typeface="+mj-ea"/>
                <a:cs typeface="+mj-cs"/>
              </a:rPr>
              <a:t>ejbActivate</a:t>
            </a:r>
            <a:r>
              <a:rPr lang="fr-FR" sz="8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doivent définir et contenir les éventuels traitements lors de leur appel par le conteneur. Celui ci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appele</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ces deux méthodes respectivement lors de la sérialisation du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et sa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dessérialisation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lgn="just"/>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La méthode </a:t>
            </a:r>
            <a:r>
              <a:rPr lang="fr-FR" sz="8000" i="1" dirty="0" err="1" smtClean="0">
                <a:solidFill>
                  <a:srgbClr val="0033CC"/>
                </a:solidFill>
                <a:effectLst>
                  <a:outerShdw blurRad="50000" dist="30000" dir="5400000" algn="tl" rotWithShape="0">
                    <a:srgbClr val="000000">
                      <a:alpha val="30000"/>
                    </a:srgbClr>
                  </a:outerShdw>
                </a:effectLst>
                <a:latin typeface="+mj-lt"/>
                <a:ea typeface="+mj-ea"/>
                <a:cs typeface="+mj-cs"/>
              </a:rPr>
              <a:t>ejbActivate</a:t>
            </a:r>
            <a:r>
              <a:rPr lang="fr-FR" sz="8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doit contenir les traitements nécessaires à la restitution du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dans un état utilisable après la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dessérialisation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54</a:t>
            </a:fld>
            <a:endParaRPr lang="fr-BE"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entité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œuvre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pPr>
              <a:buFont typeface="Wingdings" pitchFamily="2" charset="2"/>
              <a:buChar char="Ø"/>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55</a:t>
            </a:fld>
            <a:endParaRPr lang="fr-BE"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Les EJB Entité</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000108"/>
            <a:ext cx="7572428" cy="5214974"/>
          </a:xfrm>
        </p:spPr>
        <p:txBody>
          <a:bodyPr>
            <a:normAutofit fontScale="25000" lnSpcReduction="20000"/>
          </a:bodyPr>
          <a:lstStyle/>
          <a:p>
            <a:pPr algn="just"/>
            <a:endParaRPr lang="fr-FR" sz="62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Les EJB entité permettent de représenter et de gérer des données enregistrées dans une base de données. Ils implémentent l'interface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EntityBean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L'avantage d'utiliser un tel type d'EJB plutôt que d'utiliser JDBC ou de développer sa propre solution pour mapper les données est que certains services sont pris en charge par le conteneur.</a:t>
            </a:r>
          </a:p>
          <a:p>
            <a:pPr algn="just" eaLnBrk="1" fontAlgn="auto" hangingPunct="1">
              <a:spcAft>
                <a:spcPts val="0"/>
              </a:spcAft>
              <a:buFont typeface="Wingdings" pitchFamily="2" charset="2"/>
              <a:buChar char="§"/>
              <a:defRPr/>
            </a:pPr>
            <a:endParaRPr lang="fr-FR" sz="8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Les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beans</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entité assurent la persistance des données en représentant tout ou une partie d'une table ou d'une vue. Il existe deux</a:t>
            </a:r>
          </a:p>
          <a:p>
            <a:pPr algn="just"/>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types de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entité :</a:t>
            </a:r>
          </a:p>
          <a:p>
            <a:pPr lvl="1" algn="just">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persistance gérée par le conteneur : CMP ;</a:t>
            </a:r>
          </a:p>
          <a:p>
            <a:pPr lvl="1" algn="just">
              <a:buFont typeface="Wingdings" pitchFamily="2" charset="2"/>
              <a:buChar char="§"/>
            </a:pP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persistance gérée par le </a:t>
            </a:r>
            <a:r>
              <a:rPr lang="fr-FR" sz="8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8000" dirty="0" smtClean="0">
                <a:solidFill>
                  <a:srgbClr val="0033CC"/>
                </a:solidFill>
                <a:effectLst>
                  <a:outerShdw blurRad="50000" dist="30000" dir="5400000" algn="tl" rotWithShape="0">
                    <a:srgbClr val="000000">
                      <a:alpha val="30000"/>
                    </a:srgbClr>
                  </a:outerShdw>
                </a:effectLst>
                <a:latin typeface="+mj-lt"/>
                <a:ea typeface="+mj-ea"/>
                <a:cs typeface="+mj-cs"/>
              </a:rPr>
              <a:t> :  BMP.</a:t>
            </a:r>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56</a:t>
            </a:fld>
            <a:endParaRPr lang="fr-BE"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071702"/>
          </a:xfrm>
        </p:spPr>
        <p:txBody>
          <a:bodyPr>
            <a:noAutofit/>
          </a:bodyPr>
          <a:lstStyle/>
          <a:p>
            <a:pPr algn="ctr" eaLnBrk="1" fontAlgn="auto" hangingPunct="1">
              <a:spcAft>
                <a:spcPts val="0"/>
              </a:spcAft>
              <a:defRPr/>
            </a:pPr>
            <a:r>
              <a:rPr lang="fr-FR" sz="2800" dirty="0" smtClean="0">
                <a:solidFill>
                  <a:srgbClr val="0033CC"/>
                </a:solidFill>
              </a:rPr>
              <a:t>Les  EJB entité</a:t>
            </a:r>
            <a:br>
              <a:rPr lang="fr-FR" sz="2800" dirty="0" smtClean="0">
                <a:solidFill>
                  <a:srgbClr val="0033CC"/>
                </a:solidFill>
              </a:rPr>
            </a:br>
            <a:r>
              <a:rPr lang="fr-FR" sz="2800" dirty="0" smtClean="0">
                <a:solidFill>
                  <a:srgbClr val="0033CC"/>
                </a:solidFill>
              </a:rPr>
              <a:t/>
            </a:r>
            <a:br>
              <a:rPr lang="fr-FR" sz="2800" dirty="0" smtClean="0">
                <a:solidFill>
                  <a:srgbClr val="0033CC"/>
                </a:solidFill>
              </a:rPr>
            </a:b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Avec 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CMP, c'est le conteneur d'EJB qui assure la persistance des données grâce aux paramètres fournis dans le descripteur de déploiement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Le descripteur de déploiement du </a:t>
            </a:r>
            <a:r>
              <a:rPr lang="fr-FR" sz="2000" dirty="0" err="1" smtClean="0">
                <a:solidFill>
                  <a:srgbClr val="0033CC"/>
                </a:solidFill>
                <a:effectLst>
                  <a:outerShdw blurRad="50000" dist="30000" dir="5400000" algn="tl" rotWithShape="0">
                    <a:srgbClr val="000000">
                      <a:alpha val="30000"/>
                    </a:srgbClr>
                  </a:outerShdw>
                </a:effectLst>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se charge de toute la logique des traitements de synchronisation entre les données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les données dans la base de données.</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entité BMP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managed</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persistence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assure lui même la persistance des données grâce à du code inclus dans les méthodes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Plusieurs clients peuvent accéder simultanément à un même EJB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entity</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gestion des transactions et des accès concurrents est assurée par le conteneur.</a:t>
            </a:r>
            <a:endPar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57</a:t>
            </a:fld>
            <a:endParaRPr lang="fr-BE"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Les outils pour développer et mettre œuvre les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pPr>
              <a:buFont typeface="Wingdings" pitchFamily="2" charset="2"/>
              <a:buChar char="Ø"/>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58</a:t>
            </a:fld>
            <a:endParaRPr lang="fr-BE"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428760"/>
          </a:xfrm>
        </p:spPr>
        <p:txBody>
          <a:bodyPr>
            <a:noAutofit/>
          </a:bodyPr>
          <a:lstStyle/>
          <a:p>
            <a:pPr algn="ctr" eaLnBrk="1" fontAlgn="auto" hangingPunct="1">
              <a:spcAft>
                <a:spcPts val="0"/>
              </a:spcAft>
              <a:defRPr/>
            </a:pPr>
            <a:r>
              <a:rPr lang="fr-FR" sz="2400" dirty="0" smtClean="0">
                <a:solidFill>
                  <a:srgbClr val="0033CC"/>
                </a:solidFill>
              </a:rPr>
              <a:t>Les outils pour développer et mettre œuvre les EJB</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Plusieurs EDI (Environnement de Développement Intégré) commerciaux fournissent dans leur version Entreprise des outils pour développer et tester des EJB. On peut citer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Jbuilder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Inprise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Visual Age Java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WSAD ou RAD d'IBM.</a:t>
            </a: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Mais ces produits sont très coûteux pour une utilisation personnelle.</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quelques solutions libres utilisables : Eclipse + Jonas +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Jope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Eclipse +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Jboss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 WTP.</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serveurs EJB gratuits : Jonas,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Jboss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59</a:t>
            </a:fld>
            <a:endParaRPr lang="fr-B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L’architecture J2EE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Présentation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de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L'environnement d'exécution des applications J2EE</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conteneurs</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web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conteneur d'EJB</a:t>
            </a:r>
          </a:p>
          <a:p>
            <a:pPr eaLnBrk="1" fontAlgn="auto" hangingPunct="1">
              <a:spcAft>
                <a:spcPts val="0"/>
              </a:spcAft>
              <a:buFont typeface="Wingdings" pitchFamily="2" charset="2"/>
              <a:buChar char="Ø"/>
              <a:defRPr/>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services proposés par la plate-forme J2EE</a:t>
            </a: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a:t>
            </a:fld>
            <a:endParaRPr lang="fr-BE"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œuvre les EJB</a:t>
            </a: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Le déploiement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orientés messages</a:t>
            </a: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60</a:t>
            </a:fld>
            <a:endParaRPr lang="fr-BE"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428760"/>
          </a:xfrm>
        </p:spPr>
        <p:txBody>
          <a:bodyPr>
            <a:noAutofit/>
          </a:bodyPr>
          <a:lstStyle/>
          <a:p>
            <a:pPr algn="ctr" eaLnBrk="1" fontAlgn="auto" hangingPunct="1">
              <a:spcAft>
                <a:spcPts val="0"/>
              </a:spcAft>
              <a:defRPr/>
            </a:pPr>
            <a:r>
              <a:rPr lang="fr-FR" sz="2400" dirty="0" smtClean="0">
                <a:solidFill>
                  <a:srgbClr val="0033CC"/>
                </a:solidFill>
              </a:rPr>
              <a:t>Le déploiement des EJB</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Pour permettre le déploiement d'un EJB, il faut définir un fichier DD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deployement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descriptor</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qui contient des informations sur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 fichier au format XML permet de donner au conteneur d'EJB des caractéristiques du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EJB doit être déployé sous forme d'une archive jar qui doit contenir un fichier qui est le descripteur de déploiement et toutes les classes qui composent chaque EJB (interfaces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classes qui implémentent ces interfaces et toutes les autres classes nécessaires aux EJB).</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archive ne doit contenir qu'un seul descripteur de déploiement pour tous les EJB de l'archive. Ce fichier au format XML doit obligatoirement être nommé ejb-jar.xml.</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61</a:t>
            </a:fld>
            <a:endParaRPr lang="fr-BE"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EJB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des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a:t>
            </a:r>
            <a:r>
              <a:rPr lang="fr-FR" sz="9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remote</a:t>
            </a: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L’interface home</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session</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EJB entité</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outils pour développer et mettre œuvre les EJB</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 déploiement des EJB</a:t>
            </a:r>
          </a:p>
          <a:p>
            <a:pPr>
              <a:buFont typeface="Wingdings" pitchFamily="2" charset="2"/>
              <a:buChar char="Ø"/>
            </a:pPr>
            <a:r>
              <a:rPr lang="fr-FR" sz="9600" dirty="0" smtClean="0">
                <a:solidFill>
                  <a:srgbClr val="0033CC"/>
                </a:solidFill>
                <a:effectLst>
                  <a:outerShdw blurRad="50000" dist="30000" dir="5400000" algn="tl" rotWithShape="0">
                    <a:srgbClr val="000000">
                      <a:alpha val="30000"/>
                    </a:srgbClr>
                  </a:outerShdw>
                </a:effectLst>
              </a:rPr>
              <a:t>L'appel d'un EJB par un client</a:t>
            </a:r>
          </a:p>
          <a:p>
            <a:pPr>
              <a:buFont typeface="Wingdings" pitchFamily="2" charset="2"/>
              <a:buChar char="Ø"/>
            </a:pPr>
            <a:r>
              <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Exemple d'appel d'un EJB session</a:t>
            </a:r>
          </a:p>
          <a:p>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62</a:t>
            </a:fld>
            <a:endParaRPr lang="fr-BE"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785950"/>
          </a:xfrm>
        </p:spPr>
        <p:txBody>
          <a:bodyPr>
            <a:noAutofit/>
          </a:bodyPr>
          <a:lstStyle/>
          <a:p>
            <a:pPr algn="ctr" eaLnBrk="1" fontAlgn="auto" hangingPunct="1">
              <a:spcAft>
                <a:spcPts val="0"/>
              </a:spcAft>
              <a:defRPr/>
            </a:pPr>
            <a:r>
              <a:rPr lang="fr-FR" sz="2400" dirty="0" smtClean="0">
                <a:solidFill>
                  <a:srgbClr val="0033CC"/>
                </a:solidFill>
              </a:rPr>
              <a:t>L'appel d'un EJB par un client</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client peut être une entité de toute forme : une application avec ou sans interface graphique, un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servlet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ou une JSP ou un autre EJB.</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EJB étant un objet distribué, son appel utilise RMI.</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 mode d'appel d'un EJB suit toujours la même logique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obtenir une référence implémentant l'interface </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de l'EJB grâce à JNDI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créer une instance implémentant l'interface </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Remote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en utilisant la référence précédemment acquise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Appeler la ou les méthodes de l'EJB.</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63</a:t>
            </a:fld>
            <a:endParaRPr lang="fr-BE"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Exemple d'appel d'un EJB session</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faut utiliser un objet du type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InitialContext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pour pouvoir interroger JNDI.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Communiquer à cet objet les informations suivantes : le nom de la classe à utiliser comme fabrique et l'url du serveur JNDI.</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 objet permet d'obtenir une référence sur le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bean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enregistré dans JNDI.  A partir de cette référence, il est possible de créer un objet qui implémente l'interface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Home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appel à la méthode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create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sur cet objet permet de créer un objet du type de l'EJB.</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L'appel des méthodes de cet objet entraine l'appel des méthodes de l'objet EJB qui s'exécute dans le conteur.</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64</a:t>
            </a:fld>
            <a:endParaRPr lang="fr-BE"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Exemple d'appel d'un EJB session</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65</a:t>
            </a:fld>
            <a:endParaRPr lang="fr-BE" dirty="0"/>
          </a:p>
        </p:txBody>
      </p:sp>
      <p:grpSp>
        <p:nvGrpSpPr>
          <p:cNvPr id="10" name="Groupe 9"/>
          <p:cNvGrpSpPr/>
          <p:nvPr/>
        </p:nvGrpSpPr>
        <p:grpSpPr>
          <a:xfrm>
            <a:off x="1142976" y="1071546"/>
            <a:ext cx="7643866" cy="5429288"/>
            <a:chOff x="1428728" y="1071546"/>
            <a:chExt cx="7105650" cy="5210183"/>
          </a:xfrm>
        </p:grpSpPr>
        <p:pic>
          <p:nvPicPr>
            <p:cNvPr id="8194" name="Picture 2"/>
            <p:cNvPicPr>
              <a:picLocks noChangeAspect="1" noChangeArrowheads="1"/>
            </p:cNvPicPr>
            <p:nvPr/>
          </p:nvPicPr>
          <p:blipFill>
            <a:blip r:embed="rId2" cstate="print"/>
            <a:srcRect/>
            <a:stretch>
              <a:fillRect/>
            </a:stretch>
          </p:blipFill>
          <p:spPr bwMode="auto">
            <a:xfrm>
              <a:off x="1428728" y="1071546"/>
              <a:ext cx="7096125" cy="12858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1428728" y="2214554"/>
              <a:ext cx="7105650" cy="4067175"/>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EJB orientés message</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EJB sont différents des deux types d'EJB car ils répondent à des invocations de façon asynchrone. Ils permettent de réagir à l'arrivée de messages fournis par un M.O.M. (middleware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oriented</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messages)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b="1" u="sng" dirty="0" smtClean="0">
                <a:solidFill>
                  <a:srgbClr val="0033CC"/>
                </a:solidFill>
                <a:effectLst>
                  <a:outerShdw blurRad="50000" dist="30000" dir="5400000" algn="tl" rotWithShape="0">
                    <a:srgbClr val="000000">
                      <a:alpha val="30000"/>
                    </a:srgbClr>
                  </a:outerShdw>
                </a:effectLst>
                <a:latin typeface="+mj-lt"/>
                <a:ea typeface="+mj-ea"/>
                <a:cs typeface="+mj-cs"/>
              </a:rPr>
              <a:t>Travaux pratiques</a:t>
            </a:r>
            <a:r>
              <a:rPr lang="fr-FR" sz="2000" b="1" dirty="0" smtClean="0">
                <a:solidFill>
                  <a:srgbClr val="0033CC"/>
                </a:solidFill>
                <a:effectLst>
                  <a:outerShdw blurRad="50000" dist="30000" dir="5400000" algn="tl" rotWithShape="0">
                    <a:srgbClr val="000000">
                      <a:alpha val="30000"/>
                    </a:srgbClr>
                  </a:outerShdw>
                </a:effectLst>
                <a:latin typeface="+mj-lt"/>
                <a:ea typeface="+mj-ea"/>
                <a:cs typeface="+mj-cs"/>
              </a:rPr>
              <a:t> :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Réaliser les </a:t>
            </a:r>
            <a:r>
              <a:rPr lang="fr-FR" sz="2000" b="1" u="sng" dirty="0" smtClean="0">
                <a:solidFill>
                  <a:srgbClr val="0033CC"/>
                </a:solidFill>
                <a:effectLst>
                  <a:outerShdw blurRad="50000" dist="30000" dir="5400000" algn="tl" rotWithShape="0">
                    <a:srgbClr val="000000">
                      <a:alpha val="30000"/>
                    </a:srgbClr>
                  </a:outerShdw>
                </a:effectLst>
                <a:latin typeface="+mj-lt"/>
                <a:ea typeface="+mj-ea"/>
                <a:cs typeface="+mj-cs"/>
              </a:rPr>
              <a:t>TP 1 et II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relatif aux EJB.</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66</a:t>
            </a:fld>
            <a:endParaRPr lang="fr-BE"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Introduction</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Mise en œuvre des annotations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API qui utilisent les annotations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annotations standards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annotations communes (Common Annotations)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annotations personnalisées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Les annotations pour les annotations</a:t>
            </a:r>
          </a:p>
          <a:p>
            <a:pPr eaLnBrk="1" fontAlgn="auto" hangingPunct="1">
              <a:spcAft>
                <a:spcPts val="0"/>
              </a:spcAft>
              <a:buFont typeface="Wingdings" pitchFamily="2" charset="2"/>
              <a:buChar char="Ø"/>
              <a:defRPr/>
            </a:pPr>
            <a:r>
              <a:rPr lang="fr-FR" sz="9600" dirty="0" smtClean="0">
                <a:solidFill>
                  <a:srgbClr val="0033CC"/>
                </a:solidFill>
                <a:effectLst>
                  <a:outerShdw blurRad="50000" dist="30000" dir="5400000" algn="tl" rotWithShape="0">
                    <a:srgbClr val="000000">
                      <a:alpha val="30000"/>
                    </a:srgbClr>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67</a:t>
            </a:fld>
            <a:endParaRPr lang="fr-BE"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Introduction</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a:t>
            </a: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Mise en œuvre des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pour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68</a:t>
            </a:fld>
            <a:endParaRPr lang="fr-BE"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ont été introduites dans Java SE 5.0.</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sont des méta données incluses dans le code source.</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Avant Java 5, seul l'outil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Javadoc</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utilisait des méta données en standard pour générer une documentation automatique du code source.</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Javadoc</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utilisant déjà,  avant Java 5, l'annotation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deprecated</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de Java 5 apportent une standardisation des méta données dans un but généraliste.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Ces méta données associés aux entités Java peuvent être exploitées à la compilation ou à l'exécution.</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69</a:t>
            </a:fld>
            <a:endParaRPr lang="fr-B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J2EE est une plate-forme fortement orientée serveur pour le développement et l'exécution d'applications distribuées.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Elle est composée de deux parties essentielles :</a:t>
            </a: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un ensemble de spécifications pour une infrastructure dans laquelle s'exécute les composants écrits en Java : un tel environnement se nomme serveur d'application ;</a:t>
            </a:r>
          </a:p>
          <a:p>
            <a:pPr lvl="1" algn="just">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ensemble d'API qui peuvent être obtenues et utilisées séparément. Pour être utilisées, certaines nécessitent une implémentation de la part d'un fournisseur tiers.</a:t>
            </a:r>
          </a:p>
          <a:p>
            <a:pPr eaLnBrk="1" fontAlgn="auto" hangingPunct="1">
              <a:spcAft>
                <a:spcPts val="0"/>
              </a:spcAft>
              <a:buFont typeface="Wingdings" pitchFamily="2" charset="2"/>
              <a:buChar char="§"/>
              <a:defRPr/>
            </a:pPr>
            <a:endParaRPr lang="fr-FR" sz="2000" dirty="0" smtClean="0"/>
          </a:p>
          <a:p>
            <a:pPr eaLnBrk="1" fontAlgn="auto" hangingPunct="1">
              <a:spcAft>
                <a:spcPts val="0"/>
              </a:spcAft>
              <a:buFont typeface="Wingdings 2"/>
              <a:buNone/>
              <a:defRPr/>
            </a:pPr>
            <a:endParaRPr lang="fr-FR" sz="2000" dirty="0" smtClean="0"/>
          </a:p>
          <a:p>
            <a:pPr eaLnBrk="1" fontAlgn="auto" hangingPunct="1">
              <a:spcAft>
                <a:spcPts val="0"/>
              </a:spcAft>
              <a:buFont typeface="Wingdings" pitchFamily="2" charset="2"/>
              <a:buChar char="§"/>
              <a:defRPr/>
            </a:pPr>
            <a:endParaRPr lang="fr-FR" sz="2000" dirty="0" smtClean="0"/>
          </a:p>
          <a:p>
            <a:pPr eaLnBrk="1" fontAlgn="auto" hangingPunct="1">
              <a:spcAft>
                <a:spcPts val="0"/>
              </a:spcAft>
              <a:buFont typeface="Wingdings" pitchFamily="2" charset="2"/>
              <a:buChar char="§"/>
              <a:defRPr/>
            </a:pPr>
            <a:endParaRPr lang="fr-FR" sz="2000" dirty="0" smtClean="0"/>
          </a:p>
          <a:p>
            <a:pPr lvl="1" eaLnBrk="1" fontAlgn="auto" hangingPunct="1">
              <a:spcAft>
                <a:spcPts val="0"/>
              </a:spcAft>
              <a:buFont typeface="Wingdings" pitchFamily="2" charset="2"/>
              <a:buChar char="§"/>
              <a:defRPr/>
            </a:pPr>
            <a:endParaRPr lang="fr-FR" sz="2000" dirty="0" smtClean="0"/>
          </a:p>
          <a:p>
            <a:pPr eaLnBrk="1" fontAlgn="auto" hangingPunct="1">
              <a:spcAft>
                <a:spcPts val="0"/>
              </a:spcAft>
              <a:buFontTx/>
              <a:buChar char="-"/>
              <a:defRPr/>
            </a:pPr>
            <a:endParaRPr lang="fr-FR" sz="2000" dirty="0" smtClean="0"/>
          </a:p>
          <a:p>
            <a:pPr eaLnBrk="1" fontAlgn="auto" hangingPunct="1">
              <a:spcAft>
                <a:spcPts val="0"/>
              </a:spcAft>
              <a:buFont typeface="Wingdings 2"/>
              <a:buNone/>
              <a:defRPr/>
            </a:pPr>
            <a:endParaRPr lang="fr-FR" sz="2000" dirty="0" smtClean="0"/>
          </a:p>
          <a:p>
            <a:pPr eaLnBrk="1" fontAlgn="auto" hangingPunct="1">
              <a:spcAft>
                <a:spcPts val="0"/>
              </a:spcAft>
              <a:buFont typeface="Wingdings 2"/>
              <a:buNone/>
              <a:defRPr/>
            </a:pPr>
            <a:r>
              <a:rPr lang="fr-FR" sz="2000" dirty="0" smtClean="0"/>
              <a:t>	</a:t>
            </a:r>
          </a:p>
          <a:p>
            <a:pPr eaLnBrk="1" fontAlgn="auto" hangingPunct="1">
              <a:spcAft>
                <a:spcPts val="0"/>
              </a:spcAft>
              <a:buFont typeface="Wingdings 2"/>
              <a:buNone/>
              <a:defRPr/>
            </a:pPr>
            <a:r>
              <a:rPr lang="fr-FR" sz="2000" dirty="0" smtClean="0"/>
              <a:t>			</a:t>
            </a:r>
          </a:p>
          <a:p>
            <a:pPr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a:t>
            </a:fld>
            <a:endParaRPr lang="fr-BE"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peuvent être utilisées pour les : packages, classes,</a:t>
            </a: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interfaces, constructeurs, méthodes, champs, paramètres, variables ou annotations elles même.</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Java 5 propose plusieurs annotations standards et permet la création de ces propres annotations.</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annotation est désignée par un nom précédé du caractère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plusieurs catégories d'annotations :</a:t>
            </a:r>
          </a:p>
          <a:p>
            <a:pPr lvl="1" algn="l">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les marqueurs  : (exemple :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Deprecated</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Override</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paramétrées (exemple :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MonAnnotation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("test")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multi paramétrées : exemple :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MonAnnotation</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(arg1="test 3", arg2="test 2", arg3="test3")</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70</a:t>
            </a:fld>
            <a:endParaRPr lang="fr-BE"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permettent :</a:t>
            </a:r>
          </a:p>
          <a:p>
            <a:pPr lvl="1" algn="l">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la génération de la documentation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rPr>
              <a:t>la génération de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codes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rPr>
              <a:t>la génération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de fichiers ORM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object</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relational</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mapping</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buFont typeface="Wingdings" pitchFamily="2" charset="2"/>
              <a:buChar char="§"/>
            </a:pPr>
            <a:endParaRPr lang="fr-FR" sz="16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API est proposée pour assurer les traitements des annotations : elle est regroupée dans les packages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com.sun.mirror.declaration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com.sun.mirror.type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com.sun.mirror.util</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L'outil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(annotation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processing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tool</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un traitement des annotations personnalisées durant la phase de compilation.</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L'outil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permet la génération de nouveaux fichiers mais ne permet pas de modifier le code existant.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71</a:t>
            </a:fld>
            <a:endParaRPr lang="fr-BE"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Java 6 intègre deux JSR concernant les annotations :</a:t>
            </a:r>
          </a:p>
          <a:p>
            <a:pPr lvl="1" algn="l">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Pluggable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Annotation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Processing</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API (JSR 269)</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Common Annotations (JSR 250)</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L'Api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Pluggable</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Annotation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Processing</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permet d'intégrer le traitement des annotations dans le processus de compilation du compilateur Java ce qui évite d'avoir à utiliser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apt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72</a:t>
            </a:fld>
            <a:endParaRPr lang="fr-BE"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Introduction</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Mise en œuvre des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pour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73</a:t>
            </a:fld>
            <a:endParaRPr lang="fr-BE"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Mise en œuvre des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annotations utilisent leur propre syntaxe. Une annotation s'utilise avec le caractère @ suivi du nom de l'annotation : elle doit obligatoirement précéder l'entité qu'elle annote.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Par convention, les annotations s'utilisent sur une ligne dédiée.</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Exemple 1: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Exemple 2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Exemple 3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74</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2643174" y="2928934"/>
            <a:ext cx="3357586" cy="857256"/>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643174" y="4000504"/>
            <a:ext cx="3429024" cy="857256"/>
          </a:xfrm>
          <a:prstGeom prst="rect">
            <a:avLst/>
          </a:prstGeom>
          <a:noFill/>
          <a:ln w="9525">
            <a:solidFill>
              <a:schemeClr val="accent1"/>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714612" y="5214950"/>
            <a:ext cx="3429024" cy="70485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Mise en œuvre des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Un attribut peut être de type tableau : dans ce cas, les différentes valeurs sont fournies entre accolade, chacune séparée par une virgule.</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Exemple 4: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Le tableau peut contenir des annotations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75</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2714612" y="2071678"/>
            <a:ext cx="4786346" cy="714380"/>
          </a:xfrm>
          <a:prstGeom prst="rect">
            <a:avLst/>
          </a:prstGeom>
          <a:noFill/>
          <a:ln w="9525">
            <a:solidFill>
              <a:schemeClr val="accent1"/>
            </a:solid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2928926" y="3786190"/>
            <a:ext cx="4857784" cy="214314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Introduction</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Mise en œuvre des annotations</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pour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76</a:t>
            </a:fld>
            <a:endParaRPr lang="fr-BE"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API qui utilisent 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 nombreuses API standards utilisent les annotations depuis leur intégration dans Java notamment :</a:t>
            </a:r>
          </a:p>
          <a:p>
            <a:pPr lvl="1" algn="l">
              <a:buFont typeface="Wingdings" pitchFamily="2" charset="2"/>
              <a:buChar char="§"/>
            </a:pPr>
            <a:r>
              <a:rPr lang="en-US" sz="2000" dirty="0" smtClean="0">
                <a:solidFill>
                  <a:srgbClr val="0033CC"/>
                </a:solidFill>
                <a:effectLst>
                  <a:outerShdw blurRad="50000" dist="30000" dir="5400000" algn="tl" rotWithShape="0">
                    <a:srgbClr val="000000">
                      <a:alpha val="30000"/>
                    </a:srgbClr>
                  </a:outerShdw>
                </a:effectLst>
                <a:latin typeface="+mj-lt"/>
                <a:ea typeface="+mj-ea"/>
                <a:cs typeface="+mj-cs"/>
              </a:rPr>
              <a:t> JAXB 2.0 : JSR 222 (Java Architecture for XML Binding 2.0)</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services web de Java 6 (JAX-WS) : (Java APIs for XML Web Services 2.0 API)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EJB 3.0 et JPA :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De nombreuses API open source utilisent aussi les annotations notamment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Junit</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Hibernate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77</a:t>
            </a:fld>
            <a:endParaRPr lang="fr-BE"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standards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existe plusieurs annotations standards :</a:t>
            </a:r>
          </a:p>
          <a:p>
            <a:pPr lvl="1" algn="l">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Deprecated</a:t>
            </a: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Override</a:t>
            </a: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SuppressWarning</a:t>
            </a: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Ø"/>
            </a:pPr>
            <a:r>
              <a:rPr lang="fr-FR" sz="2000" b="1" dirty="0" smtClean="0">
                <a:solidFill>
                  <a:srgbClr val="0033CC"/>
                </a:solidFill>
                <a:effectLst>
                  <a:outerShdw blurRad="50000" dist="30000" dir="5400000" algn="tl" rotWithShape="0">
                    <a:srgbClr val="000000">
                      <a:alpha val="30000"/>
                    </a:srgbClr>
                  </a:outerShdw>
                </a:effectLst>
                <a:latin typeface="+mj-lt"/>
                <a:ea typeface="+mj-ea"/>
                <a:cs typeface="+mj-cs"/>
              </a:rPr>
              <a:t> ..</a:t>
            </a: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rPr>
              <a:t>@</a:t>
            </a:r>
            <a:r>
              <a:rPr lang="fr-FR" sz="2000" dirty="0" err="1" smtClean="0">
                <a:solidFill>
                  <a:srgbClr val="0033CC"/>
                </a:solidFill>
                <a:effectLst>
                  <a:outerShdw blurRad="50000" dist="30000" dir="5400000" algn="tl" rotWithShape="0">
                    <a:srgbClr val="000000">
                      <a:alpha val="30000"/>
                    </a:srgbClr>
                  </a:outerShdw>
                </a:effectLst>
              </a:rPr>
              <a:t>Deprecated</a:t>
            </a: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C'est un marqueur qui précise que l'entité concernée est obsolète et qu'il ne faudrait plus l'utiliser. Elle peut être utilisée avec une classe, une interface ou un membre (méthode ou champ)</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78</a:t>
            </a:fld>
            <a:endParaRPr lang="fr-BE"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standards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rPr>
              <a:t>@</a:t>
            </a:r>
            <a:r>
              <a:rPr lang="fr-FR" sz="2000" dirty="0" err="1" smtClean="0">
                <a:solidFill>
                  <a:srgbClr val="0033CC"/>
                </a:solidFill>
                <a:effectLst>
                  <a:outerShdw blurRad="50000" dist="30000" dir="5400000" algn="tl" rotWithShape="0">
                    <a:srgbClr val="000000">
                      <a:alpha val="30000"/>
                    </a:srgbClr>
                  </a:outerShdw>
                </a:effectLst>
              </a:rPr>
              <a:t>Deprecated</a:t>
            </a:r>
            <a:r>
              <a:rPr lang="fr-FR" sz="2000" dirty="0" smtClean="0">
                <a:solidFill>
                  <a:srgbClr val="0033CC"/>
                </a:solidFill>
                <a:effectLst>
                  <a:outerShdw blurRad="50000" dist="30000" dir="5400000" algn="tl" rotWithShape="0">
                    <a:srgbClr val="000000">
                      <a:alpha val="30000"/>
                    </a:srgbClr>
                  </a:outerShdw>
                </a:effectLst>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79</a:t>
            </a:fld>
            <a:endParaRPr lang="fr-BE" dirty="0"/>
          </a:p>
        </p:txBody>
      </p:sp>
      <p:pic>
        <p:nvPicPr>
          <p:cNvPr id="3074" name="Picture 2"/>
          <p:cNvPicPr>
            <a:picLocks noChangeAspect="1" noChangeArrowheads="1"/>
          </p:cNvPicPr>
          <p:nvPr/>
        </p:nvPicPr>
        <p:blipFill>
          <a:blip r:embed="rId2" cstate="print"/>
          <a:srcRect/>
          <a:stretch>
            <a:fillRect/>
          </a:stretch>
        </p:blipFill>
        <p:spPr bwMode="auto">
          <a:xfrm>
            <a:off x="2000232" y="1500174"/>
            <a:ext cx="5286412" cy="442915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Sun propose une implémentation minimale des spécifications de J2EE : le J2EE SDK.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Cette implémentation permet de développer des applications respectant les spécifications mais n'est pas prévue pour être utilisée dans un environnement de production. </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spécifications doivent être respectées par les outils développés par des éditeurs tiers.</a:t>
            </a:r>
          </a:p>
          <a:p>
            <a:pPr eaLnBrk="1" fontAlgn="auto" hangingPunct="1">
              <a:spcAft>
                <a:spcPts val="0"/>
              </a:spcAft>
              <a:buFont typeface="Wingdings 2"/>
              <a:buNone/>
              <a:defRPr/>
            </a:pPr>
            <a:endParaRPr lang="fr-FR" sz="2000" dirty="0" smtClean="0"/>
          </a:p>
          <a:p>
            <a:pPr eaLnBrk="1" fontAlgn="auto" hangingPunct="1">
              <a:spcAft>
                <a:spcPts val="0"/>
              </a:spcAft>
              <a:buFont typeface="Wingdings" pitchFamily="2" charset="2"/>
              <a:buChar char="§"/>
              <a:defRPr/>
            </a:pPr>
            <a:endParaRPr lang="fr-FR" sz="2000" dirty="0" smtClean="0"/>
          </a:p>
          <a:p>
            <a:pPr eaLnBrk="1" fontAlgn="auto" hangingPunct="1">
              <a:spcAft>
                <a:spcPts val="0"/>
              </a:spcAft>
              <a:buFont typeface="Wingdings" pitchFamily="2" charset="2"/>
              <a:buChar char="§"/>
              <a:defRPr/>
            </a:pPr>
            <a:endParaRPr lang="fr-FR" sz="2000" dirty="0" smtClean="0"/>
          </a:p>
          <a:p>
            <a:pPr lvl="1" eaLnBrk="1" fontAlgn="auto" hangingPunct="1">
              <a:spcAft>
                <a:spcPts val="0"/>
              </a:spcAft>
              <a:buFont typeface="Wingdings" pitchFamily="2" charset="2"/>
              <a:buChar char="§"/>
              <a:defRPr/>
            </a:pPr>
            <a:endParaRPr lang="fr-FR" sz="2000" dirty="0" smtClean="0"/>
          </a:p>
          <a:p>
            <a:pPr eaLnBrk="1" fontAlgn="auto" hangingPunct="1">
              <a:spcAft>
                <a:spcPts val="0"/>
              </a:spcAft>
              <a:buFontTx/>
              <a:buChar char="-"/>
              <a:defRPr/>
            </a:pPr>
            <a:endParaRPr lang="fr-FR" sz="2000" dirty="0" smtClean="0"/>
          </a:p>
          <a:p>
            <a:pPr eaLnBrk="1" fontAlgn="auto" hangingPunct="1">
              <a:spcAft>
                <a:spcPts val="0"/>
              </a:spcAft>
              <a:buFont typeface="Wingdings 2"/>
              <a:buNone/>
              <a:defRPr/>
            </a:pPr>
            <a:endParaRPr lang="fr-FR" sz="2000" dirty="0" smtClean="0"/>
          </a:p>
          <a:p>
            <a:pPr eaLnBrk="1" fontAlgn="auto" hangingPunct="1">
              <a:spcAft>
                <a:spcPts val="0"/>
              </a:spcAft>
              <a:buFont typeface="Wingdings 2"/>
              <a:buNone/>
              <a:defRPr/>
            </a:pPr>
            <a:r>
              <a:rPr lang="fr-FR" sz="2000" dirty="0" smtClean="0"/>
              <a:t>	</a:t>
            </a:r>
          </a:p>
          <a:p>
            <a:pPr eaLnBrk="1" fontAlgn="auto" hangingPunct="1">
              <a:spcAft>
                <a:spcPts val="0"/>
              </a:spcAft>
              <a:buFont typeface="Wingdings 2"/>
              <a:buNone/>
              <a:defRPr/>
            </a:pPr>
            <a:r>
              <a:rPr lang="fr-FR" sz="2000" dirty="0" smtClean="0"/>
              <a:t>			</a:t>
            </a:r>
          </a:p>
          <a:p>
            <a:pPr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a:t>
            </a:fld>
            <a:endParaRPr lang="fr-BE"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standards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 @</a:t>
            </a:r>
            <a:r>
              <a:rPr lang="fr-FR" sz="2000" dirty="0" err="1" smtClean="0">
                <a:solidFill>
                  <a:srgbClr val="0033CC"/>
                </a:solidFill>
                <a:effectLst>
                  <a:outerShdw blurRad="50000" dist="30000" dir="5400000" algn="tl" rotWithShape="0">
                    <a:srgbClr val="000000">
                      <a:alpha val="30000"/>
                    </a:srgbClr>
                  </a:outerShdw>
                </a:effectLst>
              </a:rPr>
              <a:t>Override</a:t>
            </a:r>
            <a:r>
              <a:rPr lang="fr-FR" sz="2000" dirty="0" smtClean="0">
                <a:solidFill>
                  <a:srgbClr val="0033CC"/>
                </a:solidFill>
                <a:effectLst>
                  <a:outerShdw blurRad="50000" dist="30000" dir="5400000" algn="tl" rotWithShape="0">
                    <a:srgbClr val="000000">
                      <a:alpha val="30000"/>
                    </a:srgbClr>
                  </a:outerShdw>
                </a:effectLst>
              </a:rPr>
              <a:t> :</a:t>
            </a:r>
          </a:p>
          <a:p>
            <a:r>
              <a:rPr lang="fr-FR" sz="2000" dirty="0" smtClean="0">
                <a:solidFill>
                  <a:srgbClr val="0033CC"/>
                </a:solidFill>
                <a:effectLst>
                  <a:outerShdw blurRad="50000" dist="30000" dir="5400000" algn="tl" rotWithShape="0">
                    <a:srgbClr val="000000">
                      <a:alpha val="30000"/>
                    </a:srgbClr>
                  </a:outerShdw>
                </a:effectLst>
              </a:rPr>
              <a:t>Cette annotation est un marqueur utilisé par le compilateur pour vérifier la réécriture de méthode héritée.</a:t>
            </a:r>
            <a:endParaRPr lang="fr-FR" sz="2000" dirty="0" err="1" smtClean="0">
              <a:solidFill>
                <a:srgbClr val="0033CC"/>
              </a:solidFill>
              <a:effectLst>
                <a:outerShdw blurRad="50000" dist="30000" dir="5400000" algn="tl" rotWithShape="0">
                  <a:srgbClr val="000000">
                    <a:alpha val="30000"/>
                  </a:srgbClr>
                </a:outerShdw>
              </a:effectLst>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80</a:t>
            </a:fld>
            <a:endParaRPr lang="fr-BE" dirty="0"/>
          </a:p>
        </p:txBody>
      </p:sp>
      <p:pic>
        <p:nvPicPr>
          <p:cNvPr id="4098" name="Picture 2"/>
          <p:cNvPicPr>
            <a:picLocks noChangeAspect="1" noChangeArrowheads="1"/>
          </p:cNvPicPr>
          <p:nvPr/>
        </p:nvPicPr>
        <p:blipFill>
          <a:blip r:embed="rId2" cstate="print"/>
          <a:srcRect/>
          <a:stretch>
            <a:fillRect/>
          </a:stretch>
        </p:blipFill>
        <p:spPr bwMode="auto">
          <a:xfrm>
            <a:off x="2643174" y="2285992"/>
            <a:ext cx="2786082" cy="1071570"/>
          </a:xfrm>
          <a:prstGeom prst="rect">
            <a:avLst/>
          </a:prstGeom>
          <a:noFill/>
          <a:ln w="9525">
            <a:solidFill>
              <a:schemeClr val="accent1"/>
            </a:solid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428860" y="3786190"/>
            <a:ext cx="4000528" cy="235745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standards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b="1" dirty="0" smtClean="0"/>
              <a:t> </a:t>
            </a:r>
            <a:r>
              <a:rPr lang="fr-FR" sz="2000" dirty="0" smtClean="0">
                <a:solidFill>
                  <a:srgbClr val="0033CC"/>
                </a:solidFill>
                <a:effectLst>
                  <a:outerShdw blurRad="50000" dist="30000" dir="5400000" algn="tl" rotWithShape="0">
                    <a:srgbClr val="000000">
                      <a:alpha val="30000"/>
                    </a:srgbClr>
                  </a:outerShdw>
                </a:effectLst>
              </a:rPr>
              <a:t>@</a:t>
            </a:r>
            <a:r>
              <a:rPr lang="fr-FR" sz="2000" dirty="0" err="1" smtClean="0">
                <a:solidFill>
                  <a:srgbClr val="0033CC"/>
                </a:solidFill>
                <a:effectLst>
                  <a:outerShdw blurRad="50000" dist="30000" dir="5400000" algn="tl" rotWithShape="0">
                    <a:srgbClr val="000000">
                      <a:alpha val="30000"/>
                    </a:srgbClr>
                  </a:outerShdw>
                </a:effectLst>
              </a:rPr>
              <a:t>SuppressWarning</a:t>
            </a:r>
            <a:r>
              <a:rPr lang="fr-FR" sz="2000" dirty="0" smtClean="0">
                <a:solidFill>
                  <a:srgbClr val="0033CC"/>
                </a:solidFill>
                <a:effectLst>
                  <a:outerShdw blurRad="50000" dist="30000" dir="5400000" algn="tl" rotWithShape="0">
                    <a:srgbClr val="000000">
                      <a:alpha val="30000"/>
                    </a:srgbClr>
                  </a:outerShdw>
                </a:effectLst>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Permet de demander au compilateur d'inhiber certains avertissements qui sont pris en compte par défaut.</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 Il est possible de passer en paramètres plusieurs types d'avertissements sous la forme d'un tableau.</a:t>
            </a:r>
          </a:p>
          <a:p>
            <a:endParaRPr lang="fr-FR" sz="2000" dirty="0" smtClean="0">
              <a:solidFill>
                <a:srgbClr val="0033CC"/>
              </a:solidFill>
              <a:effectLst>
                <a:outerShdw blurRad="50000" dist="30000" dir="5400000" algn="tl" rotWithShape="0">
                  <a:srgbClr val="000000">
                    <a:alpha val="30000"/>
                  </a:srgbClr>
                </a:outerShdw>
              </a:effectLst>
            </a:endParaRPr>
          </a:p>
          <a:p>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81</a:t>
            </a:fld>
            <a:endParaRPr lang="fr-BE" dirty="0"/>
          </a:p>
        </p:txBody>
      </p:sp>
      <p:pic>
        <p:nvPicPr>
          <p:cNvPr id="5122" name="Picture 2"/>
          <p:cNvPicPr>
            <a:picLocks noChangeAspect="1" noChangeArrowheads="1"/>
          </p:cNvPicPr>
          <p:nvPr/>
        </p:nvPicPr>
        <p:blipFill>
          <a:blip r:embed="rId2" cstate="print"/>
          <a:srcRect/>
          <a:stretch>
            <a:fillRect/>
          </a:stretch>
        </p:blipFill>
        <p:spPr bwMode="auto">
          <a:xfrm>
            <a:off x="1928794" y="3214686"/>
            <a:ext cx="5572164" cy="313850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Introduction</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Mise en œuvre des annotations</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a:t>
            </a: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8800" dirty="0" smtClean="0">
                <a:solidFill>
                  <a:srgbClr val="0033CC"/>
                </a:solidFill>
                <a:effectLst>
                  <a:outerShdw blurRad="50000" dist="30000" dir="5400000" algn="tl" rotWithShape="0">
                    <a:srgbClr val="000000">
                      <a:alpha val="30000"/>
                    </a:srgbClr>
                  </a:outerShdw>
                </a:effectLst>
              </a:rPr>
              <a:t>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annotations pour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82</a:t>
            </a:fld>
            <a:endParaRPr lang="fr-BE"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communes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marL="484632" indent="-457200">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Les annotations communes sont définies par la JSR 250 et sont intégrées dans Java 6. </a:t>
            </a:r>
          </a:p>
          <a:p>
            <a:pPr marL="484632" indent="-457200">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marL="484632" indent="-457200">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Les annotations communes définissent les annotations couramment utilisées et ainsi éviter leur redéfinition pour chaque outil qui en aurait besoin.</a:t>
            </a:r>
          </a:p>
          <a:p>
            <a:pPr marL="484632" indent="-457200">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marL="484632" indent="-457200">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Les annotations communes concernent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la plate-forme standard dans le package </a:t>
            </a:r>
            <a:r>
              <a:rPr lang="fr-FR" sz="1800" i="1" dirty="0" err="1" smtClean="0">
                <a:solidFill>
                  <a:srgbClr val="0033CC"/>
                </a:solidFill>
                <a:effectLst>
                  <a:outerShdw blurRad="50000" dist="30000" dir="5400000" algn="tl" rotWithShape="0">
                    <a:srgbClr val="000000">
                      <a:alpha val="30000"/>
                    </a:srgbClr>
                  </a:outerShdw>
                </a:effectLst>
              </a:rPr>
              <a:t>javax.annotation</a:t>
            </a:r>
            <a:r>
              <a:rPr lang="fr-FR" sz="1800" i="1" dirty="0" smtClean="0">
                <a:solidFill>
                  <a:srgbClr val="0033CC"/>
                </a:solidFill>
                <a:effectLst>
                  <a:outerShdw blurRad="50000" dist="30000" dir="5400000" algn="tl" rotWithShape="0">
                    <a:srgbClr val="000000">
                      <a:alpha val="30000"/>
                    </a:srgbClr>
                  </a:outerShdw>
                </a:effectLst>
              </a:rPr>
              <a:t> (@</a:t>
            </a:r>
            <a:r>
              <a:rPr lang="fr-FR" sz="1800" i="1" dirty="0" err="1" smtClean="0">
                <a:solidFill>
                  <a:srgbClr val="0033CC"/>
                </a:solidFill>
                <a:effectLst>
                  <a:outerShdw blurRad="50000" dist="30000" dir="5400000" algn="tl" rotWithShape="0">
                    <a:srgbClr val="000000">
                      <a:alpha val="30000"/>
                    </a:srgbClr>
                  </a:outerShdw>
                </a:effectLst>
              </a:rPr>
              <a:t>Generated</a:t>
            </a:r>
            <a:r>
              <a:rPr lang="fr-FR" sz="1800" dirty="0" smtClean="0">
                <a:solidFill>
                  <a:srgbClr val="0033CC"/>
                </a:solidFill>
                <a:effectLst>
                  <a:outerShdw blurRad="50000" dist="30000" dir="5400000" algn="tl" rotWithShape="0">
                    <a:srgbClr val="000000">
                      <a:alpha val="30000"/>
                    </a:srgbClr>
                  </a:outerShdw>
                </a:effectLst>
              </a:rPr>
              <a:t>, @</a:t>
            </a:r>
            <a:r>
              <a:rPr lang="fr-FR" sz="1800" i="1" dirty="0" err="1" smtClean="0">
                <a:solidFill>
                  <a:srgbClr val="0033CC"/>
                </a:solidFill>
                <a:effectLst>
                  <a:outerShdw blurRad="50000" dist="30000" dir="5400000" algn="tl" rotWithShape="0">
                    <a:srgbClr val="000000">
                      <a:alpha val="30000"/>
                    </a:srgbClr>
                  </a:outerShdw>
                </a:effectLst>
              </a:rPr>
              <a:t>PostConstruct</a:t>
            </a:r>
            <a:r>
              <a:rPr lang="fr-FR" sz="18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PreDestroy</a:t>
            </a:r>
            <a:r>
              <a:rPr lang="fr-FR" sz="1800" i="1" dirty="0" smtClean="0">
                <a:solidFill>
                  <a:srgbClr val="0033CC"/>
                </a:solidFill>
                <a:effectLst>
                  <a:outerShdw blurRad="50000" dist="30000" dir="5400000" algn="tl" rotWithShape="0">
                    <a:srgbClr val="000000">
                      <a:alpha val="30000"/>
                    </a:srgbClr>
                  </a:outerShdw>
                </a:effectLst>
              </a:rPr>
              <a:t>,@Resource</a:t>
            </a:r>
            <a:r>
              <a:rPr lang="fr-FR" sz="18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Resources</a:t>
            </a:r>
            <a:r>
              <a:rPr lang="fr-FR" sz="1800" dirty="0" smtClean="0">
                <a:solidFill>
                  <a:srgbClr val="0033CC"/>
                </a:solidFill>
                <a:effectLst>
                  <a:outerShdw blurRad="50000" dist="30000" dir="5400000" algn="tl" rotWithShape="0">
                    <a:srgbClr val="000000">
                      <a:alpha val="30000"/>
                    </a:srgbClr>
                  </a:outerShdw>
                </a:effectLst>
              </a:rPr>
              <a:t>)</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la plate-forme entreprise dans le package </a:t>
            </a:r>
            <a:r>
              <a:rPr lang="fr-FR" sz="1800" dirty="0" err="1" smtClean="0">
                <a:solidFill>
                  <a:srgbClr val="0033CC"/>
                </a:solidFill>
                <a:effectLst>
                  <a:outerShdw blurRad="50000" dist="30000" dir="5400000" algn="tl" rotWithShape="0">
                    <a:srgbClr val="000000">
                      <a:alpha val="30000"/>
                    </a:srgbClr>
                  </a:outerShdw>
                </a:effectLst>
              </a:rPr>
              <a:t>j</a:t>
            </a:r>
            <a:r>
              <a:rPr lang="fr-FR" sz="1800" i="1" dirty="0" err="1" smtClean="0">
                <a:solidFill>
                  <a:srgbClr val="0033CC"/>
                </a:solidFill>
                <a:effectLst>
                  <a:outerShdw blurRad="50000" dist="30000" dir="5400000" algn="tl" rotWithShape="0">
                    <a:srgbClr val="000000">
                      <a:alpha val="30000"/>
                    </a:srgbClr>
                  </a:outerShdw>
                </a:effectLst>
              </a:rPr>
              <a:t>avax.annotation.security</a:t>
            </a:r>
            <a:r>
              <a:rPr lang="fr-FR" sz="18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DeclareRoles</a:t>
            </a:r>
            <a:r>
              <a:rPr lang="fr-FR" sz="18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DenyAll</a:t>
            </a:r>
            <a:r>
              <a:rPr lang="fr-FR" sz="1800" i="1" dirty="0" smtClean="0">
                <a:solidFill>
                  <a:srgbClr val="0033CC"/>
                </a:solidFill>
                <a:effectLst>
                  <a:outerShdw blurRad="50000" dist="30000" dir="5400000" algn="tl" rotWithShape="0">
                    <a:srgbClr val="000000">
                      <a:alpha val="30000"/>
                    </a:srgbClr>
                  </a:outerShdw>
                </a:effectLst>
              </a:rPr>
              <a:t>,</a:t>
            </a:r>
            <a:r>
              <a:rPr lang="fr-FR" sz="18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PermitAll</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RolesAllowed</a:t>
            </a:r>
            <a:r>
              <a:rPr lang="fr-FR" sz="1800" dirty="0" smtClean="0">
                <a:solidFill>
                  <a:srgbClr val="0033CC"/>
                </a:solidFill>
                <a:effectLst>
                  <a:outerShdw blurRad="50000" dist="30000" dir="5400000" algn="tl" rotWithShape="0">
                    <a:srgbClr val="000000">
                      <a:alpha val="30000"/>
                    </a:srgbClr>
                  </a:outerShdw>
                </a:effectLst>
              </a:rPr>
              <a:t>, </a:t>
            </a:r>
            <a:r>
              <a:rPr lang="fr-FR" sz="1800" i="1" dirty="0" smtClean="0">
                <a:solidFill>
                  <a:srgbClr val="0033CC"/>
                </a:solidFill>
                <a:effectLst>
                  <a:outerShdw blurRad="50000" dist="30000" dir="5400000" algn="tl" rotWithShape="0">
                    <a:srgbClr val="000000">
                      <a:alpha val="30000"/>
                    </a:srgbClr>
                  </a:outerShdw>
                </a:effectLst>
              </a:rPr>
              <a:t>@</a:t>
            </a:r>
            <a:r>
              <a:rPr lang="fr-FR" sz="1800" i="1" dirty="0" err="1" smtClean="0">
                <a:solidFill>
                  <a:srgbClr val="0033CC"/>
                </a:solidFill>
                <a:effectLst>
                  <a:outerShdw blurRad="50000" dist="30000" dir="5400000" algn="tl" rotWithShape="0">
                    <a:srgbClr val="000000">
                      <a:alpha val="30000"/>
                    </a:srgbClr>
                  </a:outerShdw>
                </a:effectLst>
              </a:rPr>
              <a:t>RunAs</a:t>
            </a:r>
            <a:r>
              <a:rPr lang="fr-FR" sz="1800" dirty="0" smtClean="0">
                <a:solidFill>
                  <a:srgbClr val="0033CC"/>
                </a:solidFill>
                <a:effectLst>
                  <a:outerShdw blurRad="50000" dist="30000" dir="5400000" algn="tl" rotWithShape="0">
                    <a:srgbClr val="000000">
                      <a:alpha val="30000"/>
                    </a:srgbClr>
                  </a:outerShdw>
                </a:effectLst>
              </a:rPr>
              <a:t>).</a:t>
            </a:r>
          </a:p>
          <a:p>
            <a:pPr>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83</a:t>
            </a:fld>
            <a:endParaRPr lang="fr-BE"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communes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marL="484632" indent="-457200">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rPr>
              <a:t>@</a:t>
            </a:r>
            <a:r>
              <a:rPr lang="fr-FR" sz="2000" dirty="0" err="1" smtClean="0">
                <a:solidFill>
                  <a:srgbClr val="0033CC"/>
                </a:solidFill>
                <a:effectLst>
                  <a:outerShdw blurRad="50000" dist="30000" dir="5400000" algn="tl" rotWithShape="0">
                    <a:srgbClr val="000000">
                      <a:alpha val="30000"/>
                    </a:srgbClr>
                  </a:outerShdw>
                </a:effectLst>
              </a:rPr>
              <a:t>Generated</a:t>
            </a:r>
            <a:r>
              <a:rPr lang="fr-FR" sz="2000" dirty="0" smtClean="0">
                <a:solidFill>
                  <a:srgbClr val="0033CC"/>
                </a:solidFill>
                <a:effectLst>
                  <a:outerShdw blurRad="50000" dist="30000" dir="5400000" algn="tl" rotWithShape="0">
                    <a:srgbClr val="000000">
                      <a:alpha val="30000"/>
                    </a:srgbClr>
                  </a:outerShdw>
                </a:effectLst>
              </a:rPr>
              <a:t> : Permet de marquer le code généré.</a:t>
            </a: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L'attribut obligatoire </a:t>
            </a:r>
            <a:r>
              <a:rPr lang="fr-FR" sz="1800" i="1" dirty="0" smtClean="0">
                <a:solidFill>
                  <a:srgbClr val="0033CC"/>
                </a:solidFill>
                <a:effectLst>
                  <a:outerShdw blurRad="50000" dist="30000" dir="5400000" algn="tl" rotWithShape="0">
                    <a:srgbClr val="000000">
                      <a:alpha val="30000"/>
                    </a:srgbClr>
                  </a:outerShdw>
                </a:effectLst>
              </a:rPr>
              <a:t>value</a:t>
            </a:r>
            <a:r>
              <a:rPr lang="fr-FR" sz="1800" dirty="0" smtClean="0">
                <a:solidFill>
                  <a:srgbClr val="0033CC"/>
                </a:solidFill>
                <a:effectLst>
                  <a:outerShdw blurRad="50000" dist="30000" dir="5400000" algn="tl" rotWithShape="0">
                    <a:srgbClr val="000000">
                      <a:alpha val="30000"/>
                    </a:srgbClr>
                  </a:outerShdw>
                </a:effectLst>
              </a:rPr>
              <a:t> permet de préciser l'outil à l'origine de la génération ;</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Les attributs facultatifs </a:t>
            </a:r>
            <a:r>
              <a:rPr lang="fr-FR" sz="1800" i="1" dirty="0" err="1" smtClean="0">
                <a:solidFill>
                  <a:srgbClr val="0033CC"/>
                </a:solidFill>
                <a:effectLst>
                  <a:outerShdw blurRad="50000" dist="30000" dir="5400000" algn="tl" rotWithShape="0">
                    <a:srgbClr val="000000">
                      <a:alpha val="30000"/>
                    </a:srgbClr>
                  </a:outerShdw>
                </a:effectLst>
              </a:rPr>
              <a:t>comments</a:t>
            </a:r>
            <a:r>
              <a:rPr lang="fr-FR" sz="1800" dirty="0" smtClean="0">
                <a:solidFill>
                  <a:srgbClr val="0033CC"/>
                </a:solidFill>
                <a:effectLst>
                  <a:outerShdw blurRad="50000" dist="30000" dir="5400000" algn="tl" rotWithShape="0">
                    <a:srgbClr val="000000">
                      <a:alpha val="30000"/>
                    </a:srgbClr>
                  </a:outerShdw>
                </a:effectLst>
              </a:rPr>
              <a:t> et </a:t>
            </a:r>
            <a:r>
              <a:rPr lang="fr-FR" sz="1800" i="1" dirty="0" smtClean="0">
                <a:solidFill>
                  <a:srgbClr val="0033CC"/>
                </a:solidFill>
                <a:effectLst>
                  <a:outerShdw blurRad="50000" dist="30000" dir="5400000" algn="tl" rotWithShape="0">
                    <a:srgbClr val="000000">
                      <a:alpha val="30000"/>
                    </a:srgbClr>
                  </a:outerShdw>
                </a:effectLst>
              </a:rPr>
              <a:t>date</a:t>
            </a:r>
            <a:r>
              <a:rPr lang="fr-FR" sz="1800" dirty="0" smtClean="0">
                <a:solidFill>
                  <a:srgbClr val="0033CC"/>
                </a:solidFill>
                <a:effectLst>
                  <a:outerShdw blurRad="50000" dist="30000" dir="5400000" algn="tl" rotWithShape="0">
                    <a:srgbClr val="000000">
                      <a:alpha val="30000"/>
                    </a:srgbClr>
                  </a:outerShdw>
                </a:effectLst>
              </a:rPr>
              <a:t> permettent respectivement de fournir un commentaire et la date de génération.</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rPr>
              <a:t>Cette annotation peut être utilisée sur toutes les déclarations d'entités.</a:t>
            </a: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endParaRPr lang="fr-FR" sz="2000" dirty="0" smtClean="0">
              <a:solidFill>
                <a:srgbClr val="0033CC"/>
              </a:solidFill>
              <a:effectLst>
                <a:outerShdw blurRad="50000" dist="30000" dir="5400000" algn="tl" rotWithShape="0">
                  <a:srgbClr val="000000">
                    <a:alpha val="30000"/>
                  </a:srgbClr>
                </a:outerShdw>
              </a:effectLst>
            </a:endParaRPr>
          </a:p>
          <a:p>
            <a:pPr marL="484632" indent="-457200">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endParaRPr>
          </a:p>
          <a:p>
            <a:pPr>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84</a:t>
            </a:fld>
            <a:endParaRPr lang="fr-BE" dirty="0"/>
          </a:p>
        </p:txBody>
      </p:sp>
      <p:pic>
        <p:nvPicPr>
          <p:cNvPr id="1026" name="Picture 2"/>
          <p:cNvPicPr>
            <a:picLocks noChangeAspect="1" noChangeArrowheads="1"/>
          </p:cNvPicPr>
          <p:nvPr/>
        </p:nvPicPr>
        <p:blipFill>
          <a:blip r:embed="rId2" cstate="print"/>
          <a:srcRect/>
          <a:stretch>
            <a:fillRect/>
          </a:stretch>
        </p:blipFill>
        <p:spPr bwMode="auto">
          <a:xfrm>
            <a:off x="2071670" y="1428736"/>
            <a:ext cx="5143536" cy="207170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communes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@Resource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and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Resources</a:t>
            </a: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L'annotation </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@Resource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définit une ressource requise par une classe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Une ressource est par exemple un composant Java EE de type EJB ou JMS ;</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L'annotation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@Resource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possède plusieurs attributs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85</a:t>
            </a:fld>
            <a:endParaRPr lang="fr-BE" dirty="0"/>
          </a:p>
        </p:txBody>
      </p:sp>
      <p:graphicFrame>
        <p:nvGraphicFramePr>
          <p:cNvPr id="10" name="Tableau 9"/>
          <p:cNvGraphicFramePr>
            <a:graphicFrameLocks noGrp="1"/>
          </p:cNvGraphicFramePr>
          <p:nvPr/>
        </p:nvGraphicFramePr>
        <p:xfrm>
          <a:off x="1643042" y="3000372"/>
          <a:ext cx="7072362" cy="3139440"/>
        </p:xfrm>
        <a:graphic>
          <a:graphicData uri="http://schemas.openxmlformats.org/drawingml/2006/table">
            <a:tbl>
              <a:tblPr firstRow="1" bandRow="1">
                <a:tableStyleId>{5940675A-B579-460E-94D1-54222C63F5DA}</a:tableStyleId>
              </a:tblPr>
              <a:tblGrid>
                <a:gridCol w="2071702">
                  <a:extLst>
                    <a:ext uri="{9D8B030D-6E8A-4147-A177-3AD203B41FA5}">
                      <a16:colId xmlns:a16="http://schemas.microsoft.com/office/drawing/2014/main" val="20000"/>
                    </a:ext>
                  </a:extLst>
                </a:gridCol>
                <a:gridCol w="5000660">
                  <a:extLst>
                    <a:ext uri="{9D8B030D-6E8A-4147-A177-3AD203B41FA5}">
                      <a16:colId xmlns:a16="http://schemas.microsoft.com/office/drawing/2014/main" val="20001"/>
                    </a:ext>
                  </a:extLst>
                </a:gridCol>
              </a:tblGrid>
              <a:tr h="370840">
                <a:tc>
                  <a:txBody>
                    <a:bodyPr/>
                    <a:lstStyle/>
                    <a:p>
                      <a:pPr algn="ctr"/>
                      <a:r>
                        <a:rPr lang="fr-FR" sz="1800" b="1" kern="1200" dirty="0" smtClean="0">
                          <a:solidFill>
                            <a:srgbClr val="0033CC"/>
                          </a:solidFill>
                          <a:effectLst>
                            <a:outerShdw blurRad="50000" dist="30000" dir="5400000" algn="tl" rotWithShape="0">
                              <a:srgbClr val="000000">
                                <a:alpha val="30000"/>
                              </a:srgbClr>
                            </a:outerShdw>
                          </a:effectLst>
                          <a:latin typeface="+mj-lt"/>
                          <a:ea typeface="+mj-ea"/>
                          <a:cs typeface="+mj-cs"/>
                        </a:rPr>
                        <a:t>Attribut</a:t>
                      </a:r>
                    </a:p>
                  </a:txBody>
                  <a:tcPr/>
                </a:tc>
                <a:tc>
                  <a:txBody>
                    <a:bodyPr/>
                    <a:lstStyle/>
                    <a:p>
                      <a:pPr algn="ctr"/>
                      <a:r>
                        <a:rPr lang="fr-FR" sz="1800" b="1" kern="1200" dirty="0" smtClean="0">
                          <a:solidFill>
                            <a:srgbClr val="0033CC"/>
                          </a:solidFill>
                          <a:effectLst>
                            <a:outerShdw blurRad="50000" dist="30000" dir="5400000" algn="tl" rotWithShape="0">
                              <a:srgbClr val="000000">
                                <a:alpha val="30000"/>
                              </a:srgbClr>
                            </a:outerShdw>
                          </a:effectLst>
                          <a:latin typeface="+mj-lt"/>
                          <a:ea typeface="+mj-ea"/>
                          <a:cs typeface="+mj-cs"/>
                        </a:rPr>
                        <a:t>Description</a:t>
                      </a:r>
                    </a:p>
                  </a:txBody>
                  <a:tcPr/>
                </a:tc>
                <a:extLst>
                  <a:ext uri="{0D108BD9-81ED-4DB2-BD59-A6C34878D82A}">
                    <a16:rowId xmlns:a16="http://schemas.microsoft.com/office/drawing/2014/main" val="10000"/>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name</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Nom JNDI de la ressource</a:t>
                      </a:r>
                    </a:p>
                  </a:txBody>
                  <a:tcPr/>
                </a:tc>
                <a:extLst>
                  <a:ext uri="{0D108BD9-81ED-4DB2-BD59-A6C34878D82A}">
                    <a16:rowId xmlns:a16="http://schemas.microsoft.com/office/drawing/2014/main" val="10001"/>
                  </a:ext>
                </a:extLst>
              </a:tr>
              <a:tr h="370840">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type</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Le type pleinement qualifié de la ressource</a:t>
                      </a:r>
                    </a:p>
                  </a:txBody>
                  <a:tcPr/>
                </a:tc>
                <a:extLst>
                  <a:ext uri="{0D108BD9-81ED-4DB2-BD59-A6C34878D82A}">
                    <a16:rowId xmlns:a16="http://schemas.microsoft.com/office/drawing/2014/main" val="10002"/>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shareable</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Booléen qui précise si la ressource est partagée</a:t>
                      </a:r>
                    </a:p>
                  </a:txBody>
                  <a:tcPr/>
                </a:tc>
                <a:extLst>
                  <a:ext uri="{0D108BD9-81ED-4DB2-BD59-A6C34878D82A}">
                    <a16:rowId xmlns:a16="http://schemas.microsoft.com/office/drawing/2014/main" val="10003"/>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authentificationType</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Type d'authentification pour utiliser la ressource</a:t>
                      </a:r>
                    </a:p>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Resource.AuthenticationType.CONTAINER</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 ou</a:t>
                      </a:r>
                    </a:p>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Resource.AuthenticationType.APPLICATION</a:t>
                      </a:r>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a:t>
                      </a:r>
                    </a:p>
                  </a:txBody>
                  <a:tcPr/>
                </a:tc>
                <a:extLst>
                  <a:ext uri="{0D108BD9-81ED-4DB2-BD59-A6C34878D82A}">
                    <a16:rowId xmlns:a16="http://schemas.microsoft.com/office/drawing/2014/main" val="10004"/>
                  </a:ext>
                </a:extLst>
              </a:tr>
              <a:tr h="370840">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description</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Description de la ressource</a:t>
                      </a:r>
                    </a:p>
                  </a:txBody>
                  <a:tcPr/>
                </a:tc>
                <a:extLst>
                  <a:ext uri="{0D108BD9-81ED-4DB2-BD59-A6C34878D82A}">
                    <a16:rowId xmlns:a16="http://schemas.microsoft.com/office/drawing/2014/main" val="10005"/>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mappedName</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Nom de la ressource spécifique au serveur utilisé</a:t>
                      </a: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communes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@Resource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and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Resources</a:t>
            </a: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Cette annotation peut être utilisée sur une classe, un champ ou une méthode ;</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Lorsque l'annotation est utilisée sur une classe, elle correspond simplement à une déclaration des ressources qui seront requises à l'exécution ;</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Lorsque l'annotation est utilisée sur un champ ou une méthode, le serveur d'applications va injecter une référence sur la ressource correspondante.</a:t>
            </a:r>
          </a:p>
          <a:p>
            <a:pPr lvl="1" algn="l"/>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sym typeface="Wingdings" pitchFamily="2" charset="2"/>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Pour cela,  lors du chargement d'une application par le serveur d'applications, celui ci recherche les annotations </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@Resource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afin d'assigner une instance de la ressource correspondante.</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86</a:t>
            </a:fld>
            <a:endParaRPr lang="fr-BE"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communes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@Resource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and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Resources</a:t>
            </a: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L'annotation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Resources</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est simplement une collection d'annotation de type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@Resource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87</a:t>
            </a:fld>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1643042" y="1785926"/>
            <a:ext cx="6143668" cy="2000264"/>
          </a:xfrm>
          <a:prstGeom prst="rect">
            <a:avLst/>
          </a:prstGeom>
          <a:noFill/>
          <a:ln w="9525">
            <a:solidFill>
              <a:schemeClr val="accent1"/>
            </a:solid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2071670" y="4929198"/>
            <a:ext cx="5286412" cy="128588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communes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PostConstruct</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and</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PreDestroy</a:t>
            </a: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permettent respectivement de désigner des méthodes qui seront exécutées après l'instanciation d'un objet et avant la destruction d'un objet.</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 Ces deux annotations ne peuvent être utilisées que sur des méthodes.</a:t>
            </a:r>
          </a:p>
          <a:p>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Ces méthodes doivent respecter certaines règles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ne pas voir de paramètres sauf dans des cas précis (exemple avec les intercepteurs des EJB)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ne pas avoir de valeur de retour (elle doit renvoyer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void</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ne doit pas lever d'exceptions vérifiées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ne doit pas être statique.</a:t>
            </a:r>
          </a:p>
          <a:p>
            <a:pPr lvl="1" algn="l">
              <a:buFont typeface="Wingdings" pitchFamily="2" charset="2"/>
              <a:buChar char="§"/>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seule méthode d'une même classe peut utiliser chacune de ces deux annotations.</a:t>
            </a: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88</a:t>
            </a:fld>
            <a:endParaRPr lang="fr-BE"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Introduction</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Mise en œuvre des annotations</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a:t>
            </a: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8800" dirty="0" smtClean="0">
                <a:solidFill>
                  <a:srgbClr val="0033CC"/>
                </a:solidFill>
                <a:effectLst>
                  <a:outerShdw blurRad="50000" dist="30000" dir="5400000" algn="tl" rotWithShape="0">
                    <a:srgbClr val="000000">
                      <a:alpha val="30000"/>
                    </a:srgbClr>
                  </a:outerShdw>
                </a:effectLst>
              </a:rPr>
              <a:t>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pour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89</a:t>
            </a:fld>
            <a:endParaRPr lang="fr-B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1143008"/>
          </a:xfrm>
        </p:spPr>
        <p:txBody>
          <a:bodyPr>
            <a:noAutofit/>
          </a:bodyPr>
          <a:lstStyle/>
          <a:p>
            <a:pPr algn="ctr" eaLnBrk="1" fontAlgn="auto" hangingPunct="1">
              <a:spcAft>
                <a:spcPts val="0"/>
              </a:spcAft>
              <a:defRPr/>
            </a:pPr>
            <a:r>
              <a:rPr lang="fr-FR" sz="2800" dirty="0" smtClean="0">
                <a:solidFill>
                  <a:srgbClr val="0033CC"/>
                </a:solidFill>
              </a:rPr>
              <a:t>L’architecture  J2EE </a:t>
            </a:r>
            <a:r>
              <a:rPr lang="fr-FR" sz="4500" dirty="0" smtClean="0">
                <a:solidFill>
                  <a:schemeClr val="tx2">
                    <a:satMod val="130000"/>
                  </a:schemeClr>
                </a:solidFill>
              </a:rPr>
              <a:t>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214414" y="1071546"/>
            <a:ext cx="7572428"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L'utilisation de J2EE pour développer et exécuter une application propose plusieurs avantages :</a:t>
            </a:r>
          </a:p>
          <a:p>
            <a:pPr lvl="1"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une architecture d'application basée sur les composants qui permet un découpage de l'application et donc une séparation des rôles lors du développement ;</a:t>
            </a:r>
          </a:p>
          <a:p>
            <a:pPr lvl="1"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la possibilité de s'interfacer avec le système d'information existant grâce à de nombreuses API : JDBC, JNDI,JMS, JCA ...</a:t>
            </a:r>
          </a:p>
          <a:p>
            <a:pPr lvl="1"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la possibilité de choisir les outils de développement et le ou les serveurs d'applications utilisés qu'ils soient commerciaux ou libres.</a:t>
            </a:r>
          </a:p>
          <a:p>
            <a:pPr algn="just" eaLnBrk="1" fontAlgn="auto" hangingPunct="1">
              <a:spcAft>
                <a:spcPts val="0"/>
              </a:spcAft>
              <a:buFont typeface="Wingdings" pitchFamily="2" charset="2"/>
              <a:buChar char="§"/>
              <a:defRPr/>
            </a:pPr>
            <a:endParaRPr lang="fr-FR" sz="2000" dirty="0" smtClean="0"/>
          </a:p>
          <a:p>
            <a:pPr algn="just" eaLnBrk="1" fontAlgn="auto" hangingPunct="1">
              <a:spcAft>
                <a:spcPts val="0"/>
              </a:spcAft>
              <a:buFont typeface="Wingdings" pitchFamily="2" charset="2"/>
              <a:buChar char="§"/>
              <a:defRPr/>
            </a:pPr>
            <a:endParaRPr lang="fr-FR" sz="2000" dirty="0" smtClean="0"/>
          </a:p>
          <a:p>
            <a:pPr lvl="1" algn="just" eaLnBrk="1" fontAlgn="auto" hangingPunct="1">
              <a:spcAft>
                <a:spcPts val="0"/>
              </a:spcAft>
              <a:buFont typeface="Wingdings" pitchFamily="2" charset="2"/>
              <a:buChar char="§"/>
              <a:defRPr/>
            </a:pPr>
            <a:endParaRPr lang="fr-FR" sz="2000" dirty="0" smtClean="0"/>
          </a:p>
          <a:p>
            <a:pPr algn="just" eaLnBrk="1" fontAlgn="auto" hangingPunct="1">
              <a:spcAft>
                <a:spcPts val="0"/>
              </a:spcAft>
              <a:buFontTx/>
              <a:buChar char="-"/>
              <a:defRPr/>
            </a:pPr>
            <a:endParaRPr lang="fr-FR" sz="2000" dirty="0" smtClean="0"/>
          </a:p>
          <a:p>
            <a:pPr algn="just" eaLnBrk="1" fontAlgn="auto" hangingPunct="1">
              <a:spcAft>
                <a:spcPts val="0"/>
              </a:spcAft>
              <a:buFont typeface="Wingdings 2"/>
              <a:buNone/>
              <a:defRPr/>
            </a:pPr>
            <a:endParaRPr lang="fr-FR" sz="2000" dirty="0" smtClean="0"/>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a:p>
            <a:pPr algn="just" eaLnBrk="1" fontAlgn="auto" hangingPunct="1">
              <a:spcAft>
                <a:spcPts val="0"/>
              </a:spcAft>
              <a:buFont typeface="Wingdings 2"/>
              <a:buNone/>
              <a:defRPr/>
            </a:pPr>
            <a:r>
              <a:rPr lang="fr-FR" sz="2000" dirty="0" smtClean="0"/>
              <a:t>				</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a:t>
            </a:fld>
            <a:endParaRPr lang="fr-BE"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personnalisées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Java propose la possibilité de définir ces propres annotations. Pour cela, le langage possède un type dédié : le type d'annotation.</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 type d'annotation est similaire à une classe et une annotation est similaire à une instance de classe.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annotation est une interface lors de sa déclaration et est une instance d'une classe qui implémente cette interface lors de son utilisation.</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90</a:t>
            </a:fld>
            <a:endParaRPr lang="fr-BE" dirty="0"/>
          </a:p>
        </p:txBody>
      </p:sp>
      <p:pic>
        <p:nvPicPr>
          <p:cNvPr id="3075" name="Picture 3"/>
          <p:cNvPicPr>
            <a:picLocks noChangeAspect="1" noChangeArrowheads="1"/>
          </p:cNvPicPr>
          <p:nvPr/>
        </p:nvPicPr>
        <p:blipFill>
          <a:blip r:embed="rId2" cstate="print"/>
          <a:srcRect/>
          <a:stretch>
            <a:fillRect/>
          </a:stretch>
        </p:blipFill>
        <p:spPr bwMode="auto">
          <a:xfrm>
            <a:off x="2143108" y="4643446"/>
            <a:ext cx="5000660"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personnalisées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Une fois compilée, cette annotation peut être utilisée dans le code. Pour utiliser une annotation, il faut importer l'annotation et l'appeler dans le code en la faisant précéder du caractère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Si l'annotation est définie dans un autre package, il faut utiliser la syntaxe pleinement qualifié du nom de l'annotation ou ajouter une clause import pour le package.</a:t>
            </a:r>
          </a:p>
          <a:p>
            <a:pPr algn="just">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91</a:t>
            </a:fld>
            <a:endParaRPr lang="fr-BE" dirty="0"/>
          </a:p>
        </p:txBody>
      </p:sp>
      <p:pic>
        <p:nvPicPr>
          <p:cNvPr id="4098" name="Picture 2"/>
          <p:cNvPicPr>
            <a:picLocks noChangeAspect="1" noChangeArrowheads="1"/>
          </p:cNvPicPr>
          <p:nvPr/>
        </p:nvPicPr>
        <p:blipFill>
          <a:blip r:embed="rId2" cstate="print"/>
          <a:srcRect/>
          <a:stretch>
            <a:fillRect/>
          </a:stretch>
        </p:blipFill>
        <p:spPr bwMode="auto">
          <a:xfrm>
            <a:off x="2500298" y="2285992"/>
            <a:ext cx="3714776" cy="171451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personnalisées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est possible d'ajouter des membres à l'annotation simplement en définissant une méthode dont le nom correspond au nom de l'attribut en paramètre de l'annotation.</a:t>
            </a: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92</a:t>
            </a:fld>
            <a:endParaRPr lang="fr-BE" dirty="0"/>
          </a:p>
        </p:txBody>
      </p:sp>
      <p:pic>
        <p:nvPicPr>
          <p:cNvPr id="5122" name="Picture 2"/>
          <p:cNvPicPr>
            <a:picLocks noChangeAspect="1" noChangeArrowheads="1"/>
          </p:cNvPicPr>
          <p:nvPr/>
        </p:nvPicPr>
        <p:blipFill>
          <a:blip r:embed="rId2" cstate="print"/>
          <a:srcRect/>
          <a:stretch>
            <a:fillRect/>
          </a:stretch>
        </p:blipFill>
        <p:spPr bwMode="auto">
          <a:xfrm>
            <a:off x="2500298" y="2214554"/>
            <a:ext cx="4429156" cy="1500198"/>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2571736" y="4286256"/>
            <a:ext cx="4429156" cy="150019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personnalisées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Les types utilisables sont les chaînes de caractères, les types primitifs, les énumérations, les annotations et le type Class.</a:t>
            </a: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Il est possible de définir un membre comme étant un tableau à une seule dimension d'un des types utilisables.</a:t>
            </a:r>
          </a:p>
          <a:p>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93</a:t>
            </a:fld>
            <a:endParaRPr lang="fr-BE" dirty="0"/>
          </a:p>
        </p:txBody>
      </p:sp>
      <p:pic>
        <p:nvPicPr>
          <p:cNvPr id="6146" name="Picture 2"/>
          <p:cNvPicPr>
            <a:picLocks noChangeAspect="1" noChangeArrowheads="1"/>
          </p:cNvPicPr>
          <p:nvPr/>
        </p:nvPicPr>
        <p:blipFill>
          <a:blip r:embed="rId2" cstate="print"/>
          <a:srcRect/>
          <a:stretch>
            <a:fillRect/>
          </a:stretch>
        </p:blipFill>
        <p:spPr bwMode="auto">
          <a:xfrm>
            <a:off x="1285852" y="3286124"/>
            <a:ext cx="3214710" cy="1714512"/>
          </a:xfrm>
          <a:prstGeom prst="rect">
            <a:avLst/>
          </a:prstGeom>
          <a:noFill/>
          <a:ln w="9525">
            <a:solidFill>
              <a:schemeClr val="accent1"/>
            </a:solid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4714876" y="3286124"/>
            <a:ext cx="4143404" cy="157163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1925" y="928689"/>
            <a:ext cx="7407275" cy="714362"/>
          </a:xfrm>
        </p:spPr>
        <p:txBody>
          <a:bodyPr>
            <a:noAutofit/>
          </a:bodyPr>
          <a:lstStyle/>
          <a:p>
            <a:pPr algn="ctr" eaLnBrk="1" fontAlgn="auto" hangingPunct="1">
              <a:spcAft>
                <a:spcPts val="0"/>
              </a:spcAft>
              <a:defRPr/>
            </a:pPr>
            <a:r>
              <a:rPr lang="fr-FR" sz="4500" dirty="0" smtClean="0">
                <a:solidFill>
                  <a:srgbClr val="0033CC"/>
                </a:solidFill>
                <a:latin typeface="+mn-lt"/>
                <a:ea typeface="+mn-ea"/>
                <a:cs typeface="+mn-cs"/>
              </a:rPr>
              <a:t>Les annotations	</a:t>
            </a:r>
            <a:r>
              <a:rPr lang="fr-FR" sz="4500" dirty="0" smtClean="0">
                <a:solidFill>
                  <a:schemeClr val="tx2">
                    <a:satMod val="130000"/>
                  </a:schemeClr>
                </a:solidFill>
              </a:rPr>
              <a:t/>
            </a:r>
            <a:br>
              <a:rPr lang="fr-FR" sz="4500" dirty="0" smtClean="0">
                <a:solidFill>
                  <a:schemeClr val="tx2">
                    <a:satMod val="130000"/>
                  </a:schemeClr>
                </a:solidFill>
              </a:rPr>
            </a:br>
            <a:endParaRPr lang="fr-FR" sz="4500" dirty="0">
              <a:solidFill>
                <a:schemeClr val="tx2">
                  <a:satMod val="130000"/>
                </a:schemeClr>
              </a:solidFill>
            </a:endParaRPr>
          </a:p>
        </p:txBody>
      </p:sp>
      <p:sp>
        <p:nvSpPr>
          <p:cNvPr id="4" name="Sous-titre 3"/>
          <p:cNvSpPr>
            <a:spLocks noGrp="1"/>
          </p:cNvSpPr>
          <p:nvPr>
            <p:ph type="subTitle" idx="1"/>
          </p:nvPr>
        </p:nvSpPr>
        <p:spPr>
          <a:xfrm>
            <a:off x="1071538" y="1142984"/>
            <a:ext cx="7858180" cy="5357850"/>
          </a:xfrm>
        </p:spPr>
        <p:txBody>
          <a:bodyPr>
            <a:normAutofit fontScale="25000" lnSpcReduction="20000"/>
          </a:bodyPr>
          <a:lstStyle/>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Introduction</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Mise en œuvre des annotations</a:t>
            </a:r>
          </a:p>
          <a:p>
            <a:pPr eaLnBrk="1" fontAlgn="auto" hangingPunct="1">
              <a:spcAft>
                <a:spcPts val="0"/>
              </a:spcAft>
              <a:buFont typeface="Wingdings" pitchFamily="2" charset="2"/>
              <a:buChar char="Ø"/>
              <a:defRPr/>
            </a:pPr>
            <a:r>
              <a:rPr lang="fr-FR" sz="8800" dirty="0" smtClean="0">
                <a:solidFill>
                  <a:srgbClr val="0033CC"/>
                </a:solidFill>
                <a:effectLst>
                  <a:outerShdw blurRad="50000" dist="30000" dir="5400000" algn="tl" rotWithShape="0">
                    <a:srgbClr val="000000">
                      <a:alpha val="30000"/>
                    </a:srgbClr>
                  </a:outerShdw>
                </a:effectLst>
              </a:rPr>
              <a:t> </a:t>
            </a: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Les API qui utilisent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standards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communes (Common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Les annotations personnalisées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fr-FR" sz="8800" dirty="0" smtClean="0">
                <a:solidFill>
                  <a:srgbClr val="0033CC"/>
                </a:solidFill>
                <a:effectLst>
                  <a:outerShdw blurRad="50000" dist="30000" dir="5400000" algn="tl" rotWithShape="0">
                    <a:srgbClr val="000000">
                      <a:alpha val="30000"/>
                    </a:srgbClr>
                  </a:outerShdw>
                </a:effectLst>
              </a:rPr>
              <a:t>Les annotations pour les annotations</a:t>
            </a:r>
          </a:p>
          <a:p>
            <a:pPr eaLnBrk="1" fontAlgn="auto" hangingPunct="1">
              <a:spcAft>
                <a:spcPts val="0"/>
              </a:spcAft>
              <a:buFont typeface="Wingdings" pitchFamily="2" charset="2"/>
              <a:buChar char="Ø"/>
              <a:defRPr/>
            </a:pPr>
            <a:r>
              <a:rPr lang="fr-FR"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Exploitation des annotations</a:t>
            </a:r>
          </a:p>
          <a:p>
            <a:pPr eaLnBrk="1" fontAlgn="auto" hangingPunct="1">
              <a:spcAft>
                <a:spcPts val="0"/>
              </a:spcAft>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defRPr/>
            </a:pPr>
            <a:endParaRPr lang="fr-FR"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eaLnBrk="1" fontAlgn="auto" hangingPunct="1">
              <a:spcAft>
                <a:spcPts val="0"/>
              </a:spcAft>
              <a:buFont typeface="Wingdings" pitchFamily="2" charset="2"/>
              <a:buChar char="Ø"/>
              <a:defRPr/>
            </a:pPr>
            <a:endParaRPr lang="fr-FR" sz="80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Ø"/>
              <a:defRPr/>
            </a:pPr>
            <a:endParaRPr lang="fr-FR" sz="72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dirty="0" smtClean="0">
              <a:solidFill>
                <a:srgbClr val="0033CC"/>
              </a:solidFill>
              <a:effectLst>
                <a:outerShdw blurRad="50000" dist="30000" dir="5400000" algn="tl" rotWithShape="0">
                  <a:srgbClr val="000000">
                    <a:alpha val="30000"/>
                  </a:srgbClr>
                </a:out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r" eaLnBrk="1" fontAlgn="auto" hangingPunct="1">
              <a:spcAft>
                <a:spcPts val="0"/>
              </a:spcAft>
              <a:buFont typeface="Wingdings" pitchFamily="2" charset="2"/>
              <a:buChar char="§"/>
              <a:defRPr/>
            </a:pPr>
            <a:endParaRPr lang="fr-FR" sz="9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auto" hangingPunct="1">
              <a:spcAft>
                <a:spcPts val="0"/>
              </a:spcAft>
              <a:buFont typeface="Wingdings" pitchFamily="2" charset="2"/>
              <a:buChar char="§"/>
              <a:defRPr/>
            </a:pPr>
            <a:endParaRPr lang="fr-FR"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Verdana"/>
              <a:buNone/>
              <a:defRPr/>
            </a:pPr>
            <a:endParaRPr lang="fr-FR" sz="9600" dirty="0" smtClean="0"/>
          </a:p>
          <a:p>
            <a:pPr lvl="1" algn="l" eaLnBrk="1" fontAlgn="auto" hangingPunct="1">
              <a:spcAft>
                <a:spcPts val="0"/>
              </a:spcAft>
              <a:buFont typeface="Wingdings" pitchFamily="2" charset="2"/>
              <a:buChar char="§"/>
              <a:defRPr/>
            </a:pPr>
            <a:endParaRPr lang="fr-FR" sz="9600" dirty="0" smtClean="0"/>
          </a:p>
          <a:p>
            <a:pPr lvl="2" algn="l" eaLnBrk="1" fontAlgn="auto" hangingPunct="1">
              <a:spcAft>
                <a:spcPts val="0"/>
              </a:spcAft>
              <a:buFont typeface="Wingdings" pitchFamily="2" charset="2"/>
              <a:buChar char="§"/>
              <a:defRPr/>
            </a:pPr>
            <a:endParaRPr lang="fr-FR" sz="9200" dirty="0" smtClean="0"/>
          </a:p>
          <a:p>
            <a:pPr lvl="2" algn="l" eaLnBrk="1" fontAlgn="auto" hangingPunct="1">
              <a:spcAft>
                <a:spcPts val="0"/>
              </a:spcAft>
              <a:buFont typeface="Wingdings" pitchFamily="2" charset="2"/>
              <a:buChar char="§"/>
              <a:defRPr/>
            </a:pPr>
            <a:endParaRPr lang="fr-FR" sz="92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lvl="1" algn="l"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2"/>
              <a:buNone/>
              <a:defRPr/>
            </a:pPr>
            <a:endParaRPr lang="fr-FR" sz="9600" dirty="0" smtClean="0"/>
          </a:p>
          <a:p>
            <a:pPr eaLnBrk="1" fontAlgn="auto" hangingPunct="1">
              <a:spcAft>
                <a:spcPts val="0"/>
              </a:spcAft>
              <a:buFont typeface="Wingdings" pitchFamily="2" charset="2"/>
              <a:buChar char="§"/>
              <a:defRPr/>
            </a:pPr>
            <a:endParaRPr lang="fr-FR" sz="9600" dirty="0" smtClean="0"/>
          </a:p>
          <a:p>
            <a:pPr eaLnBrk="1" fontAlgn="auto" hangingPunct="1">
              <a:spcAft>
                <a:spcPts val="0"/>
              </a:spcAft>
              <a:buFont typeface="Wingdings" pitchFamily="2" charset="2"/>
              <a:buChar char="§"/>
              <a:defRPr/>
            </a:pPr>
            <a:endParaRPr lang="fr-FR" sz="9600" dirty="0" smtClean="0"/>
          </a:p>
          <a:p>
            <a:pPr lvl="1" eaLnBrk="1" fontAlgn="auto" hangingPunct="1">
              <a:spcAft>
                <a:spcPts val="0"/>
              </a:spcAft>
              <a:buFont typeface="Wingdings" pitchFamily="2" charset="2"/>
              <a:buChar char="§"/>
              <a:defRPr/>
            </a:pPr>
            <a:endParaRPr lang="fr-FR" sz="5600" dirty="0" smtClean="0"/>
          </a:p>
          <a:p>
            <a:pPr eaLnBrk="1" fontAlgn="auto" hangingPunct="1">
              <a:spcAft>
                <a:spcPts val="0"/>
              </a:spcAft>
              <a:buFontTx/>
              <a:buChar char="-"/>
              <a:defRPr/>
            </a:pPr>
            <a:endParaRPr lang="fr-FR" dirty="0" smtClean="0"/>
          </a:p>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dirty="0" smtClean="0"/>
              <a:t>	</a:t>
            </a:r>
          </a:p>
          <a:p>
            <a:pPr eaLnBrk="1" fontAlgn="auto" hangingPunct="1">
              <a:spcAft>
                <a:spcPts val="0"/>
              </a:spcAft>
              <a:buFont typeface="Wingdings 2"/>
              <a:buNone/>
              <a:defRPr/>
            </a:pPr>
            <a:r>
              <a:rPr lang="fr-FR" dirty="0" smtClean="0"/>
              <a:t>		</a:t>
            </a:r>
            <a:r>
              <a:rPr lang="fr-FR" sz="3200" dirty="0" smtClean="0"/>
              <a:t>	</a:t>
            </a:r>
          </a:p>
          <a:p>
            <a:pPr eaLnBrk="1" fontAlgn="auto" hangingPunct="1">
              <a:spcAft>
                <a:spcPts val="0"/>
              </a:spcAft>
              <a:buFont typeface="Wingdings 2"/>
              <a:buNone/>
              <a:defRPr/>
            </a:pPr>
            <a:r>
              <a:rPr lang="fr-FR" sz="3200" dirty="0" smtClean="0"/>
              <a:t>				</a:t>
            </a:r>
          </a:p>
        </p:txBody>
      </p:sp>
      <p:cxnSp>
        <p:nvCxnSpPr>
          <p:cNvPr id="13" name="Connecteur droit 12"/>
          <p:cNvCxnSpPr/>
          <p:nvPr/>
        </p:nvCxnSpPr>
        <p:spPr>
          <a:xfrm>
            <a:off x="1357290" y="1000108"/>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94</a:t>
            </a:fld>
            <a:endParaRPr lang="fr-BE"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pour 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La version 5 de Java propose (04) annotations dédiées aux types d'annotations qui permettent de fournir des informations sur l'utilisation d'une annotation :</a:t>
            </a:r>
          </a:p>
          <a:p>
            <a:pPr>
              <a:buFont typeface="Wingdings" pitchFamily="2" charset="2"/>
              <a:buChar char="Ø"/>
            </a:pPr>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@Target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Retention</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Documented</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Inherited</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95</a:t>
            </a:fld>
            <a:endParaRPr lang="fr-BE"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pour 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@Target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L'annotation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@Target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permet de préciser les entités sur lesquelles l'annotation sera utilisable. Cette annotation attend comme valeur un tableau de valeurs issues de l'énumération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ElementType</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96</a:t>
            </a:fld>
            <a:endParaRPr lang="fr-BE" dirty="0"/>
          </a:p>
        </p:txBody>
      </p:sp>
      <p:pic>
        <p:nvPicPr>
          <p:cNvPr id="7170" name="Picture 2"/>
          <p:cNvPicPr>
            <a:picLocks noChangeAspect="1" noChangeArrowheads="1"/>
          </p:cNvPicPr>
          <p:nvPr/>
        </p:nvPicPr>
        <p:blipFill>
          <a:blip r:embed="rId2" cstate="print"/>
          <a:srcRect/>
          <a:stretch>
            <a:fillRect/>
          </a:stretch>
        </p:blipFill>
        <p:spPr bwMode="auto">
          <a:xfrm>
            <a:off x="1857356" y="2500306"/>
            <a:ext cx="5357850" cy="2214578"/>
          </a:xfrm>
          <a:prstGeom prst="rect">
            <a:avLst/>
          </a:prstGeom>
          <a:noFill/>
          <a:ln w="9525">
            <a:solidFill>
              <a:schemeClr val="accent1"/>
            </a:solid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4214810" y="4286256"/>
            <a:ext cx="4643470" cy="207170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pour 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Retention</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Cette annotation permet de préciser à quel niveau les informations concernant l'annotation seront conservées. </a:t>
            </a:r>
          </a:p>
          <a:p>
            <a:pPr lvl="1" algn="l">
              <a:buFont typeface="Wingdings" pitchFamily="2" charset="2"/>
              <a:buChar char="§"/>
            </a:pP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l">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Cette annotation attend comme valeur un élément de l'énumération </a:t>
            </a:r>
            <a:r>
              <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rPr>
              <a:t>RetentionPolicy</a:t>
            </a:r>
            <a:endParaRPr lang="fr-FR" sz="18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97</a:t>
            </a:fld>
            <a:endParaRPr lang="fr-BE" dirty="0"/>
          </a:p>
        </p:txBody>
      </p:sp>
      <p:graphicFrame>
        <p:nvGraphicFramePr>
          <p:cNvPr id="10" name="Tableau 9"/>
          <p:cNvGraphicFramePr>
            <a:graphicFrameLocks noGrp="1"/>
          </p:cNvGraphicFramePr>
          <p:nvPr/>
        </p:nvGraphicFramePr>
        <p:xfrm>
          <a:off x="1428728" y="3226134"/>
          <a:ext cx="7500990" cy="2560320"/>
        </p:xfrm>
        <a:graphic>
          <a:graphicData uri="http://schemas.openxmlformats.org/drawingml/2006/table">
            <a:tbl>
              <a:tblPr firstRow="1" bandRow="1">
                <a:tableStyleId>{5940675A-B579-460E-94D1-54222C63F5DA}</a:tableStyleId>
              </a:tblPr>
              <a:tblGrid>
                <a:gridCol w="2643206">
                  <a:extLst>
                    <a:ext uri="{9D8B030D-6E8A-4147-A177-3AD203B41FA5}">
                      <a16:colId xmlns:a16="http://schemas.microsoft.com/office/drawing/2014/main" val="20000"/>
                    </a:ext>
                  </a:extLst>
                </a:gridCol>
                <a:gridCol w="4857784">
                  <a:extLst>
                    <a:ext uri="{9D8B030D-6E8A-4147-A177-3AD203B41FA5}">
                      <a16:colId xmlns:a16="http://schemas.microsoft.com/office/drawing/2014/main" val="20001"/>
                    </a:ext>
                  </a:extLst>
                </a:gridCol>
              </a:tblGrid>
              <a:tr h="227964">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Enumération</a:t>
                      </a:r>
                    </a:p>
                  </a:txBody>
                  <a:tcPr/>
                </a:tc>
                <a:tc>
                  <a:txBody>
                    <a:bodyPr/>
                    <a:lstStyle/>
                    <a:p>
                      <a:r>
                        <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rPr>
                        <a:t>Rôle</a:t>
                      </a:r>
                    </a:p>
                  </a:txBody>
                  <a:tcPr/>
                </a:tc>
                <a:extLst>
                  <a:ext uri="{0D108BD9-81ED-4DB2-BD59-A6C34878D82A}">
                    <a16:rowId xmlns:a16="http://schemas.microsoft.com/office/drawing/2014/main" val="10000"/>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RetentionPolicy.SOURCE</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i="0" kern="1200" dirty="0" smtClean="0">
                          <a:solidFill>
                            <a:srgbClr val="0033CC"/>
                          </a:solidFill>
                          <a:effectLst>
                            <a:outerShdw blurRad="50000" dist="30000" dir="5400000" algn="tl" rotWithShape="0">
                              <a:srgbClr val="000000">
                                <a:alpha val="30000"/>
                              </a:srgbClr>
                            </a:outerShdw>
                          </a:effectLst>
                          <a:latin typeface="+mj-lt"/>
                          <a:ea typeface="+mj-ea"/>
                          <a:cs typeface="+mj-cs"/>
                        </a:rPr>
                        <a:t>informations conservées dans le code source uniquement (fichier .java) : le compilateur</a:t>
                      </a:r>
                    </a:p>
                    <a:p>
                      <a:r>
                        <a:rPr lang="fr-FR" sz="1800" i="0" kern="1200" dirty="0" smtClean="0">
                          <a:solidFill>
                            <a:srgbClr val="0033CC"/>
                          </a:solidFill>
                          <a:effectLst>
                            <a:outerShdw blurRad="50000" dist="30000" dir="5400000" algn="tl" rotWithShape="0">
                              <a:srgbClr val="000000">
                                <a:alpha val="30000"/>
                              </a:srgbClr>
                            </a:outerShdw>
                          </a:effectLst>
                          <a:latin typeface="+mj-lt"/>
                          <a:ea typeface="+mj-ea"/>
                          <a:cs typeface="+mj-cs"/>
                        </a:rPr>
                        <a:t>les ignore</a:t>
                      </a:r>
                    </a:p>
                  </a:txBody>
                  <a:tcPr/>
                </a:tc>
                <a:extLst>
                  <a:ext uri="{0D108BD9-81ED-4DB2-BD59-A6C34878D82A}">
                    <a16:rowId xmlns:a16="http://schemas.microsoft.com/office/drawing/2014/main" val="10001"/>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RetentionPolicy.CLASS</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i="0" kern="1200" dirty="0" smtClean="0">
                          <a:solidFill>
                            <a:srgbClr val="0033CC"/>
                          </a:solidFill>
                          <a:effectLst>
                            <a:outerShdw blurRad="50000" dist="30000" dir="5400000" algn="tl" rotWithShape="0">
                              <a:srgbClr val="000000">
                                <a:alpha val="30000"/>
                              </a:srgbClr>
                            </a:outerShdw>
                          </a:effectLst>
                          <a:latin typeface="+mj-lt"/>
                          <a:ea typeface="+mj-ea"/>
                          <a:cs typeface="+mj-cs"/>
                        </a:rPr>
                        <a:t>informations conservées dans le code source et le </a:t>
                      </a:r>
                      <a:r>
                        <a:rPr lang="fr-FR" sz="1800" i="0" kern="1200" dirty="0" err="1" smtClean="0">
                          <a:solidFill>
                            <a:srgbClr val="0033CC"/>
                          </a:solidFill>
                          <a:effectLst>
                            <a:outerShdw blurRad="50000" dist="30000" dir="5400000" algn="tl" rotWithShape="0">
                              <a:srgbClr val="000000">
                                <a:alpha val="30000"/>
                              </a:srgbClr>
                            </a:outerShdw>
                          </a:effectLst>
                          <a:latin typeface="+mj-lt"/>
                          <a:ea typeface="+mj-ea"/>
                          <a:cs typeface="+mj-cs"/>
                        </a:rPr>
                        <a:t>bytecode</a:t>
                      </a:r>
                      <a:r>
                        <a:rPr lang="fr-FR" sz="1800" i="0" kern="1200" dirty="0" smtClean="0">
                          <a:solidFill>
                            <a:srgbClr val="0033CC"/>
                          </a:solidFill>
                          <a:effectLst>
                            <a:outerShdw blurRad="50000" dist="30000" dir="5400000" algn="tl" rotWithShape="0">
                              <a:srgbClr val="000000">
                                <a:alpha val="30000"/>
                              </a:srgbClr>
                            </a:outerShdw>
                          </a:effectLst>
                          <a:latin typeface="+mj-lt"/>
                          <a:ea typeface="+mj-ea"/>
                          <a:cs typeface="+mj-cs"/>
                        </a:rPr>
                        <a:t> (fichier .java et .class)</a:t>
                      </a:r>
                    </a:p>
                  </a:txBody>
                  <a:tcPr/>
                </a:tc>
                <a:extLst>
                  <a:ext uri="{0D108BD9-81ED-4DB2-BD59-A6C34878D82A}">
                    <a16:rowId xmlns:a16="http://schemas.microsoft.com/office/drawing/2014/main" val="10002"/>
                  </a:ext>
                </a:extLst>
              </a:tr>
              <a:tr h="370840">
                <a:tc>
                  <a:txBody>
                    <a:bodyPr/>
                    <a:lstStyle/>
                    <a:p>
                      <a:r>
                        <a:rPr lang="fr-FR" sz="1800" kern="1200" dirty="0" err="1" smtClean="0">
                          <a:solidFill>
                            <a:srgbClr val="0033CC"/>
                          </a:solidFill>
                          <a:effectLst>
                            <a:outerShdw blurRad="50000" dist="30000" dir="5400000" algn="tl" rotWithShape="0">
                              <a:srgbClr val="000000">
                                <a:alpha val="30000"/>
                              </a:srgbClr>
                            </a:outerShdw>
                          </a:effectLst>
                          <a:latin typeface="+mj-lt"/>
                          <a:ea typeface="+mj-ea"/>
                          <a:cs typeface="+mj-cs"/>
                        </a:rPr>
                        <a:t>RetentionPolicy.RUNTIME</a:t>
                      </a:r>
                      <a:endParaRPr lang="fr-FR" sz="1800" kern="1200" dirty="0" smtClean="0">
                        <a:solidFill>
                          <a:srgbClr val="0033CC"/>
                        </a:solidFill>
                        <a:effectLst>
                          <a:outerShdw blurRad="50000" dist="30000" dir="5400000" algn="tl" rotWithShape="0">
                            <a:srgbClr val="000000">
                              <a:alpha val="30000"/>
                            </a:srgbClr>
                          </a:outerShdw>
                        </a:effectLst>
                        <a:latin typeface="+mj-lt"/>
                        <a:ea typeface="+mj-ea"/>
                        <a:cs typeface="+mj-cs"/>
                      </a:endParaRPr>
                    </a:p>
                  </a:txBody>
                  <a:tcPr/>
                </a:tc>
                <a:tc>
                  <a:txBody>
                    <a:bodyPr/>
                    <a:lstStyle/>
                    <a:p>
                      <a:r>
                        <a:rPr lang="fr-FR" sz="1800" i="0" kern="1200" dirty="0" smtClean="0">
                          <a:solidFill>
                            <a:srgbClr val="0033CC"/>
                          </a:solidFill>
                          <a:effectLst>
                            <a:outerShdw blurRad="50000" dist="30000" dir="5400000" algn="tl" rotWithShape="0">
                              <a:srgbClr val="000000">
                                <a:alpha val="30000"/>
                              </a:srgbClr>
                            </a:outerShdw>
                          </a:effectLst>
                          <a:latin typeface="+mj-lt"/>
                          <a:ea typeface="+mj-ea"/>
                          <a:cs typeface="+mj-cs"/>
                        </a:rPr>
                        <a:t>informations conservées dans le code source et le </a:t>
                      </a:r>
                      <a:r>
                        <a:rPr lang="fr-FR" sz="1800" i="0" kern="1200" dirty="0" err="1" smtClean="0">
                          <a:solidFill>
                            <a:srgbClr val="0033CC"/>
                          </a:solidFill>
                          <a:effectLst>
                            <a:outerShdw blurRad="50000" dist="30000" dir="5400000" algn="tl" rotWithShape="0">
                              <a:srgbClr val="000000">
                                <a:alpha val="30000"/>
                              </a:srgbClr>
                            </a:outerShdw>
                          </a:effectLst>
                          <a:latin typeface="+mj-lt"/>
                          <a:ea typeface="+mj-ea"/>
                          <a:cs typeface="+mj-cs"/>
                        </a:rPr>
                        <a:t>bytecode</a:t>
                      </a:r>
                      <a:r>
                        <a:rPr lang="fr-FR" sz="1800" i="0" kern="1200" dirty="0" smtClean="0">
                          <a:solidFill>
                            <a:srgbClr val="0033CC"/>
                          </a:solidFill>
                          <a:effectLst>
                            <a:outerShdw blurRad="50000" dist="30000" dir="5400000" algn="tl" rotWithShape="0">
                              <a:srgbClr val="000000">
                                <a:alpha val="30000"/>
                              </a:srgbClr>
                            </a:outerShdw>
                          </a:effectLst>
                          <a:latin typeface="+mj-lt"/>
                          <a:ea typeface="+mj-ea"/>
                          <a:cs typeface="+mj-cs"/>
                        </a:rPr>
                        <a:t> et elles sont disponibles à l'exécution </a:t>
                      </a: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pour 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Retention</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Documented</a:t>
            </a: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L'annotation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Documented</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permet de demander l'intégration de l'annotation dans la documentation générée par </a:t>
            </a:r>
            <a:r>
              <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rPr>
              <a:t>Javadoc</a:t>
            </a: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pour les entités annotées par cette annotation.</a:t>
            </a:r>
            <a:endParaRPr lang="fr-FR" sz="2000" dirty="0" err="1" smtClean="0">
              <a:solidFill>
                <a:srgbClr val="0033CC"/>
              </a:solidFill>
              <a:effectLst>
                <a:outerShdw blurRad="50000" dist="30000" dir="5400000" algn="tl" rotWithShape="0">
                  <a:srgbClr val="000000">
                    <a:alpha val="30000"/>
                  </a:srgbClr>
                </a:outerShdw>
              </a:effectLst>
              <a:latin typeface="+mj-lt"/>
              <a:ea typeface="+mj-ea"/>
              <a:cs typeface="+mj-cs"/>
            </a:endParaRP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98</a:t>
            </a:fld>
            <a:endParaRPr lang="fr-BE" dirty="0"/>
          </a:p>
        </p:txBody>
      </p:sp>
      <p:pic>
        <p:nvPicPr>
          <p:cNvPr id="8194" name="Picture 2"/>
          <p:cNvPicPr>
            <a:picLocks noChangeAspect="1" noChangeArrowheads="1"/>
          </p:cNvPicPr>
          <p:nvPr/>
        </p:nvPicPr>
        <p:blipFill>
          <a:blip r:embed="rId2" cstate="print"/>
          <a:srcRect/>
          <a:stretch>
            <a:fillRect/>
          </a:stretch>
        </p:blipFill>
        <p:spPr bwMode="auto">
          <a:xfrm>
            <a:off x="2071670" y="1714488"/>
            <a:ext cx="5286412" cy="221457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28" y="500042"/>
            <a:ext cx="7407275" cy="2143140"/>
          </a:xfrm>
        </p:spPr>
        <p:txBody>
          <a:bodyPr>
            <a:noAutofit/>
          </a:bodyPr>
          <a:lstStyle/>
          <a:p>
            <a:pPr algn="ctr" eaLnBrk="1" fontAlgn="auto" hangingPunct="1">
              <a:spcAft>
                <a:spcPts val="0"/>
              </a:spcAft>
              <a:defRPr/>
            </a:pPr>
            <a:r>
              <a:rPr lang="fr-FR" sz="2400" dirty="0" smtClean="0">
                <a:solidFill>
                  <a:srgbClr val="0033CC"/>
                </a:solidFill>
              </a:rPr>
              <a:t>Les annotations pour les annotations</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rgbClr val="0033CC"/>
                </a:solidFill>
              </a:rPr>
              <a:t/>
            </a:r>
            <a:br>
              <a:rPr lang="fr-FR" sz="2400" dirty="0" smtClean="0">
                <a:solidFill>
                  <a:srgbClr val="0033CC"/>
                </a:solidFill>
              </a:rPr>
            </a:br>
            <a:r>
              <a:rPr lang="fr-FR" sz="2400" dirty="0" smtClean="0">
                <a:solidFill>
                  <a:schemeClr val="tx2">
                    <a:satMod val="130000"/>
                  </a:schemeClr>
                </a:solidFill>
              </a:rPr>
              <a:t>	</a:t>
            </a:r>
            <a:br>
              <a:rPr lang="fr-FR" sz="2400" dirty="0" smtClean="0">
                <a:solidFill>
                  <a:schemeClr val="tx2">
                    <a:satMod val="130000"/>
                  </a:schemeClr>
                </a:solidFill>
              </a:rPr>
            </a:br>
            <a:endParaRPr lang="fr-FR" sz="2400" dirty="0">
              <a:solidFill>
                <a:schemeClr val="tx2">
                  <a:satMod val="130000"/>
                </a:schemeClr>
              </a:solidFill>
            </a:endParaRPr>
          </a:p>
        </p:txBody>
      </p:sp>
      <p:sp>
        <p:nvSpPr>
          <p:cNvPr id="4" name="Sous-titre 3"/>
          <p:cNvSpPr>
            <a:spLocks noGrp="1"/>
          </p:cNvSpPr>
          <p:nvPr>
            <p:ph type="subTitle" idx="1"/>
          </p:nvPr>
        </p:nvSpPr>
        <p:spPr>
          <a:xfrm>
            <a:off x="1142976" y="1071546"/>
            <a:ext cx="7786742" cy="5429288"/>
          </a:xfrm>
        </p:spPr>
        <p:txBody>
          <a:bodyPr>
            <a:noAutofit/>
          </a:bodyPr>
          <a:lstStyle/>
          <a:p>
            <a:pPr>
              <a:buFont typeface="Wingdings" pitchFamily="2" charset="2"/>
              <a:buChar char="Ø"/>
            </a:pPr>
            <a:r>
              <a:rPr lang="fr-FR" sz="20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2000" i="1" dirty="0" err="1" smtClean="0">
                <a:solidFill>
                  <a:srgbClr val="0033CC"/>
                </a:solidFill>
                <a:effectLst>
                  <a:outerShdw blurRad="50000" dist="30000" dir="5400000" algn="tl" rotWithShape="0">
                    <a:srgbClr val="000000">
                      <a:alpha val="30000"/>
                    </a:srgbClr>
                  </a:outerShdw>
                </a:effectLst>
                <a:latin typeface="+mj-lt"/>
                <a:ea typeface="+mj-ea"/>
                <a:cs typeface="+mj-cs"/>
              </a:rPr>
              <a:t>Inherited</a:t>
            </a:r>
            <a:r>
              <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rPr>
              <a:t>:</a:t>
            </a:r>
          </a:p>
          <a:p>
            <a:pPr>
              <a:buFont typeface="Wingdings" pitchFamily="2" charset="2"/>
              <a:buChar char="Ø"/>
            </a:pPr>
            <a:endParaRPr lang="fr-FR" sz="2000" i="1"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
            </a:pPr>
            <a:r>
              <a:rPr lang="fr-FR" sz="2200"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L'annotation </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Inherited</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permet de demander l'héritage d'une annotation aux classes filles de la classe mère sur laquelle elle s'applique.</a:t>
            </a:r>
          </a:p>
          <a:p>
            <a:pPr algn="just"/>
            <a:endParaRPr lang="fr-FR" sz="2000" dirty="0" smtClean="0">
              <a:solidFill>
                <a:srgbClr val="0033CC"/>
              </a:solidFill>
              <a:effectLst>
                <a:outerShdw blurRad="50000" dist="30000" dir="5400000" algn="tl" rotWithShape="0">
                  <a:srgbClr val="000000">
                    <a:alpha val="30000"/>
                  </a:srgbClr>
                </a:outerShdw>
              </a:effectLst>
              <a:latin typeface="+mj-lt"/>
              <a:ea typeface="+mj-ea"/>
              <a:cs typeface="+mj-cs"/>
            </a:endParaRPr>
          </a:p>
          <a:p>
            <a:pPr lvl="1" algn="just">
              <a:buFont typeface="Wingdings" pitchFamily="2" charset="2"/>
              <a:buChar char="§"/>
            </a:pP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Si une classe mère est annotée avec une annotation annotée avec </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a:t>
            </a:r>
            <a:r>
              <a:rPr lang="fr-FR" sz="1800" i="1" dirty="0" err="1" smtClean="0">
                <a:solidFill>
                  <a:srgbClr val="0033CC"/>
                </a:solidFill>
                <a:effectLst>
                  <a:outerShdw blurRad="50000" dist="30000" dir="5400000" algn="tl" rotWithShape="0">
                    <a:srgbClr val="000000">
                      <a:alpha val="30000"/>
                    </a:srgbClr>
                  </a:outerShdw>
                </a:effectLst>
                <a:latin typeface="+mj-lt"/>
                <a:ea typeface="+mj-ea"/>
                <a:cs typeface="+mj-cs"/>
              </a:rPr>
              <a:t>Inherited</a:t>
            </a:r>
            <a:r>
              <a:rPr lang="fr-FR" sz="1800" i="1" dirty="0" smtClean="0">
                <a:solidFill>
                  <a:srgbClr val="0033CC"/>
                </a:solidFill>
                <a:effectLst>
                  <a:outerShdw blurRad="50000" dist="30000" dir="5400000" algn="tl" rotWithShape="0">
                    <a:srgbClr val="000000">
                      <a:alpha val="30000"/>
                    </a:srgbClr>
                  </a:outerShdw>
                </a:effectLst>
                <a:latin typeface="+mj-lt"/>
                <a:ea typeface="+mj-ea"/>
                <a:cs typeface="+mj-cs"/>
              </a:rPr>
              <a:t> </a:t>
            </a:r>
            <a:r>
              <a:rPr lang="fr-FR" sz="1800" dirty="0" smtClean="0">
                <a:solidFill>
                  <a:srgbClr val="0033CC"/>
                </a:solidFill>
                <a:effectLst>
                  <a:outerShdw blurRad="50000" dist="30000" dir="5400000" algn="tl" rotWithShape="0">
                    <a:srgbClr val="000000">
                      <a:alpha val="30000"/>
                    </a:srgbClr>
                  </a:outerShdw>
                </a:effectLst>
                <a:latin typeface="+mj-lt"/>
                <a:ea typeface="+mj-ea"/>
                <a:cs typeface="+mj-cs"/>
              </a:rPr>
              <a:t>alors toutes les classes filles sont automatiquement annotées avec l'annotation.</a:t>
            </a:r>
            <a:endParaRPr lang="fr-FR" sz="1800" dirty="0" err="1" smtClean="0">
              <a:solidFill>
                <a:srgbClr val="0033CC"/>
              </a:solidFill>
              <a:effectLst>
                <a:outerShdw blurRad="50000" dist="30000" dir="5400000" algn="tl" rotWithShape="0">
                  <a:srgbClr val="000000">
                    <a:alpha val="30000"/>
                  </a:srgbClr>
                </a:outerShdw>
              </a:effectLst>
              <a:latin typeface="+mj-lt"/>
              <a:ea typeface="+mj-ea"/>
              <a:cs typeface="+mj-cs"/>
            </a:endParaRPr>
          </a:p>
        </p:txBody>
      </p:sp>
      <p:cxnSp>
        <p:nvCxnSpPr>
          <p:cNvPr id="13" name="Connecteur droit 12"/>
          <p:cNvCxnSpPr/>
          <p:nvPr/>
        </p:nvCxnSpPr>
        <p:spPr>
          <a:xfrm>
            <a:off x="1357290" y="928670"/>
            <a:ext cx="7358114" cy="1588"/>
          </a:xfrm>
          <a:prstGeom prst="line">
            <a:avLst/>
          </a:prstGeom>
          <a:ln w="50800"/>
        </p:spPr>
        <p:style>
          <a:lnRef idx="3">
            <a:schemeClr val="accent6"/>
          </a:lnRef>
          <a:fillRef idx="0">
            <a:schemeClr val="accent6"/>
          </a:fillRef>
          <a:effectRef idx="2">
            <a:schemeClr val="accent6"/>
          </a:effectRef>
          <a:fontRef idx="minor">
            <a:schemeClr val="tx1"/>
          </a:fontRef>
        </p:style>
      </p:cxnSp>
      <p:sp>
        <p:nvSpPr>
          <p:cNvPr id="8" name="Espace réservé de la date 7"/>
          <p:cNvSpPr>
            <a:spLocks noGrp="1"/>
          </p:cNvSpPr>
          <p:nvPr>
            <p:ph type="dt" sz="half" idx="10"/>
          </p:nvPr>
        </p:nvSpPr>
        <p:spPr/>
        <p:txBody>
          <a:bodyPr/>
          <a:lstStyle/>
          <a:p>
            <a:pPr>
              <a:defRPr/>
            </a:pPr>
            <a:r>
              <a:rPr lang="fr-FR" dirty="0" smtClean="0"/>
              <a:t>Composants d'entreprise</a:t>
            </a:r>
            <a:endParaRPr lang="fr-BE" dirty="0"/>
          </a:p>
        </p:txBody>
      </p:sp>
      <p:sp>
        <p:nvSpPr>
          <p:cNvPr id="9" name="Espace réservé du numéro de diapositive 8"/>
          <p:cNvSpPr>
            <a:spLocks noGrp="1"/>
          </p:cNvSpPr>
          <p:nvPr>
            <p:ph type="sldNum" sz="quarter" idx="12"/>
          </p:nvPr>
        </p:nvSpPr>
        <p:spPr/>
        <p:txBody>
          <a:bodyPr/>
          <a:lstStyle/>
          <a:p>
            <a:pPr>
              <a:defRPr/>
            </a:pPr>
            <a:fld id="{3FFAE7D8-967E-4326-83BA-C5FC97992480}" type="slidenum">
              <a:rPr lang="fr-BE" smtClean="0"/>
              <a:pPr>
                <a:defRPr/>
              </a:pPr>
              <a:t>99</a:t>
            </a:fld>
            <a:endParaRPr lang="fr-B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16376</TotalTime>
  <Words>16166</Words>
  <Application>Microsoft Office PowerPoint</Application>
  <PresentationFormat>Affichage à l'écran (4:3)</PresentationFormat>
  <Paragraphs>5319</Paragraphs>
  <Slides>252</Slides>
  <Notes>49</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Titres des diapositives</vt:lpstr>
      </vt:variant>
      <vt:variant>
        <vt:i4>252</vt:i4>
      </vt:variant>
      <vt:variant>
        <vt:lpstr>Diaporamas personnalisés</vt:lpstr>
      </vt:variant>
      <vt:variant>
        <vt:i4>1</vt:i4>
      </vt:variant>
    </vt:vector>
  </HeadingPairs>
  <TitlesOfParts>
    <vt:vector size="260" baseType="lpstr">
      <vt:lpstr>Arial</vt:lpstr>
      <vt:lpstr>Calibri</vt:lpstr>
      <vt:lpstr>Gill Sans MT</vt:lpstr>
      <vt:lpstr>Verdana</vt:lpstr>
      <vt:lpstr>Wingdings</vt:lpstr>
      <vt:lpstr>Wingdings 2</vt:lpstr>
      <vt:lpstr>Solstice</vt:lpstr>
      <vt:lpstr>Présentation PowerPoint</vt:lpstr>
      <vt:lpstr>Présentation PowerPoint</vt:lpstr>
      <vt:lpstr>Planning  </vt:lpstr>
      <vt:lpstr>Plan  </vt:lpstr>
      <vt:lpstr>L’architecture J2EE  </vt:lpstr>
      <vt:lpstr>L’architecture J2EE  </vt:lpstr>
      <vt:lpstr>L’architecture  J2EE   </vt:lpstr>
      <vt:lpstr>L’architecture  J2EE   </vt:lpstr>
      <vt:lpstr>L’architecture  J2EE   </vt:lpstr>
      <vt:lpstr>L’architecture  J2EE   </vt:lpstr>
      <vt:lpstr>L’architecture J2EE  </vt:lpstr>
      <vt:lpstr>L’architecture  J2EE   </vt:lpstr>
      <vt:lpstr>L’architecture  J2EE   </vt:lpstr>
      <vt:lpstr>L’architecture  J2EE   </vt:lpstr>
      <vt:lpstr>L’architecture  J2EE   </vt:lpstr>
      <vt:lpstr>L’architecture J2EE  </vt:lpstr>
      <vt:lpstr>L'environnement d'exécution des applications J2EE   </vt:lpstr>
      <vt:lpstr>L'environnement d'exécution des applications J2EE   </vt:lpstr>
      <vt:lpstr>L’architecture J2EE  </vt:lpstr>
      <vt:lpstr>Les conteneurs   </vt:lpstr>
      <vt:lpstr>L’architecture J2EE  </vt:lpstr>
      <vt:lpstr>Le conteneur web   </vt:lpstr>
      <vt:lpstr>L’architecture J2EE  </vt:lpstr>
      <vt:lpstr>Le conteneur d’EJB   </vt:lpstr>
      <vt:lpstr>Le conteneur d’EJB   </vt:lpstr>
      <vt:lpstr>L’architecture J2EE  </vt:lpstr>
      <vt:lpstr>Les services proposés par la plate-forme J2EE    </vt:lpstr>
      <vt:lpstr>Les EJB  </vt:lpstr>
      <vt:lpstr>Présentation des EJB    </vt:lpstr>
      <vt:lpstr>Présentation des EJB    </vt:lpstr>
      <vt:lpstr>Présentation des EJB    </vt:lpstr>
      <vt:lpstr>Présentation des EJB    </vt:lpstr>
      <vt:lpstr>Présentation des EJB    </vt:lpstr>
      <vt:lpstr>Présentation des EJB    </vt:lpstr>
      <vt:lpstr>Présentation des EJB    </vt:lpstr>
      <vt:lpstr>Présentation des EJB    </vt:lpstr>
      <vt:lpstr>Présentation des EJB    </vt:lpstr>
      <vt:lpstr>Les EJB  </vt:lpstr>
      <vt:lpstr>L’interface Remote    </vt:lpstr>
      <vt:lpstr>L’interface Remote    </vt:lpstr>
      <vt:lpstr>L’interface Remote    </vt:lpstr>
      <vt:lpstr>L’interface remote    </vt:lpstr>
      <vt:lpstr>Les EJB  </vt:lpstr>
      <vt:lpstr>L’interface Home   </vt:lpstr>
      <vt:lpstr>L’interface Home   </vt:lpstr>
      <vt:lpstr>L’interface Home   </vt:lpstr>
      <vt:lpstr>Les EJB  </vt:lpstr>
      <vt:lpstr>Les EJB Session   </vt:lpstr>
      <vt:lpstr>Les EJB Session   </vt:lpstr>
      <vt:lpstr>Les EJB Session sans état   </vt:lpstr>
      <vt:lpstr>Les EJB Session sans état   </vt:lpstr>
      <vt:lpstr>Les EJB Session sans état   </vt:lpstr>
      <vt:lpstr>Les EJB Session avec état  </vt:lpstr>
      <vt:lpstr>Les EJB Session avec état  </vt:lpstr>
      <vt:lpstr>Les EJB entité  </vt:lpstr>
      <vt:lpstr>Les EJB Entité  </vt:lpstr>
      <vt:lpstr>Les  EJB entité    </vt:lpstr>
      <vt:lpstr>Les EJB   </vt:lpstr>
      <vt:lpstr>Les outils pour développer et mettre œuvre les EJB    </vt:lpstr>
      <vt:lpstr>Les EJB   </vt:lpstr>
      <vt:lpstr>Le déploiement des EJB    </vt:lpstr>
      <vt:lpstr>Les EJB   </vt:lpstr>
      <vt:lpstr>L'appel d'un EJB par un client     </vt:lpstr>
      <vt:lpstr>Exemple d'appel d'un EJB session      </vt:lpstr>
      <vt:lpstr>Exemple d'appel d'un EJB session      </vt:lpstr>
      <vt:lpstr>Les  EJB orientés message      </vt:lpstr>
      <vt:lpstr>Les annotations  </vt:lpstr>
      <vt:lpstr>Les annotations  </vt:lpstr>
      <vt:lpstr>Les annotations      </vt:lpstr>
      <vt:lpstr>Les annotations      </vt:lpstr>
      <vt:lpstr>Les annotations      </vt:lpstr>
      <vt:lpstr>Les annotations      </vt:lpstr>
      <vt:lpstr>Les annotations  </vt:lpstr>
      <vt:lpstr>Mise en œuvre des annotations      </vt:lpstr>
      <vt:lpstr>Mise en œuvre des annotations      </vt:lpstr>
      <vt:lpstr>Les annotations  </vt:lpstr>
      <vt:lpstr>Les API qui utilisent les annotations      </vt:lpstr>
      <vt:lpstr>Les annotations standards      </vt:lpstr>
      <vt:lpstr>Les annotations standards      </vt:lpstr>
      <vt:lpstr>Les annotations standards      </vt:lpstr>
      <vt:lpstr>Les annotations standards      </vt:lpstr>
      <vt:lpstr>Les annotations  </vt:lpstr>
      <vt:lpstr>Les annotations communes      </vt:lpstr>
      <vt:lpstr>Les annotations communes      </vt:lpstr>
      <vt:lpstr>Les annotations communes       </vt:lpstr>
      <vt:lpstr>Les annotations communes       </vt:lpstr>
      <vt:lpstr>Les annotations communes       </vt:lpstr>
      <vt:lpstr>Les annotations communes       </vt:lpstr>
      <vt:lpstr>Les annotations  </vt:lpstr>
      <vt:lpstr>Les annotations personnalisées      </vt:lpstr>
      <vt:lpstr>Les annotations personnalisées      </vt:lpstr>
      <vt:lpstr>Les annotations personnalisées      </vt:lpstr>
      <vt:lpstr>Les annotations personnalisées      </vt:lpstr>
      <vt:lpstr>Les annotations  </vt:lpstr>
      <vt:lpstr>Les annotations pour les annotations      </vt:lpstr>
      <vt:lpstr>Les annotations pour les annotations      </vt:lpstr>
      <vt:lpstr>Les annotations pour les annotations      </vt:lpstr>
      <vt:lpstr>Les annotations pour les annotations      </vt:lpstr>
      <vt:lpstr>Les annotations pour les annotations      </vt:lpstr>
      <vt:lpstr>Les annotations  </vt:lpstr>
      <vt:lpstr>Exploitation des annotations      </vt:lpstr>
      <vt:lpstr>Exploitation des annotations APT      </vt:lpstr>
      <vt:lpstr>Exploitation des annotations APT      </vt:lpstr>
      <vt:lpstr>Exploitation des annotations APT      </vt:lpstr>
      <vt:lpstr>Exploitation des annotations APT      </vt:lpstr>
      <vt:lpstr>Exploitation des annotations APT      </vt:lpstr>
      <vt:lpstr>Exploitation des annotations APT      </vt:lpstr>
      <vt:lpstr>JPA  </vt:lpstr>
      <vt:lpstr>JPA : Introduction      </vt:lpstr>
      <vt:lpstr>JPA : Introduction      </vt:lpstr>
      <vt:lpstr>JPA : Introduction      </vt:lpstr>
      <vt:lpstr>JPA : Les entités      </vt:lpstr>
      <vt:lpstr>JPA : Les entités      </vt:lpstr>
      <vt:lpstr>JPA  </vt:lpstr>
      <vt:lpstr>JPA: Le mapping entre une entité et une table      </vt:lpstr>
      <vt:lpstr>JPA: Le mapping entre une entité et une table      </vt:lpstr>
      <vt:lpstr>JPA: Le mapping entre une entité et une table @Table      </vt:lpstr>
      <vt:lpstr>JPA: Le mapping entre une entité et une table @Column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@GeneratedValue       </vt:lpstr>
      <vt:lpstr>JPA: Le mapping entre une entité et une table  @Transient       </vt:lpstr>
      <vt:lpstr>JPA: Le mapping entre une entité et une table  @Basic      </vt:lpstr>
      <vt:lpstr>JPA: Le mapping entre une entité et une table  @Basic       </vt:lpstr>
      <vt:lpstr>JPA: Le mapping entre une entité et une table  @Basic       </vt:lpstr>
      <vt:lpstr>JPA: Le mapping entre une entité et une table  @Temporal       </vt:lpstr>
      <vt:lpstr>JPA  </vt:lpstr>
      <vt:lpstr>JPA: Le mapping de propriété complexe      </vt:lpstr>
      <vt:lpstr>JPA: Le mapping de propriété complexe @Lob      </vt:lpstr>
      <vt:lpstr>JPA: Le mapping de propriété complexe @Enumerated      </vt:lpstr>
      <vt:lpstr>JPA  </vt:lpstr>
      <vt:lpstr>JPA: Mapper une entité sur plusieurs tables       </vt:lpstr>
      <vt:lpstr>JPA: Mapper une entité sur plusieurs tables @SecondaryTable        </vt:lpstr>
      <vt:lpstr>JPA: Mapper une entité sur plusieurs tables @SecondaryTable        </vt:lpstr>
      <vt:lpstr>JPA: Mapper une entité sur plusieurs tables @SecondaryTables       </vt:lpstr>
      <vt:lpstr>JPA  </vt:lpstr>
      <vt:lpstr>JPA: Utilisation d'objets embarqués dans les entités       </vt:lpstr>
      <vt:lpstr>JPA  </vt:lpstr>
      <vt:lpstr>JPA: Fichier de configuration du mapping        </vt:lpstr>
      <vt:lpstr>JPA: Utilisation du bean entité        </vt:lpstr>
      <vt:lpstr>JPA: Utilisation du bean entité        </vt:lpstr>
      <vt:lpstr>JPA  </vt:lpstr>
      <vt:lpstr>JPA: EntityManager       </vt:lpstr>
      <vt:lpstr>JPA: EntityManager       </vt:lpstr>
      <vt:lpstr>JPA: EntityManager       </vt:lpstr>
      <vt:lpstr>JPA: EntityManager       </vt:lpstr>
      <vt:lpstr>JPA: EntityManager       </vt:lpstr>
      <vt:lpstr>JPA: EntityManager       </vt:lpstr>
      <vt:lpstr>JPA: EntityManager       </vt:lpstr>
      <vt:lpstr>JPA: EntityManager Insertion dans la BDD       </vt:lpstr>
      <vt:lpstr>JPA: EntityManager Recherche des occurrences       </vt:lpstr>
      <vt:lpstr>JPA: EntityManager Recherche  par requête       </vt:lpstr>
      <vt:lpstr>JPA: EntityManager Recherche  par requête       </vt:lpstr>
      <vt:lpstr>JPA: EntityManager Modifier une occurrence       </vt:lpstr>
      <vt:lpstr>JPA: EntityManager merge et remove       </vt:lpstr>
      <vt:lpstr>JPA  </vt:lpstr>
      <vt:lpstr>JPA:  Le fichier persistence.xml       </vt:lpstr>
      <vt:lpstr>JPA:  Le fichier persistence.xml       </vt:lpstr>
      <vt:lpstr>JPA:  Le fichier persistence.xml       </vt:lpstr>
      <vt:lpstr>JPA:  Le fichier persistence.xml       </vt:lpstr>
      <vt:lpstr>JPA  </vt:lpstr>
      <vt:lpstr>JPA: La gestion des transactions hors Java EE     </vt:lpstr>
      <vt:lpstr>JPA: La gestion des transactions hors Java EE     </vt:lpstr>
      <vt:lpstr>JPA  </vt:lpstr>
      <vt:lpstr>JPA: La gestion des relations entre tables dans le mapping     </vt:lpstr>
      <vt:lpstr>JPA:  Les callbacks d'événements     </vt:lpstr>
      <vt:lpstr>Le Framework de développement: Spring   </vt:lpstr>
      <vt:lpstr>Introduction  </vt:lpstr>
      <vt:lpstr>Les versions de Spring </vt:lpstr>
      <vt:lpstr>Les modules de Spring  </vt:lpstr>
      <vt:lpstr>Les modules de Spring  </vt:lpstr>
      <vt:lpstr>Design Pattern     </vt:lpstr>
      <vt:lpstr>Singleton     </vt:lpstr>
      <vt:lpstr>Design Pattern     </vt:lpstr>
      <vt:lpstr>Façade     </vt:lpstr>
      <vt:lpstr>Façade     </vt:lpstr>
      <vt:lpstr>Façade     </vt:lpstr>
      <vt:lpstr>Façade     </vt:lpstr>
      <vt:lpstr>Design Pattern     </vt:lpstr>
      <vt:lpstr>IOC  (Spring Core)  </vt:lpstr>
      <vt:lpstr>Spring Core  </vt:lpstr>
      <vt:lpstr>Injection de dépendance </vt:lpstr>
      <vt:lpstr>Injection de dépendance </vt:lpstr>
      <vt:lpstr>Injection de dépendance </vt:lpstr>
      <vt:lpstr>Injection de dépendance </vt:lpstr>
      <vt:lpstr>Fabrique de Bean et  contexte d’application</vt:lpstr>
      <vt:lpstr>Fabrique de Bean</vt:lpstr>
      <vt:lpstr>Fabrique de Bean</vt:lpstr>
      <vt:lpstr>Fabrique de Bean</vt:lpstr>
      <vt:lpstr>Fabrique de Bean</vt:lpstr>
      <vt:lpstr>Fabrique de Bean</vt:lpstr>
      <vt:lpstr>Fabrique de Bean</vt:lpstr>
      <vt:lpstr>Fabrique de Bean et  contexte d’application</vt:lpstr>
      <vt:lpstr>Le contexte d’application</vt:lpstr>
      <vt:lpstr>Le contexte d’application</vt:lpstr>
      <vt:lpstr>Le contexte d’application</vt:lpstr>
      <vt:lpstr>Fabrique de Bean et  contexte d’application</vt:lpstr>
      <vt:lpstr>Définition d’un Bean</vt:lpstr>
      <vt:lpstr>Définition d’un Bean</vt:lpstr>
      <vt:lpstr>Définition d’un Bean</vt:lpstr>
      <vt:lpstr>Définition d’un Bean</vt:lpstr>
      <vt:lpstr>Fabrique de Bean et  contexte d’application</vt:lpstr>
      <vt:lpstr>Les méthodes d’injection</vt:lpstr>
      <vt:lpstr>Injection par modificateur</vt:lpstr>
      <vt:lpstr>Injection par modificateur</vt:lpstr>
      <vt:lpstr>Injection par constructeur</vt:lpstr>
      <vt:lpstr>Injection par constructeur</vt:lpstr>
      <vt:lpstr>Injection par constructeur</vt:lpstr>
      <vt:lpstr>Injection par constructeur</vt:lpstr>
      <vt:lpstr>Injection par constructeur</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Injection des propriétés</vt:lpstr>
      <vt:lpstr>Design Pattern     </vt:lpstr>
      <vt:lpstr>AOP (Spring AOP) </vt:lpstr>
      <vt:lpstr>Spring AOP  </vt:lpstr>
      <vt:lpstr>Spring AOP  </vt:lpstr>
      <vt:lpstr>Spring AOP  </vt:lpstr>
      <vt:lpstr>Spring AOP  </vt:lpstr>
      <vt:lpstr>De l’objet à l’Aspect: Notions de base</vt:lpstr>
      <vt:lpstr>De l’objet à l’Aspect: Notions de base</vt:lpstr>
      <vt:lpstr>Spring AOP  </vt:lpstr>
      <vt:lpstr>Spring AOP  </vt:lpstr>
      <vt:lpstr>Spring AOP: principe d’un proxy  </vt:lpstr>
      <vt:lpstr>Spring AOP  </vt:lpstr>
      <vt:lpstr>Spring AOP  </vt:lpstr>
      <vt:lpstr>Spring AOP  </vt:lpstr>
      <vt:lpstr>Design Pattern     </vt:lpstr>
      <vt:lpstr>Value Object     </vt:lpstr>
      <vt:lpstr>Références   </vt:lpstr>
      <vt:lpstr>Diaporama personnalisé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hassane</dc:creator>
  <cp:lastModifiedBy>hassan abbou</cp:lastModifiedBy>
  <cp:revision>3986</cp:revision>
  <dcterms:modified xsi:type="dcterms:W3CDTF">2019-10-08T20:33:09Z</dcterms:modified>
</cp:coreProperties>
</file>