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4"/>
  </p:notesMasterIdLst>
  <p:handoutMasterIdLst>
    <p:handoutMasterId r:id="rId25"/>
  </p:handoutMasterIdLst>
  <p:sldIdLst>
    <p:sldId id="257" r:id="rId2"/>
    <p:sldId id="258" r:id="rId3"/>
    <p:sldId id="508" r:id="rId4"/>
    <p:sldId id="509" r:id="rId5"/>
    <p:sldId id="510" r:id="rId6"/>
    <p:sldId id="512" r:id="rId7"/>
    <p:sldId id="513" r:id="rId8"/>
    <p:sldId id="511" r:id="rId9"/>
    <p:sldId id="514" r:id="rId10"/>
    <p:sldId id="515" r:id="rId11"/>
    <p:sldId id="516" r:id="rId12"/>
    <p:sldId id="517" r:id="rId13"/>
    <p:sldId id="518" r:id="rId14"/>
    <p:sldId id="519" r:id="rId15"/>
    <p:sldId id="520" r:id="rId16"/>
    <p:sldId id="521" r:id="rId17"/>
    <p:sldId id="522" r:id="rId18"/>
    <p:sldId id="523" r:id="rId19"/>
    <p:sldId id="524" r:id="rId20"/>
    <p:sldId id="525" r:id="rId21"/>
    <p:sldId id="526" r:id="rId22"/>
    <p:sldId id="527" r:id="rId23"/>
  </p:sldIdLst>
  <p:sldSz cx="9144000" cy="6858000" type="screen4x3"/>
  <p:notesSz cx="6667500" cy="9801225"/>
  <p:defaultTextStyle>
    <a:defPPr>
      <a:defRPr lang="en-US"/>
    </a:defPPr>
    <a:lvl1pPr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7">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6F4FF"/>
    <a:srgbClr val="00CC00"/>
    <a:srgbClr val="00FF00"/>
    <a:srgbClr val="99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0" autoAdjust="0"/>
    <p:restoredTop sz="94640" autoAdjust="0"/>
  </p:normalViewPr>
  <p:slideViewPr>
    <p:cSldViewPr snapToGrid="0">
      <p:cViewPr varScale="1">
        <p:scale>
          <a:sx n="63" d="100"/>
          <a:sy n="63" d="100"/>
        </p:scale>
        <p:origin x="126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708"/>
    </p:cViewPr>
  </p:sorterViewPr>
  <p:notesViewPr>
    <p:cSldViewPr snapToGrid="0">
      <p:cViewPr varScale="1">
        <p:scale>
          <a:sx n="80" d="100"/>
          <a:sy n="80" d="100"/>
        </p:scale>
        <p:origin x="-3936" y="-84"/>
      </p:cViewPr>
      <p:guideLst>
        <p:guide orient="horz" pos="3087"/>
        <p:guide pos="210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EA4A0282-EE17-4806-A18F-EE035916837C}"/>
              </a:ext>
            </a:extLst>
          </p:cNvPr>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r>
              <a:rPr lang="en-GB"/>
              <a:t>Tecnofutur3 introduction à java</a:t>
            </a:r>
          </a:p>
        </p:txBody>
      </p:sp>
      <p:sp>
        <p:nvSpPr>
          <p:cNvPr id="284675" name="Rectangle 3">
            <a:extLst>
              <a:ext uri="{FF2B5EF4-FFF2-40B4-BE49-F238E27FC236}">
                <a16:creationId xmlns:a16="http://schemas.microsoft.com/office/drawing/2014/main" id="{77910884-8C95-4D12-B203-96BF3EF83556}"/>
              </a:ext>
            </a:extLst>
          </p:cNvPr>
          <p:cNvSpPr>
            <a:spLocks noGrp="1" noChangeArrowheads="1"/>
          </p:cNvSpPr>
          <p:nvPr>
            <p:ph type="dt" sz="quarter" idx="1"/>
          </p:nvPr>
        </p:nvSpPr>
        <p:spPr bwMode="auto">
          <a:xfrm>
            <a:off x="377825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GB"/>
          </a:p>
        </p:txBody>
      </p:sp>
      <p:sp>
        <p:nvSpPr>
          <p:cNvPr id="284676" name="Rectangle 4">
            <a:extLst>
              <a:ext uri="{FF2B5EF4-FFF2-40B4-BE49-F238E27FC236}">
                <a16:creationId xmlns:a16="http://schemas.microsoft.com/office/drawing/2014/main" id="{70F5ADCD-9167-4301-ABA4-F21A22B61616}"/>
              </a:ext>
            </a:extLst>
          </p:cNvPr>
          <p:cNvSpPr>
            <a:spLocks noGrp="1" noChangeArrowheads="1"/>
          </p:cNvSpPr>
          <p:nvPr>
            <p:ph type="ftr" sz="quarter" idx="2"/>
          </p:nvPr>
        </p:nvSpPr>
        <p:spPr bwMode="auto">
          <a:xfrm>
            <a:off x="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GB"/>
          </a:p>
        </p:txBody>
      </p:sp>
      <p:sp>
        <p:nvSpPr>
          <p:cNvPr id="284677" name="Rectangle 5">
            <a:extLst>
              <a:ext uri="{FF2B5EF4-FFF2-40B4-BE49-F238E27FC236}">
                <a16:creationId xmlns:a16="http://schemas.microsoft.com/office/drawing/2014/main" id="{E32C2311-80CF-494D-A5AF-8E6C63AD5674}"/>
              </a:ext>
            </a:extLst>
          </p:cNvPr>
          <p:cNvSpPr>
            <a:spLocks noGrp="1" noChangeArrowheads="1"/>
          </p:cNvSpPr>
          <p:nvPr>
            <p:ph type="sldNum" sz="quarter" idx="3"/>
          </p:nvPr>
        </p:nvSpPr>
        <p:spPr bwMode="auto">
          <a:xfrm>
            <a:off x="377825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E94A8517-829B-43E0-86B8-0AFD4EDEA730}" type="slidenum">
              <a:rPr lang="en-GB" altLang="fr-FR"/>
              <a:pPr/>
              <a:t>‹N°›</a:t>
            </a:fld>
            <a:endParaRPr lang="en-GB" altLang="fr-F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C2F5FE2-98AE-4ABA-BA9C-FE5C4E245134}"/>
              </a:ext>
            </a:extLst>
          </p:cNvPr>
          <p:cNvSpPr>
            <a:spLocks noGrp="1" noChangeArrowheads="1"/>
          </p:cNvSpPr>
          <p:nvPr>
            <p:ph type="hdr" sz="quarter"/>
          </p:nvPr>
        </p:nvSpPr>
        <p:spPr bwMode="auto">
          <a:xfrm>
            <a:off x="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pitchFamily="18" charset="0"/>
              </a:defRPr>
            </a:lvl1pPr>
          </a:lstStyle>
          <a:p>
            <a:pPr>
              <a:defRPr/>
            </a:pPr>
            <a:r>
              <a:rPr lang="en-US"/>
              <a:t>Tecnofutur3 introduction à java</a:t>
            </a:r>
          </a:p>
        </p:txBody>
      </p:sp>
      <p:sp>
        <p:nvSpPr>
          <p:cNvPr id="5123" name="Rectangle 3">
            <a:extLst>
              <a:ext uri="{FF2B5EF4-FFF2-40B4-BE49-F238E27FC236}">
                <a16:creationId xmlns:a16="http://schemas.microsoft.com/office/drawing/2014/main" id="{3B1831FA-E034-496C-AB50-D4B0D7B4ADE1}"/>
              </a:ext>
            </a:extLst>
          </p:cNvPr>
          <p:cNvSpPr>
            <a:spLocks noGrp="1" noChangeArrowheads="1"/>
          </p:cNvSpPr>
          <p:nvPr>
            <p:ph type="dt" idx="1"/>
          </p:nvPr>
        </p:nvSpPr>
        <p:spPr bwMode="auto">
          <a:xfrm>
            <a:off x="3778250" y="0"/>
            <a:ext cx="2889250" cy="4905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63492" name="Rectangle 4">
            <a:extLst>
              <a:ext uri="{FF2B5EF4-FFF2-40B4-BE49-F238E27FC236}">
                <a16:creationId xmlns:a16="http://schemas.microsoft.com/office/drawing/2014/main" id="{8398ADF8-FD68-4BED-88D6-B733D4EA1AD7}"/>
              </a:ext>
            </a:extLst>
          </p:cNvPr>
          <p:cNvSpPr>
            <a:spLocks noGrp="1" noRot="1" noChangeAspect="1" noChangeArrowheads="1" noTextEdit="1"/>
          </p:cNvSpPr>
          <p:nvPr>
            <p:ph type="sldImg" idx="2"/>
          </p:nvPr>
        </p:nvSpPr>
        <p:spPr bwMode="auto">
          <a:xfrm>
            <a:off x="884238" y="735013"/>
            <a:ext cx="4900612" cy="36750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22A7DC47-86D2-4668-9C58-A2B327327B35}"/>
              </a:ext>
            </a:extLst>
          </p:cNvPr>
          <p:cNvSpPr>
            <a:spLocks noGrp="1" noChangeArrowheads="1"/>
          </p:cNvSpPr>
          <p:nvPr>
            <p:ph type="body" sz="quarter" idx="3"/>
          </p:nvPr>
        </p:nvSpPr>
        <p:spPr bwMode="auto">
          <a:xfrm>
            <a:off x="889000" y="4656138"/>
            <a:ext cx="4889500" cy="4410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B85192C2-B80C-4F33-BB40-449A199582CD}"/>
              </a:ext>
            </a:extLst>
          </p:cNvPr>
          <p:cNvSpPr>
            <a:spLocks noGrp="1" noChangeArrowheads="1"/>
          </p:cNvSpPr>
          <p:nvPr>
            <p:ph type="ftr" sz="quarter" idx="4"/>
          </p:nvPr>
        </p:nvSpPr>
        <p:spPr bwMode="auto">
          <a:xfrm>
            <a:off x="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pitchFamily="18" charset="0"/>
              </a:defRPr>
            </a:lvl1pPr>
          </a:lstStyle>
          <a:p>
            <a:pPr>
              <a:defRPr/>
            </a:pPr>
            <a:endParaRPr lang="en-US"/>
          </a:p>
        </p:txBody>
      </p:sp>
      <p:sp>
        <p:nvSpPr>
          <p:cNvPr id="5127" name="Rectangle 7">
            <a:extLst>
              <a:ext uri="{FF2B5EF4-FFF2-40B4-BE49-F238E27FC236}">
                <a16:creationId xmlns:a16="http://schemas.microsoft.com/office/drawing/2014/main" id="{CCAD15B2-3700-423E-A560-A3EB4012B857}"/>
              </a:ext>
            </a:extLst>
          </p:cNvPr>
          <p:cNvSpPr>
            <a:spLocks noGrp="1" noChangeArrowheads="1"/>
          </p:cNvSpPr>
          <p:nvPr>
            <p:ph type="sldNum" sz="quarter" idx="5"/>
          </p:nvPr>
        </p:nvSpPr>
        <p:spPr bwMode="auto">
          <a:xfrm>
            <a:off x="3778250" y="9310688"/>
            <a:ext cx="2889250" cy="4905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34B97FC2-16E0-441C-9CE8-632E984BB720}" type="slidenum">
              <a:rPr lang="en-US" altLang="fr-FR"/>
              <a:pPr/>
              <a:t>‹N°›</a:t>
            </a:fld>
            <a:endParaRPr lang="en-US" altLang="fr-FR"/>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5B624D16-6E4D-45EA-A542-FA15993E50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fld id="{96485B19-0FE4-4156-90FE-CD06A687421C}" type="slidenum">
              <a:rPr lang="en-US" altLang="fr-FR" sz="1200">
                <a:latin typeface="Times New Roman" panose="02020603050405020304" pitchFamily="18" charset="0"/>
              </a:rPr>
              <a:pPr/>
              <a:t>1</a:t>
            </a:fld>
            <a:endParaRPr lang="en-US" altLang="fr-FR" sz="1200">
              <a:latin typeface="Times New Roman" panose="02020603050405020304" pitchFamily="18" charset="0"/>
            </a:endParaRPr>
          </a:p>
        </p:txBody>
      </p:sp>
      <p:sp>
        <p:nvSpPr>
          <p:cNvPr id="64515" name="Rectangle 2">
            <a:extLst>
              <a:ext uri="{FF2B5EF4-FFF2-40B4-BE49-F238E27FC236}">
                <a16:creationId xmlns:a16="http://schemas.microsoft.com/office/drawing/2014/main" id="{C94E5466-CF04-4951-9F3C-A67DB463D55D}"/>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B4C60A92-9704-4CF9-A4E9-4D8BE13FC2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rgbClr val="C0C0C0"/>
        </a:solidFill>
        <a:effectLst/>
      </p:bgPr>
    </p:bg>
    <p:spTree>
      <p:nvGrpSpPr>
        <p:cNvPr id="1" name=""/>
        <p:cNvGrpSpPr/>
        <p:nvPr/>
      </p:nvGrpSpPr>
      <p:grpSpPr>
        <a:xfrm>
          <a:off x="0" y="0"/>
          <a:ext cx="0" cy="0"/>
          <a:chOff x="0" y="0"/>
          <a:chExt cx="0" cy="0"/>
        </a:xfrm>
      </p:grpSpPr>
      <p:sp>
        <p:nvSpPr>
          <p:cNvPr id="3" name="Rectangle 1033">
            <a:extLst>
              <a:ext uri="{FF2B5EF4-FFF2-40B4-BE49-F238E27FC236}">
                <a16:creationId xmlns:a16="http://schemas.microsoft.com/office/drawing/2014/main" id="{7D6DB94D-1427-491D-A7C9-779C0664DEFC}"/>
              </a:ext>
            </a:extLst>
          </p:cNvPr>
          <p:cNvSpPr>
            <a:spLocks noChangeArrowheads="1"/>
          </p:cNvSpPr>
          <p:nvPr userDrawn="1"/>
        </p:nvSpPr>
        <p:spPr bwMode="auto">
          <a:xfrm>
            <a:off x="0" y="0"/>
            <a:ext cx="9144000" cy="3505200"/>
          </a:xfrm>
          <a:prstGeom prst="rect">
            <a:avLst/>
          </a:prstGeom>
          <a:gradFill rotWithShape="1">
            <a:gsLst>
              <a:gs pos="0">
                <a:schemeClr val="accent1"/>
              </a:gs>
              <a:gs pos="100000">
                <a:schemeClr val="tx1"/>
              </a:gs>
            </a:gsLst>
            <a:lin ang="1890000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defRPr/>
            </a:pPr>
            <a:endParaRPr lang="fr-FR" altLang="fr-FR"/>
          </a:p>
        </p:txBody>
      </p:sp>
      <p:sp>
        <p:nvSpPr>
          <p:cNvPr id="4" name="Rectangle 1031">
            <a:extLst>
              <a:ext uri="{FF2B5EF4-FFF2-40B4-BE49-F238E27FC236}">
                <a16:creationId xmlns:a16="http://schemas.microsoft.com/office/drawing/2014/main" id="{3D6BB721-30F6-4085-B29F-72EA16BC2345}"/>
              </a:ext>
            </a:extLst>
          </p:cNvPr>
          <p:cNvSpPr>
            <a:spLocks noChangeArrowheads="1"/>
          </p:cNvSpPr>
          <p:nvPr userDrawn="1"/>
        </p:nvSpPr>
        <p:spPr bwMode="auto">
          <a:xfrm>
            <a:off x="0" y="3494088"/>
            <a:ext cx="9144000" cy="3363912"/>
          </a:xfrm>
          <a:prstGeom prst="rect">
            <a:avLst/>
          </a:prstGeom>
          <a:gradFill rotWithShape="1">
            <a:gsLst>
              <a:gs pos="0">
                <a:schemeClr val="tx1"/>
              </a:gs>
              <a:gs pos="100000">
                <a:schemeClr val="accent1"/>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defRPr/>
            </a:pPr>
            <a:endParaRPr lang="fr-FR" altLang="fr-FR"/>
          </a:p>
        </p:txBody>
      </p:sp>
      <p:sp>
        <p:nvSpPr>
          <p:cNvPr id="425989" name="Rectangle 1029"/>
          <p:cNvSpPr>
            <a:spLocks noGrp="1" noChangeArrowheads="1"/>
          </p:cNvSpPr>
          <p:nvPr>
            <p:ph type="ctrTitle" sz="quarter"/>
          </p:nvPr>
        </p:nvSpPr>
        <p:spPr>
          <a:xfrm>
            <a:off x="1331913" y="2420938"/>
            <a:ext cx="7812087" cy="1074737"/>
          </a:xfrm>
          <a:solidFill>
            <a:schemeClr val="bg1">
              <a:alpha val="50000"/>
            </a:schemeClr>
          </a:solidFill>
          <a:ln w="19050">
            <a:solidFill>
              <a:schemeClr val="bg1"/>
            </a:solidFill>
          </a:ln>
        </p:spPr>
        <p:txBody>
          <a:bodyPr lIns="90000" rIns="144000" anchor="ctr"/>
          <a:lstStyle>
            <a:lvl1pPr>
              <a:defRPr>
                <a:latin typeface="Arial" charset="0"/>
              </a:defRPr>
            </a:lvl1pPr>
          </a:lstStyle>
          <a:p>
            <a:r>
              <a:rPr lang="fr-FR" altLang="en-US"/>
              <a:t>Main Title (Arial bold, 32pt - Maximum</a:t>
            </a:r>
            <a:br>
              <a:rPr lang="fr-FR" altLang="en-US"/>
            </a:br>
            <a:r>
              <a:rPr lang="fr-FR" altLang="en-US"/>
              <a:t>2 lines)</a:t>
            </a:r>
            <a:endParaRPr lang="fr-FR"/>
          </a:p>
        </p:txBody>
      </p:sp>
    </p:spTree>
    <p:extLst>
      <p:ext uri="{BB962C8B-B14F-4D97-AF65-F5344CB8AC3E}">
        <p14:creationId xmlns:p14="http://schemas.microsoft.com/office/powerpoint/2010/main" val="1291563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34252489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2600" y="203200"/>
            <a:ext cx="2247900" cy="57404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88900" y="203200"/>
            <a:ext cx="6591300" cy="5740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2051888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8900" y="203200"/>
            <a:ext cx="8991600" cy="922338"/>
          </a:xfrm>
        </p:spPr>
        <p:txBody>
          <a:bodyPr/>
          <a:lstStyle/>
          <a:p>
            <a:r>
              <a:rPr lang="fr-FR"/>
              <a:t>Cliquez pour modifier le style du titre</a:t>
            </a:r>
          </a:p>
        </p:txBody>
      </p:sp>
      <p:sp>
        <p:nvSpPr>
          <p:cNvPr id="3" name="Espace réservé du texte 2"/>
          <p:cNvSpPr>
            <a:spLocks noGrp="1"/>
          </p:cNvSpPr>
          <p:nvPr>
            <p:ph type="body" sz="half" idx="1"/>
          </p:nvPr>
        </p:nvSpPr>
        <p:spPr>
          <a:xfrm>
            <a:off x="152400" y="1295400"/>
            <a:ext cx="43434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95400"/>
            <a:ext cx="43434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47562335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88900" y="203200"/>
            <a:ext cx="8991600" cy="922338"/>
          </a:xfrm>
        </p:spPr>
        <p:txBody>
          <a:bodyPr/>
          <a:lstStyle/>
          <a:p>
            <a:r>
              <a:rPr lang="fr-FR"/>
              <a:t>Cliquez pour modifier le style du titre</a:t>
            </a:r>
          </a:p>
        </p:txBody>
      </p:sp>
      <p:sp>
        <p:nvSpPr>
          <p:cNvPr id="3" name="Espace réservé du tableau 2"/>
          <p:cNvSpPr>
            <a:spLocks noGrp="1"/>
          </p:cNvSpPr>
          <p:nvPr>
            <p:ph type="tbl" idx="1"/>
          </p:nvPr>
        </p:nvSpPr>
        <p:spPr>
          <a:xfrm>
            <a:off x="152400" y="1295400"/>
            <a:ext cx="8839200" cy="4648200"/>
          </a:xfrm>
        </p:spPr>
        <p:txBody>
          <a:bodyPr/>
          <a:lstStyle/>
          <a:p>
            <a:pPr lvl="0"/>
            <a:endParaRPr lang="fr-FR" noProof="0"/>
          </a:p>
        </p:txBody>
      </p:sp>
    </p:spTree>
    <p:extLst>
      <p:ext uri="{BB962C8B-B14F-4D97-AF65-F5344CB8AC3E}">
        <p14:creationId xmlns:p14="http://schemas.microsoft.com/office/powerpoint/2010/main" val="300197171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re. Texte et image de la bibliothèque">
    <p:spTree>
      <p:nvGrpSpPr>
        <p:cNvPr id="1" name=""/>
        <p:cNvGrpSpPr/>
        <p:nvPr/>
      </p:nvGrpSpPr>
      <p:grpSpPr>
        <a:xfrm>
          <a:off x="0" y="0"/>
          <a:ext cx="0" cy="0"/>
          <a:chOff x="0" y="0"/>
          <a:chExt cx="0" cy="0"/>
        </a:xfrm>
      </p:grpSpPr>
      <p:sp>
        <p:nvSpPr>
          <p:cNvPr id="2" name="Titre 1"/>
          <p:cNvSpPr>
            <a:spLocks noGrp="1"/>
          </p:cNvSpPr>
          <p:nvPr>
            <p:ph type="title"/>
          </p:nvPr>
        </p:nvSpPr>
        <p:spPr>
          <a:xfrm>
            <a:off x="88900" y="203200"/>
            <a:ext cx="8991600" cy="922338"/>
          </a:xfrm>
        </p:spPr>
        <p:txBody>
          <a:bodyPr/>
          <a:lstStyle/>
          <a:p>
            <a:r>
              <a:rPr lang="fr-FR"/>
              <a:t>Cliquez pour modifier le style du titre</a:t>
            </a:r>
          </a:p>
        </p:txBody>
      </p:sp>
      <p:sp>
        <p:nvSpPr>
          <p:cNvPr id="3" name="Espace réservé du texte 2"/>
          <p:cNvSpPr>
            <a:spLocks noGrp="1"/>
          </p:cNvSpPr>
          <p:nvPr>
            <p:ph type="body" sz="half" idx="1"/>
          </p:nvPr>
        </p:nvSpPr>
        <p:spPr>
          <a:xfrm>
            <a:off x="152400" y="1295400"/>
            <a:ext cx="43434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image de la bibliothèque 3"/>
          <p:cNvSpPr>
            <a:spLocks noGrp="1"/>
          </p:cNvSpPr>
          <p:nvPr>
            <p:ph type="clipArt" sz="half" idx="2"/>
          </p:nvPr>
        </p:nvSpPr>
        <p:spPr>
          <a:xfrm>
            <a:off x="4648200" y="1295400"/>
            <a:ext cx="4343400" cy="4648200"/>
          </a:xfrm>
        </p:spPr>
        <p:txBody>
          <a:bodyPr/>
          <a:lstStyle/>
          <a:p>
            <a:pPr lvl="0"/>
            <a:endParaRPr lang="fr-FR" noProof="0"/>
          </a:p>
        </p:txBody>
      </p:sp>
    </p:spTree>
    <p:extLst>
      <p:ext uri="{BB962C8B-B14F-4D97-AF65-F5344CB8AC3E}">
        <p14:creationId xmlns:p14="http://schemas.microsoft.com/office/powerpoint/2010/main" val="33945544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8787016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extLst>
      <p:ext uri="{BB962C8B-B14F-4D97-AF65-F5344CB8AC3E}">
        <p14:creationId xmlns:p14="http://schemas.microsoft.com/office/powerpoint/2010/main" val="10153242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52400" y="1295400"/>
            <a:ext cx="4343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295400"/>
            <a:ext cx="43434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337320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05356601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41947061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51436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350462173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04399283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a:extLst>
              <a:ext uri="{FF2B5EF4-FFF2-40B4-BE49-F238E27FC236}">
                <a16:creationId xmlns:a16="http://schemas.microsoft.com/office/drawing/2014/main" id="{5212716A-E039-4D04-A86C-E6E6EC70426B}"/>
              </a:ext>
            </a:extLst>
          </p:cNvPr>
          <p:cNvSpPr>
            <a:spLocks noChangeArrowheads="1"/>
          </p:cNvSpPr>
          <p:nvPr userDrawn="1"/>
        </p:nvSpPr>
        <p:spPr bwMode="auto">
          <a:xfrm>
            <a:off x="0" y="6408738"/>
            <a:ext cx="9144000" cy="476250"/>
          </a:xfrm>
          <a:prstGeom prst="rect">
            <a:avLst/>
          </a:prstGeom>
          <a:gradFill rotWithShape="1">
            <a:gsLst>
              <a:gs pos="0">
                <a:schemeClr val="tx1"/>
              </a:gs>
              <a:gs pos="100000">
                <a:schemeClr val="accent1"/>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algn="ctr" eaLnBrk="0" fontAlgn="base" hangingPunct="0">
              <a:spcBef>
                <a:spcPct val="0"/>
              </a:spcBef>
              <a:spcAft>
                <a:spcPct val="0"/>
              </a:spcAft>
              <a:defRPr sz="1600">
                <a:solidFill>
                  <a:schemeClr val="tx1"/>
                </a:solidFill>
                <a:latin typeface="Arial" charset="0"/>
              </a:defRPr>
            </a:lvl6pPr>
            <a:lvl7pPr marL="2971800" indent="-228600" algn="ctr" eaLnBrk="0" fontAlgn="base" hangingPunct="0">
              <a:spcBef>
                <a:spcPct val="0"/>
              </a:spcBef>
              <a:spcAft>
                <a:spcPct val="0"/>
              </a:spcAft>
              <a:defRPr sz="1600">
                <a:solidFill>
                  <a:schemeClr val="tx1"/>
                </a:solidFill>
                <a:latin typeface="Arial" charset="0"/>
              </a:defRPr>
            </a:lvl7pPr>
            <a:lvl8pPr marL="3429000" indent="-228600" algn="ctr" eaLnBrk="0" fontAlgn="base" hangingPunct="0">
              <a:spcBef>
                <a:spcPct val="0"/>
              </a:spcBef>
              <a:spcAft>
                <a:spcPct val="0"/>
              </a:spcAft>
              <a:defRPr sz="1600">
                <a:solidFill>
                  <a:schemeClr val="tx1"/>
                </a:solidFill>
                <a:latin typeface="Arial" charset="0"/>
              </a:defRPr>
            </a:lvl8pPr>
            <a:lvl9pPr marL="3886200" indent="-228600" algn="ctr" eaLnBrk="0" fontAlgn="base" hangingPunct="0">
              <a:spcBef>
                <a:spcPct val="0"/>
              </a:spcBef>
              <a:spcAft>
                <a:spcPct val="0"/>
              </a:spcAft>
              <a:defRPr sz="1600">
                <a:solidFill>
                  <a:schemeClr val="tx1"/>
                </a:solidFill>
                <a:latin typeface="Arial" charset="0"/>
              </a:defRPr>
            </a:lvl9pPr>
          </a:lstStyle>
          <a:p>
            <a:pPr>
              <a:defRPr/>
            </a:pPr>
            <a:endParaRPr lang="fr-FR" altLang="fr-FR" dirty="0"/>
          </a:p>
        </p:txBody>
      </p:sp>
      <p:sp>
        <p:nvSpPr>
          <p:cNvPr id="1027" name="Rectangle 3">
            <a:extLst>
              <a:ext uri="{FF2B5EF4-FFF2-40B4-BE49-F238E27FC236}">
                <a16:creationId xmlns:a16="http://schemas.microsoft.com/office/drawing/2014/main" id="{27F40A20-18C7-4E83-9F7C-02B91CF3491E}"/>
              </a:ext>
            </a:extLst>
          </p:cNvPr>
          <p:cNvSpPr>
            <a:spLocks noGrp="1" noChangeArrowheads="1"/>
          </p:cNvSpPr>
          <p:nvPr>
            <p:ph type="title"/>
          </p:nvPr>
        </p:nvSpPr>
        <p:spPr bwMode="auto">
          <a:xfrm>
            <a:off x="88900" y="203200"/>
            <a:ext cx="89916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36000" rIns="91440" bIns="36000" numCol="1" anchor="t" anchorCtr="0" compatLnSpc="1">
            <a:prstTxWarp prst="textNoShape">
              <a:avLst/>
            </a:prstTxWarp>
          </a:bodyPr>
          <a:lstStyle/>
          <a:p>
            <a:pPr lvl="0"/>
            <a:r>
              <a:rPr lang="fr-FR" altLang="fr-FR"/>
              <a:t>Cliquez pour modifier le style du titre du masque</a:t>
            </a:r>
          </a:p>
        </p:txBody>
      </p:sp>
      <p:sp>
        <p:nvSpPr>
          <p:cNvPr id="1028" name="Rectangle 4">
            <a:extLst>
              <a:ext uri="{FF2B5EF4-FFF2-40B4-BE49-F238E27FC236}">
                <a16:creationId xmlns:a16="http://schemas.microsoft.com/office/drawing/2014/main" id="{54557181-F4B1-44B3-B8D4-FC38CFE6A226}"/>
              </a:ext>
            </a:extLst>
          </p:cNvPr>
          <p:cNvSpPr>
            <a:spLocks noGrp="1" noChangeArrowheads="1"/>
          </p:cNvSpPr>
          <p:nvPr>
            <p:ph type="body" idx="1"/>
          </p:nvPr>
        </p:nvSpPr>
        <p:spPr bwMode="auto">
          <a:xfrm>
            <a:off x="152400" y="1295400"/>
            <a:ext cx="8839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Premier niveau</a:t>
            </a:r>
          </a:p>
          <a:p>
            <a:pPr lvl="1"/>
            <a:r>
              <a:rPr lang="fr-FR" altLang="fr-FR"/>
              <a:t>Deuxième niveau</a:t>
            </a:r>
          </a:p>
          <a:p>
            <a:pPr lvl="2"/>
            <a:r>
              <a:rPr lang="fr-FR" altLang="fr-FR"/>
              <a:t>Troisième niveau</a:t>
            </a:r>
          </a:p>
        </p:txBody>
      </p:sp>
      <p:grpSp>
        <p:nvGrpSpPr>
          <p:cNvPr id="1029" name="Group 5">
            <a:extLst>
              <a:ext uri="{FF2B5EF4-FFF2-40B4-BE49-F238E27FC236}">
                <a16:creationId xmlns:a16="http://schemas.microsoft.com/office/drawing/2014/main" id="{E06DB918-AF16-4000-9D6E-6959532A080E}"/>
              </a:ext>
            </a:extLst>
          </p:cNvPr>
          <p:cNvGrpSpPr>
            <a:grpSpLocks/>
          </p:cNvGrpSpPr>
          <p:nvPr/>
        </p:nvGrpSpPr>
        <p:grpSpPr bwMode="auto">
          <a:xfrm>
            <a:off x="12700" y="25400"/>
            <a:ext cx="9131300" cy="952500"/>
            <a:chOff x="8" y="16"/>
            <a:chExt cx="5752" cy="600"/>
          </a:xfrm>
        </p:grpSpPr>
        <p:sp>
          <p:nvSpPr>
            <p:cNvPr id="1030" name="Line 6">
              <a:extLst>
                <a:ext uri="{FF2B5EF4-FFF2-40B4-BE49-F238E27FC236}">
                  <a16:creationId xmlns:a16="http://schemas.microsoft.com/office/drawing/2014/main" id="{8D197FBE-F6B0-4C31-BAC7-BA44FE0910BD}"/>
                </a:ext>
              </a:extLst>
            </p:cNvPr>
            <p:cNvSpPr>
              <a:spLocks noChangeShapeType="1"/>
            </p:cNvSpPr>
            <p:nvPr/>
          </p:nvSpPr>
          <p:spPr bwMode="auto">
            <a:xfrm>
              <a:off x="8" y="104"/>
              <a:ext cx="5752" cy="0"/>
            </a:xfrm>
            <a:prstGeom prst="line">
              <a:avLst/>
            </a:prstGeom>
            <a:noFill/>
            <a:ln w="12700">
              <a:solidFill>
                <a:srgbClr val="009BCC"/>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1031" name="Line 7">
              <a:extLst>
                <a:ext uri="{FF2B5EF4-FFF2-40B4-BE49-F238E27FC236}">
                  <a16:creationId xmlns:a16="http://schemas.microsoft.com/office/drawing/2014/main" id="{A7DEFF02-FF2B-48CD-B829-01BB7B60C0A9}"/>
                </a:ext>
              </a:extLst>
            </p:cNvPr>
            <p:cNvSpPr>
              <a:spLocks noChangeShapeType="1"/>
            </p:cNvSpPr>
            <p:nvPr/>
          </p:nvSpPr>
          <p:spPr bwMode="auto">
            <a:xfrm>
              <a:off x="48" y="16"/>
              <a:ext cx="0" cy="600"/>
            </a:xfrm>
            <a:prstGeom prst="line">
              <a:avLst/>
            </a:prstGeom>
            <a:noFill/>
            <a:ln w="12700">
              <a:solidFill>
                <a:srgbClr val="009BCC"/>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grpSp>
    </p:spTree>
  </p:cSld>
  <p:clrMap bg1="lt1" tx1="dk1" bg2="lt2" tx2="dk2" accent1="accent1" accent2="accent2" accent3="accent3" accent4="accent4" accent5="accent5" accent6="accent6" hlink="hlink" folHlink="folHlink"/>
  <p:sldLayoutIdLst>
    <p:sldLayoutId id="2147483828"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transition/>
  <p:hf hdr="0" dt="0"/>
  <p:txStyles>
    <p:titleStyle>
      <a:lvl1pPr algn="l" rtl="0" eaLnBrk="0" fontAlgn="base" hangingPunct="0">
        <a:lnSpc>
          <a:spcPct val="85000"/>
        </a:lnSpc>
        <a:spcBef>
          <a:spcPct val="0"/>
        </a:spcBef>
        <a:spcAft>
          <a:spcPct val="0"/>
        </a:spcAft>
        <a:defRPr sz="3200" b="1">
          <a:solidFill>
            <a:schemeClr val="tx2"/>
          </a:solidFill>
          <a:latin typeface="+mj-lt"/>
          <a:ea typeface="+mj-ea"/>
          <a:cs typeface="+mj-cs"/>
        </a:defRPr>
      </a:lvl1pPr>
      <a:lvl2pPr algn="l" rtl="0" eaLnBrk="0" fontAlgn="base" hangingPunct="0">
        <a:lnSpc>
          <a:spcPct val="85000"/>
        </a:lnSpc>
        <a:spcBef>
          <a:spcPct val="0"/>
        </a:spcBef>
        <a:spcAft>
          <a:spcPct val="0"/>
        </a:spcAft>
        <a:defRPr sz="3200" b="1">
          <a:solidFill>
            <a:schemeClr val="tx2"/>
          </a:solidFill>
          <a:latin typeface="Arial Narrow" pitchFamily="34" charset="0"/>
        </a:defRPr>
      </a:lvl2pPr>
      <a:lvl3pPr algn="l" rtl="0" eaLnBrk="0" fontAlgn="base" hangingPunct="0">
        <a:lnSpc>
          <a:spcPct val="85000"/>
        </a:lnSpc>
        <a:spcBef>
          <a:spcPct val="0"/>
        </a:spcBef>
        <a:spcAft>
          <a:spcPct val="0"/>
        </a:spcAft>
        <a:defRPr sz="3200" b="1">
          <a:solidFill>
            <a:schemeClr val="tx2"/>
          </a:solidFill>
          <a:latin typeface="Arial Narrow" pitchFamily="34" charset="0"/>
        </a:defRPr>
      </a:lvl3pPr>
      <a:lvl4pPr algn="l" rtl="0" eaLnBrk="0" fontAlgn="base" hangingPunct="0">
        <a:lnSpc>
          <a:spcPct val="85000"/>
        </a:lnSpc>
        <a:spcBef>
          <a:spcPct val="0"/>
        </a:spcBef>
        <a:spcAft>
          <a:spcPct val="0"/>
        </a:spcAft>
        <a:defRPr sz="3200" b="1">
          <a:solidFill>
            <a:schemeClr val="tx2"/>
          </a:solidFill>
          <a:latin typeface="Arial Narrow" pitchFamily="34" charset="0"/>
        </a:defRPr>
      </a:lvl4pPr>
      <a:lvl5pPr algn="l" rtl="0" eaLnBrk="0" fontAlgn="base" hangingPunct="0">
        <a:lnSpc>
          <a:spcPct val="85000"/>
        </a:lnSpc>
        <a:spcBef>
          <a:spcPct val="0"/>
        </a:spcBef>
        <a:spcAft>
          <a:spcPct val="0"/>
        </a:spcAft>
        <a:defRPr sz="3200" b="1">
          <a:solidFill>
            <a:schemeClr val="tx2"/>
          </a:solidFill>
          <a:latin typeface="Arial Narrow" pitchFamily="34" charset="0"/>
        </a:defRPr>
      </a:lvl5pPr>
      <a:lvl6pPr marL="457200" algn="l" rtl="0" eaLnBrk="0" fontAlgn="base" hangingPunct="0">
        <a:lnSpc>
          <a:spcPct val="85000"/>
        </a:lnSpc>
        <a:spcBef>
          <a:spcPct val="0"/>
        </a:spcBef>
        <a:spcAft>
          <a:spcPct val="0"/>
        </a:spcAft>
        <a:defRPr sz="3200" b="1">
          <a:solidFill>
            <a:schemeClr val="tx2"/>
          </a:solidFill>
          <a:latin typeface="Arial Narrow" pitchFamily="34" charset="0"/>
        </a:defRPr>
      </a:lvl6pPr>
      <a:lvl7pPr marL="914400" algn="l" rtl="0" eaLnBrk="0" fontAlgn="base" hangingPunct="0">
        <a:lnSpc>
          <a:spcPct val="85000"/>
        </a:lnSpc>
        <a:spcBef>
          <a:spcPct val="0"/>
        </a:spcBef>
        <a:spcAft>
          <a:spcPct val="0"/>
        </a:spcAft>
        <a:defRPr sz="3200" b="1">
          <a:solidFill>
            <a:schemeClr val="tx2"/>
          </a:solidFill>
          <a:latin typeface="Arial Narrow" pitchFamily="34" charset="0"/>
        </a:defRPr>
      </a:lvl7pPr>
      <a:lvl8pPr marL="1371600" algn="l" rtl="0" eaLnBrk="0" fontAlgn="base" hangingPunct="0">
        <a:lnSpc>
          <a:spcPct val="85000"/>
        </a:lnSpc>
        <a:spcBef>
          <a:spcPct val="0"/>
        </a:spcBef>
        <a:spcAft>
          <a:spcPct val="0"/>
        </a:spcAft>
        <a:defRPr sz="3200" b="1">
          <a:solidFill>
            <a:schemeClr val="tx2"/>
          </a:solidFill>
          <a:latin typeface="Arial Narrow" pitchFamily="34" charset="0"/>
        </a:defRPr>
      </a:lvl8pPr>
      <a:lvl9pPr marL="1828800" algn="l" rtl="0" eaLnBrk="0" fontAlgn="base" hangingPunct="0">
        <a:lnSpc>
          <a:spcPct val="85000"/>
        </a:lnSpc>
        <a:spcBef>
          <a:spcPct val="0"/>
        </a:spcBef>
        <a:spcAft>
          <a:spcPct val="0"/>
        </a:spcAft>
        <a:defRPr sz="3200" b="1">
          <a:solidFill>
            <a:schemeClr val="tx2"/>
          </a:solidFill>
          <a:latin typeface="Arial Narrow" pitchFamily="34" charset="0"/>
        </a:defRPr>
      </a:lvl9pPr>
    </p:titleStyle>
    <p:bodyStyle>
      <a:lvl1pPr marL="195263" indent="-195263" algn="l" rtl="0" eaLnBrk="0" fontAlgn="base" hangingPunct="0">
        <a:spcBef>
          <a:spcPct val="30000"/>
        </a:spcBef>
        <a:spcAft>
          <a:spcPct val="0"/>
        </a:spcAft>
        <a:buClr>
          <a:srgbClr val="009BCC"/>
        </a:buClr>
        <a:buFont typeface="Symbol" panose="05050102010706020507" pitchFamily="18" charset="2"/>
        <a:buChar char="·"/>
        <a:defRPr sz="2000" b="1">
          <a:solidFill>
            <a:schemeClr val="tx2"/>
          </a:solidFill>
          <a:latin typeface="+mn-lt"/>
          <a:ea typeface="+mn-ea"/>
          <a:cs typeface="+mn-cs"/>
        </a:defRPr>
      </a:lvl1pPr>
      <a:lvl2pPr marL="665163" indent="-279400" algn="l" rtl="0" eaLnBrk="0" fontAlgn="base" hangingPunct="0">
        <a:spcBef>
          <a:spcPct val="30000"/>
        </a:spcBef>
        <a:spcAft>
          <a:spcPct val="0"/>
        </a:spcAft>
        <a:buClr>
          <a:srgbClr val="004182"/>
        </a:buClr>
        <a:buFont typeface="Wingdings" panose="05000000000000000000" pitchFamily="2" charset="2"/>
        <a:buChar char=""/>
        <a:defRPr>
          <a:solidFill>
            <a:schemeClr val="tx2"/>
          </a:solidFill>
          <a:latin typeface="+mn-lt"/>
        </a:defRPr>
      </a:lvl2pPr>
      <a:lvl3pPr marL="1044575" indent="-176213" algn="l" rtl="0" eaLnBrk="0" fontAlgn="base" hangingPunct="0">
        <a:spcBef>
          <a:spcPct val="30000"/>
        </a:spcBef>
        <a:spcAft>
          <a:spcPct val="0"/>
        </a:spcAft>
        <a:buClr>
          <a:srgbClr val="004182"/>
        </a:buClr>
        <a:buFont typeface="Wingdings" panose="05000000000000000000" pitchFamily="2" charset="2"/>
        <a:buChar char="ú"/>
        <a:defRPr sz="1600">
          <a:solidFill>
            <a:schemeClr val="tx2"/>
          </a:solidFill>
          <a:latin typeface="+mn-lt"/>
        </a:defRPr>
      </a:lvl3pPr>
      <a:lvl4pPr marL="1516063" indent="-228600" algn="l" rtl="0" eaLnBrk="0" fontAlgn="base" hangingPunct="0">
        <a:spcBef>
          <a:spcPct val="20000"/>
        </a:spcBef>
        <a:spcAft>
          <a:spcPct val="0"/>
        </a:spcAft>
        <a:buChar char="–"/>
        <a:defRPr sz="2200">
          <a:solidFill>
            <a:schemeClr val="tx1"/>
          </a:solidFill>
          <a:latin typeface="+mn-lt"/>
        </a:defRPr>
      </a:lvl4pPr>
      <a:lvl5pPr marL="1935163" indent="-228600" algn="l" rtl="0" eaLnBrk="0" fontAlgn="base" hangingPunct="0">
        <a:spcBef>
          <a:spcPct val="20000"/>
        </a:spcBef>
        <a:spcAft>
          <a:spcPct val="0"/>
        </a:spcAft>
        <a:buChar char="»"/>
        <a:defRPr sz="2200">
          <a:solidFill>
            <a:schemeClr val="tx1"/>
          </a:solidFill>
          <a:latin typeface="+mn-lt"/>
        </a:defRPr>
      </a:lvl5pPr>
      <a:lvl6pPr marL="2392363" indent="-228600" algn="l" rtl="0" eaLnBrk="0" fontAlgn="base" hangingPunct="0">
        <a:spcBef>
          <a:spcPct val="20000"/>
        </a:spcBef>
        <a:spcAft>
          <a:spcPct val="0"/>
        </a:spcAft>
        <a:buChar char="»"/>
        <a:defRPr sz="2200">
          <a:solidFill>
            <a:schemeClr val="tx1"/>
          </a:solidFill>
          <a:latin typeface="+mn-lt"/>
        </a:defRPr>
      </a:lvl6pPr>
      <a:lvl7pPr marL="2849563" indent="-228600" algn="l" rtl="0" eaLnBrk="0" fontAlgn="base" hangingPunct="0">
        <a:spcBef>
          <a:spcPct val="20000"/>
        </a:spcBef>
        <a:spcAft>
          <a:spcPct val="0"/>
        </a:spcAft>
        <a:buChar char="»"/>
        <a:defRPr sz="2200">
          <a:solidFill>
            <a:schemeClr val="tx1"/>
          </a:solidFill>
          <a:latin typeface="+mn-lt"/>
        </a:defRPr>
      </a:lvl7pPr>
      <a:lvl8pPr marL="3306763" indent="-228600" algn="l" rtl="0" eaLnBrk="0" fontAlgn="base" hangingPunct="0">
        <a:spcBef>
          <a:spcPct val="20000"/>
        </a:spcBef>
        <a:spcAft>
          <a:spcPct val="0"/>
        </a:spcAft>
        <a:buChar char="»"/>
        <a:defRPr sz="2200">
          <a:solidFill>
            <a:schemeClr val="tx1"/>
          </a:solidFill>
          <a:latin typeface="+mn-lt"/>
        </a:defRPr>
      </a:lvl8pPr>
      <a:lvl9pPr marL="3763963" indent="-228600" algn="l" rtl="0" eaLnBrk="0" fontAlgn="base" hangingPunct="0">
        <a:spcBef>
          <a:spcPct val="20000"/>
        </a:spcBef>
        <a:spcAft>
          <a:spcPct val="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ools.ietf.org/html/rfc674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fr.wikipedia.org/wiki/Transport_Layer_Secur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059">
            <a:extLst>
              <a:ext uri="{FF2B5EF4-FFF2-40B4-BE49-F238E27FC236}">
                <a16:creationId xmlns:a16="http://schemas.microsoft.com/office/drawing/2014/main" id="{9F601CCB-A3F6-4A01-A7C4-BE4D0D7FA821}"/>
              </a:ext>
            </a:extLst>
          </p:cNvPr>
          <p:cNvSpPr>
            <a:spLocks noGrp="1" noChangeArrowheads="1"/>
          </p:cNvSpPr>
          <p:nvPr>
            <p:ph type="ctrTitle"/>
          </p:nvPr>
        </p:nvSpPr>
        <p:spPr>
          <a:xfrm>
            <a:off x="2308194" y="2891631"/>
            <a:ext cx="3728622" cy="1074737"/>
          </a:xfrm>
          <a:solidFill>
            <a:schemeClr val="bg1">
              <a:alpha val="50195"/>
            </a:schemeClr>
          </a:solidFill>
          <a:ln>
            <a:miter lim="800000"/>
            <a:headEnd/>
            <a:tailEnd/>
          </a:ln>
        </p:spPr>
        <p:txBody>
          <a:bodyPr/>
          <a:lstStyle/>
          <a:p>
            <a:pPr algn="ctr"/>
            <a:r>
              <a:rPr lang="fr-BE" altLang="fr-FR" sz="2400" dirty="0">
                <a:latin typeface="Arial" panose="020B0604020202020204" pitchFamily="34" charset="0"/>
              </a:rPr>
              <a:t>Formation oAuth2 </a:t>
            </a:r>
            <a:endParaRPr lang="en-US" altLang="fr-FR" sz="2400" dirty="0">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Les </a:t>
            </a:r>
            <a:r>
              <a:rPr lang="fr-BE" altLang="fr-FR" dirty="0" err="1">
                <a:latin typeface="Comic Sans MS" panose="030F0702030302020204" pitchFamily="66" charset="0"/>
              </a:rPr>
              <a:t>tokens</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r>
              <a:rPr lang="fr-FR" sz="1800" b="0" dirty="0">
                <a:solidFill>
                  <a:schemeClr val="bg2"/>
                </a:solidFill>
                <a:latin typeface="Times New Roman" panose="02020603050405020304" pitchFamily="18" charset="0"/>
                <a:cs typeface="Times New Roman" panose="02020603050405020304" pitchFamily="18" charset="0"/>
              </a:rPr>
              <a:t>La demande d’accès à une ressource protégée via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se traduit par la délivrance d’un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au client. Le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représente juste une chaîne de caractère unique permettant d’identifier le client et les différentes informations utiles durant le processus d’autorisation.</a:t>
            </a:r>
          </a:p>
          <a:p>
            <a:r>
              <a:rPr lang="fr-FR" sz="1800" b="0" dirty="0">
                <a:solidFill>
                  <a:schemeClr val="bg2"/>
                </a:solidFill>
                <a:latin typeface="Times New Roman" panose="02020603050405020304" pitchFamily="18" charset="0"/>
                <a:cs typeface="Times New Roman" panose="02020603050405020304" pitchFamily="18" charset="0"/>
              </a:rPr>
              <a:t>Le serveur d’autorisation est en mesure d’en fournir deux types : </a:t>
            </a:r>
            <a:r>
              <a:rPr lang="fr-FR" sz="1800" i="1" dirty="0">
                <a:solidFill>
                  <a:schemeClr val="bg2"/>
                </a:solidFill>
                <a:latin typeface="Times New Roman" panose="02020603050405020304" pitchFamily="18" charset="0"/>
                <a:cs typeface="Times New Roman" panose="02020603050405020304" pitchFamily="18" charset="0"/>
              </a:rPr>
              <a:t>Access </a:t>
            </a:r>
            <a:r>
              <a:rPr lang="fr-FR" sz="1800" i="1" dirty="0" err="1">
                <a:solidFill>
                  <a:schemeClr val="bg2"/>
                </a:solidFill>
                <a:latin typeface="Times New Roman" panose="02020603050405020304" pitchFamily="18" charset="0"/>
                <a:cs typeface="Times New Roman" panose="02020603050405020304" pitchFamily="18" charset="0"/>
              </a:rPr>
              <a:t>token</a:t>
            </a:r>
            <a:r>
              <a:rPr lang="fr-FR" sz="1800" i="1" dirty="0">
                <a:solidFill>
                  <a:schemeClr val="bg2"/>
                </a:solidFill>
                <a:latin typeface="Times New Roman" panose="02020603050405020304" pitchFamily="18" charset="0"/>
                <a:cs typeface="Times New Roman" panose="02020603050405020304" pitchFamily="18" charset="0"/>
              </a:rPr>
              <a:t> </a:t>
            </a:r>
            <a:r>
              <a:rPr lang="fr-FR" sz="1800" b="0" dirty="0">
                <a:solidFill>
                  <a:schemeClr val="bg2"/>
                </a:solidFill>
                <a:latin typeface="Times New Roman" panose="02020603050405020304" pitchFamily="18" charset="0"/>
                <a:cs typeface="Times New Roman" panose="02020603050405020304" pitchFamily="18" charset="0"/>
              </a:rPr>
              <a:t>et</a:t>
            </a:r>
            <a:r>
              <a:rPr lang="fr-FR" sz="1800" i="1" dirty="0">
                <a:solidFill>
                  <a:schemeClr val="bg2"/>
                </a:solidFill>
                <a:latin typeface="Times New Roman" panose="02020603050405020304" pitchFamily="18" charset="0"/>
                <a:cs typeface="Times New Roman" panose="02020603050405020304" pitchFamily="18" charset="0"/>
              </a:rPr>
              <a:t> </a:t>
            </a:r>
            <a:r>
              <a:rPr lang="fr-FR" sz="1800" i="1" dirty="0" err="1">
                <a:solidFill>
                  <a:schemeClr val="bg2"/>
                </a:solidFill>
                <a:latin typeface="Times New Roman" panose="02020603050405020304" pitchFamily="18" charset="0"/>
                <a:cs typeface="Times New Roman" panose="02020603050405020304" pitchFamily="18" charset="0"/>
              </a:rPr>
              <a:t>Refresh</a:t>
            </a:r>
            <a:r>
              <a:rPr lang="fr-FR" sz="1800" i="1" dirty="0">
                <a:solidFill>
                  <a:schemeClr val="bg2"/>
                </a:solidFill>
                <a:latin typeface="Times New Roman" panose="02020603050405020304" pitchFamily="18" charset="0"/>
                <a:cs typeface="Times New Roman" panose="02020603050405020304" pitchFamily="18" charset="0"/>
              </a:rPr>
              <a:t> </a:t>
            </a:r>
            <a:r>
              <a:rPr lang="fr-FR" sz="1800" i="1" dirty="0" err="1">
                <a:solidFill>
                  <a:schemeClr val="bg2"/>
                </a:solidFill>
                <a:latin typeface="Times New Roman" panose="02020603050405020304" pitchFamily="18" charset="0"/>
                <a:cs typeface="Times New Roman" panose="02020603050405020304" pitchFamily="18" charset="0"/>
              </a:rPr>
              <a:t>token</a:t>
            </a:r>
            <a:r>
              <a:rPr lang="fr-FR" sz="1800" i="1" dirty="0">
                <a:solidFill>
                  <a:schemeClr val="bg2"/>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fr-FR" sz="1800" i="1" dirty="0">
                <a:solidFill>
                  <a:schemeClr val="bg2"/>
                </a:solidFill>
                <a:latin typeface="Times New Roman" panose="02020603050405020304" pitchFamily="18" charset="0"/>
                <a:cs typeface="Times New Roman" panose="02020603050405020304" pitchFamily="18" charset="0"/>
              </a:rPr>
              <a:t>Access </a:t>
            </a:r>
            <a:r>
              <a:rPr lang="fr-FR" sz="1800" i="1" dirty="0" err="1">
                <a:solidFill>
                  <a:schemeClr val="bg2"/>
                </a:solidFill>
                <a:latin typeface="Times New Roman" panose="02020603050405020304" pitchFamily="18" charset="0"/>
                <a:cs typeface="Times New Roman" panose="02020603050405020304" pitchFamily="18" charset="0"/>
              </a:rPr>
              <a:t>token</a:t>
            </a:r>
            <a:r>
              <a:rPr lang="fr-FR" sz="1800" i="1" dirty="0">
                <a:solidFill>
                  <a:schemeClr val="bg2"/>
                </a:solidFill>
                <a:latin typeface="Times New Roman" panose="02020603050405020304" pitchFamily="18" charset="0"/>
                <a:cs typeface="Times New Roman" panose="02020603050405020304" pitchFamily="18" charset="0"/>
              </a:rPr>
              <a:t> : </a:t>
            </a:r>
            <a:r>
              <a:rPr lang="fr-FR" sz="1800" b="0" dirty="0">
                <a:solidFill>
                  <a:schemeClr val="bg2"/>
                </a:solidFill>
                <a:latin typeface="Times New Roman" panose="02020603050405020304" pitchFamily="18" charset="0"/>
                <a:cs typeface="Times New Roman" panose="02020603050405020304" pitchFamily="18" charset="0"/>
              </a:rPr>
              <a:t>permet au client d’accéder à la ressource protégée. Ce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a une durée de validité limitée et peut avoir une portée limitée. Cette notion de portée permet d’accorder un accès limité au client. Ainsi, un utilisateur peut autoriser un client à accéder à ses ressources qu’en lecture seule.</a:t>
            </a:r>
          </a:p>
          <a:p>
            <a:r>
              <a:rPr lang="fr-FR" sz="1800" i="1" dirty="0" err="1">
                <a:solidFill>
                  <a:schemeClr val="bg2"/>
                </a:solidFill>
                <a:latin typeface="Times New Roman" panose="02020603050405020304" pitchFamily="18" charset="0"/>
                <a:cs typeface="Times New Roman" panose="02020603050405020304" pitchFamily="18" charset="0"/>
              </a:rPr>
              <a:t>Refresh</a:t>
            </a:r>
            <a:r>
              <a:rPr lang="fr-FR" sz="1800" i="1" dirty="0">
                <a:solidFill>
                  <a:schemeClr val="bg2"/>
                </a:solidFill>
                <a:latin typeface="Times New Roman" panose="02020603050405020304" pitchFamily="18" charset="0"/>
                <a:cs typeface="Times New Roman" panose="02020603050405020304" pitchFamily="18" charset="0"/>
              </a:rPr>
              <a:t> </a:t>
            </a:r>
            <a:r>
              <a:rPr lang="fr-FR" sz="1800" i="1" dirty="0" err="1">
                <a:solidFill>
                  <a:schemeClr val="bg2"/>
                </a:solidFill>
                <a:latin typeface="Times New Roman" panose="02020603050405020304" pitchFamily="18" charset="0"/>
                <a:cs typeface="Times New Roman" panose="02020603050405020304" pitchFamily="18" charset="0"/>
              </a:rPr>
              <a:t>token</a:t>
            </a:r>
            <a:r>
              <a:rPr lang="fr-FR" sz="1800" i="1" dirty="0">
                <a:solidFill>
                  <a:schemeClr val="bg2"/>
                </a:solidFill>
                <a:latin typeface="Times New Roman" panose="02020603050405020304" pitchFamily="18" charset="0"/>
                <a:cs typeface="Times New Roman" panose="02020603050405020304" pitchFamily="18" charset="0"/>
              </a:rPr>
              <a:t> : </a:t>
            </a:r>
            <a:r>
              <a:rPr lang="fr-FR" sz="1800" b="0" dirty="0">
                <a:solidFill>
                  <a:schemeClr val="bg2"/>
                </a:solidFill>
                <a:latin typeface="Times New Roman" panose="02020603050405020304" pitchFamily="18" charset="0"/>
                <a:cs typeface="Times New Roman" panose="02020603050405020304" pitchFamily="18" charset="0"/>
              </a:rPr>
              <a:t>permet au client d’obtenir un nouveau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d’accès une fois que celui-ci a expiré. Sa durée de validité est aussi limitée mais est beaucoup plus élevée que celle du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d’accès. Son utilisation permet au client d’obtenir un nouveau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d’accès sans l’intervention du propriétaire de la ressource protégée.</a:t>
            </a:r>
          </a:p>
          <a:p>
            <a:pPr>
              <a:buFont typeface="Wingdings" panose="05000000000000000000" pitchFamily="2" charset="2"/>
              <a:buChar char="ü"/>
            </a:pPr>
            <a:endParaRPr lang="fr-FR" sz="1800" i="1" dirty="0">
              <a:solidFill>
                <a:schemeClr val="bg2"/>
              </a:solidFill>
              <a:latin typeface="Times New Roman" panose="02020603050405020304" pitchFamily="18" charset="0"/>
              <a:cs typeface="Times New Roman" panose="02020603050405020304" pitchFamily="18" charset="0"/>
            </a:endParaRPr>
          </a:p>
          <a:p>
            <a:pPr marL="0" indent="0">
              <a:buNone/>
            </a:pPr>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b="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2978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Les </a:t>
            </a:r>
            <a:r>
              <a:rPr lang="fr-BE" altLang="fr-FR" dirty="0" err="1">
                <a:latin typeface="Comic Sans MS" panose="030F0702030302020204" pitchFamily="66" charset="0"/>
              </a:rPr>
              <a:t>tokens</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pPr marL="0" indent="0" algn="just">
              <a:buNone/>
            </a:pPr>
            <a:r>
              <a:rPr lang="fr-FR" sz="2800" b="0" dirty="0">
                <a:solidFill>
                  <a:schemeClr val="bg2"/>
                </a:solidFill>
                <a:latin typeface="Times New Roman" panose="02020603050405020304" pitchFamily="18" charset="0"/>
                <a:cs typeface="Times New Roman" panose="02020603050405020304" pitchFamily="18" charset="0"/>
              </a:rPr>
              <a:t>En résumé, </a:t>
            </a:r>
            <a:r>
              <a:rPr lang="fr-FR" sz="2800" b="0" dirty="0" err="1">
                <a:solidFill>
                  <a:schemeClr val="bg2"/>
                </a:solidFill>
                <a:latin typeface="Times New Roman" panose="02020603050405020304" pitchFamily="18" charset="0"/>
                <a:cs typeface="Times New Roman" panose="02020603050405020304" pitchFamily="18" charset="0"/>
              </a:rPr>
              <a:t>OAuth</a:t>
            </a:r>
            <a:r>
              <a:rPr lang="fr-FR" sz="2800" b="0" dirty="0">
                <a:solidFill>
                  <a:schemeClr val="bg2"/>
                </a:solidFill>
                <a:latin typeface="Times New Roman" panose="02020603050405020304" pitchFamily="18" charset="0"/>
                <a:cs typeface="Times New Roman" panose="02020603050405020304" pitchFamily="18" charset="0"/>
              </a:rPr>
              <a:t> 2.0 formalise un ensemble de mécanismes permettant à une application tierce (client) d’accéder à une ressource protégée au nom de son propriétaire (</a:t>
            </a:r>
            <a:r>
              <a:rPr lang="fr-FR" sz="2800" b="0" dirty="0" err="1">
                <a:solidFill>
                  <a:schemeClr val="bg2"/>
                </a:solidFill>
                <a:latin typeface="Times New Roman" panose="02020603050405020304" pitchFamily="18" charset="0"/>
                <a:cs typeface="Times New Roman" panose="02020603050405020304" pitchFamily="18" charset="0"/>
              </a:rPr>
              <a:t>resource</a:t>
            </a:r>
            <a:r>
              <a:rPr lang="fr-FR" sz="2800" b="0" dirty="0">
                <a:solidFill>
                  <a:schemeClr val="bg2"/>
                </a:solidFill>
                <a:latin typeface="Times New Roman" panose="02020603050405020304" pitchFamily="18" charset="0"/>
                <a:cs typeface="Times New Roman" panose="02020603050405020304" pitchFamily="18" charset="0"/>
              </a:rPr>
              <a:t> </a:t>
            </a:r>
            <a:r>
              <a:rPr lang="fr-FR" sz="2800" b="0" dirty="0" err="1">
                <a:solidFill>
                  <a:schemeClr val="bg2"/>
                </a:solidFill>
                <a:latin typeface="Times New Roman" panose="02020603050405020304" pitchFamily="18" charset="0"/>
                <a:cs typeface="Times New Roman" panose="02020603050405020304" pitchFamily="18" charset="0"/>
              </a:rPr>
              <a:t>owner</a:t>
            </a:r>
            <a:r>
              <a:rPr lang="fr-FR" sz="2800" b="0" dirty="0">
                <a:solidFill>
                  <a:schemeClr val="bg2"/>
                </a:solidFill>
                <a:latin typeface="Times New Roman" panose="02020603050405020304" pitchFamily="18" charset="0"/>
                <a:cs typeface="Times New Roman" panose="02020603050405020304" pitchFamily="18" charset="0"/>
              </a:rPr>
              <a:t>) ou en son propre nom. Cette autorisation se traduit par la délivrance d’un </a:t>
            </a:r>
            <a:r>
              <a:rPr lang="fr-FR" sz="2800" b="0" dirty="0" err="1">
                <a:solidFill>
                  <a:schemeClr val="bg2"/>
                </a:solidFill>
                <a:latin typeface="Times New Roman" panose="02020603050405020304" pitchFamily="18" charset="0"/>
                <a:cs typeface="Times New Roman" panose="02020603050405020304" pitchFamily="18" charset="0"/>
              </a:rPr>
              <a:t>token</a:t>
            </a:r>
            <a:r>
              <a:rPr lang="fr-FR" sz="2800" b="0" dirty="0">
                <a:solidFill>
                  <a:schemeClr val="bg2"/>
                </a:solidFill>
                <a:latin typeface="Times New Roman" panose="02020603050405020304" pitchFamily="18" charset="0"/>
                <a:cs typeface="Times New Roman" panose="02020603050405020304" pitchFamily="18" charset="0"/>
              </a:rPr>
              <a:t> d’accès (et éventuellement d’un </a:t>
            </a:r>
            <a:r>
              <a:rPr lang="fr-FR" sz="2800" b="0" dirty="0" err="1">
                <a:solidFill>
                  <a:schemeClr val="bg2"/>
                </a:solidFill>
                <a:latin typeface="Times New Roman" panose="02020603050405020304" pitchFamily="18" charset="0"/>
                <a:cs typeface="Times New Roman" panose="02020603050405020304" pitchFamily="18" charset="0"/>
              </a:rPr>
              <a:t>token</a:t>
            </a:r>
            <a:r>
              <a:rPr lang="fr-FR" sz="2800" b="0" dirty="0">
                <a:solidFill>
                  <a:schemeClr val="bg2"/>
                </a:solidFill>
                <a:latin typeface="Times New Roman" panose="02020603050405020304" pitchFamily="18" charset="0"/>
                <a:cs typeface="Times New Roman" panose="02020603050405020304" pitchFamily="18" charset="0"/>
              </a:rPr>
              <a:t> de rafraîchissement) qui permet au client de dialoguer avec le serveur hébergeant les ressources protégées (serveur de ressource).</a:t>
            </a:r>
          </a:p>
          <a:p>
            <a:pPr marL="0" indent="0">
              <a:buNone/>
            </a:pPr>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b="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8719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dirty="0">
                <a:latin typeface="Comic Sans MS" panose="030F0702030302020204" pitchFamily="66" charset="0"/>
              </a:rPr>
              <a:t>Les différents scénarios d'autorisation</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pPr algn="just">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Autorisation avec un code : </a:t>
            </a:r>
            <a:r>
              <a:rPr lang="fr-FR" sz="1800" b="0" dirty="0" err="1">
                <a:solidFill>
                  <a:schemeClr val="bg2"/>
                </a:solidFill>
                <a:latin typeface="Times New Roman" panose="02020603050405020304" pitchFamily="18" charset="0"/>
                <a:cs typeface="Times New Roman" panose="02020603050405020304" pitchFamily="18" charset="0"/>
              </a:rPr>
              <a:t>Authorization</a:t>
            </a:r>
            <a:r>
              <a:rPr lang="fr-FR" sz="1800" b="0" dirty="0">
                <a:solidFill>
                  <a:schemeClr val="bg2"/>
                </a:solidFill>
                <a:latin typeface="Times New Roman" panose="02020603050405020304" pitchFamily="18" charset="0"/>
                <a:cs typeface="Times New Roman" panose="02020603050405020304" pitchFamily="18" charset="0"/>
              </a:rPr>
              <a:t> Code Grant</a:t>
            </a:r>
          </a:p>
          <a:p>
            <a:pPr algn="just">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Autorisation implicite : </a:t>
            </a:r>
            <a:r>
              <a:rPr lang="fr-FR" sz="1800" b="0" dirty="0" err="1">
                <a:solidFill>
                  <a:schemeClr val="bg2"/>
                </a:solidFill>
                <a:latin typeface="Times New Roman" panose="02020603050405020304" pitchFamily="18" charset="0"/>
                <a:cs typeface="Times New Roman" panose="02020603050405020304" pitchFamily="18" charset="0"/>
              </a:rPr>
              <a:t>Implicit</a:t>
            </a:r>
            <a:r>
              <a:rPr lang="fr-FR" sz="1800" b="0" dirty="0">
                <a:solidFill>
                  <a:schemeClr val="bg2"/>
                </a:solidFill>
                <a:latin typeface="Times New Roman" panose="02020603050405020304" pitchFamily="18" charset="0"/>
                <a:cs typeface="Times New Roman" panose="02020603050405020304" pitchFamily="18" charset="0"/>
              </a:rPr>
              <a:t> Grant</a:t>
            </a:r>
          </a:p>
          <a:p>
            <a:pPr algn="just">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Autorisation avec les identifiants du propriétaire de la ressource : Resource </a:t>
            </a:r>
            <a:r>
              <a:rPr lang="fr-FR" sz="1800" b="0" dirty="0" err="1">
                <a:solidFill>
                  <a:schemeClr val="bg2"/>
                </a:solidFill>
                <a:latin typeface="Times New Roman" panose="02020603050405020304" pitchFamily="18" charset="0"/>
                <a:cs typeface="Times New Roman" panose="02020603050405020304" pitchFamily="18" charset="0"/>
              </a:rPr>
              <a:t>Owner</a:t>
            </a:r>
            <a:r>
              <a:rPr lang="fr-FR" sz="1800" b="0" dirty="0">
                <a:solidFill>
                  <a:schemeClr val="bg2"/>
                </a:solidFill>
                <a:latin typeface="Times New Roman" panose="02020603050405020304" pitchFamily="18" charset="0"/>
                <a:cs typeface="Times New Roman" panose="02020603050405020304" pitchFamily="18" charset="0"/>
              </a:rPr>
              <a:t> </a:t>
            </a:r>
            <a:r>
              <a:rPr lang="fr-FR" sz="1800" b="0" dirty="0" err="1">
                <a:solidFill>
                  <a:schemeClr val="bg2"/>
                </a:solidFill>
                <a:latin typeface="Times New Roman" panose="02020603050405020304" pitchFamily="18" charset="0"/>
                <a:cs typeface="Times New Roman" panose="02020603050405020304" pitchFamily="18" charset="0"/>
              </a:rPr>
              <a:t>Password</a:t>
            </a:r>
            <a:r>
              <a:rPr lang="fr-FR" sz="1800" b="0" dirty="0">
                <a:solidFill>
                  <a:schemeClr val="bg2"/>
                </a:solidFill>
                <a:latin typeface="Times New Roman" panose="02020603050405020304" pitchFamily="18" charset="0"/>
                <a:cs typeface="Times New Roman" panose="02020603050405020304" pitchFamily="18" charset="0"/>
              </a:rPr>
              <a:t> </a:t>
            </a:r>
            <a:r>
              <a:rPr lang="fr-FR" sz="1800" b="0" dirty="0" err="1">
                <a:solidFill>
                  <a:schemeClr val="bg2"/>
                </a:solidFill>
                <a:latin typeface="Times New Roman" panose="02020603050405020304" pitchFamily="18" charset="0"/>
                <a:cs typeface="Times New Roman" panose="02020603050405020304" pitchFamily="18" charset="0"/>
              </a:rPr>
              <a:t>Credentials</a:t>
            </a:r>
            <a:r>
              <a:rPr lang="fr-FR" sz="1800" b="0" dirty="0">
                <a:solidFill>
                  <a:schemeClr val="bg2"/>
                </a:solidFill>
                <a:latin typeface="Times New Roman" panose="02020603050405020304" pitchFamily="18" charset="0"/>
                <a:cs typeface="Times New Roman" panose="02020603050405020304" pitchFamily="18" charset="0"/>
              </a:rPr>
              <a:t> Grant</a:t>
            </a:r>
          </a:p>
          <a:p>
            <a:pPr algn="just">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Autorisation avec les identifiants du client : Client </a:t>
            </a:r>
            <a:r>
              <a:rPr lang="fr-FR" sz="1800" b="0" dirty="0" err="1">
                <a:solidFill>
                  <a:schemeClr val="bg2"/>
                </a:solidFill>
                <a:latin typeface="Times New Roman" panose="02020603050405020304" pitchFamily="18" charset="0"/>
                <a:cs typeface="Times New Roman" panose="02020603050405020304" pitchFamily="18" charset="0"/>
              </a:rPr>
              <a:t>Credentials</a:t>
            </a:r>
            <a:r>
              <a:rPr lang="fr-FR" sz="1800" b="0" dirty="0">
                <a:solidFill>
                  <a:schemeClr val="bg2"/>
                </a:solidFill>
                <a:latin typeface="Times New Roman" panose="02020603050405020304" pitchFamily="18" charset="0"/>
                <a:cs typeface="Times New Roman" panose="02020603050405020304" pitchFamily="18" charset="0"/>
              </a:rPr>
              <a:t> Grant</a:t>
            </a:r>
          </a:p>
          <a:p>
            <a:pPr algn="just">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b="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14151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dirty="0" err="1">
                <a:latin typeface="Comic Sans MS" panose="030F0702030302020204" pitchFamily="66" charset="0"/>
              </a:rPr>
              <a:t>Authorization</a:t>
            </a:r>
            <a:r>
              <a:rPr lang="fr-FR" dirty="0">
                <a:latin typeface="Comic Sans MS" panose="030F0702030302020204" pitchFamily="66" charset="0"/>
              </a:rPr>
              <a:t> Code Grant</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828222"/>
          </a:xfrm>
        </p:spPr>
        <p:txBody>
          <a:bodyPr/>
          <a:lstStyle/>
          <a:p>
            <a:pPr algn="just"/>
            <a:r>
              <a:rPr lang="fr-FR" sz="1800" b="0" dirty="0">
                <a:solidFill>
                  <a:schemeClr val="bg2"/>
                </a:solidFill>
                <a:latin typeface="Times New Roman" panose="02020603050405020304" pitchFamily="18" charset="0"/>
                <a:cs typeface="Times New Roman" panose="02020603050405020304" pitchFamily="18" charset="0"/>
              </a:rPr>
              <a:t>Ce processus d’autorisation principalement utilisé par les clients confidentiels permet d’obtenir un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d’accès (Access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et un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de rafraîchissement (</a:t>
            </a:r>
            <a:r>
              <a:rPr lang="fr-FR" sz="1800" b="0" dirty="0" err="1">
                <a:solidFill>
                  <a:schemeClr val="bg2"/>
                </a:solidFill>
                <a:latin typeface="Times New Roman" panose="02020603050405020304" pitchFamily="18" charset="0"/>
                <a:cs typeface="Times New Roman" panose="02020603050405020304" pitchFamily="18" charset="0"/>
              </a:rPr>
              <a:t>Refresh</a:t>
            </a:r>
            <a:r>
              <a:rPr lang="fr-FR" sz="1800" b="0" dirty="0">
                <a:solidFill>
                  <a:schemeClr val="bg2"/>
                </a:solidFill>
                <a:latin typeface="Times New Roman" panose="02020603050405020304" pitchFamily="18" charset="0"/>
                <a:cs typeface="Times New Roman" panose="02020603050405020304" pitchFamily="18" charset="0"/>
              </a:rPr>
              <a:t> </a:t>
            </a:r>
            <a:r>
              <a:rPr lang="fr-FR" sz="1800" b="0" dirty="0" err="1">
                <a:solidFill>
                  <a:schemeClr val="bg2"/>
                </a:solidFill>
                <a:latin typeface="Times New Roman" panose="02020603050405020304" pitchFamily="18" charset="0"/>
                <a:cs typeface="Times New Roman" panose="02020603050405020304" pitchFamily="18" charset="0"/>
              </a:rPr>
              <a:t>token</a:t>
            </a:r>
            <a:r>
              <a:rPr lang="fr-FR" sz="1800" b="0" dirty="0">
                <a:solidFill>
                  <a:schemeClr val="bg2"/>
                </a:solidFill>
                <a:latin typeface="Times New Roman" panose="02020603050405020304" pitchFamily="18" charset="0"/>
                <a:cs typeface="Times New Roman" panose="02020603050405020304" pitchFamily="18" charset="0"/>
              </a:rPr>
              <a:t>). Il nécessite l’intervention du client, du propriétaire de la ressource protégée et du serveur d’autorisation. C’est d’ailleurs le mode d’utilisation à l’origine du protocole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1.0.</a:t>
            </a:r>
          </a:p>
          <a:p>
            <a:pPr algn="just"/>
            <a:r>
              <a:rPr lang="fr-FR" sz="1800" b="0" dirty="0">
                <a:solidFill>
                  <a:schemeClr val="bg2"/>
                </a:solidFill>
                <a:latin typeface="Times New Roman" panose="02020603050405020304" pitchFamily="18" charset="0"/>
                <a:cs typeface="Times New Roman" panose="02020603050405020304" pitchFamily="18" charset="0"/>
              </a:rPr>
              <a:t>Les clients dits confidentiels sont les clients en mesure de conserver en toute confidentialité les identifiants qui leurs sont affectés.</a:t>
            </a:r>
          </a:p>
          <a:p>
            <a:pPr marL="0" indent="0">
              <a:buNone/>
            </a:pPr>
            <a:r>
              <a:rPr lang="fr-FR" sz="1800" u="sng" dirty="0">
                <a:solidFill>
                  <a:schemeClr val="bg2"/>
                </a:solidFill>
                <a:latin typeface="Times New Roman" panose="02020603050405020304" pitchFamily="18" charset="0"/>
                <a:cs typeface="Times New Roman" panose="02020603050405020304" pitchFamily="18" charset="0"/>
              </a:rPr>
              <a:t>Cas d’usage :</a:t>
            </a:r>
          </a:p>
          <a:p>
            <a:pPr marL="0" indent="0">
              <a:buNone/>
            </a:pPr>
            <a:r>
              <a:rPr lang="fr-FR" sz="1800" b="0" dirty="0">
                <a:solidFill>
                  <a:schemeClr val="bg2"/>
                </a:solidFill>
                <a:latin typeface="Times New Roman" panose="02020603050405020304" pitchFamily="18" charset="0"/>
                <a:cs typeface="Times New Roman" panose="02020603050405020304" pitchFamily="18" charset="0"/>
              </a:rPr>
              <a:t>Le cas d’usage typique pour ce type d’autorisation est lorsque le client est un code coté serveur.</a:t>
            </a:r>
          </a:p>
          <a:p>
            <a:pPr marL="0" indent="0" algn="just">
              <a:buNone/>
            </a:pPr>
            <a:r>
              <a:rPr lang="fr-FR" sz="1800" b="0" dirty="0">
                <a:solidFill>
                  <a:schemeClr val="bg2"/>
                </a:solidFill>
                <a:latin typeface="Times New Roman" panose="02020603050405020304" pitchFamily="18" charset="0"/>
                <a:cs typeface="Times New Roman" panose="02020603050405020304" pitchFamily="18" charset="0"/>
              </a:rPr>
              <a:t>Si par exemple nous développons une application web en PHP et que depuis le serveur nous voulions accéder à certains services Google (profil Google Plus, mails, etc.) d’un utilisateur, le procédé d’autorisation avec un code serait le plus approprié. L’accès au code serveur étant sécurisé, le client peut être considéré comme étant confidentiel.</a:t>
            </a:r>
          </a:p>
          <a:p>
            <a:pPr algn="just"/>
            <a:endParaRPr lang="fr-FR" sz="1800" b="0" dirty="0">
              <a:solidFill>
                <a:schemeClr val="bg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b="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356891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dirty="0" err="1">
                <a:latin typeface="Comic Sans MS" panose="030F0702030302020204" pitchFamily="66" charset="0"/>
              </a:rPr>
              <a:t>Authorization</a:t>
            </a:r>
            <a:r>
              <a:rPr lang="fr-FR" dirty="0">
                <a:latin typeface="Comic Sans MS" panose="030F0702030302020204" pitchFamily="66" charset="0"/>
              </a:rPr>
              <a:t> Code Grant (suite)</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828222"/>
          </a:xfrm>
        </p:spPr>
        <p:txBody>
          <a:bodyPr/>
          <a:lstStyle/>
          <a:p>
            <a:pPr algn="just"/>
            <a:endParaRPr lang="fr-FR" sz="1800" b="0" dirty="0">
              <a:solidFill>
                <a:schemeClr val="bg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b="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p:txBody>
      </p:sp>
      <p:pic>
        <p:nvPicPr>
          <p:cNvPr id="2" name="Image 1">
            <a:extLst>
              <a:ext uri="{FF2B5EF4-FFF2-40B4-BE49-F238E27FC236}">
                <a16:creationId xmlns:a16="http://schemas.microsoft.com/office/drawing/2014/main" id="{67487986-9B4D-4FB9-B422-100878370A7D}"/>
              </a:ext>
            </a:extLst>
          </p:cNvPr>
          <p:cNvPicPr>
            <a:picLocks noChangeAspect="1"/>
          </p:cNvPicPr>
          <p:nvPr/>
        </p:nvPicPr>
        <p:blipFill>
          <a:blip r:embed="rId2"/>
          <a:stretch>
            <a:fillRect/>
          </a:stretch>
        </p:blipFill>
        <p:spPr>
          <a:xfrm>
            <a:off x="313555" y="975425"/>
            <a:ext cx="8457165" cy="4419470"/>
          </a:xfrm>
          <a:prstGeom prst="rect">
            <a:avLst/>
          </a:prstGeom>
        </p:spPr>
      </p:pic>
    </p:spTree>
    <p:extLst>
      <p:ext uri="{BB962C8B-B14F-4D97-AF65-F5344CB8AC3E}">
        <p14:creationId xmlns:p14="http://schemas.microsoft.com/office/powerpoint/2010/main" val="411282085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dirty="0" err="1">
                <a:latin typeface="Comic Sans MS" panose="030F0702030302020204" pitchFamily="66" charset="0"/>
              </a:rPr>
              <a:t>Authorization</a:t>
            </a:r>
            <a:r>
              <a:rPr lang="fr-FR" dirty="0">
                <a:latin typeface="Comic Sans MS" panose="030F0702030302020204" pitchFamily="66" charset="0"/>
              </a:rPr>
              <a:t> Code Grant (suite)</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828222"/>
          </a:xfrm>
        </p:spPr>
        <p:txBody>
          <a:bodyPr/>
          <a:lstStyle/>
          <a:p>
            <a:pPr algn="just"/>
            <a:endParaRPr lang="fr-FR" sz="1800" b="0" dirty="0">
              <a:solidFill>
                <a:schemeClr val="bg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b="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42F8069-267A-487C-AC9A-6C0015FB7343}"/>
              </a:ext>
            </a:extLst>
          </p:cNvPr>
          <p:cNvSpPr/>
          <p:nvPr/>
        </p:nvSpPr>
        <p:spPr>
          <a:xfrm>
            <a:off x="88900" y="904240"/>
            <a:ext cx="8741545" cy="5601533"/>
          </a:xfrm>
          <a:prstGeom prst="rect">
            <a:avLst/>
          </a:prstGeom>
        </p:spPr>
        <p:txBody>
          <a:bodyPr wrap="square">
            <a:spAutoFit/>
          </a:bodyPr>
          <a:lstStyle/>
          <a:p>
            <a:pPr marL="342900" indent="-342900" algn="just">
              <a:buFont typeface="+mj-lt"/>
              <a:buAutoNum type="arabicPeriod"/>
            </a:pPr>
            <a:r>
              <a:rPr lang="fr-FR" sz="1800" dirty="0">
                <a:solidFill>
                  <a:schemeClr val="bg2"/>
                </a:solidFill>
                <a:latin typeface="Times New Roman" panose="02020603050405020304" pitchFamily="18" charset="0"/>
                <a:cs typeface="Times New Roman" panose="02020603050405020304" pitchFamily="18" charset="0"/>
              </a:rPr>
              <a:t>Le client redirige le propriétaire de la ressource vers le serveur d’autorisation. Le client doit inclure son identifiant dans la requête de redirection et le niveau d’accès qu’il souhaite obtenir.</a:t>
            </a:r>
          </a:p>
          <a:p>
            <a:pPr marL="342900" indent="-342900" algn="just">
              <a:buFont typeface="+mj-lt"/>
              <a:buAutoNum type="arabicPeriod"/>
            </a:pPr>
            <a:endParaRPr lang="fr-FR" sz="18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fr-FR" sz="1800" dirty="0">
                <a:solidFill>
                  <a:schemeClr val="bg2"/>
                </a:solidFill>
                <a:latin typeface="Times New Roman" panose="02020603050405020304" pitchFamily="18" charset="0"/>
                <a:cs typeface="Times New Roman" panose="02020603050405020304" pitchFamily="18" charset="0"/>
              </a:rPr>
              <a:t>Le propriétaire de la ressource s’authentifie auprès du serveur d’autorisation et approuve ou non la requête du client.</a:t>
            </a:r>
          </a:p>
          <a:p>
            <a:pPr marL="342900" indent="-342900" algn="just">
              <a:buFont typeface="+mj-lt"/>
              <a:buAutoNum type="arabicPeriod"/>
            </a:pPr>
            <a:endParaRPr lang="fr-FR" sz="18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fr-FR" sz="1800" dirty="0">
                <a:solidFill>
                  <a:schemeClr val="bg2"/>
                </a:solidFill>
                <a:latin typeface="Times New Roman" panose="02020603050405020304" pitchFamily="18" charset="0"/>
                <a:cs typeface="Times New Roman" panose="02020603050405020304" pitchFamily="18" charset="0"/>
              </a:rPr>
              <a:t>Si la requête est autorisée, le serveur d’autorisation redirige à nouveau le propriétaire de la ressource en utilisant l’URL de redirection défini par le client. Cette URL est renseignée à l’enregistrement du client et peut aussi être choisie dans la requête à l’étape 1. La requête de redirection contient un code d’autorisation dans l’URL.</a:t>
            </a:r>
          </a:p>
          <a:p>
            <a:pPr marL="342900" indent="-342900" algn="just">
              <a:buFont typeface="+mj-lt"/>
              <a:buAutoNum type="arabicPeriod"/>
            </a:pPr>
            <a:endParaRPr lang="fr-FR" sz="18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fr-FR" sz="1800" dirty="0">
                <a:solidFill>
                  <a:schemeClr val="bg2"/>
                </a:solidFill>
                <a:latin typeface="Times New Roman" panose="02020603050405020304" pitchFamily="18" charset="0"/>
                <a:cs typeface="Times New Roman" panose="02020603050405020304" pitchFamily="18" charset="0"/>
              </a:rPr>
              <a:t>Avec le code d’autorisation ainsi obtenu, le client demande un </a:t>
            </a:r>
            <a:r>
              <a:rPr lang="fr-FR" sz="1800" dirty="0" err="1">
                <a:solidFill>
                  <a:schemeClr val="bg2"/>
                </a:solidFill>
                <a:latin typeface="Times New Roman" panose="02020603050405020304" pitchFamily="18" charset="0"/>
                <a:cs typeface="Times New Roman" panose="02020603050405020304" pitchFamily="18" charset="0"/>
              </a:rPr>
              <a:t>token</a:t>
            </a:r>
            <a:r>
              <a:rPr lang="fr-FR" sz="1800" dirty="0">
                <a:solidFill>
                  <a:schemeClr val="bg2"/>
                </a:solidFill>
                <a:latin typeface="Times New Roman" panose="02020603050405020304" pitchFamily="18" charset="0"/>
                <a:cs typeface="Times New Roman" panose="02020603050405020304" pitchFamily="18" charset="0"/>
              </a:rPr>
              <a:t> d’accès en prenant le soin de s’authentifier à son tour auprès du serveur d’autorisation.</a:t>
            </a:r>
          </a:p>
          <a:p>
            <a:pPr marL="342900" indent="-342900" algn="just">
              <a:buFont typeface="+mj-lt"/>
              <a:buAutoNum type="arabicPeriod"/>
            </a:pPr>
            <a:endParaRPr lang="fr-FR" sz="1800" dirty="0">
              <a:solidFill>
                <a:schemeClr val="bg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fr-FR" sz="1800" dirty="0">
                <a:solidFill>
                  <a:schemeClr val="bg2"/>
                </a:solidFill>
                <a:latin typeface="Times New Roman" panose="02020603050405020304" pitchFamily="18" charset="0"/>
                <a:cs typeface="Times New Roman" panose="02020603050405020304" pitchFamily="18" charset="0"/>
              </a:rPr>
              <a:t>Une fois le client authentifié, le serveur d’autorisation valide le code d’autorisation et s’assure que l’URL de redirection est identique à celle utilisée dans la troisième étape. Si toutes ces contraintes sont respectées, le serveur d’autorisation renvoie au client un </a:t>
            </a:r>
            <a:r>
              <a:rPr lang="fr-FR" sz="1800" dirty="0" err="1">
                <a:solidFill>
                  <a:schemeClr val="bg2"/>
                </a:solidFill>
                <a:latin typeface="Times New Roman" panose="02020603050405020304" pitchFamily="18" charset="0"/>
                <a:cs typeface="Times New Roman" panose="02020603050405020304" pitchFamily="18" charset="0"/>
              </a:rPr>
              <a:t>token</a:t>
            </a:r>
            <a:r>
              <a:rPr lang="fr-FR" sz="1800" dirty="0">
                <a:solidFill>
                  <a:schemeClr val="bg2"/>
                </a:solidFill>
                <a:latin typeface="Times New Roman" panose="02020603050405020304" pitchFamily="18" charset="0"/>
                <a:cs typeface="Times New Roman" panose="02020603050405020304" pitchFamily="18" charset="0"/>
              </a:rPr>
              <a:t> d’accès et éventuellement un </a:t>
            </a:r>
            <a:r>
              <a:rPr lang="fr-FR" sz="1800" dirty="0" err="1">
                <a:solidFill>
                  <a:schemeClr val="bg2"/>
                </a:solidFill>
                <a:latin typeface="Times New Roman" panose="02020603050405020304" pitchFamily="18" charset="0"/>
                <a:cs typeface="Times New Roman" panose="02020603050405020304" pitchFamily="18" charset="0"/>
              </a:rPr>
              <a:t>token</a:t>
            </a:r>
            <a:r>
              <a:rPr lang="fr-FR" sz="1800" dirty="0">
                <a:solidFill>
                  <a:schemeClr val="bg2"/>
                </a:solidFill>
                <a:latin typeface="Times New Roman" panose="02020603050405020304" pitchFamily="18" charset="0"/>
                <a:cs typeface="Times New Roman" panose="02020603050405020304" pitchFamily="18" charset="0"/>
              </a:rPr>
              <a:t> de rafraîchissement.</a:t>
            </a:r>
          </a:p>
          <a:p>
            <a:pPr algn="just"/>
            <a:endParaRPr lang="fr-FR" dirty="0"/>
          </a:p>
        </p:txBody>
      </p:sp>
    </p:spTree>
    <p:extLst>
      <p:ext uri="{BB962C8B-B14F-4D97-AF65-F5344CB8AC3E}">
        <p14:creationId xmlns:p14="http://schemas.microsoft.com/office/powerpoint/2010/main" val="219509952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dirty="0" err="1">
                <a:latin typeface="Comic Sans MS" panose="030F0702030302020204" pitchFamily="66" charset="0"/>
              </a:rPr>
              <a:t>Authorization</a:t>
            </a:r>
            <a:r>
              <a:rPr lang="fr-FR" dirty="0">
                <a:latin typeface="Comic Sans MS" panose="030F0702030302020204" pitchFamily="66" charset="0"/>
              </a:rPr>
              <a:t> Code Grant (suite)</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828222"/>
          </a:xfrm>
        </p:spPr>
        <p:txBody>
          <a:bodyPr/>
          <a:lstStyle/>
          <a:p>
            <a:pPr algn="just"/>
            <a:endParaRPr lang="fr-FR" sz="1800" b="0" dirty="0">
              <a:solidFill>
                <a:schemeClr val="bg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b="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42F8069-267A-487C-AC9A-6C0015FB7343}"/>
              </a:ext>
            </a:extLst>
          </p:cNvPr>
          <p:cNvSpPr/>
          <p:nvPr/>
        </p:nvSpPr>
        <p:spPr>
          <a:xfrm>
            <a:off x="88900" y="904240"/>
            <a:ext cx="8741545" cy="1754326"/>
          </a:xfrm>
          <a:prstGeom prst="rect">
            <a:avLst/>
          </a:prstGeom>
        </p:spPr>
        <p:txBody>
          <a:bodyPr wrap="square">
            <a:spAutoFit/>
          </a:bodyPr>
          <a:lstStyle/>
          <a:p>
            <a:pPr algn="just"/>
            <a:r>
              <a:rPr lang="fr-FR" sz="1800" dirty="0">
                <a:solidFill>
                  <a:schemeClr val="bg2"/>
                </a:solidFill>
                <a:latin typeface="Times New Roman" panose="02020603050405020304" pitchFamily="18" charset="0"/>
                <a:cs typeface="Times New Roman" panose="02020603050405020304" pitchFamily="18" charset="0"/>
              </a:rPr>
              <a:t>Pour assurer ces différentes interactions, le serveur d’autorisation doit mettre à disposition des clients deux URL :</a:t>
            </a:r>
          </a:p>
          <a:p>
            <a:pPr marL="285750" indent="-285750" algn="just">
              <a:buFont typeface="Wingdings" panose="05000000000000000000" pitchFamily="2" charset="2"/>
              <a:buChar char="§"/>
            </a:pPr>
            <a:r>
              <a:rPr lang="fr-FR" sz="1800" dirty="0">
                <a:solidFill>
                  <a:schemeClr val="bg2"/>
                </a:solidFill>
                <a:latin typeface="Times New Roman" panose="02020603050405020304" pitchFamily="18" charset="0"/>
                <a:cs typeface="Times New Roman" panose="02020603050405020304" pitchFamily="18" charset="0"/>
              </a:rPr>
              <a:t> Une URL d’autorisation (</a:t>
            </a:r>
            <a:r>
              <a:rPr lang="fr-FR" sz="1800" dirty="0" err="1">
                <a:solidFill>
                  <a:schemeClr val="bg2"/>
                </a:solidFill>
                <a:latin typeface="Times New Roman" panose="02020603050405020304" pitchFamily="18" charset="0"/>
                <a:cs typeface="Times New Roman" panose="02020603050405020304" pitchFamily="18" charset="0"/>
              </a:rPr>
              <a:t>Authorization</a:t>
            </a:r>
            <a:r>
              <a:rPr lang="fr-FR" sz="1800" dirty="0">
                <a:solidFill>
                  <a:schemeClr val="bg2"/>
                </a:solidFill>
                <a:latin typeface="Times New Roman" panose="02020603050405020304" pitchFamily="18" charset="0"/>
                <a:cs typeface="Times New Roman" panose="02020603050405020304" pitchFamily="18" charset="0"/>
              </a:rPr>
              <a:t> </a:t>
            </a:r>
            <a:r>
              <a:rPr lang="fr-FR" sz="1800" dirty="0" err="1">
                <a:solidFill>
                  <a:schemeClr val="bg2"/>
                </a:solidFill>
                <a:latin typeface="Times New Roman" panose="02020603050405020304" pitchFamily="18" charset="0"/>
                <a:cs typeface="Times New Roman" panose="02020603050405020304" pitchFamily="18" charset="0"/>
              </a:rPr>
              <a:t>endpoint</a:t>
            </a:r>
            <a:r>
              <a:rPr lang="fr-FR" sz="1800" dirty="0">
                <a:solidFill>
                  <a:schemeClr val="bg2"/>
                </a:solidFill>
                <a:latin typeface="Times New Roman" panose="02020603050405020304" pitchFamily="18" charset="0"/>
                <a:cs typeface="Times New Roman" panose="02020603050405020304" pitchFamily="18" charset="0"/>
              </a:rPr>
              <a:t>) qui sera utilisée dans l’étape 1 et permettra d’obtenir un code d’autorisation </a:t>
            </a:r>
          </a:p>
          <a:p>
            <a:pPr marL="285750" indent="-285750" algn="just">
              <a:buFont typeface="Wingdings" panose="05000000000000000000" pitchFamily="2" charset="2"/>
              <a:buChar char="§"/>
            </a:pPr>
            <a:r>
              <a:rPr lang="fr-FR" sz="1800" dirty="0">
                <a:solidFill>
                  <a:schemeClr val="bg2"/>
                </a:solidFill>
                <a:latin typeface="Times New Roman" panose="02020603050405020304" pitchFamily="18" charset="0"/>
                <a:cs typeface="Times New Roman" panose="02020603050405020304" pitchFamily="18" charset="0"/>
              </a:rPr>
              <a:t>et une URL de génération de </a:t>
            </a:r>
            <a:r>
              <a:rPr lang="fr-FR" sz="1800" dirty="0" err="1">
                <a:solidFill>
                  <a:schemeClr val="bg2"/>
                </a:solidFill>
                <a:latin typeface="Times New Roman" panose="02020603050405020304" pitchFamily="18" charset="0"/>
                <a:cs typeface="Times New Roman" panose="02020603050405020304" pitchFamily="18" charset="0"/>
              </a:rPr>
              <a:t>tokens</a:t>
            </a:r>
            <a:r>
              <a:rPr lang="fr-FR" sz="1800" dirty="0">
                <a:solidFill>
                  <a:schemeClr val="bg2"/>
                </a:solidFill>
                <a:latin typeface="Times New Roman" panose="02020603050405020304" pitchFamily="18" charset="0"/>
                <a:cs typeface="Times New Roman" panose="02020603050405020304" pitchFamily="18" charset="0"/>
              </a:rPr>
              <a:t> (</a:t>
            </a:r>
            <a:r>
              <a:rPr lang="fr-FR" sz="1800" dirty="0" err="1">
                <a:solidFill>
                  <a:schemeClr val="bg2"/>
                </a:solidFill>
                <a:latin typeface="Times New Roman" panose="02020603050405020304" pitchFamily="18" charset="0"/>
                <a:cs typeface="Times New Roman" panose="02020603050405020304" pitchFamily="18" charset="0"/>
              </a:rPr>
              <a:t>Tokens</a:t>
            </a:r>
            <a:r>
              <a:rPr lang="fr-FR" sz="1800" dirty="0">
                <a:solidFill>
                  <a:schemeClr val="bg2"/>
                </a:solidFill>
                <a:latin typeface="Times New Roman" panose="02020603050405020304" pitchFamily="18" charset="0"/>
                <a:cs typeface="Times New Roman" panose="02020603050405020304" pitchFamily="18" charset="0"/>
              </a:rPr>
              <a:t> </a:t>
            </a:r>
            <a:r>
              <a:rPr lang="fr-FR" sz="1800" dirty="0" err="1">
                <a:solidFill>
                  <a:schemeClr val="bg2"/>
                </a:solidFill>
                <a:latin typeface="Times New Roman" panose="02020603050405020304" pitchFamily="18" charset="0"/>
                <a:cs typeface="Times New Roman" panose="02020603050405020304" pitchFamily="18" charset="0"/>
              </a:rPr>
              <a:t>endpoint</a:t>
            </a:r>
            <a:r>
              <a:rPr lang="fr-FR" sz="1800" dirty="0">
                <a:solidFill>
                  <a:schemeClr val="bg2"/>
                </a:solidFill>
                <a:latin typeface="Times New Roman" panose="02020603050405020304" pitchFamily="18" charset="0"/>
                <a:cs typeface="Times New Roman" panose="02020603050405020304" pitchFamily="18" charset="0"/>
              </a:rPr>
              <a:t>) permettant d’obtenir les différents </a:t>
            </a:r>
            <a:r>
              <a:rPr lang="fr-FR" sz="1800" dirty="0" err="1">
                <a:solidFill>
                  <a:schemeClr val="bg2"/>
                </a:solidFill>
                <a:latin typeface="Times New Roman" panose="02020603050405020304" pitchFamily="18" charset="0"/>
                <a:cs typeface="Times New Roman" panose="02020603050405020304" pitchFamily="18" charset="0"/>
              </a:rPr>
              <a:t>tokens</a:t>
            </a:r>
            <a:r>
              <a:rPr lang="fr-FR" sz="1800" dirty="0">
                <a:solidFill>
                  <a:schemeClr val="bg2"/>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450908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dirty="0"/>
              <a:t>Autorisation implicite : </a:t>
            </a:r>
            <a:r>
              <a:rPr lang="fr-FR" i="1" dirty="0" err="1"/>
              <a:t>Implicit</a:t>
            </a:r>
            <a:r>
              <a:rPr lang="fr-FR" i="1" dirty="0"/>
              <a:t> Grant</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828222"/>
          </a:xfrm>
        </p:spPr>
        <p:txBody>
          <a:bodyPr/>
          <a:lstStyle/>
          <a:p>
            <a:pPr algn="just"/>
            <a:endParaRPr lang="fr-FR" sz="1800" b="0" dirty="0">
              <a:solidFill>
                <a:schemeClr val="bg2"/>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lgn="just">
              <a:buNone/>
            </a:pPr>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i="1" dirty="0">
              <a:solidFill>
                <a:schemeClr val="bg2"/>
              </a:solidFill>
              <a:latin typeface="Times New Roman" panose="02020603050405020304" pitchFamily="18" charset="0"/>
              <a:cs typeface="Times New Roman" panose="02020603050405020304" pitchFamily="18" charset="0"/>
            </a:endParaRPr>
          </a:p>
          <a:p>
            <a:endParaRPr lang="fr-FR" sz="1800" b="0" dirty="0">
              <a:solidFill>
                <a:schemeClr val="bg2"/>
              </a:solidFill>
              <a:latin typeface="Times New Roman" panose="02020603050405020304" pitchFamily="18" charset="0"/>
              <a:cs typeface="Times New Roman" panose="02020603050405020304" pitchFamily="18" charset="0"/>
            </a:endParaRPr>
          </a:p>
          <a:p>
            <a:r>
              <a:rPr lang="fr-FR" sz="1800" b="0" kern="1200" dirty="0">
                <a:solidFill>
                  <a:schemeClr val="bg2"/>
                </a:solidFill>
                <a:latin typeface="Times New Roman" panose="02020603050405020304" pitchFamily="18" charset="0"/>
                <a:cs typeface="Times New Roman" panose="02020603050405020304" pitchFamily="18" charset="0"/>
              </a:rPr>
              <a:t>Les applications mobiles ou encore les applications JavaScript exécutées sur le navigateur de l’utilisateur sont les principales utilisatrices de ce moyen d’autorisation. Le client étant publique, il ne peut pas s’authentifier de manière fiable.</a:t>
            </a:r>
          </a:p>
          <a:p>
            <a:r>
              <a:rPr lang="fr-FR" sz="1800" b="0" kern="1200" dirty="0">
                <a:solidFill>
                  <a:schemeClr val="bg2"/>
                </a:solidFill>
                <a:latin typeface="Times New Roman" panose="02020603050405020304" pitchFamily="18" charset="0"/>
                <a:cs typeface="Times New Roman" panose="02020603050405020304" pitchFamily="18" charset="0"/>
              </a:rPr>
              <a:t>Ainsi, contrairement à l’autorisation avec un code, le client ne peut fournir de mot de passe. Son identifiant et l’URL de redirection préenregistrée permettront de l’authentifier d’où le nom d’autorisation implicite. Du moment où le serveur d’autorisation redirige le propriétaire de la ressource vers une URL associée au client, il considère implicitement que le client a fait la demande d’autorisation et va traiter la réponse.</a:t>
            </a:r>
          </a:p>
          <a:p>
            <a:pPr>
              <a:buFont typeface="Wingdings" panose="05000000000000000000" pitchFamily="2" charset="2"/>
              <a:buChar char="§"/>
            </a:pPr>
            <a:endParaRPr lang="fr-FR" sz="1800" b="0" dirty="0">
              <a:solidFill>
                <a:schemeClr val="bg2"/>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42F8069-267A-487C-AC9A-6C0015FB7343}"/>
              </a:ext>
            </a:extLst>
          </p:cNvPr>
          <p:cNvSpPr/>
          <p:nvPr/>
        </p:nvSpPr>
        <p:spPr>
          <a:xfrm>
            <a:off x="88900" y="904240"/>
            <a:ext cx="8741545" cy="2308324"/>
          </a:xfrm>
          <a:prstGeom prst="rect">
            <a:avLst/>
          </a:prstGeom>
        </p:spPr>
        <p:txBody>
          <a:bodyPr wrap="square">
            <a:spAutoFit/>
          </a:bodyPr>
          <a:lstStyle/>
          <a:p>
            <a:pPr marL="285750" indent="-285750" algn="just">
              <a:buFont typeface="Wingdings" panose="05000000000000000000" pitchFamily="2" charset="2"/>
              <a:buChar char="§"/>
            </a:pPr>
            <a:r>
              <a:rPr lang="fr-FR" sz="1800" dirty="0">
                <a:solidFill>
                  <a:schemeClr val="bg2"/>
                </a:solidFill>
                <a:latin typeface="Times New Roman" panose="02020603050405020304" pitchFamily="18" charset="0"/>
                <a:cs typeface="Times New Roman" panose="02020603050405020304" pitchFamily="18" charset="0"/>
              </a:rPr>
              <a:t>Ce processus est idéal pour les applications clientes dites publiques. Comme pour l’autorisation avec un code, il fait intervenir le client, le propriétaire de la ressource protégée et le serveur d’autorisation.</a:t>
            </a:r>
          </a:p>
          <a:p>
            <a:pPr marL="285750" indent="-285750" algn="just">
              <a:buFont typeface="Wingdings" panose="05000000000000000000" pitchFamily="2" charset="2"/>
              <a:buChar char="§"/>
            </a:pPr>
            <a:r>
              <a:rPr lang="fr-FR" sz="1800" dirty="0">
                <a:solidFill>
                  <a:schemeClr val="bg2"/>
                </a:solidFill>
                <a:latin typeface="Times New Roman" panose="02020603050405020304" pitchFamily="18" charset="0"/>
                <a:cs typeface="Times New Roman" panose="02020603050405020304" pitchFamily="18" charset="0"/>
              </a:rPr>
              <a:t>Les clients publics, à l’opposé des clients confidentiels, ne peuvent pas assurer la confidentialité de leurs identifiants.</a:t>
            </a:r>
          </a:p>
          <a:p>
            <a:pPr algn="just"/>
            <a:endParaRPr lang="fr-FR" sz="1800" dirty="0">
              <a:solidFill>
                <a:schemeClr val="bg2"/>
              </a:solidFill>
              <a:latin typeface="Times New Roman" panose="02020603050405020304" pitchFamily="18" charset="0"/>
              <a:cs typeface="Times New Roman" panose="02020603050405020304" pitchFamily="18" charset="0"/>
            </a:endParaRPr>
          </a:p>
          <a:p>
            <a:pPr algn="just"/>
            <a:r>
              <a:rPr lang="fr-FR" sz="1800" b="1" u="sng" dirty="0">
                <a:solidFill>
                  <a:schemeClr val="bg2"/>
                </a:solidFill>
                <a:latin typeface="Times New Roman" panose="02020603050405020304" pitchFamily="18" charset="0"/>
                <a:cs typeface="Times New Roman" panose="02020603050405020304" pitchFamily="18" charset="0"/>
              </a:rPr>
              <a:t>Cas d’usage :</a:t>
            </a:r>
          </a:p>
          <a:p>
            <a:pPr algn="just"/>
            <a:endParaRPr lang="fr-FR" sz="18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13209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dirty="0"/>
              <a:t>Autorisation implicite : </a:t>
            </a:r>
            <a:r>
              <a:rPr lang="fr-FR" i="1" dirty="0" err="1"/>
              <a:t>Implicit</a:t>
            </a:r>
            <a:r>
              <a:rPr lang="fr-FR" i="1" dirty="0"/>
              <a:t> Grant (suite)</a:t>
            </a:r>
            <a:endParaRPr lang="en-GB" altLang="fr-FR" dirty="0">
              <a:latin typeface="Comic Sans MS" panose="030F0702030302020204" pitchFamily="66" charset="0"/>
            </a:endParaRPr>
          </a:p>
        </p:txBody>
      </p:sp>
      <p:pic>
        <p:nvPicPr>
          <p:cNvPr id="2" name="Image 1">
            <a:extLst>
              <a:ext uri="{FF2B5EF4-FFF2-40B4-BE49-F238E27FC236}">
                <a16:creationId xmlns:a16="http://schemas.microsoft.com/office/drawing/2014/main" id="{397C30A2-7B7C-4837-84B3-80F0719EDA5F}"/>
              </a:ext>
            </a:extLst>
          </p:cNvPr>
          <p:cNvPicPr>
            <a:picLocks noChangeAspect="1"/>
          </p:cNvPicPr>
          <p:nvPr/>
        </p:nvPicPr>
        <p:blipFill>
          <a:blip r:embed="rId2"/>
          <a:stretch>
            <a:fillRect/>
          </a:stretch>
        </p:blipFill>
        <p:spPr>
          <a:xfrm>
            <a:off x="193040" y="1286671"/>
            <a:ext cx="8757920" cy="3349937"/>
          </a:xfrm>
          <a:prstGeom prst="rect">
            <a:avLst/>
          </a:prstGeom>
        </p:spPr>
      </p:pic>
    </p:spTree>
    <p:extLst>
      <p:ext uri="{BB962C8B-B14F-4D97-AF65-F5344CB8AC3E}">
        <p14:creationId xmlns:p14="http://schemas.microsoft.com/office/powerpoint/2010/main" val="68896188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en-US" i="1" dirty="0"/>
              <a:t>Resource Owner Password Credentials Grant</a:t>
            </a:r>
            <a:br>
              <a:rPr lang="en-US" dirty="0"/>
            </a:br>
            <a:endParaRPr lang="en-GB" altLang="fr-FR" dirty="0">
              <a:latin typeface="Comic Sans MS" panose="030F0702030302020204" pitchFamily="66" charset="0"/>
            </a:endParaRPr>
          </a:p>
        </p:txBody>
      </p:sp>
      <p:sp>
        <p:nvSpPr>
          <p:cNvPr id="3" name="Rectangle 2">
            <a:extLst>
              <a:ext uri="{FF2B5EF4-FFF2-40B4-BE49-F238E27FC236}">
                <a16:creationId xmlns:a16="http://schemas.microsoft.com/office/drawing/2014/main" id="{FC531604-8E5F-47AF-81E5-18FFC03B9642}"/>
              </a:ext>
            </a:extLst>
          </p:cNvPr>
          <p:cNvSpPr/>
          <p:nvPr/>
        </p:nvSpPr>
        <p:spPr>
          <a:xfrm>
            <a:off x="182880" y="949831"/>
            <a:ext cx="8442960" cy="3970318"/>
          </a:xfrm>
          <a:prstGeom prst="rect">
            <a:avLst/>
          </a:prstGeom>
        </p:spPr>
        <p:txBody>
          <a:bodyPr wrap="square">
            <a:spAutoFit/>
          </a:bodyPr>
          <a:lstStyle/>
          <a:p>
            <a:pPr algn="just"/>
            <a:r>
              <a:rPr lang="fr-FR" sz="1800" dirty="0">
                <a:solidFill>
                  <a:srgbClr val="1C1C1C"/>
                </a:solidFill>
                <a:latin typeface="Times New Roman" panose="02020603050405020304" pitchFamily="18" charset="0"/>
                <a:cs typeface="Times New Roman" panose="02020603050405020304" pitchFamily="18" charset="0"/>
              </a:rPr>
              <a:t>Ce processus se démarque des deux premières par le fait qu’il ne nécessite pas de redirection du propriétaire de la ressource vers le serveur d’autorisation.</a:t>
            </a:r>
          </a:p>
          <a:p>
            <a:pPr algn="just"/>
            <a:endParaRPr lang="fr-FR" sz="1800" dirty="0">
              <a:solidFill>
                <a:srgbClr val="1C1C1C"/>
              </a:solidFill>
              <a:latin typeface="Times New Roman" panose="02020603050405020304" pitchFamily="18" charset="0"/>
              <a:cs typeface="Times New Roman" panose="02020603050405020304" pitchFamily="18" charset="0"/>
            </a:endParaRPr>
          </a:p>
          <a:p>
            <a:pPr algn="just"/>
            <a:r>
              <a:rPr lang="fr-FR" sz="1800" b="1" u="sng" dirty="0">
                <a:solidFill>
                  <a:srgbClr val="1C1C1C"/>
                </a:solidFill>
                <a:latin typeface="Times New Roman" panose="02020603050405020304" pitchFamily="18" charset="0"/>
                <a:cs typeface="Times New Roman" panose="02020603050405020304" pitchFamily="18" charset="0"/>
              </a:rPr>
              <a:t>Cas d’usage :</a:t>
            </a:r>
          </a:p>
          <a:p>
            <a:pPr algn="just"/>
            <a:endParaRPr lang="fr-FR" sz="1800" b="1" u="sng" dirty="0">
              <a:solidFill>
                <a:srgbClr val="1C1C1C"/>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sz="1800" dirty="0">
                <a:solidFill>
                  <a:srgbClr val="1C1C1C"/>
                </a:solidFill>
                <a:latin typeface="Times New Roman" panose="02020603050405020304" pitchFamily="18" charset="0"/>
                <a:cs typeface="Times New Roman" panose="02020603050405020304" pitchFamily="18" charset="0"/>
              </a:rPr>
              <a:t>Le seul cas d’usage valide pour cette méthode est lorsque le client et le serveur d’application sont fournis par la même entité (même entreprise, même développeur, etc.).</a:t>
            </a:r>
          </a:p>
          <a:p>
            <a:pPr marL="285750" indent="-285750" algn="just">
              <a:buFont typeface="Wingdings" panose="05000000000000000000" pitchFamily="2" charset="2"/>
              <a:buChar char="§"/>
            </a:pPr>
            <a:r>
              <a:rPr lang="fr-FR" sz="1800" dirty="0">
                <a:solidFill>
                  <a:srgbClr val="1C1C1C"/>
                </a:solidFill>
                <a:latin typeface="Times New Roman" panose="02020603050405020304" pitchFamily="18" charset="0"/>
                <a:cs typeface="Times New Roman" panose="02020603050405020304" pitchFamily="18" charset="0"/>
              </a:rPr>
              <a:t>Il doit y avoir une relation de confiance absolue entre ces deux acteurs car le propriétaire de la ressource doit fournir ses identifiants au client.</a:t>
            </a:r>
          </a:p>
          <a:p>
            <a:pPr marL="285750" indent="-285750" algn="just">
              <a:buFont typeface="Wingdings" panose="05000000000000000000" pitchFamily="2" charset="2"/>
              <a:buChar char="§"/>
            </a:pPr>
            <a:endParaRPr lang="fr-FR" sz="1800" dirty="0">
              <a:solidFill>
                <a:srgbClr val="1C1C1C"/>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sz="1800" dirty="0">
                <a:solidFill>
                  <a:srgbClr val="1C1C1C"/>
                </a:solidFill>
                <a:latin typeface="Times New Roman" panose="02020603050405020304" pitchFamily="18" charset="0"/>
                <a:cs typeface="Times New Roman" panose="02020603050405020304" pitchFamily="18" charset="0"/>
              </a:rPr>
              <a:t>Comme décrit au début de cette présentation, fournir ses identifiants à des applications tierces est très fortement déconseillé et </a:t>
            </a:r>
            <a:r>
              <a:rPr lang="fr-FR" sz="1800" dirty="0" err="1">
                <a:solidFill>
                  <a:srgbClr val="1C1C1C"/>
                </a:solidFill>
                <a:latin typeface="Times New Roman" panose="02020603050405020304" pitchFamily="18" charset="0"/>
                <a:cs typeface="Times New Roman" panose="02020603050405020304" pitchFamily="18" charset="0"/>
              </a:rPr>
              <a:t>OAuth</a:t>
            </a:r>
            <a:r>
              <a:rPr lang="fr-FR" sz="1800" dirty="0">
                <a:solidFill>
                  <a:srgbClr val="1C1C1C"/>
                </a:solidFill>
                <a:latin typeface="Times New Roman" panose="02020603050405020304" pitchFamily="18" charset="0"/>
                <a:cs typeface="Times New Roman" panose="02020603050405020304" pitchFamily="18" charset="0"/>
              </a:rPr>
              <a:t> a été pensé pour éviter cela.</a:t>
            </a:r>
          </a:p>
          <a:p>
            <a:pPr algn="just"/>
            <a:endParaRPr lang="fr-FR" sz="1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6883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CC8A19DA-0500-42A4-9E37-712177D8F18F}"/>
              </a:ext>
            </a:extLst>
          </p:cNvPr>
          <p:cNvSpPr>
            <a:spLocks noGrp="1" noChangeArrowheads="1"/>
          </p:cNvSpPr>
          <p:nvPr>
            <p:ph type="title"/>
          </p:nvPr>
        </p:nvSpPr>
        <p:spPr/>
        <p:txBody>
          <a:bodyPr/>
          <a:lstStyle/>
          <a:p>
            <a:r>
              <a:rPr lang="fr-BE" altLang="fr-FR">
                <a:latin typeface="Comic Sans MS" panose="030F0702030302020204" pitchFamily="66" charset="0"/>
              </a:rPr>
              <a:t>Plan du cours</a:t>
            </a:r>
            <a:endParaRPr lang="en-US" altLang="fr-FR">
              <a:latin typeface="Comic Sans MS" panose="030F0702030302020204" pitchFamily="66" charset="0"/>
            </a:endParaRPr>
          </a:p>
        </p:txBody>
      </p:sp>
      <p:sp>
        <p:nvSpPr>
          <p:cNvPr id="4099" name="Rectangle 5">
            <a:extLst>
              <a:ext uri="{FF2B5EF4-FFF2-40B4-BE49-F238E27FC236}">
                <a16:creationId xmlns:a16="http://schemas.microsoft.com/office/drawing/2014/main" id="{66A009F8-C8E4-401D-B5BB-1DE67DFC5956}"/>
              </a:ext>
            </a:extLst>
          </p:cNvPr>
          <p:cNvSpPr>
            <a:spLocks noGrp="1" noChangeArrowheads="1"/>
          </p:cNvSpPr>
          <p:nvPr>
            <p:ph type="body" idx="1"/>
          </p:nvPr>
        </p:nvSpPr>
        <p:spPr>
          <a:xfrm>
            <a:off x="215900" y="988426"/>
            <a:ext cx="8839200" cy="4888591"/>
          </a:xfrm>
        </p:spPr>
        <p:txBody>
          <a:bodyPr/>
          <a:lstStyle/>
          <a:p>
            <a:pPr>
              <a:lnSpc>
                <a:spcPct val="90000"/>
              </a:lnSpc>
              <a:buClr>
                <a:schemeClr val="tx1"/>
              </a:buClr>
              <a:buFont typeface="Wingdings" panose="05000000000000000000" pitchFamily="2" charset="2"/>
              <a:buChar char="§"/>
            </a:pPr>
            <a:r>
              <a:rPr lang="fr-BE" altLang="fr-FR" sz="2400" b="0" dirty="0">
                <a:solidFill>
                  <a:schemeClr val="bg2"/>
                </a:solidFill>
                <a:latin typeface="Times New Roman" panose="02020603050405020304" pitchFamily="18" charset="0"/>
                <a:cs typeface="Times New Roman" panose="02020603050405020304" pitchFamily="18" charset="0"/>
              </a:rPr>
              <a:t>oAuth2, c’est quoi ?</a:t>
            </a:r>
          </a:p>
          <a:p>
            <a:pPr>
              <a:lnSpc>
                <a:spcPct val="90000"/>
              </a:lnSpc>
              <a:buClr>
                <a:schemeClr val="tx1"/>
              </a:buClr>
              <a:buFont typeface="Wingdings" panose="05000000000000000000" pitchFamily="2" charset="2"/>
              <a:buChar char="§"/>
            </a:pPr>
            <a:r>
              <a:rPr lang="fr-BE" altLang="fr-FR" sz="2400" b="0" dirty="0">
                <a:solidFill>
                  <a:schemeClr val="bg2"/>
                </a:solidFill>
                <a:latin typeface="Times New Roman" panose="02020603050405020304" pitchFamily="18" charset="0"/>
                <a:cs typeface="Times New Roman" panose="02020603050405020304" pitchFamily="18" charset="0"/>
              </a:rPr>
              <a:t>Problématique</a:t>
            </a:r>
          </a:p>
          <a:p>
            <a:pPr>
              <a:lnSpc>
                <a:spcPct val="90000"/>
              </a:lnSpc>
              <a:buClr>
                <a:schemeClr val="tx1"/>
              </a:buClr>
              <a:buFont typeface="Wingdings" panose="05000000000000000000" pitchFamily="2" charset="2"/>
              <a:buChar char="§"/>
            </a:pPr>
            <a:r>
              <a:rPr lang="fr-BE" altLang="fr-FR" sz="2400" b="0" dirty="0">
                <a:solidFill>
                  <a:schemeClr val="bg2"/>
                </a:solidFill>
                <a:latin typeface="Times New Roman" panose="02020603050405020304" pitchFamily="18" charset="0"/>
                <a:cs typeface="Times New Roman" panose="02020603050405020304" pitchFamily="18" charset="0"/>
              </a:rPr>
              <a:t>Les rôles</a:t>
            </a:r>
          </a:p>
          <a:p>
            <a:pPr>
              <a:lnSpc>
                <a:spcPct val="90000"/>
              </a:lnSpc>
              <a:buClr>
                <a:schemeClr val="tx1"/>
              </a:buClr>
              <a:buFont typeface="Wingdings" panose="05000000000000000000" pitchFamily="2" charset="2"/>
              <a:buChar char="§"/>
            </a:pPr>
            <a:r>
              <a:rPr lang="fr-BE" altLang="fr-FR" sz="2400" b="0" dirty="0">
                <a:solidFill>
                  <a:schemeClr val="bg2"/>
                </a:solidFill>
                <a:latin typeface="Times New Roman" panose="02020603050405020304" pitchFamily="18" charset="0"/>
                <a:cs typeface="Times New Roman" panose="02020603050405020304" pitchFamily="18" charset="0"/>
              </a:rPr>
              <a:t>La gestion des clients</a:t>
            </a:r>
          </a:p>
          <a:p>
            <a:pPr>
              <a:lnSpc>
                <a:spcPct val="90000"/>
              </a:lnSpc>
              <a:buClr>
                <a:schemeClr val="tx1"/>
              </a:buClr>
              <a:buFont typeface="Wingdings" panose="05000000000000000000" pitchFamily="2" charset="2"/>
              <a:buChar char="§"/>
            </a:pPr>
            <a:r>
              <a:rPr lang="fr-BE" altLang="fr-FR" sz="2400" b="0" dirty="0">
                <a:solidFill>
                  <a:schemeClr val="bg2"/>
                </a:solidFill>
                <a:latin typeface="Times New Roman" panose="02020603050405020304" pitchFamily="18" charset="0"/>
                <a:cs typeface="Times New Roman" panose="02020603050405020304" pitchFamily="18" charset="0"/>
              </a:rPr>
              <a:t>Les </a:t>
            </a:r>
            <a:r>
              <a:rPr lang="fr-BE" altLang="fr-FR" sz="2400" b="0" dirty="0" err="1">
                <a:solidFill>
                  <a:schemeClr val="bg2"/>
                </a:solidFill>
                <a:latin typeface="Times New Roman" panose="02020603050405020304" pitchFamily="18" charset="0"/>
                <a:cs typeface="Times New Roman" panose="02020603050405020304" pitchFamily="18" charset="0"/>
              </a:rPr>
              <a:t>tokens</a:t>
            </a:r>
            <a:endParaRPr lang="fr-BE" altLang="fr-FR" sz="2400" b="0" dirty="0">
              <a:solidFill>
                <a:schemeClr val="bg2"/>
              </a:solidFill>
              <a:latin typeface="Times New Roman" panose="02020603050405020304" pitchFamily="18" charset="0"/>
              <a:cs typeface="Times New Roman" panose="02020603050405020304" pitchFamily="18" charset="0"/>
            </a:endParaRPr>
          </a:p>
          <a:p>
            <a:pPr>
              <a:lnSpc>
                <a:spcPct val="90000"/>
              </a:lnSpc>
              <a:buClr>
                <a:schemeClr val="tx1"/>
              </a:buClr>
              <a:buFont typeface="Wingdings" panose="05000000000000000000" pitchFamily="2" charset="2"/>
              <a:buChar char="§"/>
            </a:pPr>
            <a:r>
              <a:rPr lang="fr-FR" sz="2400" b="0" dirty="0">
                <a:solidFill>
                  <a:schemeClr val="bg2"/>
                </a:solidFill>
                <a:latin typeface="Times New Roman" panose="02020603050405020304" pitchFamily="18" charset="0"/>
                <a:cs typeface="Times New Roman" panose="02020603050405020304" pitchFamily="18" charset="0"/>
              </a:rPr>
              <a:t>Les différents scénarios d'autorisation</a:t>
            </a:r>
            <a:endParaRPr lang="fr-BE" altLang="fr-FR" sz="2400" b="0" dirty="0">
              <a:solidFill>
                <a:schemeClr val="bg2"/>
              </a:solidFill>
              <a:latin typeface="Times New Roman" panose="02020603050405020304" pitchFamily="18" charset="0"/>
              <a:cs typeface="Times New Roman" panose="02020603050405020304" pitchFamily="18" charset="0"/>
            </a:endParaRPr>
          </a:p>
          <a:p>
            <a:pPr>
              <a:lnSpc>
                <a:spcPct val="90000"/>
              </a:lnSpc>
              <a:buClr>
                <a:schemeClr val="tx1"/>
              </a:buClr>
              <a:buFont typeface="Wingdings" panose="05000000000000000000" pitchFamily="2" charset="2"/>
              <a:buChar char="§"/>
            </a:pPr>
            <a:endParaRPr lang="fr-BE" altLang="fr-FR" sz="2400" b="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en-US" i="1" dirty="0"/>
              <a:t>Resource Owner Password Credentials Grant (suite)</a:t>
            </a:r>
            <a:br>
              <a:rPr lang="en-US" dirty="0"/>
            </a:br>
            <a:endParaRPr lang="en-GB" altLang="fr-FR" dirty="0">
              <a:latin typeface="Comic Sans MS" panose="030F0702030302020204" pitchFamily="66" charset="0"/>
            </a:endParaRPr>
          </a:p>
        </p:txBody>
      </p:sp>
      <p:pic>
        <p:nvPicPr>
          <p:cNvPr id="2" name="Image 1">
            <a:extLst>
              <a:ext uri="{FF2B5EF4-FFF2-40B4-BE49-F238E27FC236}">
                <a16:creationId xmlns:a16="http://schemas.microsoft.com/office/drawing/2014/main" id="{1C6DF011-2CB2-4061-B2B2-E7BD9050AC55}"/>
              </a:ext>
            </a:extLst>
          </p:cNvPr>
          <p:cNvPicPr>
            <a:picLocks noChangeAspect="1"/>
          </p:cNvPicPr>
          <p:nvPr/>
        </p:nvPicPr>
        <p:blipFill>
          <a:blip r:embed="rId2"/>
          <a:stretch>
            <a:fillRect/>
          </a:stretch>
        </p:blipFill>
        <p:spPr>
          <a:xfrm>
            <a:off x="162560" y="829769"/>
            <a:ext cx="8646160" cy="4832701"/>
          </a:xfrm>
          <a:prstGeom prst="rect">
            <a:avLst/>
          </a:prstGeom>
        </p:spPr>
      </p:pic>
    </p:spTree>
    <p:extLst>
      <p:ext uri="{BB962C8B-B14F-4D97-AF65-F5344CB8AC3E}">
        <p14:creationId xmlns:p14="http://schemas.microsoft.com/office/powerpoint/2010/main" val="92914403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i="1" dirty="0"/>
              <a:t>Client </a:t>
            </a:r>
            <a:r>
              <a:rPr lang="fr-FR" i="1" dirty="0" err="1"/>
              <a:t>Credentials</a:t>
            </a:r>
            <a:r>
              <a:rPr lang="fr-FR" i="1" dirty="0"/>
              <a:t> Grant</a:t>
            </a:r>
            <a:br>
              <a:rPr lang="fr-FR" dirty="0"/>
            </a:br>
            <a:br>
              <a:rPr lang="en-US" dirty="0"/>
            </a:br>
            <a:endParaRPr lang="en-GB" altLang="fr-FR" dirty="0">
              <a:latin typeface="Comic Sans MS" panose="030F0702030302020204" pitchFamily="66" charset="0"/>
            </a:endParaRPr>
          </a:p>
        </p:txBody>
      </p:sp>
      <p:sp>
        <p:nvSpPr>
          <p:cNvPr id="3" name="Rectangle 2">
            <a:extLst>
              <a:ext uri="{FF2B5EF4-FFF2-40B4-BE49-F238E27FC236}">
                <a16:creationId xmlns:a16="http://schemas.microsoft.com/office/drawing/2014/main" id="{FC531604-8E5F-47AF-81E5-18FFC03B9642}"/>
              </a:ext>
            </a:extLst>
          </p:cNvPr>
          <p:cNvSpPr/>
          <p:nvPr/>
        </p:nvSpPr>
        <p:spPr>
          <a:xfrm>
            <a:off x="182880" y="949831"/>
            <a:ext cx="8442960" cy="4524315"/>
          </a:xfrm>
          <a:prstGeom prst="rect">
            <a:avLst/>
          </a:prstGeom>
        </p:spPr>
        <p:txBody>
          <a:bodyPr wrap="square">
            <a:spAutoFit/>
          </a:bodyPr>
          <a:lstStyle/>
          <a:p>
            <a:pPr algn="just"/>
            <a:r>
              <a:rPr lang="fr-FR" sz="1800" dirty="0">
                <a:solidFill>
                  <a:srgbClr val="1C1C1C"/>
                </a:solidFill>
                <a:latin typeface="Times New Roman" panose="02020603050405020304" pitchFamily="18" charset="0"/>
                <a:cs typeface="Times New Roman" panose="02020603050405020304" pitchFamily="18" charset="0"/>
              </a:rPr>
              <a:t>Ce processus est le seul qui ne fait intervenir que deux acteurs :</a:t>
            </a:r>
          </a:p>
          <a:p>
            <a:pPr marL="742950" lvl="1" indent="-285750" algn="just">
              <a:buFont typeface="Wingdings" panose="05000000000000000000" pitchFamily="2" charset="2"/>
              <a:buChar char="ü"/>
            </a:pPr>
            <a:r>
              <a:rPr lang="fr-FR" sz="1800" dirty="0">
                <a:solidFill>
                  <a:srgbClr val="1C1C1C"/>
                </a:solidFill>
                <a:latin typeface="Times New Roman" panose="02020603050405020304" pitchFamily="18" charset="0"/>
                <a:cs typeface="Times New Roman" panose="02020603050405020304" pitchFamily="18" charset="0"/>
              </a:rPr>
              <a:t>le client ;</a:t>
            </a:r>
          </a:p>
          <a:p>
            <a:pPr marL="742950" lvl="1" indent="-285750" algn="just">
              <a:buFont typeface="Wingdings" panose="05000000000000000000" pitchFamily="2" charset="2"/>
              <a:buChar char="ü"/>
            </a:pPr>
            <a:r>
              <a:rPr lang="fr-FR" sz="1800" dirty="0">
                <a:solidFill>
                  <a:srgbClr val="1C1C1C"/>
                </a:solidFill>
                <a:latin typeface="Times New Roman" panose="02020603050405020304" pitchFamily="18" charset="0"/>
                <a:cs typeface="Times New Roman" panose="02020603050405020304" pitchFamily="18" charset="0"/>
              </a:rPr>
              <a:t>et le serveur d’autorisation.</a:t>
            </a:r>
          </a:p>
          <a:p>
            <a:pPr algn="just"/>
            <a:r>
              <a:rPr lang="fr-FR" sz="1800" dirty="0">
                <a:solidFill>
                  <a:srgbClr val="1C1C1C"/>
                </a:solidFill>
                <a:latin typeface="Times New Roman" panose="02020603050405020304" pitchFamily="18" charset="0"/>
                <a:cs typeface="Times New Roman" panose="02020603050405020304" pitchFamily="18" charset="0"/>
              </a:rPr>
              <a:t>Il est souvent appelé </a:t>
            </a:r>
            <a:r>
              <a:rPr lang="fr-FR" sz="1800" dirty="0" err="1">
                <a:solidFill>
                  <a:srgbClr val="1C1C1C"/>
                </a:solidFill>
                <a:latin typeface="Times New Roman" panose="02020603050405020304" pitchFamily="18" charset="0"/>
                <a:cs typeface="Times New Roman" panose="02020603050405020304" pitchFamily="18" charset="0"/>
              </a:rPr>
              <a:t>two-legged</a:t>
            </a:r>
            <a:r>
              <a:rPr lang="fr-FR" sz="1800" dirty="0">
                <a:solidFill>
                  <a:srgbClr val="1C1C1C"/>
                </a:solidFill>
                <a:latin typeface="Times New Roman" panose="02020603050405020304" pitchFamily="18" charset="0"/>
                <a:cs typeface="Times New Roman" panose="02020603050405020304" pitchFamily="18" charset="0"/>
              </a:rPr>
              <a:t> </a:t>
            </a:r>
            <a:r>
              <a:rPr lang="fr-FR" sz="1800" dirty="0" err="1">
                <a:solidFill>
                  <a:srgbClr val="1C1C1C"/>
                </a:solidFill>
                <a:latin typeface="Times New Roman" panose="02020603050405020304" pitchFamily="18" charset="0"/>
                <a:cs typeface="Times New Roman" panose="02020603050405020304" pitchFamily="18" charset="0"/>
              </a:rPr>
              <a:t>OAuth</a:t>
            </a:r>
            <a:r>
              <a:rPr lang="fr-FR" sz="1800" dirty="0">
                <a:solidFill>
                  <a:srgbClr val="1C1C1C"/>
                </a:solidFill>
                <a:latin typeface="Times New Roman" panose="02020603050405020304" pitchFamily="18" charset="0"/>
                <a:cs typeface="Times New Roman" panose="02020603050405020304" pitchFamily="18" charset="0"/>
              </a:rPr>
              <a:t> (deux jambes) ou 2LO.</a:t>
            </a:r>
          </a:p>
          <a:p>
            <a:pPr algn="just"/>
            <a:endParaRPr lang="fr-FR" sz="1800" dirty="0">
              <a:solidFill>
                <a:srgbClr val="1C1C1C"/>
              </a:solidFill>
              <a:latin typeface="Times New Roman" panose="02020603050405020304" pitchFamily="18" charset="0"/>
              <a:cs typeface="Times New Roman" panose="02020603050405020304" pitchFamily="18" charset="0"/>
            </a:endParaRPr>
          </a:p>
          <a:p>
            <a:pPr algn="just"/>
            <a:r>
              <a:rPr lang="fr-FR" sz="1800" dirty="0">
                <a:solidFill>
                  <a:srgbClr val="1C1C1C"/>
                </a:solidFill>
                <a:latin typeface="Times New Roman" panose="02020603050405020304" pitchFamily="18" charset="0"/>
                <a:cs typeface="Times New Roman" panose="02020603050405020304" pitchFamily="18" charset="0"/>
              </a:rPr>
              <a:t>Le propriétaire de la ressource n’est pas sollicité car cette méthode ne permet pas en général d’accéder à des ressources protégées (à part ceux du client).</a:t>
            </a:r>
          </a:p>
          <a:p>
            <a:pPr algn="just"/>
            <a:endParaRPr lang="fr-FR" sz="1800" b="1" u="sng" dirty="0">
              <a:solidFill>
                <a:srgbClr val="1C1C1C"/>
              </a:solidFill>
              <a:latin typeface="Times New Roman" panose="02020603050405020304" pitchFamily="18" charset="0"/>
              <a:cs typeface="Times New Roman" panose="02020603050405020304" pitchFamily="18" charset="0"/>
            </a:endParaRPr>
          </a:p>
          <a:p>
            <a:pPr algn="just"/>
            <a:r>
              <a:rPr lang="fr-FR" sz="1800" b="1" u="sng" dirty="0">
                <a:solidFill>
                  <a:srgbClr val="1C1C1C"/>
                </a:solidFill>
                <a:latin typeface="Times New Roman" panose="02020603050405020304" pitchFamily="18" charset="0"/>
                <a:cs typeface="Times New Roman" panose="02020603050405020304" pitchFamily="18" charset="0"/>
              </a:rPr>
              <a:t>Cas d’usage :</a:t>
            </a:r>
          </a:p>
          <a:p>
            <a:pPr algn="just"/>
            <a:endParaRPr lang="fr-FR" sz="1800" dirty="0">
              <a:solidFill>
                <a:srgbClr val="1C1C1C"/>
              </a:solidFill>
              <a:latin typeface="Times New Roman" panose="02020603050405020304" pitchFamily="18" charset="0"/>
              <a:cs typeface="Times New Roman" panose="02020603050405020304" pitchFamily="18" charset="0"/>
            </a:endParaRPr>
          </a:p>
          <a:p>
            <a:pPr algn="just"/>
            <a:r>
              <a:rPr lang="fr-FR" sz="1800" dirty="0">
                <a:solidFill>
                  <a:srgbClr val="1C1C1C"/>
                </a:solidFill>
                <a:latin typeface="Times New Roman" panose="02020603050405020304" pitchFamily="18" charset="0"/>
                <a:cs typeface="Times New Roman" panose="02020603050405020304" pitchFamily="18" charset="0"/>
              </a:rPr>
              <a:t>L’utilisation de ce mode d’autorisation peut s’avérer très utile si un serveur fournit une API publique mais veut ajouter une limitation à l’usage qui est faite par les clients.</a:t>
            </a:r>
          </a:p>
          <a:p>
            <a:pPr algn="just"/>
            <a:r>
              <a:rPr lang="fr-FR" sz="1800" dirty="0">
                <a:solidFill>
                  <a:srgbClr val="1C1C1C"/>
                </a:solidFill>
                <a:latin typeface="Times New Roman" panose="02020603050405020304" pitchFamily="18" charset="0"/>
                <a:cs typeface="Times New Roman" panose="02020603050405020304" pitchFamily="18" charset="0"/>
              </a:rPr>
              <a:t>Ainsi, le serveur pourra mettre en place par exemple un système de limitation du nombre de requêtes par client ou encore permettre à un client de configurer ses propres paramètres.</a:t>
            </a:r>
          </a:p>
          <a:p>
            <a:pPr marL="285750" indent="-285750" algn="just">
              <a:buFont typeface="Wingdings" panose="05000000000000000000" pitchFamily="2" charset="2"/>
              <a:buChar char="§"/>
            </a:pPr>
            <a:endParaRPr lang="fr-FR" sz="1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22595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FR" i="1" dirty="0"/>
              <a:t>Client </a:t>
            </a:r>
            <a:r>
              <a:rPr lang="fr-FR" i="1" dirty="0" err="1"/>
              <a:t>Credentials</a:t>
            </a:r>
            <a:r>
              <a:rPr lang="fr-FR" i="1" dirty="0"/>
              <a:t> Grant (suite)</a:t>
            </a:r>
            <a:br>
              <a:rPr lang="fr-FR" dirty="0"/>
            </a:br>
            <a:br>
              <a:rPr lang="en-US" dirty="0"/>
            </a:br>
            <a:endParaRPr lang="en-GB" altLang="fr-FR" dirty="0">
              <a:latin typeface="Comic Sans MS" panose="030F0702030302020204" pitchFamily="66" charset="0"/>
            </a:endParaRPr>
          </a:p>
        </p:txBody>
      </p:sp>
      <p:pic>
        <p:nvPicPr>
          <p:cNvPr id="2" name="Image 1">
            <a:extLst>
              <a:ext uri="{FF2B5EF4-FFF2-40B4-BE49-F238E27FC236}">
                <a16:creationId xmlns:a16="http://schemas.microsoft.com/office/drawing/2014/main" id="{6C62324C-4D58-4327-8A76-F6A8056A26AE}"/>
              </a:ext>
            </a:extLst>
          </p:cNvPr>
          <p:cNvPicPr>
            <a:picLocks noChangeAspect="1"/>
          </p:cNvPicPr>
          <p:nvPr/>
        </p:nvPicPr>
        <p:blipFill>
          <a:blip r:embed="rId2"/>
          <a:stretch>
            <a:fillRect/>
          </a:stretch>
        </p:blipFill>
        <p:spPr>
          <a:xfrm>
            <a:off x="203200" y="854440"/>
            <a:ext cx="8351520" cy="4824000"/>
          </a:xfrm>
          <a:prstGeom prst="rect">
            <a:avLst/>
          </a:prstGeom>
        </p:spPr>
      </p:pic>
    </p:spTree>
    <p:extLst>
      <p:ext uri="{BB962C8B-B14F-4D97-AF65-F5344CB8AC3E}">
        <p14:creationId xmlns:p14="http://schemas.microsoft.com/office/powerpoint/2010/main" val="28485732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oAuth2, c’est quoi?</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pPr algn="just">
              <a:buClr>
                <a:schemeClr val="tx1"/>
              </a:buClr>
              <a:buFont typeface="Wingdings" panose="05000000000000000000" pitchFamily="2" charset="2"/>
              <a:buChar char="§"/>
            </a:pP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2.0 (</a:t>
            </a:r>
            <a:r>
              <a:rPr lang="fr-FR" sz="1800" b="0" i="1" dirty="0">
                <a:solidFill>
                  <a:schemeClr val="bg2"/>
                </a:solidFill>
                <a:latin typeface="Times New Roman" panose="02020603050405020304" pitchFamily="18" charset="0"/>
                <a:cs typeface="Times New Roman" panose="02020603050405020304" pitchFamily="18" charset="0"/>
              </a:rPr>
              <a:t>Open </a:t>
            </a:r>
            <a:r>
              <a:rPr lang="fr-FR" sz="1800" b="0" i="1" dirty="0" err="1">
                <a:solidFill>
                  <a:schemeClr val="bg2"/>
                </a:solidFill>
                <a:latin typeface="Times New Roman" panose="02020603050405020304" pitchFamily="18" charset="0"/>
                <a:cs typeface="Times New Roman" panose="02020603050405020304" pitchFamily="18" charset="0"/>
              </a:rPr>
              <a:t>Authorization</a:t>
            </a:r>
            <a:r>
              <a:rPr lang="fr-FR" sz="1800" b="0" dirty="0">
                <a:solidFill>
                  <a:schemeClr val="bg2"/>
                </a:solidFill>
                <a:latin typeface="Times New Roman" panose="02020603050405020304" pitchFamily="18" charset="0"/>
                <a:cs typeface="Times New Roman" panose="02020603050405020304" pitchFamily="18" charset="0"/>
              </a:rPr>
              <a:t>) successeur du protocole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1.0</a:t>
            </a:r>
          </a:p>
          <a:p>
            <a:pPr algn="just">
              <a:buClr>
                <a:schemeClr val="tx1"/>
              </a:buClr>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Framework d’autorisation permettant à une application tierce d’accéder à un service web.</a:t>
            </a:r>
          </a:p>
          <a:p>
            <a:pPr algn="just">
              <a:buClr>
                <a:schemeClr val="tx1"/>
              </a:buClr>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Largement utilisé dans le domaine du web avec notamment Facebook ou encore Google</a:t>
            </a:r>
          </a:p>
          <a:p>
            <a:pPr algn="just">
              <a:buClr>
                <a:schemeClr val="tx1"/>
              </a:buClr>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En tant que développeur, nous pouvons être amenés à utiliser un serveur fournissant un accès via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2.0 ou à implémenter un serveur d’autorisation pour sécuriser une API en utilisant ce Framework.</a:t>
            </a:r>
          </a:p>
          <a:p>
            <a:pPr algn="just">
              <a:buClr>
                <a:schemeClr val="tx1"/>
              </a:buClr>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Formalisé dans la </a:t>
            </a:r>
            <a:r>
              <a:rPr lang="fr-FR" sz="1800" b="0" dirty="0">
                <a:solidFill>
                  <a:schemeClr val="bg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RFC 6749</a:t>
            </a:r>
            <a:r>
              <a:rPr lang="fr-FR" sz="1800" b="0" dirty="0">
                <a:solidFill>
                  <a:schemeClr val="bg2"/>
                </a:solidFill>
                <a:latin typeface="Times New Roman" panose="02020603050405020304" pitchFamily="18" charset="0"/>
                <a:cs typeface="Times New Roman" panose="02020603050405020304" pitchFamily="18" charset="0"/>
              </a:rPr>
              <a:t> en octobre 2012,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2.0 est né d’un besoin simple :</a:t>
            </a:r>
          </a:p>
          <a:p>
            <a:pPr marL="0" indent="0" algn="just">
              <a:buClr>
                <a:schemeClr val="tx1"/>
              </a:buClr>
              <a:buNone/>
            </a:pPr>
            <a:endParaRPr lang="fr-FR" sz="1800" i="1" dirty="0">
              <a:solidFill>
                <a:schemeClr val="bg2"/>
              </a:solidFill>
              <a:latin typeface="Times New Roman" panose="02020603050405020304" pitchFamily="18" charset="0"/>
              <a:cs typeface="Times New Roman" panose="02020603050405020304" pitchFamily="18" charset="0"/>
            </a:endParaRPr>
          </a:p>
          <a:p>
            <a:pPr marL="0" indent="0" algn="just">
              <a:buClr>
                <a:schemeClr val="tx1"/>
              </a:buClr>
              <a:buNone/>
            </a:pPr>
            <a:r>
              <a:rPr lang="fr-FR" sz="2400" i="1" dirty="0">
                <a:solidFill>
                  <a:schemeClr val="bg2"/>
                </a:solidFill>
                <a:latin typeface="Times New Roman" panose="02020603050405020304" pitchFamily="18" charset="0"/>
                <a:cs typeface="Times New Roman" panose="02020603050405020304" pitchFamily="18" charset="0"/>
              </a:rPr>
              <a:t>Comment une application peut-elle accéder à une ressource protégée au nom de son propriétaire sans connaitre ses identifiants (login et mot de passe)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Problématique ?</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pPr algn="just"/>
            <a:r>
              <a:rPr lang="fr-FR" sz="1800" b="0" dirty="0">
                <a:solidFill>
                  <a:schemeClr val="bg2"/>
                </a:solidFill>
                <a:latin typeface="Times New Roman" panose="02020603050405020304" pitchFamily="18" charset="0"/>
                <a:cs typeface="Times New Roman" panose="02020603050405020304" pitchFamily="18" charset="0"/>
              </a:rPr>
              <a:t>Avec la démocratisation des applications web et la prolifération des applications mobiles, différentes applications sont amenées à interagir entre elles. Ainsi, un site web A pourrait utiliser les données d’un réseau social connu afin d’inscrire un utilisateur.</a:t>
            </a:r>
          </a:p>
          <a:p>
            <a:pPr algn="just"/>
            <a:r>
              <a:rPr lang="fr-FR" sz="1800" b="0" dirty="0">
                <a:solidFill>
                  <a:schemeClr val="bg2"/>
                </a:solidFill>
                <a:latin typeface="Times New Roman" panose="02020603050405020304" pitchFamily="18" charset="0"/>
                <a:cs typeface="Times New Roman" panose="02020603050405020304" pitchFamily="18" charset="0"/>
              </a:rPr>
              <a:t>Cette démarche permet à l’utilisateur de donner accès à ses informations personnelles déjà disponibles sur le réseau social au site web A.</a:t>
            </a:r>
          </a:p>
          <a:p>
            <a:pPr algn="just"/>
            <a:r>
              <a:rPr lang="fr-FR" sz="1800" b="0" dirty="0">
                <a:solidFill>
                  <a:schemeClr val="bg2"/>
                </a:solidFill>
                <a:latin typeface="Times New Roman" panose="02020603050405020304" pitchFamily="18" charset="0"/>
                <a:cs typeface="Times New Roman" panose="02020603050405020304" pitchFamily="18" charset="0"/>
              </a:rPr>
              <a:t>Avant l’arrivée de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l’utilisateur devait faire confiance au site web A et lui donner ses identifiants.</a:t>
            </a:r>
          </a:p>
          <a:p>
            <a:pPr algn="just"/>
            <a:r>
              <a:rPr lang="fr-FR" sz="1800" b="0" dirty="0">
                <a:solidFill>
                  <a:schemeClr val="bg2"/>
                </a:solidFill>
                <a:latin typeface="Times New Roman" panose="02020603050405020304" pitchFamily="18" charset="0"/>
                <a:cs typeface="Times New Roman" panose="02020603050405020304" pitchFamily="18" charset="0"/>
              </a:rPr>
              <a:t>Cependant, pour éviter de redemander les identifiants à l’utilisateur, les applications tierces avaient tendance </a:t>
            </a:r>
            <a:r>
              <a:rPr lang="fr-FR" sz="1800" u="sng" dirty="0">
                <a:solidFill>
                  <a:schemeClr val="bg2"/>
                </a:solidFill>
                <a:latin typeface="Times New Roman" panose="02020603050405020304" pitchFamily="18" charset="0"/>
                <a:cs typeface="Times New Roman" panose="02020603050405020304" pitchFamily="18" charset="0"/>
              </a:rPr>
              <a:t>à conserver le mot de passe de celui-ci en clair</a:t>
            </a:r>
            <a:r>
              <a:rPr lang="fr-FR" sz="1800" b="0" dirty="0">
                <a:solidFill>
                  <a:schemeClr val="bg2"/>
                </a:solidFill>
                <a:latin typeface="Times New Roman" panose="02020603050405020304" pitchFamily="18" charset="0"/>
                <a:cs typeface="Times New Roman" panose="02020603050405020304" pitchFamily="18" charset="0"/>
              </a:rPr>
              <a:t>.</a:t>
            </a:r>
          </a:p>
          <a:p>
            <a:pPr algn="just"/>
            <a:r>
              <a:rPr lang="fr-FR" sz="1800" b="0" dirty="0">
                <a:solidFill>
                  <a:schemeClr val="bg2"/>
                </a:solidFill>
                <a:latin typeface="Times New Roman" panose="02020603050405020304" pitchFamily="18" charset="0"/>
                <a:cs typeface="Times New Roman" panose="02020603050405020304" pitchFamily="18" charset="0"/>
              </a:rPr>
              <a:t>En plus des limites de sécurité liées à cette conservation du mot de passe en clair, l’application tierce était en mesure d’accéder </a:t>
            </a:r>
            <a:r>
              <a:rPr lang="fr-FR" sz="1800" u="sng" dirty="0">
                <a:solidFill>
                  <a:schemeClr val="bg2"/>
                </a:solidFill>
                <a:latin typeface="Times New Roman" panose="02020603050405020304" pitchFamily="18" charset="0"/>
                <a:cs typeface="Times New Roman" panose="02020603050405020304" pitchFamily="18" charset="0"/>
              </a:rPr>
              <a:t>à toutes les informations </a:t>
            </a:r>
            <a:r>
              <a:rPr lang="fr-FR" sz="1800" b="0" dirty="0">
                <a:solidFill>
                  <a:schemeClr val="bg2"/>
                </a:solidFill>
                <a:latin typeface="Times New Roman" panose="02020603050405020304" pitchFamily="18" charset="0"/>
                <a:cs typeface="Times New Roman" panose="02020603050405020304" pitchFamily="18" charset="0"/>
              </a:rPr>
              <a:t>protégées sans distinction.</a:t>
            </a:r>
          </a:p>
          <a:p>
            <a:pPr algn="just">
              <a:buClr>
                <a:schemeClr val="tx1"/>
              </a:buClr>
              <a:buFont typeface="Wingdings" panose="05000000000000000000" pitchFamily="2" charset="2"/>
              <a:buChar char="§"/>
            </a:pPr>
            <a:endParaRPr lang="fr-FR" sz="1800" i="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5624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Problématique ? (suite)</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r>
              <a:rPr lang="fr-FR" sz="1800" b="0" dirty="0">
                <a:solidFill>
                  <a:schemeClr val="bg2"/>
                </a:solidFill>
                <a:latin typeface="Times New Roman" panose="02020603050405020304" pitchFamily="18" charset="0"/>
                <a:cs typeface="Times New Roman" panose="02020603050405020304" pitchFamily="18" charset="0"/>
              </a:rPr>
              <a:t>Si l’utilisateur a fourni ses identifiants à plusieurs applications tierces et décide de les changer, il doit le modifier aussi pour toutes ces applications.</a:t>
            </a:r>
          </a:p>
          <a:p>
            <a:r>
              <a:rPr lang="fr-FR" sz="1800" b="0" dirty="0">
                <a:solidFill>
                  <a:schemeClr val="bg2"/>
                </a:solidFill>
                <a:latin typeface="Times New Roman" panose="02020603050405020304" pitchFamily="18" charset="0"/>
                <a:cs typeface="Times New Roman" panose="02020603050405020304" pitchFamily="18" charset="0"/>
              </a:rPr>
              <a:t>Pour répondre à ces problématiques,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2.0 a été créé afin de permettre des interactions entre applications dans un contexte sécuritaire optimal. </a:t>
            </a:r>
          </a:p>
          <a:p>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2.0 a été conçu pour être utilisé avec le protocole HTTPS.</a:t>
            </a:r>
          </a:p>
          <a:p>
            <a:pPr algn="just"/>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2.0 se différencie en partie de son prédécesseur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1.0  par le fait que l’aspect sécuritaire lié à l’intégrité et la confidentialité des données transmises pendant la demande d’autorisation est délégué au protocole </a:t>
            </a:r>
            <a:r>
              <a:rPr lang="fr-FR" sz="1800" b="0" dirty="0">
                <a:solidFill>
                  <a:schemeClr val="bg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TLS</a:t>
            </a:r>
            <a:r>
              <a:rPr lang="fr-FR" sz="1800" b="0" dirty="0">
                <a:solidFill>
                  <a:schemeClr val="bg2"/>
                </a:solidFill>
                <a:latin typeface="Times New Roman" panose="02020603050405020304" pitchFamily="18" charset="0"/>
                <a:cs typeface="Times New Roman" panose="02020603050405020304" pitchFamily="18" charset="0"/>
              </a:rPr>
              <a:t>.</a:t>
            </a:r>
          </a:p>
          <a:p>
            <a:pPr algn="just"/>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2.0 doit donc toujours s’utiliser avec une connexion sécurisée (HTTPS) pour bien remplir son objectif.</a:t>
            </a:r>
          </a:p>
        </p:txBody>
      </p:sp>
    </p:spTree>
    <p:extLst>
      <p:ext uri="{BB962C8B-B14F-4D97-AF65-F5344CB8AC3E}">
        <p14:creationId xmlns:p14="http://schemas.microsoft.com/office/powerpoint/2010/main" val="31025462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Les rôles</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pPr marL="0" indent="0">
              <a:buNone/>
            </a:pPr>
            <a:r>
              <a:rPr lang="fr-FR" sz="1800" b="0" dirty="0">
                <a:solidFill>
                  <a:schemeClr val="bg2"/>
                </a:solidFill>
                <a:latin typeface="Times New Roman" panose="02020603050405020304" pitchFamily="18" charset="0"/>
                <a:cs typeface="Times New Roman" panose="02020603050405020304" pitchFamily="18" charset="0"/>
              </a:rPr>
              <a:t> Le schéma classique d’un processus d’authentification et d’autorisation fait intervenir deux parties :</a:t>
            </a:r>
          </a:p>
          <a:p>
            <a:r>
              <a:rPr lang="fr-FR" sz="1800" b="0" dirty="0">
                <a:solidFill>
                  <a:schemeClr val="bg2"/>
                </a:solidFill>
                <a:latin typeface="Times New Roman" panose="02020603050405020304" pitchFamily="18" charset="0"/>
                <a:cs typeface="Times New Roman" panose="02020603050405020304" pitchFamily="18" charset="0"/>
              </a:rPr>
              <a:t>un serveur en mesure d’authentifier et d’autoriser l’accès à une ressource ;</a:t>
            </a:r>
          </a:p>
          <a:p>
            <a:r>
              <a:rPr lang="fr-FR" sz="1800" b="0" dirty="0">
                <a:solidFill>
                  <a:schemeClr val="bg2"/>
                </a:solidFill>
                <a:latin typeface="Times New Roman" panose="02020603050405020304" pitchFamily="18" charset="0"/>
                <a:cs typeface="Times New Roman" panose="02020603050405020304" pitchFamily="18" charset="0"/>
              </a:rPr>
              <a:t>un utilisateur qui fournit ses identifiants pour accéder à la ressource.</a:t>
            </a:r>
          </a:p>
          <a:p>
            <a:pPr marL="0" indent="0">
              <a:buNone/>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buNone/>
            </a:pPr>
            <a:r>
              <a:rPr lang="fr-FR" sz="1800" i="1" dirty="0">
                <a:solidFill>
                  <a:schemeClr val="bg2"/>
                </a:solidFill>
                <a:latin typeface="Times New Roman" panose="02020603050405020304" pitchFamily="18" charset="0"/>
                <a:cs typeface="Times New Roman" panose="02020603050405020304" pitchFamily="18" charset="0"/>
              </a:rPr>
              <a:t>La ressource désigne ici toute information appartenant à l’utilisateur et qui est exposée par le serveur (son identité, ses photos, ses messages, etc.).</a:t>
            </a:r>
          </a:p>
          <a:p>
            <a:pPr marL="0" indent="0">
              <a:buNone/>
            </a:pPr>
            <a:endParaRPr lang="fr-FR" sz="1800" i="1"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fr-FR" sz="1800" b="0" dirty="0">
                <a:solidFill>
                  <a:schemeClr val="bg2"/>
                </a:solidFill>
                <a:latin typeface="Times New Roman" panose="02020603050405020304" pitchFamily="18" charset="0"/>
                <a:cs typeface="Times New Roman" panose="02020603050405020304" pitchFamily="18" charset="0"/>
              </a:rPr>
              <a:t> Pour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le processus d’autorisation est un peu plus complexe et peut faire intervenir jusqu’à quatre acteurs : </a:t>
            </a:r>
            <a:r>
              <a:rPr lang="fr-FR" sz="1800" dirty="0">
                <a:solidFill>
                  <a:schemeClr val="bg2"/>
                </a:solidFill>
                <a:latin typeface="Times New Roman" panose="02020603050405020304" pitchFamily="18" charset="0"/>
                <a:cs typeface="Times New Roman" panose="02020603050405020304" pitchFamily="18" charset="0"/>
              </a:rPr>
              <a:t>Resource </a:t>
            </a:r>
            <a:r>
              <a:rPr lang="fr-FR" sz="1800" dirty="0" err="1">
                <a:solidFill>
                  <a:schemeClr val="bg2"/>
                </a:solidFill>
                <a:latin typeface="Times New Roman" panose="02020603050405020304" pitchFamily="18" charset="0"/>
                <a:cs typeface="Times New Roman" panose="02020603050405020304" pitchFamily="18" charset="0"/>
              </a:rPr>
              <a:t>owner</a:t>
            </a:r>
            <a:r>
              <a:rPr lang="fr-FR" sz="1800" dirty="0">
                <a:solidFill>
                  <a:schemeClr val="bg2"/>
                </a:solidFill>
                <a:latin typeface="Times New Roman" panose="02020603050405020304" pitchFamily="18" charset="0"/>
                <a:cs typeface="Times New Roman" panose="02020603050405020304" pitchFamily="18" charset="0"/>
              </a:rPr>
              <a:t>, Client, Resource server et </a:t>
            </a:r>
            <a:r>
              <a:rPr lang="fr-FR" sz="1800" dirty="0" err="1">
                <a:solidFill>
                  <a:schemeClr val="bg2"/>
                </a:solidFill>
                <a:latin typeface="Times New Roman" panose="02020603050405020304" pitchFamily="18" charset="0"/>
                <a:cs typeface="Times New Roman" panose="02020603050405020304" pitchFamily="18" charset="0"/>
              </a:rPr>
              <a:t>Authorization</a:t>
            </a:r>
            <a:r>
              <a:rPr lang="fr-FR" sz="1800" dirty="0">
                <a:solidFill>
                  <a:schemeClr val="bg2"/>
                </a:solidFill>
                <a:latin typeface="Times New Roman" panose="02020603050405020304" pitchFamily="18" charset="0"/>
                <a:cs typeface="Times New Roman" panose="02020603050405020304" pitchFamily="18" charset="0"/>
              </a:rPr>
              <a:t> server.</a:t>
            </a:r>
          </a:p>
          <a:p>
            <a:pPr>
              <a:buFont typeface="Wingdings" panose="05000000000000000000" pitchFamily="2" charset="2"/>
              <a:buChar char="v"/>
            </a:pPr>
            <a:endParaRPr lang="fr-FR" sz="180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buNone/>
            </a:pPr>
            <a:endParaRPr lang="fr-FR" sz="1800" b="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436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Les rôles (suite)</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054418"/>
            <a:ext cx="8661770" cy="4858702"/>
          </a:xfrm>
        </p:spPr>
        <p:txBody>
          <a:bodyPr/>
          <a:lstStyle/>
          <a:p>
            <a:pPr>
              <a:buFont typeface="Wingdings" panose="05000000000000000000" pitchFamily="2" charset="2"/>
              <a:buChar char="§"/>
            </a:pPr>
            <a:r>
              <a:rPr lang="fr-FR" sz="1800" dirty="0">
                <a:solidFill>
                  <a:schemeClr val="bg2"/>
                </a:solidFill>
                <a:latin typeface="Times New Roman" panose="02020603050405020304" pitchFamily="18" charset="0"/>
                <a:cs typeface="Times New Roman" panose="02020603050405020304" pitchFamily="18" charset="0"/>
              </a:rPr>
              <a:t>Resource </a:t>
            </a:r>
            <a:r>
              <a:rPr lang="fr-FR" sz="1800" dirty="0" err="1">
                <a:solidFill>
                  <a:schemeClr val="bg2"/>
                </a:solidFill>
                <a:latin typeface="Times New Roman" panose="02020603050405020304" pitchFamily="18" charset="0"/>
                <a:cs typeface="Times New Roman" panose="02020603050405020304" pitchFamily="18" charset="0"/>
              </a:rPr>
              <a:t>owner</a:t>
            </a:r>
            <a:r>
              <a:rPr lang="fr-FR" sz="1800" dirty="0">
                <a:solidFill>
                  <a:schemeClr val="bg2"/>
                </a:solidFill>
                <a:latin typeface="Times New Roman" panose="02020603050405020304" pitchFamily="18" charset="0"/>
                <a:cs typeface="Times New Roman" panose="02020603050405020304" pitchFamily="18" charset="0"/>
              </a:rPr>
              <a:t> : </a:t>
            </a:r>
            <a:r>
              <a:rPr lang="fr-FR" sz="1800" b="0" dirty="0">
                <a:solidFill>
                  <a:schemeClr val="bg2"/>
                </a:solidFill>
                <a:latin typeface="Times New Roman" panose="02020603050405020304" pitchFamily="18" charset="0"/>
                <a:cs typeface="Times New Roman" panose="02020603050405020304" pitchFamily="18" charset="0"/>
              </a:rPr>
              <a:t>Le propriétaire de la ressource est une entité (par exemple un utilisateur) en mesure de donner l’accès à une ressource protégée.</a:t>
            </a:r>
          </a:p>
          <a:p>
            <a:pPr>
              <a:buFont typeface="Wingdings" panose="05000000000000000000" pitchFamily="2" charset="2"/>
              <a:buChar char="§"/>
            </a:pPr>
            <a:r>
              <a:rPr lang="fr-FR" sz="1800" dirty="0">
                <a:solidFill>
                  <a:schemeClr val="bg2"/>
                </a:solidFill>
                <a:latin typeface="Times New Roman" panose="02020603050405020304" pitchFamily="18" charset="0"/>
                <a:cs typeface="Times New Roman" panose="02020603050405020304" pitchFamily="18" charset="0"/>
              </a:rPr>
              <a:t>Client</a:t>
            </a:r>
            <a:r>
              <a:rPr lang="fr-FR" sz="1800" b="0" dirty="0">
                <a:solidFill>
                  <a:schemeClr val="bg2"/>
                </a:solidFill>
                <a:latin typeface="Times New Roman" panose="02020603050405020304" pitchFamily="18" charset="0"/>
                <a:cs typeface="Times New Roman" panose="02020603050405020304" pitchFamily="18" charset="0"/>
              </a:rPr>
              <a:t> : Le client désigne l’application tierce qui demande l’accès à la ressource au nom de son propriétaire. Le terme client peut parfois induire en erreur car il peut désigner, ici, aussi bien une application mobile qu’un serveur web. Il permet juste d’identifier l’entité qui souhaite accéder à une ressource.</a:t>
            </a:r>
          </a:p>
          <a:p>
            <a:pPr>
              <a:buFont typeface="Wingdings" panose="05000000000000000000" pitchFamily="2" charset="2"/>
              <a:buChar char="§"/>
            </a:pPr>
            <a:r>
              <a:rPr lang="fr-FR" sz="1800" dirty="0">
                <a:solidFill>
                  <a:schemeClr val="bg2"/>
                </a:solidFill>
                <a:latin typeface="Times New Roman" panose="02020603050405020304" pitchFamily="18" charset="0"/>
                <a:cs typeface="Times New Roman" panose="02020603050405020304" pitchFamily="18" charset="0"/>
              </a:rPr>
              <a:t>Resource server : </a:t>
            </a:r>
            <a:r>
              <a:rPr lang="fr-FR" sz="1800" b="0" dirty="0">
                <a:solidFill>
                  <a:schemeClr val="bg2"/>
                </a:solidFill>
                <a:latin typeface="Times New Roman" panose="02020603050405020304" pitchFamily="18" charset="0"/>
                <a:cs typeface="Times New Roman" panose="02020603050405020304" pitchFamily="18" charset="0"/>
              </a:rPr>
              <a:t>Le serveur de ressource désigne le serveur qui héberge les ressources protégées.</a:t>
            </a:r>
          </a:p>
          <a:p>
            <a:pPr>
              <a:buFont typeface="Wingdings" panose="05000000000000000000" pitchFamily="2" charset="2"/>
              <a:buChar char="§"/>
            </a:pPr>
            <a:r>
              <a:rPr lang="fr-FR" sz="1800" dirty="0" err="1">
                <a:solidFill>
                  <a:schemeClr val="bg2"/>
                </a:solidFill>
                <a:latin typeface="Times New Roman" panose="02020603050405020304" pitchFamily="18" charset="0"/>
                <a:cs typeface="Times New Roman" panose="02020603050405020304" pitchFamily="18" charset="0"/>
              </a:rPr>
              <a:t>Authorization</a:t>
            </a:r>
            <a:r>
              <a:rPr lang="fr-FR" sz="1800" dirty="0">
                <a:solidFill>
                  <a:schemeClr val="bg2"/>
                </a:solidFill>
                <a:latin typeface="Times New Roman" panose="02020603050405020304" pitchFamily="18" charset="0"/>
                <a:cs typeface="Times New Roman" panose="02020603050405020304" pitchFamily="18" charset="0"/>
              </a:rPr>
              <a:t> server : </a:t>
            </a:r>
            <a:r>
              <a:rPr lang="fr-FR" sz="1800" b="0" dirty="0">
                <a:solidFill>
                  <a:schemeClr val="bg2"/>
                </a:solidFill>
                <a:latin typeface="Times New Roman" panose="02020603050405020304" pitchFamily="18" charset="0"/>
                <a:cs typeface="Times New Roman" panose="02020603050405020304" pitchFamily="18" charset="0"/>
              </a:rPr>
              <a:t>Le serveur qui délivre le droit d’accès à la ressource protégée au client après avoir authentifier le propriétaire de la ressource.</a:t>
            </a:r>
          </a:p>
          <a:p>
            <a:pPr>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Un même serveur pourra jouer le rôle de serveur d’autorisation et héberger les ressources protégées. A titre d’exemple, si un site web nous demande notre autorisation pour publier sur notre mur Facebook, nous jouons le rôle de propriétaire de la ressource, le site web est le client et le serveur de Facebook joue le double rôle de serveur d’autorisation et de serveur de ressource.</a:t>
            </a:r>
          </a:p>
          <a:p>
            <a:pPr>
              <a:buFont typeface="Wingdings" panose="05000000000000000000" pitchFamily="2" charset="2"/>
              <a:buChar char="v"/>
            </a:pPr>
            <a:endParaRPr lang="fr-FR" sz="1800" b="0" dirty="0">
              <a:solidFill>
                <a:schemeClr val="bg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fr-FR" sz="1800" b="0" dirty="0">
              <a:solidFill>
                <a:schemeClr val="bg2"/>
              </a:solidFill>
              <a:latin typeface="Times New Roman" panose="02020603050405020304" pitchFamily="18" charset="0"/>
              <a:cs typeface="Times New Roman" panose="02020603050405020304" pitchFamily="18" charset="0"/>
            </a:endParaRPr>
          </a:p>
          <a:p>
            <a:pPr marL="0" indent="0">
              <a:buNone/>
            </a:pPr>
            <a:endParaRPr lang="fr-FR" sz="1800" b="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27576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Les rôles (suite)</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pPr marL="0" indent="0">
              <a:buNone/>
            </a:pPr>
            <a:endParaRPr lang="fr-FR" sz="1800" b="0" dirty="0">
              <a:solidFill>
                <a:schemeClr val="bg2"/>
              </a:solidFill>
              <a:latin typeface="Times New Roman" panose="02020603050405020304" pitchFamily="18" charset="0"/>
              <a:cs typeface="Times New Roman" panose="02020603050405020304" pitchFamily="18" charset="0"/>
            </a:endParaRPr>
          </a:p>
        </p:txBody>
      </p:sp>
      <p:pic>
        <p:nvPicPr>
          <p:cNvPr id="5" name="Image 4">
            <a:extLst>
              <a:ext uri="{FF2B5EF4-FFF2-40B4-BE49-F238E27FC236}">
                <a16:creationId xmlns:a16="http://schemas.microsoft.com/office/drawing/2014/main" id="{2E9803F1-036A-45AF-AC76-1078E5A6EB1F}"/>
              </a:ext>
            </a:extLst>
          </p:cNvPr>
          <p:cNvPicPr>
            <a:picLocks noChangeAspect="1"/>
          </p:cNvPicPr>
          <p:nvPr/>
        </p:nvPicPr>
        <p:blipFill>
          <a:blip r:embed="rId2"/>
          <a:stretch>
            <a:fillRect/>
          </a:stretch>
        </p:blipFill>
        <p:spPr>
          <a:xfrm>
            <a:off x="767398" y="716280"/>
            <a:ext cx="7838122" cy="5425440"/>
          </a:xfrm>
          <a:prstGeom prst="rect">
            <a:avLst/>
          </a:prstGeom>
        </p:spPr>
      </p:pic>
    </p:spTree>
    <p:extLst>
      <p:ext uri="{BB962C8B-B14F-4D97-AF65-F5344CB8AC3E}">
        <p14:creationId xmlns:p14="http://schemas.microsoft.com/office/powerpoint/2010/main" val="11993037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2">
            <a:extLst>
              <a:ext uri="{FF2B5EF4-FFF2-40B4-BE49-F238E27FC236}">
                <a16:creationId xmlns:a16="http://schemas.microsoft.com/office/drawing/2014/main" id="{D2E39066-F174-43F6-9B91-272450A6A4B6}"/>
              </a:ext>
            </a:extLst>
          </p:cNvPr>
          <p:cNvSpPr>
            <a:spLocks noGrp="1" noChangeArrowheads="1"/>
          </p:cNvSpPr>
          <p:nvPr>
            <p:ph type="title"/>
          </p:nvPr>
        </p:nvSpPr>
        <p:spPr/>
        <p:txBody>
          <a:bodyPr/>
          <a:lstStyle/>
          <a:p>
            <a:r>
              <a:rPr lang="fr-BE" altLang="fr-FR" dirty="0">
                <a:latin typeface="Comic Sans MS" panose="030F0702030302020204" pitchFamily="66" charset="0"/>
              </a:rPr>
              <a:t>Les rôles (suite)</a:t>
            </a:r>
            <a:endParaRPr lang="en-GB" altLang="fr-FR" dirty="0">
              <a:latin typeface="Comic Sans MS" panose="030F0702030302020204" pitchFamily="66" charset="0"/>
            </a:endParaRPr>
          </a:p>
        </p:txBody>
      </p:sp>
      <p:sp>
        <p:nvSpPr>
          <p:cNvPr id="5123" name="Rectangle 1033">
            <a:extLst>
              <a:ext uri="{FF2B5EF4-FFF2-40B4-BE49-F238E27FC236}">
                <a16:creationId xmlns:a16="http://schemas.microsoft.com/office/drawing/2014/main" id="{4508575F-F990-4F04-934B-17C6A9D39914}"/>
              </a:ext>
            </a:extLst>
          </p:cNvPr>
          <p:cNvSpPr>
            <a:spLocks noGrp="1" noChangeArrowheads="1"/>
          </p:cNvSpPr>
          <p:nvPr>
            <p:ph type="body" idx="1"/>
          </p:nvPr>
        </p:nvSpPr>
        <p:spPr>
          <a:xfrm>
            <a:off x="168675" y="1125538"/>
            <a:ext cx="8661770" cy="4192186"/>
          </a:xfrm>
        </p:spPr>
        <p:txBody>
          <a:bodyPr/>
          <a:lstStyle/>
          <a:p>
            <a:pPr>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Une demande d’autorisation avec </a:t>
            </a:r>
            <a:r>
              <a:rPr lang="fr-FR" sz="1800" b="0" dirty="0" err="1">
                <a:solidFill>
                  <a:schemeClr val="bg2"/>
                </a:solidFill>
                <a:latin typeface="Times New Roman" panose="02020603050405020304" pitchFamily="18" charset="0"/>
                <a:cs typeface="Times New Roman" panose="02020603050405020304" pitchFamily="18" charset="0"/>
              </a:rPr>
              <a:t>OAuth</a:t>
            </a:r>
            <a:r>
              <a:rPr lang="fr-FR" sz="1800" b="0" dirty="0">
                <a:solidFill>
                  <a:schemeClr val="bg2"/>
                </a:solidFill>
                <a:latin typeface="Times New Roman" panose="02020603050405020304" pitchFamily="18" charset="0"/>
                <a:cs typeface="Times New Roman" panose="02020603050405020304" pitchFamily="18" charset="0"/>
              </a:rPr>
              <a:t> est toujours initiée par un client. Pour tous les clients, il faudra donc les enregistrer auprès du serveur d’autorisation.</a:t>
            </a:r>
          </a:p>
          <a:p>
            <a:pPr>
              <a:buFont typeface="Wingdings" panose="05000000000000000000" pitchFamily="2" charset="2"/>
              <a:buChar char="§"/>
            </a:pPr>
            <a:r>
              <a:rPr lang="fr-FR" sz="1800" b="0" dirty="0">
                <a:solidFill>
                  <a:schemeClr val="bg2"/>
                </a:solidFill>
                <a:latin typeface="Times New Roman" panose="02020603050405020304" pitchFamily="18" charset="0"/>
                <a:cs typeface="Times New Roman" panose="02020603050405020304" pitchFamily="18" charset="0"/>
              </a:rPr>
              <a:t>L’enregistrement nécessite au moins trois informations :</a:t>
            </a:r>
          </a:p>
          <a:p>
            <a:pPr lvl="1"/>
            <a:r>
              <a:rPr lang="fr-FR" b="0" dirty="0">
                <a:solidFill>
                  <a:schemeClr val="bg2"/>
                </a:solidFill>
                <a:latin typeface="Times New Roman" panose="02020603050405020304" pitchFamily="18" charset="0"/>
                <a:cs typeface="Times New Roman" panose="02020603050405020304" pitchFamily="18" charset="0"/>
              </a:rPr>
              <a:t>l’identifiant du client ;</a:t>
            </a:r>
          </a:p>
          <a:p>
            <a:pPr lvl="1"/>
            <a:r>
              <a:rPr lang="fr-FR" b="0" dirty="0">
                <a:solidFill>
                  <a:schemeClr val="bg2"/>
                </a:solidFill>
                <a:latin typeface="Times New Roman" panose="02020603050405020304" pitchFamily="18" charset="0"/>
                <a:cs typeface="Times New Roman" panose="02020603050405020304" pitchFamily="18" charset="0"/>
              </a:rPr>
              <a:t>le mot de passe ou la paire de clés (publique/privée) pour les clients confidentiels ;</a:t>
            </a:r>
          </a:p>
          <a:p>
            <a:pPr lvl="1"/>
            <a:r>
              <a:rPr lang="fr-FR" b="0" dirty="0">
                <a:solidFill>
                  <a:schemeClr val="bg2"/>
                </a:solidFill>
                <a:latin typeface="Times New Roman" panose="02020603050405020304" pitchFamily="18" charset="0"/>
                <a:cs typeface="Times New Roman" panose="02020603050405020304" pitchFamily="18" charset="0"/>
              </a:rPr>
              <a:t>et une ou plusieurs URL de redirection.</a:t>
            </a:r>
          </a:p>
          <a:p>
            <a:pPr marL="0" indent="0">
              <a:buNone/>
            </a:pPr>
            <a:endParaRPr lang="fr-FR" sz="1800" b="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231593"/>
      </p:ext>
    </p:extLst>
  </p:cSld>
  <p:clrMapOvr>
    <a:masterClrMapping/>
  </p:clrMapOvr>
  <p:transition/>
</p:sld>
</file>

<file path=ppt/theme/theme1.xml><?xml version="1.0" encoding="utf-8"?>
<a:theme xmlns:a="http://schemas.openxmlformats.org/drawingml/2006/main" name="CGEY_ppt_template_white">
  <a:themeElements>
    <a:clrScheme name="CGEY_ppt_template_white 4">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9BCC"/>
      </a:hlink>
      <a:folHlink>
        <a:srgbClr val="E17DC8"/>
      </a:folHlink>
    </a:clrScheme>
    <a:fontScheme name="CGEY_ppt_template_white">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6F4FF"/>
        </a:solidFill>
        <a:ln w="1905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E6F4FF"/>
        </a:solidFill>
        <a:ln w="19050" cap="flat" cmpd="sng" algn="ctr">
          <a:solidFill>
            <a:schemeClr val="bg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Arial" charset="0"/>
          </a:defRPr>
        </a:defPPr>
      </a:lstStyle>
    </a:lnDef>
  </a:objectDefaults>
  <a:extraClrSchemeLst>
    <a:extraClrScheme>
      <a:clrScheme name="CGEY_ppt_template_white 1">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33CC33"/>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2">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00FF"/>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3">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E6F4FF"/>
        </a:hlink>
        <a:folHlink>
          <a:srgbClr val="E17DC8"/>
        </a:folHlink>
      </a:clrScheme>
      <a:clrMap bg1="lt1" tx1="dk1" bg2="lt2" tx2="dk2" accent1="accent1" accent2="accent2" accent3="accent3" accent4="accent4" accent5="accent5" accent6="accent6" hlink="hlink" folHlink="folHlink"/>
    </a:extraClrScheme>
    <a:extraClrScheme>
      <a:clrScheme name="CGEY_ppt_template_white 4">
        <a:dk1>
          <a:srgbClr val="004182"/>
        </a:dk1>
        <a:lt1>
          <a:srgbClr val="FFFFFF"/>
        </a:lt1>
        <a:dk2>
          <a:srgbClr val="004182"/>
        </a:dk2>
        <a:lt2>
          <a:srgbClr val="000000"/>
        </a:lt2>
        <a:accent1>
          <a:srgbClr val="009BCC"/>
        </a:accent1>
        <a:accent2>
          <a:srgbClr val="FFBE19"/>
        </a:accent2>
        <a:accent3>
          <a:srgbClr val="FFFFFF"/>
        </a:accent3>
        <a:accent4>
          <a:srgbClr val="00366E"/>
        </a:accent4>
        <a:accent5>
          <a:srgbClr val="AACBE2"/>
        </a:accent5>
        <a:accent6>
          <a:srgbClr val="E7AC16"/>
        </a:accent6>
        <a:hlink>
          <a:srgbClr val="009BCC"/>
        </a:hlink>
        <a:folHlink>
          <a:srgbClr val="E17DC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Computer</Template>
  <TotalTime>27988</TotalTime>
  <Words>1056</Words>
  <Application>Microsoft Office PowerPoint</Application>
  <PresentationFormat>Affichage à l'écran (4:3)</PresentationFormat>
  <Paragraphs>151</Paragraphs>
  <Slides>22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Arial Narrow</vt:lpstr>
      <vt:lpstr>Comic Sans MS</vt:lpstr>
      <vt:lpstr>Symbol</vt:lpstr>
      <vt:lpstr>Times New Roman</vt:lpstr>
      <vt:lpstr>Wingdings</vt:lpstr>
      <vt:lpstr>CGEY_ppt_template_white</vt:lpstr>
      <vt:lpstr>Formation oAuth2 </vt:lpstr>
      <vt:lpstr>Plan du cours</vt:lpstr>
      <vt:lpstr>oAuth2, c’est quoi?</vt:lpstr>
      <vt:lpstr>Problématique ?</vt:lpstr>
      <vt:lpstr>Problématique ? (suite)</vt:lpstr>
      <vt:lpstr>Les rôles</vt:lpstr>
      <vt:lpstr>Les rôles (suite)</vt:lpstr>
      <vt:lpstr>Les rôles (suite)</vt:lpstr>
      <vt:lpstr>Les rôles (suite)</vt:lpstr>
      <vt:lpstr>Les tokens</vt:lpstr>
      <vt:lpstr>Les tokens</vt:lpstr>
      <vt:lpstr>Les différents scénarios d'autorisation</vt:lpstr>
      <vt:lpstr>Authorization Code Grant</vt:lpstr>
      <vt:lpstr>Authorization Code Grant (suite)</vt:lpstr>
      <vt:lpstr>Authorization Code Grant (suite)</vt:lpstr>
      <vt:lpstr>Authorization Code Grant (suite)</vt:lpstr>
      <vt:lpstr>Autorisation implicite : Implicit Grant</vt:lpstr>
      <vt:lpstr>Autorisation implicite : Implicit Grant (suite)</vt:lpstr>
      <vt:lpstr>Resource Owner Password Credentials Grant </vt:lpstr>
      <vt:lpstr>Resource Owner Password Credentials Grant (suite) </vt:lpstr>
      <vt:lpstr>Client Credentials Grant  </vt:lpstr>
      <vt:lpstr>Client Credentials Grant (suite)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Java</dc:title>
  <dc:subject>Cours d'introduction au langage Java</dc:subject>
  <dc:creator>ABBOU HASSANE</dc:creator>
  <cp:lastModifiedBy>ABBOU HASSANE</cp:lastModifiedBy>
  <cp:revision>1280</cp:revision>
  <dcterms:created xsi:type="dcterms:W3CDTF">2000-07-19T18:16:44Z</dcterms:created>
  <dcterms:modified xsi:type="dcterms:W3CDTF">2021-06-04T13:50:20Z</dcterms:modified>
</cp:coreProperties>
</file>