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1918"/>
        <p:guide pos="38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eb55e04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eb55e044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eb55e044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eb55e044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eb55e04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eb55e044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b551ab6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b551ab6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b551ab6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b551ab6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551ab6d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551ab6de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551ab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551ab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b551ab6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b551ab6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eb55e04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eb55e04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b551ab6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b551ab6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551ab6d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551ab6d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eb55e04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eb55e04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eb55e044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eb55e04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eb55e04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eb55e04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indent="-317500" lvl="1" marL="9144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indent="-317500" lvl="2" marL="13716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indent="-317500" lvl="3" marL="18288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indent="-317500" lvl="4" marL="22860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indent="-317500" lvl="5" marL="27432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indent="-317500" lvl="6" marL="32004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indent="-317500" lvl="7" marL="36576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indent="-317500" lvl="8" marL="41148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180"/>
              <a:t>How does a bike-share navigate speedy success?</a:t>
            </a:r>
            <a:endParaRPr sz="41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Adrianna Boursalian</a:t>
            </a:r>
            <a:endParaRPr sz="1900"/>
          </a:p>
          <a:p>
            <a:pPr indent="0" lvl="0" marL="0" rtl="0" algn="l">
              <a:spcBef>
                <a:spcPts val="0"/>
              </a:spcBef>
              <a:spcAft>
                <a:spcPts val="0"/>
              </a:spcAft>
              <a:buNone/>
            </a:pPr>
            <a:r>
              <a:rPr lang="en" sz="1900">
                <a:solidFill>
                  <a:srgbClr val="B7B7B7"/>
                </a:solidFill>
              </a:rPr>
              <a:t>March 2024</a:t>
            </a:r>
            <a:endParaRPr sz="19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14350" y="1794300"/>
            <a:ext cx="8715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766D"/>
                </a:solidFill>
                <a:latin typeface="Roboto"/>
                <a:ea typeface="Roboto"/>
                <a:cs typeface="Roboto"/>
                <a:sym typeface="Roboto"/>
              </a:rPr>
              <a:t>Casual</a:t>
            </a:r>
            <a:r>
              <a:rPr lang="en" sz="1600">
                <a:solidFill>
                  <a:srgbClr val="666666"/>
                </a:solidFill>
                <a:latin typeface="Roboto"/>
                <a:ea typeface="Roboto"/>
                <a:cs typeface="Roboto"/>
                <a:sym typeface="Roboto"/>
              </a:rPr>
              <a:t> riders’ average trip duration was about </a:t>
            </a:r>
            <a:r>
              <a:rPr b="1" lang="en" sz="1600">
                <a:solidFill>
                  <a:srgbClr val="F8766D"/>
                </a:solidFill>
                <a:latin typeface="Roboto"/>
                <a:ea typeface="Roboto"/>
                <a:cs typeface="Roboto"/>
                <a:sym typeface="Roboto"/>
              </a:rPr>
              <a:t>three times longer</a:t>
            </a:r>
            <a:r>
              <a:rPr lang="en" sz="1600">
                <a:solidFill>
                  <a:srgbClr val="666666"/>
                </a:solidFill>
                <a:latin typeface="Roboto"/>
                <a:ea typeface="Roboto"/>
                <a:cs typeface="Roboto"/>
                <a:sym typeface="Roboto"/>
              </a:rPr>
              <a:t> than </a:t>
            </a:r>
            <a:r>
              <a:rPr b="1" lang="en" sz="1600">
                <a:solidFill>
                  <a:srgbClr val="00BFC4"/>
                </a:solidFill>
                <a:latin typeface="Roboto"/>
                <a:ea typeface="Roboto"/>
                <a:cs typeface="Roboto"/>
                <a:sym typeface="Roboto"/>
              </a:rPr>
              <a:t>members</a:t>
            </a:r>
            <a:r>
              <a:rPr lang="en" sz="1600">
                <a:solidFill>
                  <a:srgbClr val="666666"/>
                </a:solidFill>
                <a:latin typeface="Roboto"/>
                <a:ea typeface="Roboto"/>
                <a:cs typeface="Roboto"/>
                <a:sym typeface="Roboto"/>
              </a:rPr>
              <a:t> for every day of the week</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A promotional rate to convert casual riders to annual members if they take trips for “x” amount of minutes may appeal to casual riders enough to purchase the membership so they get more for their money with each ride.</a:t>
            </a:r>
            <a:endParaRPr sz="1600">
              <a:solidFill>
                <a:srgbClr val="66666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621375" y="3370775"/>
            <a:ext cx="455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rgbClr val="999999"/>
                </a:solidFill>
                <a:latin typeface="Roboto"/>
                <a:ea typeface="Roboto"/>
                <a:cs typeface="Roboto"/>
                <a:sym typeface="Roboto"/>
              </a:rPr>
              <a:t>Source</a:t>
            </a:r>
            <a:r>
              <a:rPr lang="en" sz="800">
                <a:solidFill>
                  <a:srgbClr val="999999"/>
                </a:solidFill>
                <a:latin typeface="Roboto"/>
                <a:ea typeface="Roboto"/>
                <a:cs typeface="Roboto"/>
                <a:sym typeface="Roboto"/>
              </a:rPr>
              <a:t>: Chicago Department of Transportation: Divvy system data by month (May 2020 - April 2021)</a:t>
            </a:r>
            <a:endParaRPr sz="800">
              <a:solidFill>
                <a:srgbClr val="999999"/>
              </a:solidFill>
              <a:latin typeface="Roboto"/>
              <a:ea typeface="Roboto"/>
              <a:cs typeface="Roboto"/>
              <a:sym typeface="Roboto"/>
            </a:endParaRPr>
          </a:p>
        </p:txBody>
      </p:sp>
      <p:sp>
        <p:nvSpPr>
          <p:cNvPr id="125" name="Google Shape;125;p23"/>
          <p:cNvSpPr txBox="1"/>
          <p:nvPr/>
        </p:nvSpPr>
        <p:spPr>
          <a:xfrm>
            <a:off x="74150" y="4220100"/>
            <a:ext cx="914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766D"/>
                </a:solidFill>
                <a:latin typeface="Roboto"/>
                <a:ea typeface="Roboto"/>
                <a:cs typeface="Roboto"/>
                <a:sym typeface="Roboto"/>
              </a:rPr>
              <a:t>Casual</a:t>
            </a:r>
            <a:r>
              <a:rPr b="1" lang="en" sz="1600">
                <a:solidFill>
                  <a:srgbClr val="666666"/>
                </a:solidFill>
                <a:latin typeface="Roboto"/>
                <a:ea typeface="Roboto"/>
                <a:cs typeface="Roboto"/>
                <a:sym typeface="Roboto"/>
              </a:rPr>
              <a:t> riders and </a:t>
            </a:r>
            <a:r>
              <a:rPr b="1" lang="en" sz="1600">
                <a:solidFill>
                  <a:srgbClr val="00BFC4"/>
                </a:solidFill>
                <a:latin typeface="Roboto"/>
                <a:ea typeface="Roboto"/>
                <a:cs typeface="Roboto"/>
                <a:sym typeface="Roboto"/>
              </a:rPr>
              <a:t>members </a:t>
            </a:r>
            <a:r>
              <a:rPr b="1" lang="en" sz="1600">
                <a:solidFill>
                  <a:srgbClr val="666666"/>
                </a:solidFill>
                <a:latin typeface="Roboto"/>
                <a:ea typeface="Roboto"/>
                <a:cs typeface="Roboto"/>
                <a:sym typeface="Roboto"/>
              </a:rPr>
              <a:t>tended to begin</a:t>
            </a:r>
            <a:r>
              <a:rPr b="1" lang="en" sz="1600">
                <a:solidFill>
                  <a:srgbClr val="666666"/>
                </a:solidFill>
                <a:latin typeface="Roboto"/>
                <a:ea typeface="Roboto"/>
                <a:cs typeface="Roboto"/>
                <a:sym typeface="Roboto"/>
              </a:rPr>
              <a:t> their trips from different starting stations.</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p:txBody>
      </p:sp>
      <p:pic>
        <p:nvPicPr>
          <p:cNvPr id="126" name="Google Shape;126;p23"/>
          <p:cNvPicPr preferRelativeResize="0"/>
          <p:nvPr/>
        </p:nvPicPr>
        <p:blipFill rotWithShape="1">
          <a:blip r:embed="rId3">
            <a:alphaModFix/>
          </a:blip>
          <a:srcRect b="0" l="2471" r="2471" t="0"/>
          <a:stretch/>
        </p:blipFill>
        <p:spPr>
          <a:xfrm>
            <a:off x="4658450" y="0"/>
            <a:ext cx="4485550" cy="3370774"/>
          </a:xfrm>
          <a:prstGeom prst="rect">
            <a:avLst/>
          </a:prstGeom>
          <a:noFill/>
          <a:ln>
            <a:noFill/>
          </a:ln>
        </p:spPr>
      </p:pic>
      <p:pic>
        <p:nvPicPr>
          <p:cNvPr id="127" name="Google Shape;127;p23"/>
          <p:cNvPicPr preferRelativeResize="0"/>
          <p:nvPr/>
        </p:nvPicPr>
        <p:blipFill rotWithShape="1">
          <a:blip r:embed="rId4">
            <a:alphaModFix/>
          </a:blip>
          <a:srcRect b="0" l="2471" r="2471" t="0"/>
          <a:stretch/>
        </p:blipFill>
        <p:spPr>
          <a:xfrm>
            <a:off x="74150" y="0"/>
            <a:ext cx="4485550" cy="3370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214350" y="1794300"/>
            <a:ext cx="8715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Roboto"/>
                <a:ea typeface="Roboto"/>
                <a:cs typeface="Roboto"/>
                <a:sym typeface="Roboto"/>
              </a:rPr>
              <a:t>We can infer that riders likely live close by their start stations. We could implement advertisements for annual memberships around the vicinity of the top start stations for </a:t>
            </a:r>
            <a:r>
              <a:rPr b="1" lang="en" sz="1600">
                <a:solidFill>
                  <a:srgbClr val="F8766D"/>
                </a:solidFill>
                <a:latin typeface="Roboto"/>
                <a:ea typeface="Roboto"/>
                <a:cs typeface="Roboto"/>
                <a:sym typeface="Roboto"/>
              </a:rPr>
              <a:t>casual </a:t>
            </a:r>
            <a:r>
              <a:rPr lang="en" sz="1600">
                <a:solidFill>
                  <a:srgbClr val="666666"/>
                </a:solidFill>
                <a:latin typeface="Roboto"/>
                <a:ea typeface="Roboto"/>
                <a:cs typeface="Roboto"/>
                <a:sym typeface="Roboto"/>
              </a:rPr>
              <a:t>riders to reach user by the masses.</a:t>
            </a:r>
            <a:endParaRPr sz="160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658150" y="2356800"/>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In Summary</a:t>
            </a:r>
            <a:endParaRPr b="1" sz="1600"/>
          </a:p>
        </p:txBody>
      </p:sp>
      <p:sp>
        <p:nvSpPr>
          <p:cNvPr id="138" name="Google Shape;138;p25"/>
          <p:cNvSpPr txBox="1"/>
          <p:nvPr/>
        </p:nvSpPr>
        <p:spPr>
          <a:xfrm>
            <a:off x="2786725" y="2356800"/>
            <a:ext cx="588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Casual riders leverage Cyclistic’s bike-share program frequently enough that creating effective campaigns can convert them to annual members and will in turn increase company profitability.</a:t>
            </a:r>
            <a:endParaRPr sz="1600" u="sng">
              <a:solidFill>
                <a:srgbClr val="CCCCCC"/>
              </a:solidFill>
              <a:latin typeface="Roboto"/>
              <a:ea typeface="Roboto"/>
              <a:cs typeface="Roboto"/>
              <a:sym typeface="Roboto"/>
            </a:endParaRPr>
          </a:p>
        </p:txBody>
      </p:sp>
      <p:sp>
        <p:nvSpPr>
          <p:cNvPr id="139" name="Google Shape;139;p25"/>
          <p:cNvSpPr txBox="1"/>
          <p:nvPr/>
        </p:nvSpPr>
        <p:spPr>
          <a:xfrm>
            <a:off x="2786725" y="3867450"/>
            <a:ext cx="530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HOW</a:t>
            </a:r>
            <a:r>
              <a:rPr lang="en" sz="1600">
                <a:solidFill>
                  <a:srgbClr val="666666"/>
                </a:solidFill>
                <a:latin typeface="Roboto"/>
                <a:ea typeface="Roboto"/>
                <a:cs typeface="Roboto"/>
                <a:sym typeface="Roboto"/>
              </a:rPr>
              <a:t>: Create a promotional for memberships </a:t>
            </a:r>
            <a:r>
              <a:rPr lang="en" sz="1600">
                <a:solidFill>
                  <a:srgbClr val="666666"/>
                </a:solidFill>
                <a:latin typeface="Roboto"/>
                <a:ea typeface="Roboto"/>
                <a:cs typeface="Roboto"/>
                <a:sym typeface="Roboto"/>
              </a:rPr>
              <a:t>target</a:t>
            </a:r>
            <a:r>
              <a:rPr lang="en" sz="1600">
                <a:solidFill>
                  <a:srgbClr val="666666"/>
                </a:solidFill>
                <a:latin typeface="Roboto"/>
                <a:ea typeface="Roboto"/>
                <a:cs typeface="Roboto"/>
                <a:sym typeface="Roboto"/>
              </a:rPr>
              <a:t> at casual riders traveling for “x” duration per trip, and erect </a:t>
            </a:r>
            <a:r>
              <a:rPr lang="en" sz="1600">
                <a:solidFill>
                  <a:srgbClr val="666666"/>
                </a:solidFill>
                <a:latin typeface="Roboto"/>
                <a:ea typeface="Roboto"/>
                <a:cs typeface="Roboto"/>
                <a:sym typeface="Roboto"/>
              </a:rPr>
              <a:t>ads within a radius of casual riders’ top ride start points.</a:t>
            </a:r>
            <a:endParaRPr sz="1600">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937800" y="1143875"/>
            <a:ext cx="7268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latin typeface="Roboto"/>
                <a:ea typeface="Roboto"/>
                <a:cs typeface="Roboto"/>
                <a:sym typeface="Roboto"/>
              </a:rPr>
              <a:t>Further Exploration for v2</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Gather metrics on the marketing campaigns implemented and compare annual memberships over a specified period of time.</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Did the implementation of the marketing campaigns correlate to growth in memberships?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Gather more </a:t>
            </a:r>
            <a:r>
              <a:rPr lang="en" sz="1600">
                <a:solidFill>
                  <a:srgbClr val="666666"/>
                </a:solidFill>
                <a:latin typeface="Roboto"/>
                <a:ea typeface="Roboto"/>
                <a:cs typeface="Roboto"/>
                <a:sym typeface="Roboto"/>
              </a:rPr>
              <a:t>granular</a:t>
            </a:r>
            <a:r>
              <a:rPr lang="en" sz="1600">
                <a:solidFill>
                  <a:srgbClr val="666666"/>
                </a:solidFill>
                <a:latin typeface="Roboto"/>
                <a:ea typeface="Roboto"/>
                <a:cs typeface="Roboto"/>
                <a:sym typeface="Roboto"/>
              </a:rPr>
              <a:t> data on </a:t>
            </a:r>
            <a:r>
              <a:rPr i="1" lang="en" sz="1600">
                <a:solidFill>
                  <a:srgbClr val="666666"/>
                </a:solidFill>
                <a:latin typeface="Roboto"/>
                <a:ea typeface="Roboto"/>
                <a:cs typeface="Roboto"/>
                <a:sym typeface="Roboto"/>
              </a:rPr>
              <a:t>who</a:t>
            </a:r>
            <a:r>
              <a:rPr lang="en" sz="1600">
                <a:solidFill>
                  <a:srgbClr val="666666"/>
                </a:solidFill>
                <a:latin typeface="Roboto"/>
                <a:ea typeface="Roboto"/>
                <a:cs typeface="Roboto"/>
                <a:sym typeface="Roboto"/>
              </a:rPr>
              <a:t> the casual rider customer base is so we can further tailor an effective marketing strategy to casul riders</a:t>
            </a:r>
            <a:endParaRPr sz="1600">
              <a:solidFill>
                <a:srgbClr val="66666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48" name="Shape 148"/>
        <p:cNvGrpSpPr/>
        <p:nvPr/>
      </p:nvGrpSpPr>
      <p:grpSpPr>
        <a:xfrm>
          <a:off x="0" y="0"/>
          <a:ext cx="0" cy="0"/>
          <a:chOff x="0" y="0"/>
          <a:chExt cx="0" cy="0"/>
        </a:xfrm>
      </p:grpSpPr>
      <p:sp>
        <p:nvSpPr>
          <p:cNvPr id="149" name="Google Shape;149;p27"/>
          <p:cNvSpPr txBox="1"/>
          <p:nvPr/>
        </p:nvSpPr>
        <p:spPr>
          <a:xfrm>
            <a:off x="838000" y="2356200"/>
            <a:ext cx="200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Thank You.</a:t>
            </a:r>
            <a:endParaRPr sz="16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4"/>
          <p:cNvGrpSpPr/>
          <p:nvPr/>
        </p:nvGrpSpPr>
        <p:grpSpPr>
          <a:xfrm>
            <a:off x="385200" y="904250"/>
            <a:ext cx="2192100" cy="1446900"/>
            <a:chOff x="385200" y="904250"/>
            <a:chExt cx="2192100" cy="1446900"/>
          </a:xfrm>
        </p:grpSpPr>
        <p:sp>
          <p:nvSpPr>
            <p:cNvPr id="62" name="Google Shape;62;p14"/>
            <p:cNvSpPr txBox="1"/>
            <p:nvPr/>
          </p:nvSpPr>
          <p:spPr>
            <a:xfrm>
              <a:off x="385200" y="1304450"/>
              <a:ext cx="219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Design marketing strategies aimed at converting casual riders into annual members.</a:t>
              </a:r>
              <a:endParaRPr>
                <a:solidFill>
                  <a:srgbClr val="FFFFFF"/>
                </a:solidFill>
                <a:latin typeface="Roboto"/>
                <a:ea typeface="Roboto"/>
                <a:cs typeface="Roboto"/>
                <a:sym typeface="Roboto"/>
              </a:endParaRPr>
            </a:p>
          </p:txBody>
        </p:sp>
        <p:sp>
          <p:nvSpPr>
            <p:cNvPr id="63" name="Google Shape;63;p14"/>
            <p:cNvSpPr txBox="1"/>
            <p:nvPr/>
          </p:nvSpPr>
          <p:spPr>
            <a:xfrm>
              <a:off x="385200" y="904250"/>
              <a:ext cx="21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Goal</a:t>
              </a:r>
              <a:r>
                <a:rPr b="1"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grpSp>
      <p:grpSp>
        <p:nvGrpSpPr>
          <p:cNvPr id="64" name="Google Shape;64;p14"/>
          <p:cNvGrpSpPr/>
          <p:nvPr/>
        </p:nvGrpSpPr>
        <p:grpSpPr>
          <a:xfrm>
            <a:off x="3876050" y="904250"/>
            <a:ext cx="4094100" cy="4248300"/>
            <a:chOff x="3976900" y="1956000"/>
            <a:chExt cx="4094100" cy="4248300"/>
          </a:xfrm>
        </p:grpSpPr>
        <p:sp>
          <p:nvSpPr>
            <p:cNvPr id="65" name="Google Shape;65;p14"/>
            <p:cNvSpPr txBox="1"/>
            <p:nvPr/>
          </p:nvSpPr>
          <p:spPr>
            <a:xfrm>
              <a:off x="3976900" y="2356200"/>
              <a:ext cx="4094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Implement billboard advertisements for annual memberships </a:t>
              </a:r>
              <a:r>
                <a:rPr lang="en">
                  <a:latin typeface="Roboto"/>
                  <a:ea typeface="Roboto"/>
                  <a:cs typeface="Roboto"/>
                  <a:sym typeface="Roboto"/>
                </a:rPr>
                <a:t>within</a:t>
              </a:r>
              <a:r>
                <a:rPr lang="en">
                  <a:latin typeface="Roboto"/>
                  <a:ea typeface="Roboto"/>
                  <a:cs typeface="Roboto"/>
                  <a:sym typeface="Roboto"/>
                </a:rPr>
                <a:t> the vicinity of the most popular start stations that casual riders begin their bike trips from.</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Since casual riders take longer bike trips on average, create a promotional campaign for discounted annual memberships for riders who travel “x” amount of time  per trip.</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Further analysis on </a:t>
              </a:r>
              <a:r>
                <a:rPr i="1" lang="en">
                  <a:latin typeface="Roboto"/>
                  <a:ea typeface="Roboto"/>
                  <a:cs typeface="Roboto"/>
                  <a:sym typeface="Roboto"/>
                </a:rPr>
                <a:t>who </a:t>
              </a:r>
              <a:r>
                <a:rPr lang="en">
                  <a:latin typeface="Roboto"/>
                  <a:ea typeface="Roboto"/>
                  <a:cs typeface="Roboto"/>
                  <a:sym typeface="Roboto"/>
                </a:rPr>
                <a:t>the casual customer base is should be explored so we can strategically target that demographic. Additional user data to be explored could include casual rider addresses, occupations, income levels, and their transportation options.</a:t>
              </a:r>
              <a:endParaRPr>
                <a:latin typeface="Roboto"/>
                <a:ea typeface="Roboto"/>
                <a:cs typeface="Roboto"/>
                <a:sym typeface="Roboto"/>
              </a:endParaRPr>
            </a:p>
          </p:txBody>
        </p:sp>
        <p:sp>
          <p:nvSpPr>
            <p:cNvPr id="66" name="Google Shape;66;p14"/>
            <p:cNvSpPr txBox="1"/>
            <p:nvPr/>
          </p:nvSpPr>
          <p:spPr>
            <a:xfrm>
              <a:off x="3976900" y="1956000"/>
              <a:ext cx="21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Recommendation:</a:t>
              </a:r>
              <a:endParaRPr>
                <a:solidFill>
                  <a:schemeClr val="dk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60"/>
                                        </p:tgtEl>
                                        <p:attrNameLst>
                                          <p:attrName>ppt_x</p:attrName>
                                        </p:attrNameLst>
                                      </p:cBhvr>
                                      <p:tavLst>
                                        <p:tav fmla="" tm="0">
                                          <p:val>
                                            <p:strVal val="#ppt_x"/>
                                          </p:val>
                                        </p:tav>
                                        <p:tav fmla="" tm="100000">
                                          <p:val>
                                            <p:strVal val="#ppt_x-1"/>
                                          </p:val>
                                        </p:tav>
                                      </p:tavLst>
                                    </p:anim>
                                    <p:set>
                                      <p:cBhvr>
                                        <p:cTn dur="1" fill="hold">
                                          <p:stCondLst>
                                            <p:cond delay="1000"/>
                                          </p:stCondLst>
                                        </p:cTn>
                                        <p:tgtEl>
                                          <p:spTgt spid="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4"/>
                                        </p:tgtEl>
                                      </p:cBhvr>
                                    </p:animEffect>
                                    <p:set>
                                      <p:cBhvr>
                                        <p:cTn dur="1" fill="hold">
                                          <p:stCondLst>
                                            <p:cond delay="1000"/>
                                          </p:stCondLst>
                                        </p:cTn>
                                        <p:tgtEl>
                                          <p:spTgt spid="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909475" y="1722875"/>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Analytical goals</a:t>
            </a:r>
            <a:endParaRPr b="1" sz="1600"/>
          </a:p>
        </p:txBody>
      </p:sp>
      <p:sp>
        <p:nvSpPr>
          <p:cNvPr id="72" name="Google Shape;72;p15"/>
          <p:cNvSpPr txBox="1"/>
          <p:nvPr/>
        </p:nvSpPr>
        <p:spPr>
          <a:xfrm>
            <a:off x="3167725" y="1722875"/>
            <a:ext cx="530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Cyclistic’s future success depends on maximizing the number of annual memberships, as finance analysts concluded that annual members are much more profitable </a:t>
            </a:r>
            <a:r>
              <a:rPr lang="en" sz="1600">
                <a:solidFill>
                  <a:srgbClr val="666666"/>
                </a:solidFill>
                <a:latin typeface="Roboto"/>
                <a:ea typeface="Roboto"/>
                <a:cs typeface="Roboto"/>
                <a:sym typeface="Roboto"/>
              </a:rPr>
              <a:t>than</a:t>
            </a:r>
            <a:r>
              <a:rPr lang="en" sz="1600">
                <a:solidFill>
                  <a:srgbClr val="666666"/>
                </a:solidFill>
                <a:latin typeface="Roboto"/>
                <a:ea typeface="Roboto"/>
                <a:cs typeface="Roboto"/>
                <a:sym typeface="Roboto"/>
              </a:rPr>
              <a:t> casual riders.</a:t>
            </a:r>
            <a:endParaRPr sz="1600">
              <a:solidFill>
                <a:srgbClr val="666666"/>
              </a:solidFill>
              <a:latin typeface="Roboto"/>
              <a:ea typeface="Roboto"/>
              <a:cs typeface="Roboto"/>
              <a:sym typeface="Roboto"/>
            </a:endParaRPr>
          </a:p>
        </p:txBody>
      </p:sp>
      <p:sp>
        <p:nvSpPr>
          <p:cNvPr id="73" name="Google Shape;73;p15"/>
          <p:cNvSpPr txBox="1"/>
          <p:nvPr/>
        </p:nvSpPr>
        <p:spPr>
          <a:xfrm>
            <a:off x="3167725" y="3036650"/>
            <a:ext cx="530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HOW</a:t>
            </a:r>
            <a:r>
              <a:rPr lang="en" sz="1600">
                <a:solidFill>
                  <a:srgbClr val="666666"/>
                </a:solidFill>
                <a:latin typeface="Roboto"/>
                <a:ea typeface="Roboto"/>
                <a:cs typeface="Roboto"/>
                <a:sym typeface="Roboto"/>
              </a:rPr>
              <a:t>: Understand how annual members and casual riders differ, why casual riders would buy a membership, and how digital media could affect their marketing tactics.</a:t>
            </a:r>
            <a:endParaRPr sz="1600">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909475" y="1722875"/>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Analytical goals</a:t>
            </a:r>
            <a:endParaRPr b="1" sz="1600"/>
          </a:p>
        </p:txBody>
      </p:sp>
      <p:sp>
        <p:nvSpPr>
          <p:cNvPr id="79" name="Google Shape;79;p16"/>
          <p:cNvSpPr txBox="1"/>
          <p:nvPr/>
        </p:nvSpPr>
        <p:spPr>
          <a:xfrm>
            <a:off x="3167725" y="1722875"/>
            <a:ext cx="530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Cyclistic’s future success depends on maximizing the number of annual memberships, as finance analysts concluded that annual members are much more profitable than casual riders.</a:t>
            </a:r>
            <a:endParaRPr sz="1600">
              <a:solidFill>
                <a:srgbClr val="666666"/>
              </a:solidFill>
              <a:latin typeface="Roboto"/>
              <a:ea typeface="Roboto"/>
              <a:cs typeface="Roboto"/>
              <a:sym typeface="Roboto"/>
            </a:endParaRPr>
          </a:p>
        </p:txBody>
      </p:sp>
      <p:sp>
        <p:nvSpPr>
          <p:cNvPr id="80" name="Google Shape;80;p16"/>
          <p:cNvSpPr txBox="1"/>
          <p:nvPr/>
        </p:nvSpPr>
        <p:spPr>
          <a:xfrm>
            <a:off x="3167725" y="3036650"/>
            <a:ext cx="530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B7B7B7"/>
                </a:solidFill>
                <a:latin typeface="Roboto"/>
                <a:ea typeface="Roboto"/>
                <a:cs typeface="Roboto"/>
                <a:sym typeface="Roboto"/>
              </a:rPr>
              <a:t>HOW</a:t>
            </a:r>
            <a:r>
              <a:rPr lang="en" sz="1600">
                <a:solidFill>
                  <a:srgbClr val="B7B7B7"/>
                </a:solidFill>
                <a:latin typeface="Roboto"/>
                <a:ea typeface="Roboto"/>
                <a:cs typeface="Roboto"/>
                <a:sym typeface="Roboto"/>
              </a:rPr>
              <a:t>: Understand how annual members and casual riders differ, why casual riders would buy a membership, and how digital media could affect their marketing tactics.</a:t>
            </a:r>
            <a:endParaRPr sz="1600">
              <a:solidFill>
                <a:srgbClr val="B7B7B7"/>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3810050" y="4562375"/>
            <a:ext cx="455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rgbClr val="999999"/>
                </a:solidFill>
                <a:latin typeface="Roboto"/>
                <a:ea typeface="Roboto"/>
                <a:cs typeface="Roboto"/>
                <a:sym typeface="Roboto"/>
              </a:rPr>
              <a:t>Source</a:t>
            </a:r>
            <a:r>
              <a:rPr lang="en" sz="800">
                <a:solidFill>
                  <a:srgbClr val="999999"/>
                </a:solidFill>
                <a:latin typeface="Roboto"/>
                <a:ea typeface="Roboto"/>
                <a:cs typeface="Roboto"/>
                <a:sym typeface="Roboto"/>
              </a:rPr>
              <a:t>: Chicago Department of Transportation: Divvy system data by month (May 2020 - April 2021)</a:t>
            </a:r>
            <a:endParaRPr sz="800">
              <a:solidFill>
                <a:srgbClr val="999999"/>
              </a:solidFill>
              <a:latin typeface="Roboto"/>
              <a:ea typeface="Roboto"/>
              <a:cs typeface="Roboto"/>
              <a:sym typeface="Roboto"/>
            </a:endParaRPr>
          </a:p>
        </p:txBody>
      </p:sp>
      <p:sp>
        <p:nvSpPr>
          <p:cNvPr id="86" name="Google Shape;86;p17"/>
          <p:cNvSpPr txBox="1"/>
          <p:nvPr/>
        </p:nvSpPr>
        <p:spPr>
          <a:xfrm>
            <a:off x="205875" y="1490225"/>
            <a:ext cx="3026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latin typeface="Roboto"/>
                <a:ea typeface="Roboto"/>
                <a:cs typeface="Roboto"/>
                <a:sym typeface="Roboto"/>
              </a:rPr>
              <a:t>Ridership composition</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b="1" lang="en" sz="1600">
                <a:solidFill>
                  <a:srgbClr val="00BFC4"/>
                </a:solidFill>
                <a:latin typeface="Roboto"/>
                <a:ea typeface="Roboto"/>
                <a:cs typeface="Roboto"/>
                <a:sym typeface="Roboto"/>
              </a:rPr>
              <a:t>59%</a:t>
            </a:r>
            <a:r>
              <a:rPr lang="en" sz="1600">
                <a:solidFill>
                  <a:srgbClr val="666666"/>
                </a:solidFill>
                <a:latin typeface="Roboto"/>
                <a:ea typeface="Roboto"/>
                <a:cs typeface="Roboto"/>
                <a:sym typeface="Roboto"/>
              </a:rPr>
              <a:t> of Cyclistic riders between May 2020 and April 2021 were annual </a:t>
            </a:r>
            <a:r>
              <a:rPr lang="en" sz="1600">
                <a:solidFill>
                  <a:srgbClr val="00BFC4"/>
                </a:solidFill>
                <a:latin typeface="Roboto"/>
                <a:ea typeface="Roboto"/>
                <a:cs typeface="Roboto"/>
                <a:sym typeface="Roboto"/>
              </a:rPr>
              <a:t>members</a:t>
            </a:r>
            <a:r>
              <a:rPr lang="en" sz="1600">
                <a:solidFill>
                  <a:srgbClr val="666666"/>
                </a:solidFill>
                <a:latin typeface="Roboto"/>
                <a:ea typeface="Roboto"/>
                <a:cs typeface="Roboto"/>
                <a:sym typeface="Roboto"/>
              </a:rPr>
              <a:t>, and </a:t>
            </a:r>
            <a:r>
              <a:rPr b="1" lang="en" sz="1600">
                <a:solidFill>
                  <a:srgbClr val="F8766D"/>
                </a:solidFill>
                <a:latin typeface="Roboto"/>
                <a:ea typeface="Roboto"/>
                <a:cs typeface="Roboto"/>
                <a:sym typeface="Roboto"/>
              </a:rPr>
              <a:t>41%</a:t>
            </a:r>
            <a:r>
              <a:rPr lang="en" sz="1600">
                <a:solidFill>
                  <a:srgbClr val="666666"/>
                </a:solidFill>
                <a:latin typeface="Roboto"/>
                <a:ea typeface="Roboto"/>
                <a:cs typeface="Roboto"/>
                <a:sym typeface="Roboto"/>
              </a:rPr>
              <a:t> were </a:t>
            </a:r>
            <a:r>
              <a:rPr lang="en" sz="1600">
                <a:solidFill>
                  <a:srgbClr val="F8766D"/>
                </a:solidFill>
                <a:latin typeface="Roboto"/>
                <a:ea typeface="Roboto"/>
                <a:cs typeface="Roboto"/>
                <a:sym typeface="Roboto"/>
              </a:rPr>
              <a:t>casual</a:t>
            </a:r>
            <a:r>
              <a:rPr lang="en" sz="1600">
                <a:solidFill>
                  <a:srgbClr val="666666"/>
                </a:solidFill>
                <a:latin typeface="Roboto"/>
                <a:ea typeface="Roboto"/>
                <a:cs typeface="Roboto"/>
                <a:sym typeface="Roboto"/>
              </a:rPr>
              <a:t> riders.</a:t>
            </a:r>
            <a:endParaRPr sz="1600">
              <a:solidFill>
                <a:srgbClr val="666666"/>
              </a:solidFill>
              <a:latin typeface="Roboto"/>
              <a:ea typeface="Roboto"/>
              <a:cs typeface="Roboto"/>
              <a:sym typeface="Roboto"/>
            </a:endParaRPr>
          </a:p>
        </p:txBody>
      </p:sp>
      <p:pic>
        <p:nvPicPr>
          <p:cNvPr id="87" name="Google Shape;87;p17"/>
          <p:cNvPicPr preferRelativeResize="0"/>
          <p:nvPr/>
        </p:nvPicPr>
        <p:blipFill rotWithShape="1">
          <a:blip r:embed="rId3">
            <a:alphaModFix/>
          </a:blip>
          <a:srcRect b="0" l="16185" r="16178" t="0"/>
          <a:stretch/>
        </p:blipFill>
        <p:spPr>
          <a:xfrm>
            <a:off x="3292325" y="253250"/>
            <a:ext cx="5595151" cy="4136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640050" y="2269200"/>
            <a:ext cx="7863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Roboto"/>
                <a:ea typeface="Roboto"/>
                <a:cs typeface="Roboto"/>
                <a:sym typeface="Roboto"/>
              </a:rPr>
              <a:t>A considerable share of Cyclistic’s bike-share program consists of </a:t>
            </a:r>
            <a:r>
              <a:rPr b="1" lang="en" sz="1600">
                <a:solidFill>
                  <a:srgbClr val="F8766D"/>
                </a:solidFill>
                <a:latin typeface="Roboto"/>
                <a:ea typeface="Roboto"/>
                <a:cs typeface="Roboto"/>
                <a:sym typeface="Roboto"/>
              </a:rPr>
              <a:t>casual </a:t>
            </a:r>
            <a:r>
              <a:rPr lang="en" sz="1600">
                <a:solidFill>
                  <a:srgbClr val="666666"/>
                </a:solidFill>
                <a:latin typeface="Roboto"/>
                <a:ea typeface="Roboto"/>
                <a:cs typeface="Roboto"/>
                <a:sym typeface="Roboto"/>
              </a:rPr>
              <a:t>riders. If annual memberships are more profitable for the company, converting as many casual riders as possible to </a:t>
            </a:r>
            <a:r>
              <a:rPr b="1" lang="en" sz="1600">
                <a:solidFill>
                  <a:srgbClr val="00BFC4"/>
                </a:solidFill>
                <a:latin typeface="Roboto"/>
                <a:ea typeface="Roboto"/>
                <a:cs typeface="Roboto"/>
                <a:sym typeface="Roboto"/>
              </a:rPr>
              <a:t>members</a:t>
            </a:r>
            <a:r>
              <a:rPr lang="en" sz="1600">
                <a:solidFill>
                  <a:srgbClr val="666666"/>
                </a:solidFill>
                <a:latin typeface="Roboto"/>
                <a:ea typeface="Roboto"/>
                <a:cs typeface="Roboto"/>
                <a:sym typeface="Roboto"/>
              </a:rPr>
              <a:t> will boost Cyclistic’s profitability as there is sizable market potential. </a:t>
            </a:r>
            <a:endParaRPr sz="1600">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909475" y="1722875"/>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Analytical goals</a:t>
            </a:r>
            <a:endParaRPr b="1" sz="1600"/>
          </a:p>
        </p:txBody>
      </p:sp>
      <p:sp>
        <p:nvSpPr>
          <p:cNvPr id="98" name="Google Shape;98;p19"/>
          <p:cNvSpPr txBox="1"/>
          <p:nvPr/>
        </p:nvSpPr>
        <p:spPr>
          <a:xfrm>
            <a:off x="3167725" y="1722875"/>
            <a:ext cx="530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B7B7B7"/>
                </a:solidFill>
                <a:latin typeface="Roboto"/>
                <a:ea typeface="Roboto"/>
                <a:cs typeface="Roboto"/>
                <a:sym typeface="Roboto"/>
              </a:rPr>
              <a:t>WHY</a:t>
            </a:r>
            <a:r>
              <a:rPr lang="en" sz="1600">
                <a:solidFill>
                  <a:srgbClr val="B7B7B7"/>
                </a:solidFill>
                <a:latin typeface="Roboto"/>
                <a:ea typeface="Roboto"/>
                <a:cs typeface="Roboto"/>
                <a:sym typeface="Roboto"/>
              </a:rPr>
              <a:t>:  Cyclistic’s future success depends on maximizing the number of annual memberships, as finance analysts concluded that annual members are much more profitable than casual riders</a:t>
            </a:r>
            <a:r>
              <a:rPr lang="en" sz="1600">
                <a:solidFill>
                  <a:srgbClr val="666666"/>
                </a:solidFill>
                <a:latin typeface="Roboto"/>
                <a:ea typeface="Roboto"/>
                <a:cs typeface="Roboto"/>
                <a:sym typeface="Roboto"/>
              </a:rPr>
              <a:t>.</a:t>
            </a:r>
            <a:endParaRPr sz="1600">
              <a:solidFill>
                <a:srgbClr val="666666"/>
              </a:solidFill>
              <a:latin typeface="Roboto"/>
              <a:ea typeface="Roboto"/>
              <a:cs typeface="Roboto"/>
              <a:sym typeface="Roboto"/>
            </a:endParaRPr>
          </a:p>
        </p:txBody>
      </p:sp>
      <p:sp>
        <p:nvSpPr>
          <p:cNvPr id="99" name="Google Shape;99;p19"/>
          <p:cNvSpPr txBox="1"/>
          <p:nvPr/>
        </p:nvSpPr>
        <p:spPr>
          <a:xfrm>
            <a:off x="3167725" y="3036650"/>
            <a:ext cx="530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HOW</a:t>
            </a:r>
            <a:r>
              <a:rPr lang="en" sz="1600">
                <a:solidFill>
                  <a:srgbClr val="666666"/>
                </a:solidFill>
                <a:latin typeface="Roboto"/>
                <a:ea typeface="Roboto"/>
                <a:cs typeface="Roboto"/>
                <a:sym typeface="Roboto"/>
              </a:rPr>
              <a:t>: Understand how annual members and casual riders differ, why casual riders would buy a membership, and how digital media could affect their marketing tactics.</a:t>
            </a:r>
            <a:endParaRPr sz="1600">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4066575" y="4389500"/>
            <a:ext cx="455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rgbClr val="999999"/>
                </a:solidFill>
                <a:latin typeface="Roboto"/>
                <a:ea typeface="Roboto"/>
                <a:cs typeface="Roboto"/>
                <a:sym typeface="Roboto"/>
              </a:rPr>
              <a:t>Source</a:t>
            </a:r>
            <a:r>
              <a:rPr lang="en" sz="800">
                <a:solidFill>
                  <a:srgbClr val="999999"/>
                </a:solidFill>
                <a:latin typeface="Roboto"/>
                <a:ea typeface="Roboto"/>
                <a:cs typeface="Roboto"/>
                <a:sym typeface="Roboto"/>
              </a:rPr>
              <a:t>: Chicago Department of Transportation: Divvy system data by month (May 2020 - April 2021)</a:t>
            </a:r>
            <a:endParaRPr sz="800">
              <a:solidFill>
                <a:srgbClr val="999999"/>
              </a:solidFill>
              <a:latin typeface="Roboto"/>
              <a:ea typeface="Roboto"/>
              <a:cs typeface="Roboto"/>
              <a:sym typeface="Roboto"/>
            </a:endParaRPr>
          </a:p>
        </p:txBody>
      </p:sp>
      <p:sp>
        <p:nvSpPr>
          <p:cNvPr id="105" name="Google Shape;105;p20"/>
          <p:cNvSpPr txBox="1"/>
          <p:nvPr/>
        </p:nvSpPr>
        <p:spPr>
          <a:xfrm>
            <a:off x="162650" y="909450"/>
            <a:ext cx="3026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latin typeface="Roboto"/>
                <a:ea typeface="Roboto"/>
                <a:cs typeface="Roboto"/>
                <a:sym typeface="Roboto"/>
              </a:rPr>
              <a:t>Member ridership &gt; </a:t>
            </a:r>
            <a:r>
              <a:rPr b="1" lang="en" sz="1600">
                <a:solidFill>
                  <a:srgbClr val="666666"/>
                </a:solidFill>
                <a:latin typeface="Roboto"/>
                <a:ea typeface="Roboto"/>
                <a:cs typeface="Roboto"/>
                <a:sym typeface="Roboto"/>
              </a:rPr>
              <a:t>casual</a:t>
            </a:r>
            <a:r>
              <a:rPr b="1" lang="en" sz="1600">
                <a:solidFill>
                  <a:srgbClr val="666666"/>
                </a:solidFill>
                <a:latin typeface="Roboto"/>
                <a:ea typeface="Roboto"/>
                <a:cs typeface="Roboto"/>
                <a:sym typeface="Roboto"/>
              </a:rPr>
              <a:t> ridership</a:t>
            </a:r>
            <a:endParaRPr b="1" sz="1600">
              <a:solidFill>
                <a:srgbClr val="666666"/>
              </a:solidFill>
              <a:latin typeface="Roboto"/>
              <a:ea typeface="Roboto"/>
              <a:cs typeface="Roboto"/>
              <a:sym typeface="Roboto"/>
            </a:endParaRPr>
          </a:p>
          <a:p>
            <a:pPr indent="0" lvl="0" marL="0" rtl="0" algn="l">
              <a:spcBef>
                <a:spcPts val="0"/>
              </a:spcBef>
              <a:spcAft>
                <a:spcPts val="0"/>
              </a:spcAft>
              <a:buNone/>
            </a:pPr>
            <a:r>
              <a:t/>
            </a:r>
            <a:endParaRPr b="1"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M</a:t>
            </a:r>
            <a:r>
              <a:rPr lang="en" sz="1600">
                <a:solidFill>
                  <a:srgbClr val="666666"/>
                </a:solidFill>
                <a:latin typeface="Roboto"/>
                <a:ea typeface="Roboto"/>
                <a:cs typeface="Roboto"/>
                <a:sym typeface="Roboto"/>
              </a:rPr>
              <a:t>ember ridership count per day outpaced casual riders on </a:t>
            </a:r>
            <a:r>
              <a:rPr b="1" lang="en" sz="1600">
                <a:solidFill>
                  <a:srgbClr val="00BFC4"/>
                </a:solidFill>
                <a:latin typeface="Roboto"/>
                <a:ea typeface="Roboto"/>
                <a:cs typeface="Roboto"/>
                <a:sym typeface="Roboto"/>
              </a:rPr>
              <a:t>weekdays</a:t>
            </a:r>
            <a:r>
              <a:rPr lang="en" sz="1600">
                <a:solidFill>
                  <a:srgbClr val="666666"/>
                </a:solidFill>
                <a:latin typeface="Roboto"/>
                <a:ea typeface="Roboto"/>
                <a:cs typeface="Roboto"/>
                <a:sym typeface="Roboto"/>
              </a:rPr>
              <a:t>.</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However, the number of casual riders outpaced members on </a:t>
            </a:r>
            <a:r>
              <a:rPr b="1" lang="en" sz="1600">
                <a:solidFill>
                  <a:srgbClr val="F8766D"/>
                </a:solidFill>
                <a:latin typeface="Roboto"/>
                <a:ea typeface="Roboto"/>
                <a:cs typeface="Roboto"/>
                <a:sym typeface="Roboto"/>
              </a:rPr>
              <a:t>weekends</a:t>
            </a:r>
            <a:r>
              <a:rPr lang="en" sz="1600">
                <a:solidFill>
                  <a:srgbClr val="666666"/>
                </a:solidFill>
                <a:latin typeface="Roboto"/>
                <a:ea typeface="Roboto"/>
                <a:cs typeface="Roboto"/>
                <a:sym typeface="Roboto"/>
              </a:rPr>
              <a:t>.</a:t>
            </a:r>
            <a:endParaRPr sz="1600">
              <a:solidFill>
                <a:srgbClr val="666666"/>
              </a:solidFill>
              <a:latin typeface="Roboto"/>
              <a:ea typeface="Roboto"/>
              <a:cs typeface="Roboto"/>
              <a:sym typeface="Roboto"/>
            </a:endParaRPr>
          </a:p>
        </p:txBody>
      </p:sp>
      <p:pic>
        <p:nvPicPr>
          <p:cNvPr id="106" name="Google Shape;106;p20"/>
          <p:cNvPicPr preferRelativeResize="0"/>
          <p:nvPr/>
        </p:nvPicPr>
        <p:blipFill>
          <a:blip r:embed="rId3">
            <a:alphaModFix/>
          </a:blip>
          <a:stretch>
            <a:fillRect/>
          </a:stretch>
        </p:blipFill>
        <p:spPr>
          <a:xfrm>
            <a:off x="3548850" y="166800"/>
            <a:ext cx="5595151" cy="4136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3810050" y="4591200"/>
            <a:ext cx="455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rgbClr val="999999"/>
                </a:solidFill>
                <a:latin typeface="Roboto"/>
                <a:ea typeface="Roboto"/>
                <a:cs typeface="Roboto"/>
                <a:sym typeface="Roboto"/>
              </a:rPr>
              <a:t>Source</a:t>
            </a:r>
            <a:r>
              <a:rPr lang="en" sz="800">
                <a:solidFill>
                  <a:srgbClr val="999999"/>
                </a:solidFill>
                <a:latin typeface="Roboto"/>
                <a:ea typeface="Roboto"/>
                <a:cs typeface="Roboto"/>
                <a:sym typeface="Roboto"/>
              </a:rPr>
              <a:t>: Chicago Department of Transportation: Divvy system data by month (May 2020 - April 2021)</a:t>
            </a:r>
            <a:endParaRPr sz="800">
              <a:solidFill>
                <a:srgbClr val="999999"/>
              </a:solidFill>
              <a:latin typeface="Roboto"/>
              <a:ea typeface="Roboto"/>
              <a:cs typeface="Roboto"/>
              <a:sym typeface="Roboto"/>
            </a:endParaRPr>
          </a:p>
        </p:txBody>
      </p:sp>
      <p:sp>
        <p:nvSpPr>
          <p:cNvPr id="112" name="Google Shape;112;p21"/>
          <p:cNvSpPr txBox="1"/>
          <p:nvPr/>
        </p:nvSpPr>
        <p:spPr>
          <a:xfrm>
            <a:off x="162650" y="909450"/>
            <a:ext cx="3026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latin typeface="Roboto"/>
                <a:ea typeface="Roboto"/>
                <a:cs typeface="Roboto"/>
                <a:sym typeface="Roboto"/>
              </a:rPr>
              <a:t>Casual riders took longer trips</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Although member ridership was higher than casual ridership, casual rider trips were about </a:t>
            </a:r>
            <a:r>
              <a:rPr b="1" lang="en" sz="1600">
                <a:solidFill>
                  <a:srgbClr val="F8766D"/>
                </a:solidFill>
                <a:latin typeface="Roboto"/>
                <a:ea typeface="Roboto"/>
                <a:cs typeface="Roboto"/>
                <a:sym typeface="Roboto"/>
              </a:rPr>
              <a:t>three times longer </a:t>
            </a:r>
            <a:r>
              <a:rPr lang="en" sz="1600">
                <a:solidFill>
                  <a:srgbClr val="666666"/>
                </a:solidFill>
                <a:latin typeface="Roboto"/>
                <a:ea typeface="Roboto"/>
                <a:cs typeface="Roboto"/>
                <a:sym typeface="Roboto"/>
              </a:rPr>
              <a:t>than member rider trips on average.</a:t>
            </a:r>
            <a:endParaRPr sz="1600">
              <a:solidFill>
                <a:srgbClr val="666666"/>
              </a:solidFill>
              <a:latin typeface="Roboto"/>
              <a:ea typeface="Roboto"/>
              <a:cs typeface="Roboto"/>
              <a:sym typeface="Roboto"/>
            </a:endParaRPr>
          </a:p>
        </p:txBody>
      </p:sp>
      <p:pic>
        <p:nvPicPr>
          <p:cNvPr id="113" name="Google Shape;113;p21"/>
          <p:cNvPicPr preferRelativeResize="0"/>
          <p:nvPr/>
        </p:nvPicPr>
        <p:blipFill rotWithShape="1">
          <a:blip r:embed="rId3">
            <a:alphaModFix/>
          </a:blip>
          <a:srcRect b="13033" l="0" r="0" t="13040"/>
          <a:stretch/>
        </p:blipFill>
        <p:spPr>
          <a:xfrm>
            <a:off x="3548850" y="454950"/>
            <a:ext cx="5595154" cy="4136254"/>
          </a:xfrm>
          <a:prstGeom prst="rect">
            <a:avLst/>
          </a:prstGeom>
          <a:noFill/>
          <a:ln>
            <a:noFill/>
          </a:ln>
        </p:spPr>
      </p:pic>
      <p:sp>
        <p:nvSpPr>
          <p:cNvPr id="114" name="Google Shape;114;p21"/>
          <p:cNvSpPr txBox="1"/>
          <p:nvPr/>
        </p:nvSpPr>
        <p:spPr>
          <a:xfrm>
            <a:off x="3635500" y="67225"/>
            <a:ext cx="4235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Roboto"/>
                <a:ea typeface="Roboto"/>
                <a:cs typeface="Roboto"/>
                <a:sym typeface="Roboto"/>
              </a:rPr>
              <a:t>Average Trip Duration per day by Rider Type</a:t>
            </a:r>
            <a:endParaRPr sz="1600">
              <a:solidFill>
                <a:schemeClr val="accen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