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5"/>
  </p:notesMasterIdLst>
  <p:sldIdLst>
    <p:sldId id="256" r:id="rId2"/>
    <p:sldId id="257" r:id="rId3"/>
    <p:sldId id="259" r:id="rId4"/>
    <p:sldId id="258" r:id="rId5"/>
    <p:sldId id="266" r:id="rId6"/>
    <p:sldId id="268" r:id="rId7"/>
    <p:sldId id="264" r:id="rId8"/>
    <p:sldId id="265" r:id="rId9"/>
    <p:sldId id="261" r:id="rId10"/>
    <p:sldId id="262" r:id="rId11"/>
    <p:sldId id="260" r:id="rId12"/>
    <p:sldId id="269" r:id="rId13"/>
    <p:sldId id="263" r:id="rId14"/>
  </p:sldIdLst>
  <p:sldSz cx="12192000" cy="6858000"/>
  <p:notesSz cx="6858000" cy="9144000"/>
  <p:custShowLst>
    <p:custShow name="Diaporama personnalisé 1" id="0">
      <p:sldLst>
        <p:sld r:id="rId2"/>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434" autoAdjust="0"/>
  </p:normalViewPr>
  <p:slideViewPr>
    <p:cSldViewPr snapToGrid="0">
      <p:cViewPr varScale="1">
        <p:scale>
          <a:sx n="74" d="100"/>
          <a:sy n="74" d="100"/>
        </p:scale>
        <p:origin x="678"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BBBA55-4229-A24D-B474-A0C3D8F5F9F5}" type="doc">
      <dgm:prSet loTypeId="urn:microsoft.com/office/officeart/2008/layout/VerticalCurvedList" loCatId="" qsTypeId="urn:microsoft.com/office/officeart/2005/8/quickstyle/simple1" qsCatId="simple" csTypeId="urn:microsoft.com/office/officeart/2005/8/colors/colorful3" csCatId="colorful" phldr="1"/>
      <dgm:spPr/>
      <dgm:t>
        <a:bodyPr/>
        <a:lstStyle/>
        <a:p>
          <a:endParaRPr lang="en-US"/>
        </a:p>
      </dgm:t>
    </dgm:pt>
    <dgm:pt modelId="{5C1971F8-20AD-6047-A16A-FC7ADA193DF8}">
      <dgm:prSet phldrT="[Text]"/>
      <dgm:spPr/>
      <dgm:t>
        <a:bodyPr/>
        <a:lstStyle/>
        <a:p>
          <a:r>
            <a:rPr lang="en-US" dirty="0"/>
            <a:t>INTRODUCTION</a:t>
          </a:r>
        </a:p>
      </dgm:t>
    </dgm:pt>
    <dgm:pt modelId="{43ADCEEE-6932-154E-AB9B-F9BFD8916A67}" type="parTrans" cxnId="{D5F0D188-446C-DF4B-9FAD-6E3EE0E20BB6}">
      <dgm:prSet/>
      <dgm:spPr/>
      <dgm:t>
        <a:bodyPr/>
        <a:lstStyle/>
        <a:p>
          <a:endParaRPr lang="en-US"/>
        </a:p>
      </dgm:t>
    </dgm:pt>
    <dgm:pt modelId="{949FB5B0-10BA-A549-908A-1BE9C4902370}" type="sibTrans" cxnId="{D5F0D188-446C-DF4B-9FAD-6E3EE0E20BB6}">
      <dgm:prSet/>
      <dgm:spPr/>
      <dgm:t>
        <a:bodyPr/>
        <a:lstStyle/>
        <a:p>
          <a:endParaRPr lang="en-US"/>
        </a:p>
      </dgm:t>
    </dgm:pt>
    <dgm:pt modelId="{47BCFC28-33F7-F44E-9ACB-B8152EC15BA7}">
      <dgm:prSet phldrT="[Text]"/>
      <dgm:spPr/>
      <dgm:t>
        <a:bodyPr/>
        <a:lstStyle/>
        <a:p>
          <a:r>
            <a:rPr lang="en-US" dirty="0"/>
            <a:t>DEFINITION </a:t>
          </a:r>
          <a:r>
            <a:rPr lang="en-US" dirty="0" smtClean="0"/>
            <a:t>DE LA MONDIALISATION</a:t>
          </a:r>
          <a:endParaRPr lang="en-US" dirty="0"/>
        </a:p>
      </dgm:t>
    </dgm:pt>
    <dgm:pt modelId="{23D6006E-BBAC-4642-A91C-EE2B9C526557}" type="parTrans" cxnId="{FDF0A778-09D3-9648-996E-E8B5EA460AD2}">
      <dgm:prSet/>
      <dgm:spPr/>
      <dgm:t>
        <a:bodyPr/>
        <a:lstStyle/>
        <a:p>
          <a:endParaRPr lang="en-US"/>
        </a:p>
      </dgm:t>
    </dgm:pt>
    <dgm:pt modelId="{87CD1AE3-8076-F14E-9D1B-524347C0D452}" type="sibTrans" cxnId="{FDF0A778-09D3-9648-996E-E8B5EA460AD2}">
      <dgm:prSet/>
      <dgm:spPr/>
      <dgm:t>
        <a:bodyPr/>
        <a:lstStyle/>
        <a:p>
          <a:endParaRPr lang="en-US"/>
        </a:p>
      </dgm:t>
    </dgm:pt>
    <dgm:pt modelId="{6F4FAC60-DC05-8F4A-BB0B-F9E54CC841D1}">
      <dgm:prSet/>
      <dgm:spPr/>
      <dgm:t>
        <a:bodyPr/>
        <a:lstStyle/>
        <a:p>
          <a:r>
            <a:rPr lang="fr-FR" b="0" dirty="0" smtClean="0"/>
            <a:t>Quelles stratégies face à la mondialisation?</a:t>
          </a:r>
          <a:endParaRPr lang="en-US" b="0" dirty="0"/>
        </a:p>
      </dgm:t>
    </dgm:pt>
    <dgm:pt modelId="{6EF5636C-4CC1-D34D-8EE9-DEA49F188BAB}" type="parTrans" cxnId="{031B26B2-A828-E34C-97E7-5209625F22BB}">
      <dgm:prSet/>
      <dgm:spPr/>
      <dgm:t>
        <a:bodyPr/>
        <a:lstStyle/>
        <a:p>
          <a:endParaRPr lang="en-US"/>
        </a:p>
      </dgm:t>
    </dgm:pt>
    <dgm:pt modelId="{69584A6B-7CE3-1E46-B9E2-1BD297E6EB96}" type="sibTrans" cxnId="{031B26B2-A828-E34C-97E7-5209625F22BB}">
      <dgm:prSet/>
      <dgm:spPr/>
      <dgm:t>
        <a:bodyPr/>
        <a:lstStyle/>
        <a:p>
          <a:endParaRPr lang="en-US"/>
        </a:p>
      </dgm:t>
    </dgm:pt>
    <dgm:pt modelId="{F30D307A-0385-6346-BBEB-1C6E5F33ADD8}">
      <dgm:prSet/>
      <dgm:spPr/>
      <dgm:t>
        <a:bodyPr/>
        <a:lstStyle/>
        <a:p>
          <a:r>
            <a:rPr lang="en-US" dirty="0" smtClean="0"/>
            <a:t>AVANTAGES ET INCONVENIENTS DE LA MONDIALISATION SUR L’ENTREPRISE</a:t>
          </a:r>
          <a:endParaRPr lang="en-US" dirty="0"/>
        </a:p>
      </dgm:t>
    </dgm:pt>
    <dgm:pt modelId="{A0F80E56-DF29-0E46-B10A-59FF8E647AF5}" type="parTrans" cxnId="{7D06F598-CE75-AE4D-A8DF-72F737DE5382}">
      <dgm:prSet/>
      <dgm:spPr/>
      <dgm:t>
        <a:bodyPr/>
        <a:lstStyle/>
        <a:p>
          <a:endParaRPr lang="en-US"/>
        </a:p>
      </dgm:t>
    </dgm:pt>
    <dgm:pt modelId="{AE31F477-87A6-DC45-B264-0F721F5A9BFC}" type="sibTrans" cxnId="{7D06F598-CE75-AE4D-A8DF-72F737DE5382}">
      <dgm:prSet/>
      <dgm:spPr/>
      <dgm:t>
        <a:bodyPr/>
        <a:lstStyle/>
        <a:p>
          <a:endParaRPr lang="en-US"/>
        </a:p>
      </dgm:t>
    </dgm:pt>
    <dgm:pt modelId="{BF06ADBE-EC54-C540-8680-9EF551AA42F6}">
      <dgm:prSet/>
      <dgm:spPr/>
      <dgm:t>
        <a:bodyPr/>
        <a:lstStyle/>
        <a:p>
          <a:r>
            <a:rPr lang="en-US" dirty="0"/>
            <a:t>CONCLUSION</a:t>
          </a:r>
        </a:p>
      </dgm:t>
    </dgm:pt>
    <dgm:pt modelId="{6548A73D-E698-7545-9BFA-E9C8BCA76BD2}" type="parTrans" cxnId="{76FE2874-8E06-3E40-8CB5-BCC77DBAD62A}">
      <dgm:prSet/>
      <dgm:spPr/>
      <dgm:t>
        <a:bodyPr/>
        <a:lstStyle/>
        <a:p>
          <a:endParaRPr lang="en-US"/>
        </a:p>
      </dgm:t>
    </dgm:pt>
    <dgm:pt modelId="{240B1FBC-1F0E-434B-AA3F-147E4833FE81}" type="sibTrans" cxnId="{76FE2874-8E06-3E40-8CB5-BCC77DBAD62A}">
      <dgm:prSet/>
      <dgm:spPr/>
      <dgm:t>
        <a:bodyPr/>
        <a:lstStyle/>
        <a:p>
          <a:endParaRPr lang="en-US"/>
        </a:p>
      </dgm:t>
    </dgm:pt>
    <dgm:pt modelId="{09EBD5AE-A2E3-43FD-B082-1DD7602331A5}">
      <dgm:prSet phldrT="[Text]"/>
      <dgm:spPr/>
      <dgm:t>
        <a:bodyPr/>
        <a:lstStyle/>
        <a:p>
          <a:r>
            <a:rPr lang="fr-FR" b="0" i="0" dirty="0" smtClean="0"/>
            <a:t>AVOIR UN PORTRAIT RÉALISTE DE LA SITUATION</a:t>
          </a:r>
          <a:endParaRPr lang="en-US" b="0" dirty="0"/>
        </a:p>
      </dgm:t>
    </dgm:pt>
    <dgm:pt modelId="{1EAF18A3-6036-44C7-93B9-31C04CFB6243}" type="parTrans" cxnId="{A44C6B7B-7527-4DF7-A47B-5D7D13BB0C4C}">
      <dgm:prSet/>
      <dgm:spPr/>
      <dgm:t>
        <a:bodyPr/>
        <a:lstStyle/>
        <a:p>
          <a:endParaRPr lang="fr-FR"/>
        </a:p>
      </dgm:t>
    </dgm:pt>
    <dgm:pt modelId="{1B385F09-FE89-4FEF-908C-3312E8888B6B}" type="sibTrans" cxnId="{A44C6B7B-7527-4DF7-A47B-5D7D13BB0C4C}">
      <dgm:prSet/>
      <dgm:spPr/>
      <dgm:t>
        <a:bodyPr/>
        <a:lstStyle/>
        <a:p>
          <a:endParaRPr lang="fr-FR"/>
        </a:p>
      </dgm:t>
    </dgm:pt>
    <dgm:pt modelId="{16F68CE2-FB25-4F7B-8D18-3883E52E13AA}">
      <dgm:prSet phldrT="[Text]"/>
      <dgm:spPr/>
      <dgm:t>
        <a:bodyPr/>
        <a:lstStyle/>
        <a:p>
          <a:r>
            <a:rPr lang="en-US" dirty="0" smtClean="0"/>
            <a:t>LES RECOMMANDATIONS POUR UN ENTREPRISE DANS LA MONDIALISATION </a:t>
          </a:r>
          <a:endParaRPr lang="en-US" dirty="0"/>
        </a:p>
      </dgm:t>
    </dgm:pt>
    <dgm:pt modelId="{5A75B21E-90BB-4394-A269-06A06E015310}" type="parTrans" cxnId="{C71682F9-4D18-4D2D-A2D9-3861C1A0D822}">
      <dgm:prSet/>
      <dgm:spPr/>
      <dgm:t>
        <a:bodyPr/>
        <a:lstStyle/>
        <a:p>
          <a:endParaRPr lang="fr-FR"/>
        </a:p>
      </dgm:t>
    </dgm:pt>
    <dgm:pt modelId="{64B1DECF-0A77-4DA6-BD19-CFB5D3243B61}" type="sibTrans" cxnId="{C71682F9-4D18-4D2D-A2D9-3861C1A0D822}">
      <dgm:prSet/>
      <dgm:spPr/>
      <dgm:t>
        <a:bodyPr/>
        <a:lstStyle/>
        <a:p>
          <a:endParaRPr lang="fr-FR"/>
        </a:p>
      </dgm:t>
    </dgm:pt>
    <dgm:pt modelId="{7E0EB4EB-0369-0241-9763-1E5B59D3144E}" type="pres">
      <dgm:prSet presAssocID="{E1BBBA55-4229-A24D-B474-A0C3D8F5F9F5}" presName="Name0" presStyleCnt="0">
        <dgm:presLayoutVars>
          <dgm:chMax val="7"/>
          <dgm:chPref val="7"/>
          <dgm:dir/>
        </dgm:presLayoutVars>
      </dgm:prSet>
      <dgm:spPr/>
      <dgm:t>
        <a:bodyPr/>
        <a:lstStyle/>
        <a:p>
          <a:endParaRPr lang="fr-FR"/>
        </a:p>
      </dgm:t>
    </dgm:pt>
    <dgm:pt modelId="{6A02FB54-73D8-4343-A378-CC90B8F94FDA}" type="pres">
      <dgm:prSet presAssocID="{E1BBBA55-4229-A24D-B474-A0C3D8F5F9F5}" presName="Name1" presStyleCnt="0"/>
      <dgm:spPr/>
      <dgm:t>
        <a:bodyPr/>
        <a:lstStyle/>
        <a:p>
          <a:endParaRPr lang="fr-FR"/>
        </a:p>
      </dgm:t>
    </dgm:pt>
    <dgm:pt modelId="{695B4253-72B7-F84E-A2FA-E42F4B737F26}" type="pres">
      <dgm:prSet presAssocID="{E1BBBA55-4229-A24D-B474-A0C3D8F5F9F5}" presName="cycle" presStyleCnt="0"/>
      <dgm:spPr/>
      <dgm:t>
        <a:bodyPr/>
        <a:lstStyle/>
        <a:p>
          <a:endParaRPr lang="fr-FR"/>
        </a:p>
      </dgm:t>
    </dgm:pt>
    <dgm:pt modelId="{A2B32280-5923-C545-84C5-8E67FA69F527}" type="pres">
      <dgm:prSet presAssocID="{E1BBBA55-4229-A24D-B474-A0C3D8F5F9F5}" presName="srcNode" presStyleLbl="node1" presStyleIdx="0" presStyleCnt="7"/>
      <dgm:spPr/>
      <dgm:t>
        <a:bodyPr/>
        <a:lstStyle/>
        <a:p>
          <a:endParaRPr lang="fr-FR"/>
        </a:p>
      </dgm:t>
    </dgm:pt>
    <dgm:pt modelId="{2EF9801A-6571-F847-8126-40E1806659D6}" type="pres">
      <dgm:prSet presAssocID="{E1BBBA55-4229-A24D-B474-A0C3D8F5F9F5}" presName="conn" presStyleLbl="parChTrans1D2" presStyleIdx="0" presStyleCnt="1"/>
      <dgm:spPr/>
      <dgm:t>
        <a:bodyPr/>
        <a:lstStyle/>
        <a:p>
          <a:endParaRPr lang="fr-FR"/>
        </a:p>
      </dgm:t>
    </dgm:pt>
    <dgm:pt modelId="{4DA3989B-BC98-C948-A6EF-4178FC03B8BD}" type="pres">
      <dgm:prSet presAssocID="{E1BBBA55-4229-A24D-B474-A0C3D8F5F9F5}" presName="extraNode" presStyleLbl="node1" presStyleIdx="0" presStyleCnt="7"/>
      <dgm:spPr/>
      <dgm:t>
        <a:bodyPr/>
        <a:lstStyle/>
        <a:p>
          <a:endParaRPr lang="fr-FR"/>
        </a:p>
      </dgm:t>
    </dgm:pt>
    <dgm:pt modelId="{C3091DF9-0CFC-2449-B8A1-5171D5127526}" type="pres">
      <dgm:prSet presAssocID="{E1BBBA55-4229-A24D-B474-A0C3D8F5F9F5}" presName="dstNode" presStyleLbl="node1" presStyleIdx="0" presStyleCnt="7"/>
      <dgm:spPr/>
      <dgm:t>
        <a:bodyPr/>
        <a:lstStyle/>
        <a:p>
          <a:endParaRPr lang="fr-FR"/>
        </a:p>
      </dgm:t>
    </dgm:pt>
    <dgm:pt modelId="{84EB03E8-B7A7-784B-8F38-FF5C03DBFA3F}" type="pres">
      <dgm:prSet presAssocID="{5C1971F8-20AD-6047-A16A-FC7ADA193DF8}" presName="text_1" presStyleLbl="node1" presStyleIdx="0" presStyleCnt="7">
        <dgm:presLayoutVars>
          <dgm:bulletEnabled val="1"/>
        </dgm:presLayoutVars>
      </dgm:prSet>
      <dgm:spPr/>
      <dgm:t>
        <a:bodyPr/>
        <a:lstStyle/>
        <a:p>
          <a:endParaRPr lang="fr-FR"/>
        </a:p>
      </dgm:t>
    </dgm:pt>
    <dgm:pt modelId="{6553FD6A-FAC0-7E49-901B-A1DE4D067367}" type="pres">
      <dgm:prSet presAssocID="{5C1971F8-20AD-6047-A16A-FC7ADA193DF8}" presName="accent_1" presStyleCnt="0"/>
      <dgm:spPr/>
      <dgm:t>
        <a:bodyPr/>
        <a:lstStyle/>
        <a:p>
          <a:endParaRPr lang="fr-FR"/>
        </a:p>
      </dgm:t>
    </dgm:pt>
    <dgm:pt modelId="{FDD54ACA-3092-0846-A9DE-2B44C806447F}" type="pres">
      <dgm:prSet presAssocID="{5C1971F8-20AD-6047-A16A-FC7ADA193DF8}" presName="accentRepeatNode" presStyleLbl="solidFgAcc1" presStyleIdx="0" presStyleCnt="7"/>
      <dgm:spPr/>
      <dgm:t>
        <a:bodyPr/>
        <a:lstStyle/>
        <a:p>
          <a:endParaRPr lang="fr-FR"/>
        </a:p>
      </dgm:t>
    </dgm:pt>
    <dgm:pt modelId="{1742F0F1-39E6-A742-ADF1-D40343ABCBE1}" type="pres">
      <dgm:prSet presAssocID="{47BCFC28-33F7-F44E-9ACB-B8152EC15BA7}" presName="text_2" presStyleLbl="node1" presStyleIdx="1" presStyleCnt="7">
        <dgm:presLayoutVars>
          <dgm:bulletEnabled val="1"/>
        </dgm:presLayoutVars>
      </dgm:prSet>
      <dgm:spPr/>
      <dgm:t>
        <a:bodyPr/>
        <a:lstStyle/>
        <a:p>
          <a:endParaRPr lang="fr-FR"/>
        </a:p>
      </dgm:t>
    </dgm:pt>
    <dgm:pt modelId="{8EAE4B41-150D-4740-9E50-13957CC63565}" type="pres">
      <dgm:prSet presAssocID="{47BCFC28-33F7-F44E-9ACB-B8152EC15BA7}" presName="accent_2" presStyleCnt="0"/>
      <dgm:spPr/>
      <dgm:t>
        <a:bodyPr/>
        <a:lstStyle/>
        <a:p>
          <a:endParaRPr lang="fr-FR"/>
        </a:p>
      </dgm:t>
    </dgm:pt>
    <dgm:pt modelId="{56B669F1-FE64-6A45-8D75-2D6CFBB41981}" type="pres">
      <dgm:prSet presAssocID="{47BCFC28-33F7-F44E-9ACB-B8152EC15BA7}" presName="accentRepeatNode" presStyleLbl="solidFgAcc1" presStyleIdx="1" presStyleCnt="7"/>
      <dgm:spPr/>
      <dgm:t>
        <a:bodyPr/>
        <a:lstStyle/>
        <a:p>
          <a:endParaRPr lang="fr-FR"/>
        </a:p>
      </dgm:t>
    </dgm:pt>
    <dgm:pt modelId="{FDF9D4DE-25FF-4DCD-9D9A-236E82D88731}" type="pres">
      <dgm:prSet presAssocID="{16F68CE2-FB25-4F7B-8D18-3883E52E13AA}" presName="text_3" presStyleLbl="node1" presStyleIdx="2" presStyleCnt="7">
        <dgm:presLayoutVars>
          <dgm:bulletEnabled val="1"/>
        </dgm:presLayoutVars>
      </dgm:prSet>
      <dgm:spPr/>
      <dgm:t>
        <a:bodyPr/>
        <a:lstStyle/>
        <a:p>
          <a:endParaRPr lang="fr-FR"/>
        </a:p>
      </dgm:t>
    </dgm:pt>
    <dgm:pt modelId="{1A106089-207A-4CB6-9E07-9FAD4F85025B}" type="pres">
      <dgm:prSet presAssocID="{16F68CE2-FB25-4F7B-8D18-3883E52E13AA}" presName="accent_3" presStyleCnt="0"/>
      <dgm:spPr/>
      <dgm:t>
        <a:bodyPr/>
        <a:lstStyle/>
        <a:p>
          <a:endParaRPr lang="fr-FR"/>
        </a:p>
      </dgm:t>
    </dgm:pt>
    <dgm:pt modelId="{A904C023-CBA4-44E3-9C88-188973C2FC66}" type="pres">
      <dgm:prSet presAssocID="{16F68CE2-FB25-4F7B-8D18-3883E52E13AA}" presName="accentRepeatNode" presStyleLbl="solidFgAcc1" presStyleIdx="2" presStyleCnt="7"/>
      <dgm:spPr/>
      <dgm:t>
        <a:bodyPr/>
        <a:lstStyle/>
        <a:p>
          <a:endParaRPr lang="fr-FR"/>
        </a:p>
      </dgm:t>
    </dgm:pt>
    <dgm:pt modelId="{0065DAF5-3BF1-49A4-8A27-B3AC326DF6F5}" type="pres">
      <dgm:prSet presAssocID="{09EBD5AE-A2E3-43FD-B082-1DD7602331A5}" presName="text_4" presStyleLbl="node1" presStyleIdx="3" presStyleCnt="7">
        <dgm:presLayoutVars>
          <dgm:bulletEnabled val="1"/>
        </dgm:presLayoutVars>
      </dgm:prSet>
      <dgm:spPr/>
      <dgm:t>
        <a:bodyPr/>
        <a:lstStyle/>
        <a:p>
          <a:endParaRPr lang="fr-FR"/>
        </a:p>
      </dgm:t>
    </dgm:pt>
    <dgm:pt modelId="{A288F080-AC74-4783-A00B-70BED6EF499C}" type="pres">
      <dgm:prSet presAssocID="{09EBD5AE-A2E3-43FD-B082-1DD7602331A5}" presName="accent_4" presStyleCnt="0"/>
      <dgm:spPr/>
      <dgm:t>
        <a:bodyPr/>
        <a:lstStyle/>
        <a:p>
          <a:endParaRPr lang="fr-FR"/>
        </a:p>
      </dgm:t>
    </dgm:pt>
    <dgm:pt modelId="{8D88CBF4-4AB7-4A08-9E88-3CF9B977FF35}" type="pres">
      <dgm:prSet presAssocID="{09EBD5AE-A2E3-43FD-B082-1DD7602331A5}" presName="accentRepeatNode" presStyleLbl="solidFgAcc1" presStyleIdx="3" presStyleCnt="7"/>
      <dgm:spPr/>
      <dgm:t>
        <a:bodyPr/>
        <a:lstStyle/>
        <a:p>
          <a:endParaRPr lang="fr-FR"/>
        </a:p>
      </dgm:t>
    </dgm:pt>
    <dgm:pt modelId="{2C63F83E-A1D8-4061-9212-C1DC5698B802}" type="pres">
      <dgm:prSet presAssocID="{6F4FAC60-DC05-8F4A-BB0B-F9E54CC841D1}" presName="text_5" presStyleLbl="node1" presStyleIdx="4" presStyleCnt="7">
        <dgm:presLayoutVars>
          <dgm:bulletEnabled val="1"/>
        </dgm:presLayoutVars>
      </dgm:prSet>
      <dgm:spPr/>
      <dgm:t>
        <a:bodyPr/>
        <a:lstStyle/>
        <a:p>
          <a:endParaRPr lang="fr-FR"/>
        </a:p>
      </dgm:t>
    </dgm:pt>
    <dgm:pt modelId="{B14B5E64-7B60-4B01-9D66-63F733588698}" type="pres">
      <dgm:prSet presAssocID="{6F4FAC60-DC05-8F4A-BB0B-F9E54CC841D1}" presName="accent_5" presStyleCnt="0"/>
      <dgm:spPr/>
      <dgm:t>
        <a:bodyPr/>
        <a:lstStyle/>
        <a:p>
          <a:endParaRPr lang="fr-FR"/>
        </a:p>
      </dgm:t>
    </dgm:pt>
    <dgm:pt modelId="{1E580201-884C-F044-9724-27656C411E7F}" type="pres">
      <dgm:prSet presAssocID="{6F4FAC60-DC05-8F4A-BB0B-F9E54CC841D1}" presName="accentRepeatNode" presStyleLbl="solidFgAcc1" presStyleIdx="4" presStyleCnt="7"/>
      <dgm:spPr/>
      <dgm:t>
        <a:bodyPr/>
        <a:lstStyle/>
        <a:p>
          <a:endParaRPr lang="fr-FR"/>
        </a:p>
      </dgm:t>
    </dgm:pt>
    <dgm:pt modelId="{8E302570-3952-4922-97FB-CF0A8DE3B433}" type="pres">
      <dgm:prSet presAssocID="{F30D307A-0385-6346-BBEB-1C6E5F33ADD8}" presName="text_6" presStyleLbl="node1" presStyleIdx="5" presStyleCnt="7">
        <dgm:presLayoutVars>
          <dgm:bulletEnabled val="1"/>
        </dgm:presLayoutVars>
      </dgm:prSet>
      <dgm:spPr/>
      <dgm:t>
        <a:bodyPr/>
        <a:lstStyle/>
        <a:p>
          <a:endParaRPr lang="fr-FR"/>
        </a:p>
      </dgm:t>
    </dgm:pt>
    <dgm:pt modelId="{7867957C-06FE-43A6-B4CD-C4D43CDA66A1}" type="pres">
      <dgm:prSet presAssocID="{F30D307A-0385-6346-BBEB-1C6E5F33ADD8}" presName="accent_6" presStyleCnt="0"/>
      <dgm:spPr/>
      <dgm:t>
        <a:bodyPr/>
        <a:lstStyle/>
        <a:p>
          <a:endParaRPr lang="fr-FR"/>
        </a:p>
      </dgm:t>
    </dgm:pt>
    <dgm:pt modelId="{CC914EE9-2CE4-D343-A22E-EB5E398E3E77}" type="pres">
      <dgm:prSet presAssocID="{F30D307A-0385-6346-BBEB-1C6E5F33ADD8}" presName="accentRepeatNode" presStyleLbl="solidFgAcc1" presStyleIdx="5" presStyleCnt="7"/>
      <dgm:spPr>
        <a:blipFill rotWithShape="0">
          <a:blip xmlns:r="http://schemas.openxmlformats.org/officeDocument/2006/relationships" r:embed="rId1"/>
          <a:stretch>
            <a:fillRect/>
          </a:stretch>
        </a:blipFill>
      </dgm:spPr>
      <dgm:t>
        <a:bodyPr/>
        <a:lstStyle/>
        <a:p>
          <a:endParaRPr lang="fr-FR"/>
        </a:p>
      </dgm:t>
    </dgm:pt>
    <dgm:pt modelId="{2B2A0FAC-8547-4B51-B7A3-09236A88CF17}" type="pres">
      <dgm:prSet presAssocID="{BF06ADBE-EC54-C540-8680-9EF551AA42F6}" presName="text_7" presStyleLbl="node1" presStyleIdx="6" presStyleCnt="7">
        <dgm:presLayoutVars>
          <dgm:bulletEnabled val="1"/>
        </dgm:presLayoutVars>
      </dgm:prSet>
      <dgm:spPr/>
      <dgm:t>
        <a:bodyPr/>
        <a:lstStyle/>
        <a:p>
          <a:endParaRPr lang="fr-FR"/>
        </a:p>
      </dgm:t>
    </dgm:pt>
    <dgm:pt modelId="{C7D7A3E8-ED69-418A-AD65-46D07547DBB4}" type="pres">
      <dgm:prSet presAssocID="{BF06ADBE-EC54-C540-8680-9EF551AA42F6}" presName="accent_7" presStyleCnt="0"/>
      <dgm:spPr/>
      <dgm:t>
        <a:bodyPr/>
        <a:lstStyle/>
        <a:p>
          <a:endParaRPr lang="fr-FR"/>
        </a:p>
      </dgm:t>
    </dgm:pt>
    <dgm:pt modelId="{48DA7A36-521D-D14E-9AA2-2AC351341D07}" type="pres">
      <dgm:prSet presAssocID="{BF06ADBE-EC54-C540-8680-9EF551AA42F6}" presName="accentRepeatNode" presStyleLbl="solidFgAcc1" presStyleIdx="6" presStyleCnt="7"/>
      <dgm:spPr>
        <a:blipFill rotWithShape="0">
          <a:blip xmlns:r="http://schemas.openxmlformats.org/officeDocument/2006/relationships" r:embed="rId1"/>
          <a:stretch>
            <a:fillRect/>
          </a:stretch>
        </a:blipFill>
      </dgm:spPr>
      <dgm:t>
        <a:bodyPr/>
        <a:lstStyle/>
        <a:p>
          <a:endParaRPr lang="fr-FR"/>
        </a:p>
      </dgm:t>
    </dgm:pt>
  </dgm:ptLst>
  <dgm:cxnLst>
    <dgm:cxn modelId="{1884C99A-C107-43C2-A71E-0E14F3F0A13C}" type="presOf" srcId="{09EBD5AE-A2E3-43FD-B082-1DD7602331A5}" destId="{0065DAF5-3BF1-49A4-8A27-B3AC326DF6F5}" srcOrd="0" destOrd="0" presId="urn:microsoft.com/office/officeart/2008/layout/VerticalCurvedList"/>
    <dgm:cxn modelId="{031B26B2-A828-E34C-97E7-5209625F22BB}" srcId="{E1BBBA55-4229-A24D-B474-A0C3D8F5F9F5}" destId="{6F4FAC60-DC05-8F4A-BB0B-F9E54CC841D1}" srcOrd="4" destOrd="0" parTransId="{6EF5636C-4CC1-D34D-8EE9-DEA49F188BAB}" sibTransId="{69584A6B-7CE3-1E46-B9E2-1BD297E6EB96}"/>
    <dgm:cxn modelId="{8A3FE312-0778-4883-BE91-94778443C07E}" type="presOf" srcId="{6F4FAC60-DC05-8F4A-BB0B-F9E54CC841D1}" destId="{2C63F83E-A1D8-4061-9212-C1DC5698B802}" srcOrd="0" destOrd="0" presId="urn:microsoft.com/office/officeart/2008/layout/VerticalCurvedList"/>
    <dgm:cxn modelId="{72CA07A4-08E3-4671-A2F9-5294EC5ED8B5}" type="presOf" srcId="{47BCFC28-33F7-F44E-9ACB-B8152EC15BA7}" destId="{1742F0F1-39E6-A742-ADF1-D40343ABCBE1}" srcOrd="0" destOrd="0" presId="urn:microsoft.com/office/officeart/2008/layout/VerticalCurvedList"/>
    <dgm:cxn modelId="{EB810B0C-6CE9-4373-A1D6-6FEF2A79D554}" type="presOf" srcId="{949FB5B0-10BA-A549-908A-1BE9C4902370}" destId="{2EF9801A-6571-F847-8126-40E1806659D6}" srcOrd="0" destOrd="0" presId="urn:microsoft.com/office/officeart/2008/layout/VerticalCurvedList"/>
    <dgm:cxn modelId="{B0B03816-D6A2-42B1-8A96-2E504BC135BD}" type="presOf" srcId="{5C1971F8-20AD-6047-A16A-FC7ADA193DF8}" destId="{84EB03E8-B7A7-784B-8F38-FF5C03DBFA3F}" srcOrd="0" destOrd="0" presId="urn:microsoft.com/office/officeart/2008/layout/VerticalCurvedList"/>
    <dgm:cxn modelId="{D0B71703-E733-4577-BBC9-2E32ACCE3034}" type="presOf" srcId="{E1BBBA55-4229-A24D-B474-A0C3D8F5F9F5}" destId="{7E0EB4EB-0369-0241-9763-1E5B59D3144E}" srcOrd="0" destOrd="0" presId="urn:microsoft.com/office/officeart/2008/layout/VerticalCurvedList"/>
    <dgm:cxn modelId="{D5F0D188-446C-DF4B-9FAD-6E3EE0E20BB6}" srcId="{E1BBBA55-4229-A24D-B474-A0C3D8F5F9F5}" destId="{5C1971F8-20AD-6047-A16A-FC7ADA193DF8}" srcOrd="0" destOrd="0" parTransId="{43ADCEEE-6932-154E-AB9B-F9BFD8916A67}" sibTransId="{949FB5B0-10BA-A549-908A-1BE9C4902370}"/>
    <dgm:cxn modelId="{FDF0A778-09D3-9648-996E-E8B5EA460AD2}" srcId="{E1BBBA55-4229-A24D-B474-A0C3D8F5F9F5}" destId="{47BCFC28-33F7-F44E-9ACB-B8152EC15BA7}" srcOrd="1" destOrd="0" parTransId="{23D6006E-BBAC-4642-A91C-EE2B9C526557}" sibTransId="{87CD1AE3-8076-F14E-9D1B-524347C0D452}"/>
    <dgm:cxn modelId="{0A031B91-D497-42C1-AC93-ED15E77B4688}" type="presOf" srcId="{BF06ADBE-EC54-C540-8680-9EF551AA42F6}" destId="{2B2A0FAC-8547-4B51-B7A3-09236A88CF17}" srcOrd="0" destOrd="0" presId="urn:microsoft.com/office/officeart/2008/layout/VerticalCurvedList"/>
    <dgm:cxn modelId="{A44C6B7B-7527-4DF7-A47B-5D7D13BB0C4C}" srcId="{E1BBBA55-4229-A24D-B474-A0C3D8F5F9F5}" destId="{09EBD5AE-A2E3-43FD-B082-1DD7602331A5}" srcOrd="3" destOrd="0" parTransId="{1EAF18A3-6036-44C7-93B9-31C04CFB6243}" sibTransId="{1B385F09-FE89-4FEF-908C-3312E8888B6B}"/>
    <dgm:cxn modelId="{C71682F9-4D18-4D2D-A2D9-3861C1A0D822}" srcId="{E1BBBA55-4229-A24D-B474-A0C3D8F5F9F5}" destId="{16F68CE2-FB25-4F7B-8D18-3883E52E13AA}" srcOrd="2" destOrd="0" parTransId="{5A75B21E-90BB-4394-A269-06A06E015310}" sibTransId="{64B1DECF-0A77-4DA6-BD19-CFB5D3243B61}"/>
    <dgm:cxn modelId="{42C7B9B1-2491-40F9-9B9B-FC98CC2D66A5}" type="presOf" srcId="{16F68CE2-FB25-4F7B-8D18-3883E52E13AA}" destId="{FDF9D4DE-25FF-4DCD-9D9A-236E82D88731}" srcOrd="0" destOrd="0" presId="urn:microsoft.com/office/officeart/2008/layout/VerticalCurvedList"/>
    <dgm:cxn modelId="{7D06F598-CE75-AE4D-A8DF-72F737DE5382}" srcId="{E1BBBA55-4229-A24D-B474-A0C3D8F5F9F5}" destId="{F30D307A-0385-6346-BBEB-1C6E5F33ADD8}" srcOrd="5" destOrd="0" parTransId="{A0F80E56-DF29-0E46-B10A-59FF8E647AF5}" sibTransId="{AE31F477-87A6-DC45-B264-0F721F5A9BFC}"/>
    <dgm:cxn modelId="{9F190BA3-1F30-4360-B221-E7E146950CCB}" type="presOf" srcId="{F30D307A-0385-6346-BBEB-1C6E5F33ADD8}" destId="{8E302570-3952-4922-97FB-CF0A8DE3B433}" srcOrd="0" destOrd="0" presId="urn:microsoft.com/office/officeart/2008/layout/VerticalCurvedList"/>
    <dgm:cxn modelId="{76FE2874-8E06-3E40-8CB5-BCC77DBAD62A}" srcId="{E1BBBA55-4229-A24D-B474-A0C3D8F5F9F5}" destId="{BF06ADBE-EC54-C540-8680-9EF551AA42F6}" srcOrd="6" destOrd="0" parTransId="{6548A73D-E698-7545-9BFA-E9C8BCA76BD2}" sibTransId="{240B1FBC-1F0E-434B-AA3F-147E4833FE81}"/>
    <dgm:cxn modelId="{941DA301-452E-4B93-8600-5D57918E1C6E}" type="presParOf" srcId="{7E0EB4EB-0369-0241-9763-1E5B59D3144E}" destId="{6A02FB54-73D8-4343-A378-CC90B8F94FDA}" srcOrd="0" destOrd="0" presId="urn:microsoft.com/office/officeart/2008/layout/VerticalCurvedList"/>
    <dgm:cxn modelId="{6788C1EE-34BD-4665-9FAB-E78F79EAEA48}" type="presParOf" srcId="{6A02FB54-73D8-4343-A378-CC90B8F94FDA}" destId="{695B4253-72B7-F84E-A2FA-E42F4B737F26}" srcOrd="0" destOrd="0" presId="urn:microsoft.com/office/officeart/2008/layout/VerticalCurvedList"/>
    <dgm:cxn modelId="{057A5DE0-F49A-483D-9CF5-F1C14F74D97E}" type="presParOf" srcId="{695B4253-72B7-F84E-A2FA-E42F4B737F26}" destId="{A2B32280-5923-C545-84C5-8E67FA69F527}" srcOrd="0" destOrd="0" presId="urn:microsoft.com/office/officeart/2008/layout/VerticalCurvedList"/>
    <dgm:cxn modelId="{65D400B2-05B8-46D0-98A0-7915220ECE69}" type="presParOf" srcId="{695B4253-72B7-F84E-A2FA-E42F4B737F26}" destId="{2EF9801A-6571-F847-8126-40E1806659D6}" srcOrd="1" destOrd="0" presId="urn:microsoft.com/office/officeart/2008/layout/VerticalCurvedList"/>
    <dgm:cxn modelId="{885E8FD9-E1FB-410A-B93F-07F030BA67A3}" type="presParOf" srcId="{695B4253-72B7-F84E-A2FA-E42F4B737F26}" destId="{4DA3989B-BC98-C948-A6EF-4178FC03B8BD}" srcOrd="2" destOrd="0" presId="urn:microsoft.com/office/officeart/2008/layout/VerticalCurvedList"/>
    <dgm:cxn modelId="{26ADB6BA-9821-4BAE-9FF5-B0CF76CB4C0B}" type="presParOf" srcId="{695B4253-72B7-F84E-A2FA-E42F4B737F26}" destId="{C3091DF9-0CFC-2449-B8A1-5171D5127526}" srcOrd="3" destOrd="0" presId="urn:microsoft.com/office/officeart/2008/layout/VerticalCurvedList"/>
    <dgm:cxn modelId="{E8A36C40-91DA-4EB3-99D6-D14099D0816F}" type="presParOf" srcId="{6A02FB54-73D8-4343-A378-CC90B8F94FDA}" destId="{84EB03E8-B7A7-784B-8F38-FF5C03DBFA3F}" srcOrd="1" destOrd="0" presId="urn:microsoft.com/office/officeart/2008/layout/VerticalCurvedList"/>
    <dgm:cxn modelId="{A9878951-A742-4FCB-9C86-5B7CF2117E9C}" type="presParOf" srcId="{6A02FB54-73D8-4343-A378-CC90B8F94FDA}" destId="{6553FD6A-FAC0-7E49-901B-A1DE4D067367}" srcOrd="2" destOrd="0" presId="urn:microsoft.com/office/officeart/2008/layout/VerticalCurvedList"/>
    <dgm:cxn modelId="{42691962-A01B-47B6-B4D5-7764C0EC3445}" type="presParOf" srcId="{6553FD6A-FAC0-7E49-901B-A1DE4D067367}" destId="{FDD54ACA-3092-0846-A9DE-2B44C806447F}" srcOrd="0" destOrd="0" presId="urn:microsoft.com/office/officeart/2008/layout/VerticalCurvedList"/>
    <dgm:cxn modelId="{74B6E707-B6B4-4C0B-B015-C96CA0420D10}" type="presParOf" srcId="{6A02FB54-73D8-4343-A378-CC90B8F94FDA}" destId="{1742F0F1-39E6-A742-ADF1-D40343ABCBE1}" srcOrd="3" destOrd="0" presId="urn:microsoft.com/office/officeart/2008/layout/VerticalCurvedList"/>
    <dgm:cxn modelId="{96EAAABD-E230-4288-A513-6C67D84E6D04}" type="presParOf" srcId="{6A02FB54-73D8-4343-A378-CC90B8F94FDA}" destId="{8EAE4B41-150D-4740-9E50-13957CC63565}" srcOrd="4" destOrd="0" presId="urn:microsoft.com/office/officeart/2008/layout/VerticalCurvedList"/>
    <dgm:cxn modelId="{D8244D6A-4011-4AF4-8D7A-60938F91ACD1}" type="presParOf" srcId="{8EAE4B41-150D-4740-9E50-13957CC63565}" destId="{56B669F1-FE64-6A45-8D75-2D6CFBB41981}" srcOrd="0" destOrd="0" presId="urn:microsoft.com/office/officeart/2008/layout/VerticalCurvedList"/>
    <dgm:cxn modelId="{FE973D2F-D52F-491C-B738-381999ACAE1C}" type="presParOf" srcId="{6A02FB54-73D8-4343-A378-CC90B8F94FDA}" destId="{FDF9D4DE-25FF-4DCD-9D9A-236E82D88731}" srcOrd="5" destOrd="0" presId="urn:microsoft.com/office/officeart/2008/layout/VerticalCurvedList"/>
    <dgm:cxn modelId="{564727FB-4217-48AD-9885-1B4C687D033E}" type="presParOf" srcId="{6A02FB54-73D8-4343-A378-CC90B8F94FDA}" destId="{1A106089-207A-4CB6-9E07-9FAD4F85025B}" srcOrd="6" destOrd="0" presId="urn:microsoft.com/office/officeart/2008/layout/VerticalCurvedList"/>
    <dgm:cxn modelId="{40302B95-6C7D-439B-B0AC-6BF1CB7B608E}" type="presParOf" srcId="{1A106089-207A-4CB6-9E07-9FAD4F85025B}" destId="{A904C023-CBA4-44E3-9C88-188973C2FC66}" srcOrd="0" destOrd="0" presId="urn:microsoft.com/office/officeart/2008/layout/VerticalCurvedList"/>
    <dgm:cxn modelId="{2F142AAD-B533-40AF-833E-B68A3491641B}" type="presParOf" srcId="{6A02FB54-73D8-4343-A378-CC90B8F94FDA}" destId="{0065DAF5-3BF1-49A4-8A27-B3AC326DF6F5}" srcOrd="7" destOrd="0" presId="urn:microsoft.com/office/officeart/2008/layout/VerticalCurvedList"/>
    <dgm:cxn modelId="{FE878DE6-C775-485E-8C88-AEA891A862D3}" type="presParOf" srcId="{6A02FB54-73D8-4343-A378-CC90B8F94FDA}" destId="{A288F080-AC74-4783-A00B-70BED6EF499C}" srcOrd="8" destOrd="0" presId="urn:microsoft.com/office/officeart/2008/layout/VerticalCurvedList"/>
    <dgm:cxn modelId="{19B03626-1D4E-4C76-A65E-744E243A5286}" type="presParOf" srcId="{A288F080-AC74-4783-A00B-70BED6EF499C}" destId="{8D88CBF4-4AB7-4A08-9E88-3CF9B977FF35}" srcOrd="0" destOrd="0" presId="urn:microsoft.com/office/officeart/2008/layout/VerticalCurvedList"/>
    <dgm:cxn modelId="{4CC6F84E-0D49-408B-BCE3-150A7099DE1F}" type="presParOf" srcId="{6A02FB54-73D8-4343-A378-CC90B8F94FDA}" destId="{2C63F83E-A1D8-4061-9212-C1DC5698B802}" srcOrd="9" destOrd="0" presId="urn:microsoft.com/office/officeart/2008/layout/VerticalCurvedList"/>
    <dgm:cxn modelId="{16E327A7-CD09-4CA9-A247-0802D8D829A2}" type="presParOf" srcId="{6A02FB54-73D8-4343-A378-CC90B8F94FDA}" destId="{B14B5E64-7B60-4B01-9D66-63F733588698}" srcOrd="10" destOrd="0" presId="urn:microsoft.com/office/officeart/2008/layout/VerticalCurvedList"/>
    <dgm:cxn modelId="{38271A77-6E6C-4467-8C79-86A88810F0F5}" type="presParOf" srcId="{B14B5E64-7B60-4B01-9D66-63F733588698}" destId="{1E580201-884C-F044-9724-27656C411E7F}" srcOrd="0" destOrd="0" presId="urn:microsoft.com/office/officeart/2008/layout/VerticalCurvedList"/>
    <dgm:cxn modelId="{C2D604BD-CDCB-4A99-BD0A-EFC75E308B88}" type="presParOf" srcId="{6A02FB54-73D8-4343-A378-CC90B8F94FDA}" destId="{8E302570-3952-4922-97FB-CF0A8DE3B433}" srcOrd="11" destOrd="0" presId="urn:microsoft.com/office/officeart/2008/layout/VerticalCurvedList"/>
    <dgm:cxn modelId="{D3A6BBF3-7594-4E38-9C98-F2460444A2C3}" type="presParOf" srcId="{6A02FB54-73D8-4343-A378-CC90B8F94FDA}" destId="{7867957C-06FE-43A6-B4CD-C4D43CDA66A1}" srcOrd="12" destOrd="0" presId="urn:microsoft.com/office/officeart/2008/layout/VerticalCurvedList"/>
    <dgm:cxn modelId="{0ACA5BC3-3663-4EB1-8C5C-6A76F1EBBE19}" type="presParOf" srcId="{7867957C-06FE-43A6-B4CD-C4D43CDA66A1}" destId="{CC914EE9-2CE4-D343-A22E-EB5E398E3E77}" srcOrd="0" destOrd="0" presId="urn:microsoft.com/office/officeart/2008/layout/VerticalCurvedList"/>
    <dgm:cxn modelId="{42E08951-C808-41D9-82F2-44E352661FA2}" type="presParOf" srcId="{6A02FB54-73D8-4343-A378-CC90B8F94FDA}" destId="{2B2A0FAC-8547-4B51-B7A3-09236A88CF17}" srcOrd="13" destOrd="0" presId="urn:microsoft.com/office/officeart/2008/layout/VerticalCurvedList"/>
    <dgm:cxn modelId="{0BC44049-FD41-4111-A0D4-18C5CB79C026}" type="presParOf" srcId="{6A02FB54-73D8-4343-A378-CC90B8F94FDA}" destId="{C7D7A3E8-ED69-418A-AD65-46D07547DBB4}" srcOrd="14" destOrd="0" presId="urn:microsoft.com/office/officeart/2008/layout/VerticalCurvedList"/>
    <dgm:cxn modelId="{B76A7EEE-7FA7-41B6-B12B-40C6CDAE6C91}" type="presParOf" srcId="{C7D7A3E8-ED69-418A-AD65-46D07547DBB4}" destId="{48DA7A36-521D-D14E-9AA2-2AC351341D0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F9801A-6571-F847-8126-40E1806659D6}">
      <dsp:nvSpPr>
        <dsp:cNvPr id="0" name=""/>
        <dsp:cNvSpPr/>
      </dsp:nvSpPr>
      <dsp:spPr>
        <a:xfrm>
          <a:off x="-6141441" y="-940260"/>
          <a:ext cx="7315754" cy="7315754"/>
        </a:xfrm>
        <a:prstGeom prst="blockArc">
          <a:avLst>
            <a:gd name="adj1" fmla="val 18900000"/>
            <a:gd name="adj2" fmla="val 2700000"/>
            <a:gd name="adj3" fmla="val 295"/>
          </a:avLst>
        </a:pr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EB03E8-B7A7-784B-8F38-FF5C03DBFA3F}">
      <dsp:nvSpPr>
        <dsp:cNvPr id="0" name=""/>
        <dsp:cNvSpPr/>
      </dsp:nvSpPr>
      <dsp:spPr>
        <a:xfrm>
          <a:off x="381281" y="247085"/>
          <a:ext cx="9903990" cy="493954"/>
        </a:xfrm>
        <a:prstGeom prst="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2076" tIns="48260" rIns="48260" bIns="48260" numCol="1" spcCol="1270" anchor="ctr" anchorCtr="0">
          <a:noAutofit/>
        </a:bodyPr>
        <a:lstStyle/>
        <a:p>
          <a:pPr lvl="0" algn="l" defTabSz="844550">
            <a:lnSpc>
              <a:spcPct val="90000"/>
            </a:lnSpc>
            <a:spcBef>
              <a:spcPct val="0"/>
            </a:spcBef>
            <a:spcAft>
              <a:spcPct val="35000"/>
            </a:spcAft>
          </a:pPr>
          <a:r>
            <a:rPr lang="en-US" sz="1900" kern="1200" dirty="0"/>
            <a:t>INTRODUCTION</a:t>
          </a:r>
        </a:p>
      </dsp:txBody>
      <dsp:txXfrm>
        <a:off x="381281" y="247085"/>
        <a:ext cx="9903990" cy="493954"/>
      </dsp:txXfrm>
    </dsp:sp>
    <dsp:sp modelId="{FDD54ACA-3092-0846-A9DE-2B44C806447F}">
      <dsp:nvSpPr>
        <dsp:cNvPr id="0" name=""/>
        <dsp:cNvSpPr/>
      </dsp:nvSpPr>
      <dsp:spPr>
        <a:xfrm>
          <a:off x="72560" y="185341"/>
          <a:ext cx="617442" cy="617442"/>
        </a:xfrm>
        <a:prstGeom prst="ellipse">
          <a:avLst/>
        </a:prstGeom>
        <a:solidFill>
          <a:schemeClr val="lt1">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742F0F1-39E6-A742-ADF1-D40343ABCBE1}">
      <dsp:nvSpPr>
        <dsp:cNvPr id="0" name=""/>
        <dsp:cNvSpPr/>
      </dsp:nvSpPr>
      <dsp:spPr>
        <a:xfrm>
          <a:off x="828601" y="988451"/>
          <a:ext cx="9456671" cy="493954"/>
        </a:xfrm>
        <a:prstGeom prst="rect">
          <a:avLst/>
        </a:prstGeom>
        <a:solidFill>
          <a:schemeClr val="accent3">
            <a:hueOff val="450664"/>
            <a:satOff val="-1499"/>
            <a:lumOff val="-75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2076" tIns="48260" rIns="48260" bIns="48260" numCol="1" spcCol="1270" anchor="ctr" anchorCtr="0">
          <a:noAutofit/>
        </a:bodyPr>
        <a:lstStyle/>
        <a:p>
          <a:pPr lvl="0" algn="l" defTabSz="844550">
            <a:lnSpc>
              <a:spcPct val="90000"/>
            </a:lnSpc>
            <a:spcBef>
              <a:spcPct val="0"/>
            </a:spcBef>
            <a:spcAft>
              <a:spcPct val="35000"/>
            </a:spcAft>
          </a:pPr>
          <a:r>
            <a:rPr lang="en-US" sz="1900" kern="1200" dirty="0"/>
            <a:t>DEFINITION </a:t>
          </a:r>
          <a:r>
            <a:rPr lang="en-US" sz="1900" kern="1200" dirty="0" smtClean="0"/>
            <a:t>DE LA MONDIALISATION</a:t>
          </a:r>
          <a:endParaRPr lang="en-US" sz="1900" kern="1200" dirty="0"/>
        </a:p>
      </dsp:txBody>
      <dsp:txXfrm>
        <a:off x="828601" y="988451"/>
        <a:ext cx="9456671" cy="493954"/>
      </dsp:txXfrm>
    </dsp:sp>
    <dsp:sp modelId="{56B669F1-FE64-6A45-8D75-2D6CFBB41981}">
      <dsp:nvSpPr>
        <dsp:cNvPr id="0" name=""/>
        <dsp:cNvSpPr/>
      </dsp:nvSpPr>
      <dsp:spPr>
        <a:xfrm>
          <a:off x="519880" y="926707"/>
          <a:ext cx="617442" cy="617442"/>
        </a:xfrm>
        <a:prstGeom prst="ellipse">
          <a:avLst/>
        </a:prstGeom>
        <a:solidFill>
          <a:schemeClr val="lt1">
            <a:hueOff val="0"/>
            <a:satOff val="0"/>
            <a:lumOff val="0"/>
            <a:alphaOff val="0"/>
          </a:schemeClr>
        </a:solidFill>
        <a:ln w="15875" cap="rnd" cmpd="sng" algn="ctr">
          <a:solidFill>
            <a:schemeClr val="accent3">
              <a:hueOff val="450664"/>
              <a:satOff val="-1499"/>
              <a:lumOff val="-752"/>
              <a:alphaOff val="0"/>
            </a:schemeClr>
          </a:solidFill>
          <a:prstDash val="solid"/>
        </a:ln>
        <a:effectLst/>
      </dsp:spPr>
      <dsp:style>
        <a:lnRef idx="2">
          <a:scrgbClr r="0" g="0" b="0"/>
        </a:lnRef>
        <a:fillRef idx="1">
          <a:scrgbClr r="0" g="0" b="0"/>
        </a:fillRef>
        <a:effectRef idx="0">
          <a:scrgbClr r="0" g="0" b="0"/>
        </a:effectRef>
        <a:fontRef idx="minor"/>
      </dsp:style>
    </dsp:sp>
    <dsp:sp modelId="{FDF9D4DE-25FF-4DCD-9D9A-236E82D88731}">
      <dsp:nvSpPr>
        <dsp:cNvPr id="0" name=""/>
        <dsp:cNvSpPr/>
      </dsp:nvSpPr>
      <dsp:spPr>
        <a:xfrm>
          <a:off x="1073730" y="1729274"/>
          <a:ext cx="9211542" cy="493954"/>
        </a:xfrm>
        <a:prstGeom prst="rect">
          <a:avLst/>
        </a:prstGeom>
        <a:solidFill>
          <a:schemeClr val="accent3">
            <a:hueOff val="901328"/>
            <a:satOff val="-2999"/>
            <a:lumOff val="-150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2076"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t>LES RECOMMANDATIONS POUR UN ENTREPRISE DANS LA MONDIALISATION </a:t>
          </a:r>
          <a:endParaRPr lang="en-US" sz="1900" kern="1200" dirty="0"/>
        </a:p>
      </dsp:txBody>
      <dsp:txXfrm>
        <a:off x="1073730" y="1729274"/>
        <a:ext cx="9211542" cy="493954"/>
      </dsp:txXfrm>
    </dsp:sp>
    <dsp:sp modelId="{A904C023-CBA4-44E3-9C88-188973C2FC66}">
      <dsp:nvSpPr>
        <dsp:cNvPr id="0" name=""/>
        <dsp:cNvSpPr/>
      </dsp:nvSpPr>
      <dsp:spPr>
        <a:xfrm>
          <a:off x="765009" y="1667529"/>
          <a:ext cx="617442" cy="617442"/>
        </a:xfrm>
        <a:prstGeom prst="ellipse">
          <a:avLst/>
        </a:prstGeom>
        <a:solidFill>
          <a:schemeClr val="lt1">
            <a:hueOff val="0"/>
            <a:satOff val="0"/>
            <a:lumOff val="0"/>
            <a:alphaOff val="0"/>
          </a:schemeClr>
        </a:solidFill>
        <a:ln w="15875" cap="rnd" cmpd="sng" algn="ctr">
          <a:solidFill>
            <a:schemeClr val="accent3">
              <a:hueOff val="901328"/>
              <a:satOff val="-2999"/>
              <a:lumOff val="-1503"/>
              <a:alphaOff val="0"/>
            </a:schemeClr>
          </a:solidFill>
          <a:prstDash val="solid"/>
        </a:ln>
        <a:effectLst/>
      </dsp:spPr>
      <dsp:style>
        <a:lnRef idx="2">
          <a:scrgbClr r="0" g="0" b="0"/>
        </a:lnRef>
        <a:fillRef idx="1">
          <a:scrgbClr r="0" g="0" b="0"/>
        </a:fillRef>
        <a:effectRef idx="0">
          <a:scrgbClr r="0" g="0" b="0"/>
        </a:effectRef>
        <a:fontRef idx="minor"/>
      </dsp:style>
    </dsp:sp>
    <dsp:sp modelId="{0065DAF5-3BF1-49A4-8A27-B3AC326DF6F5}">
      <dsp:nvSpPr>
        <dsp:cNvPr id="0" name=""/>
        <dsp:cNvSpPr/>
      </dsp:nvSpPr>
      <dsp:spPr>
        <a:xfrm>
          <a:off x="1151997" y="2470639"/>
          <a:ext cx="9133274" cy="493954"/>
        </a:xfrm>
        <a:prstGeom prst="rect">
          <a:avLst/>
        </a:prstGeom>
        <a:solidFill>
          <a:schemeClr val="accent3">
            <a:hueOff val="1351992"/>
            <a:satOff val="-4498"/>
            <a:lumOff val="-225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2076" tIns="48260" rIns="48260" bIns="48260" numCol="1" spcCol="1270" anchor="ctr" anchorCtr="0">
          <a:noAutofit/>
        </a:bodyPr>
        <a:lstStyle/>
        <a:p>
          <a:pPr lvl="0" algn="l" defTabSz="844550">
            <a:lnSpc>
              <a:spcPct val="90000"/>
            </a:lnSpc>
            <a:spcBef>
              <a:spcPct val="0"/>
            </a:spcBef>
            <a:spcAft>
              <a:spcPct val="35000"/>
            </a:spcAft>
          </a:pPr>
          <a:r>
            <a:rPr lang="fr-FR" sz="1900" b="0" i="0" kern="1200" dirty="0" smtClean="0"/>
            <a:t>AVOIR UN PORTRAIT RÉALISTE DE LA SITUATION</a:t>
          </a:r>
          <a:endParaRPr lang="en-US" sz="1900" b="0" kern="1200" dirty="0"/>
        </a:p>
      </dsp:txBody>
      <dsp:txXfrm>
        <a:off x="1151997" y="2470639"/>
        <a:ext cx="9133274" cy="493954"/>
      </dsp:txXfrm>
    </dsp:sp>
    <dsp:sp modelId="{8D88CBF4-4AB7-4A08-9E88-3CF9B977FF35}">
      <dsp:nvSpPr>
        <dsp:cNvPr id="0" name=""/>
        <dsp:cNvSpPr/>
      </dsp:nvSpPr>
      <dsp:spPr>
        <a:xfrm>
          <a:off x="843276" y="2408895"/>
          <a:ext cx="617442" cy="617442"/>
        </a:xfrm>
        <a:prstGeom prst="ellipse">
          <a:avLst/>
        </a:prstGeom>
        <a:solidFill>
          <a:schemeClr val="lt1">
            <a:hueOff val="0"/>
            <a:satOff val="0"/>
            <a:lumOff val="0"/>
            <a:alphaOff val="0"/>
          </a:schemeClr>
        </a:solidFill>
        <a:ln w="15875" cap="rnd" cmpd="sng" algn="ctr">
          <a:solidFill>
            <a:schemeClr val="accent3">
              <a:hueOff val="1351992"/>
              <a:satOff val="-4498"/>
              <a:lumOff val="-2255"/>
              <a:alphaOff val="0"/>
            </a:schemeClr>
          </a:solidFill>
          <a:prstDash val="solid"/>
        </a:ln>
        <a:effectLst/>
      </dsp:spPr>
      <dsp:style>
        <a:lnRef idx="2">
          <a:scrgbClr r="0" g="0" b="0"/>
        </a:lnRef>
        <a:fillRef idx="1">
          <a:scrgbClr r="0" g="0" b="0"/>
        </a:fillRef>
        <a:effectRef idx="0">
          <a:scrgbClr r="0" g="0" b="0"/>
        </a:effectRef>
        <a:fontRef idx="minor"/>
      </dsp:style>
    </dsp:sp>
    <dsp:sp modelId="{2C63F83E-A1D8-4061-9212-C1DC5698B802}">
      <dsp:nvSpPr>
        <dsp:cNvPr id="0" name=""/>
        <dsp:cNvSpPr/>
      </dsp:nvSpPr>
      <dsp:spPr>
        <a:xfrm>
          <a:off x="1073730" y="3212005"/>
          <a:ext cx="9211542" cy="493954"/>
        </a:xfrm>
        <a:prstGeom prst="rect">
          <a:avLst/>
        </a:prstGeom>
        <a:solidFill>
          <a:schemeClr val="accent3">
            <a:hueOff val="1802655"/>
            <a:satOff val="-5998"/>
            <a:lumOff val="-300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2076" tIns="48260" rIns="48260" bIns="48260" numCol="1" spcCol="1270" anchor="ctr" anchorCtr="0">
          <a:noAutofit/>
        </a:bodyPr>
        <a:lstStyle/>
        <a:p>
          <a:pPr lvl="0" algn="l" defTabSz="844550">
            <a:lnSpc>
              <a:spcPct val="90000"/>
            </a:lnSpc>
            <a:spcBef>
              <a:spcPct val="0"/>
            </a:spcBef>
            <a:spcAft>
              <a:spcPct val="35000"/>
            </a:spcAft>
          </a:pPr>
          <a:r>
            <a:rPr lang="fr-FR" sz="1900" b="0" kern="1200" dirty="0" smtClean="0"/>
            <a:t>Quelles stratégies face à la mondialisation?</a:t>
          </a:r>
          <a:endParaRPr lang="en-US" sz="1900" b="0" kern="1200" dirty="0"/>
        </a:p>
      </dsp:txBody>
      <dsp:txXfrm>
        <a:off x="1073730" y="3212005"/>
        <a:ext cx="9211542" cy="493954"/>
      </dsp:txXfrm>
    </dsp:sp>
    <dsp:sp modelId="{1E580201-884C-F044-9724-27656C411E7F}">
      <dsp:nvSpPr>
        <dsp:cNvPr id="0" name=""/>
        <dsp:cNvSpPr/>
      </dsp:nvSpPr>
      <dsp:spPr>
        <a:xfrm>
          <a:off x="765009" y="3150261"/>
          <a:ext cx="617442" cy="617442"/>
        </a:xfrm>
        <a:prstGeom prst="ellipse">
          <a:avLst/>
        </a:prstGeom>
        <a:solidFill>
          <a:schemeClr val="lt1">
            <a:hueOff val="0"/>
            <a:satOff val="0"/>
            <a:lumOff val="0"/>
            <a:alphaOff val="0"/>
          </a:schemeClr>
        </a:solidFill>
        <a:ln w="15875" cap="rnd" cmpd="sng" algn="ctr">
          <a:solidFill>
            <a:schemeClr val="accent3">
              <a:hueOff val="1802655"/>
              <a:satOff val="-5998"/>
              <a:lumOff val="-3006"/>
              <a:alphaOff val="0"/>
            </a:schemeClr>
          </a:solidFill>
          <a:prstDash val="solid"/>
        </a:ln>
        <a:effectLst/>
      </dsp:spPr>
      <dsp:style>
        <a:lnRef idx="2">
          <a:scrgbClr r="0" g="0" b="0"/>
        </a:lnRef>
        <a:fillRef idx="1">
          <a:scrgbClr r="0" g="0" b="0"/>
        </a:fillRef>
        <a:effectRef idx="0">
          <a:scrgbClr r="0" g="0" b="0"/>
        </a:effectRef>
        <a:fontRef idx="minor"/>
      </dsp:style>
    </dsp:sp>
    <dsp:sp modelId="{8E302570-3952-4922-97FB-CF0A8DE3B433}">
      <dsp:nvSpPr>
        <dsp:cNvPr id="0" name=""/>
        <dsp:cNvSpPr/>
      </dsp:nvSpPr>
      <dsp:spPr>
        <a:xfrm>
          <a:off x="828601" y="3952828"/>
          <a:ext cx="9456671" cy="493954"/>
        </a:xfrm>
        <a:prstGeom prst="rect">
          <a:avLst/>
        </a:prstGeom>
        <a:solidFill>
          <a:schemeClr val="accent3">
            <a:hueOff val="2253319"/>
            <a:satOff val="-7497"/>
            <a:lumOff val="-375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2076"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t>AVANTAGES ET INCONVENIENTS DE LA MONDIALISATION SUR L’ENTREPRISE</a:t>
          </a:r>
          <a:endParaRPr lang="en-US" sz="1900" kern="1200" dirty="0"/>
        </a:p>
      </dsp:txBody>
      <dsp:txXfrm>
        <a:off x="828601" y="3952828"/>
        <a:ext cx="9456671" cy="493954"/>
      </dsp:txXfrm>
    </dsp:sp>
    <dsp:sp modelId="{CC914EE9-2CE4-D343-A22E-EB5E398E3E77}">
      <dsp:nvSpPr>
        <dsp:cNvPr id="0" name=""/>
        <dsp:cNvSpPr/>
      </dsp:nvSpPr>
      <dsp:spPr>
        <a:xfrm>
          <a:off x="519880" y="3891084"/>
          <a:ext cx="617442" cy="617442"/>
        </a:xfrm>
        <a:prstGeom prst="ellipse">
          <a:avLst/>
        </a:prstGeom>
        <a:blipFill rotWithShape="0">
          <a:blip xmlns:r="http://schemas.openxmlformats.org/officeDocument/2006/relationships" r:embed="rId1"/>
          <a:stretch>
            <a:fillRect/>
          </a:stretch>
        </a:blipFill>
        <a:ln w="15875" cap="rnd" cmpd="sng" algn="ctr">
          <a:solidFill>
            <a:schemeClr val="accent3">
              <a:hueOff val="2253319"/>
              <a:satOff val="-7497"/>
              <a:lumOff val="-3758"/>
              <a:alphaOff val="0"/>
            </a:schemeClr>
          </a:solidFill>
          <a:prstDash val="solid"/>
        </a:ln>
        <a:effectLst/>
      </dsp:spPr>
      <dsp:style>
        <a:lnRef idx="2">
          <a:scrgbClr r="0" g="0" b="0"/>
        </a:lnRef>
        <a:fillRef idx="1">
          <a:scrgbClr r="0" g="0" b="0"/>
        </a:fillRef>
        <a:effectRef idx="0">
          <a:scrgbClr r="0" g="0" b="0"/>
        </a:effectRef>
        <a:fontRef idx="minor"/>
      </dsp:style>
    </dsp:sp>
    <dsp:sp modelId="{2B2A0FAC-8547-4B51-B7A3-09236A88CF17}">
      <dsp:nvSpPr>
        <dsp:cNvPr id="0" name=""/>
        <dsp:cNvSpPr/>
      </dsp:nvSpPr>
      <dsp:spPr>
        <a:xfrm>
          <a:off x="381281" y="4694194"/>
          <a:ext cx="9903990" cy="493954"/>
        </a:xfrm>
        <a:prstGeom prst="rect">
          <a:avLst/>
        </a:prstGeom>
        <a:solidFill>
          <a:schemeClr val="accent3">
            <a:hueOff val="2703983"/>
            <a:satOff val="-8997"/>
            <a:lumOff val="-450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2076" tIns="48260" rIns="48260" bIns="48260" numCol="1" spcCol="1270" anchor="ctr" anchorCtr="0">
          <a:noAutofit/>
        </a:bodyPr>
        <a:lstStyle/>
        <a:p>
          <a:pPr lvl="0" algn="l" defTabSz="844550">
            <a:lnSpc>
              <a:spcPct val="90000"/>
            </a:lnSpc>
            <a:spcBef>
              <a:spcPct val="0"/>
            </a:spcBef>
            <a:spcAft>
              <a:spcPct val="35000"/>
            </a:spcAft>
          </a:pPr>
          <a:r>
            <a:rPr lang="en-US" sz="1900" kern="1200" dirty="0"/>
            <a:t>CONCLUSION</a:t>
          </a:r>
        </a:p>
      </dsp:txBody>
      <dsp:txXfrm>
        <a:off x="381281" y="4694194"/>
        <a:ext cx="9903990" cy="493954"/>
      </dsp:txXfrm>
    </dsp:sp>
    <dsp:sp modelId="{48DA7A36-521D-D14E-9AA2-2AC351341D07}">
      <dsp:nvSpPr>
        <dsp:cNvPr id="0" name=""/>
        <dsp:cNvSpPr/>
      </dsp:nvSpPr>
      <dsp:spPr>
        <a:xfrm>
          <a:off x="72560" y="4632449"/>
          <a:ext cx="617442" cy="617442"/>
        </a:xfrm>
        <a:prstGeom prst="ellipse">
          <a:avLst/>
        </a:prstGeom>
        <a:blipFill rotWithShape="0">
          <a:blip xmlns:r="http://schemas.openxmlformats.org/officeDocument/2006/relationships" r:embed="rId1"/>
          <a:stretch>
            <a:fillRect/>
          </a:stretch>
        </a:blipFill>
        <a:ln w="15875" cap="rnd" cmpd="sng" algn="ctr">
          <a:solidFill>
            <a:schemeClr val="accent3">
              <a:hueOff val="2703983"/>
              <a:satOff val="-8997"/>
              <a:lumOff val="-4509"/>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E92634-EC1C-4823-86CC-CE9BD374EB3C}" type="datetimeFigureOut">
              <a:rPr lang="fr-FR" smtClean="0"/>
              <a:t>28/03/2018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2A689F-46CE-47E7-A617-4242A8EE2BCC}" type="slidenum">
              <a:rPr lang="fr-FR" smtClean="0"/>
              <a:t>‹N°›</a:t>
            </a:fld>
            <a:endParaRPr lang="fr-FR"/>
          </a:p>
        </p:txBody>
      </p:sp>
    </p:spTree>
    <p:extLst>
      <p:ext uri="{BB962C8B-B14F-4D97-AF65-F5344CB8AC3E}">
        <p14:creationId xmlns:p14="http://schemas.microsoft.com/office/powerpoint/2010/main" val="1621295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82A689F-46CE-47E7-A617-4242A8EE2BCC}" type="slidenum">
              <a:rPr lang="fr-FR" smtClean="0"/>
              <a:t>1</a:t>
            </a:fld>
            <a:endParaRPr lang="fr-FR"/>
          </a:p>
        </p:txBody>
      </p:sp>
    </p:spTree>
    <p:extLst>
      <p:ext uri="{BB962C8B-B14F-4D97-AF65-F5344CB8AC3E}">
        <p14:creationId xmlns:p14="http://schemas.microsoft.com/office/powerpoint/2010/main" val="732287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82A689F-46CE-47E7-A617-4242A8EE2BCC}" type="slidenum">
              <a:rPr lang="fr-FR" smtClean="0"/>
              <a:t>2</a:t>
            </a:fld>
            <a:endParaRPr lang="fr-FR"/>
          </a:p>
        </p:txBody>
      </p:sp>
    </p:spTree>
    <p:extLst>
      <p:ext uri="{BB962C8B-B14F-4D97-AF65-F5344CB8AC3E}">
        <p14:creationId xmlns:p14="http://schemas.microsoft.com/office/powerpoint/2010/main" val="1165044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82A689F-46CE-47E7-A617-4242A8EE2BCC}" type="slidenum">
              <a:rPr lang="fr-FR" smtClean="0"/>
              <a:t>3</a:t>
            </a:fld>
            <a:endParaRPr lang="fr-FR"/>
          </a:p>
        </p:txBody>
      </p:sp>
    </p:spTree>
    <p:extLst>
      <p:ext uri="{BB962C8B-B14F-4D97-AF65-F5344CB8AC3E}">
        <p14:creationId xmlns:p14="http://schemas.microsoft.com/office/powerpoint/2010/main" val="3047674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CBA187E-B24E-4B19-AFB2-18D024F64B41}" type="datetime1">
              <a:rPr lang="en-US" smtClean="0"/>
              <a:t>3/29/2018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F11CA1FB-3601-446D-815D-CD13E8580CA9}" type="datetime1">
              <a:rPr lang="en-US" smtClean="0"/>
              <a:t>3/29/2018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5CBD72E-499A-4A54-8DED-05967B040ACA}" type="datetime1">
              <a:rPr lang="en-US" smtClean="0"/>
              <a:t>3/29/2018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562C35DA-2A89-4416-82DD-BB628A915108}" type="datetime1">
              <a:rPr lang="en-US" smtClean="0"/>
              <a:t>3/29/2018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E04C51BD-9840-496B-AE27-7CD6B5997251}" type="datetime1">
              <a:rPr lang="en-US" smtClean="0"/>
              <a:t>3/29/2018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093A5422-80EF-46CC-8D1A-FB7FDE2730FE}" type="datetime1">
              <a:rPr lang="en-US" smtClean="0"/>
              <a:t>3/29/2018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DEA59CE-26D4-4679-9264-EC73C8CA0E35}" type="datetime1">
              <a:rPr lang="en-US" smtClean="0"/>
              <a:t>3/29/2018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E5243BC-2EE1-4AC7-9A28-F7D551123C28}" type="datetime1">
              <a:rPr lang="en-US" smtClean="0"/>
              <a:t>3/29/2018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7FCA981-56B2-49C3-BFB1-2672B8169C2A}" type="datetime1">
              <a:rPr lang="en-US" smtClean="0"/>
              <a:t>3/29/2018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3D49DC6A-F6C6-4897-B113-A42D73B65566}" type="datetime1">
              <a:rPr lang="en-US" smtClean="0"/>
              <a:t>3/29/2018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A552DAD-8214-4E42-B551-7206FA302CA5}" type="datetime1">
              <a:rPr lang="en-US" smtClean="0"/>
              <a:t>3/29/2018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E28CFD4F-245E-41F2-9117-92D06E0F9912}" type="datetime1">
              <a:rPr lang="en-US" smtClean="0"/>
              <a:t>3/29/2018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5212AF77-C039-4D6E-87D6-83F2EC88F084}" type="datetime1">
              <a:rPr lang="en-US" smtClean="0"/>
              <a:t>3/29/2018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8CF9F4-281C-49BC-AEA1-1A2DDBD38599}" type="datetime1">
              <a:rPr lang="en-US" smtClean="0"/>
              <a:t>3/29/2018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D18E27C-67F3-4A03-AA52-43AF9B65B4F2}" type="datetime1">
              <a:rPr lang="en-US" smtClean="0"/>
              <a:t>3/29/2018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9600415-9617-4C4D-897C-A182717DD7D1}" type="datetime1">
              <a:rPr lang="en-US" smtClean="0"/>
              <a:t>3/29/2018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851F32D-A30F-4CD2-B7BA-0EB4DE5C899A}" type="datetime1">
              <a:rPr lang="en-US" smtClean="0"/>
              <a:t>3/29/2018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file:///E:\Disque%20local%20(E)\Mes%20Documents\Mes%20images\DRAPEAU_senegal.gif"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YF5ePBRl6B0" TargetMode="External"/><Relationship Id="rId2" Type="http://schemas.openxmlformats.org/officeDocument/2006/relationships/hyperlink" Target="https://fr.slideshare.net/ChristianFOURNIER1/globalisation-27329829" TargetMode="External"/><Relationship Id="rId1" Type="http://schemas.openxmlformats.org/officeDocument/2006/relationships/slideLayout" Target="../slideLayouts/slideLayout3.xml"/><Relationship Id="rId4" Type="http://schemas.openxmlformats.org/officeDocument/2006/relationships/hyperlink" Target="http://unt.unice.fr/aunege/M2/environnement_economique_et_social_Nancy2/co/Contenu_224.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193961" y="733809"/>
            <a:ext cx="6230701" cy="1129713"/>
          </a:xfrm>
        </p:spPr>
        <p:txBody>
          <a:bodyPr>
            <a:normAutofit fontScale="90000"/>
          </a:bodyPr>
          <a:lstStyle/>
          <a:p>
            <a:r>
              <a:rPr lang="fr-FR" sz="2200" b="1" dirty="0" smtClean="0">
                <a:solidFill>
                  <a:srgbClr val="0070C0"/>
                </a:solidFill>
                <a:latin typeface="Times New Roman" panose="02020603050405020304" pitchFamily="18" charset="0"/>
                <a:cs typeface="Times New Roman" panose="02020603050405020304" pitchFamily="18" charset="0"/>
              </a:rPr>
              <a:t/>
            </a:r>
            <a:br>
              <a:rPr lang="fr-FR" sz="2200" b="1" dirty="0" smtClean="0">
                <a:solidFill>
                  <a:srgbClr val="0070C0"/>
                </a:solidFill>
                <a:latin typeface="Times New Roman" panose="02020603050405020304" pitchFamily="18" charset="0"/>
                <a:cs typeface="Times New Roman" panose="02020603050405020304" pitchFamily="18" charset="0"/>
              </a:rPr>
            </a:br>
            <a:r>
              <a:rPr lang="fr-FR" sz="2200" b="1" dirty="0">
                <a:solidFill>
                  <a:srgbClr val="0070C0"/>
                </a:solidFill>
                <a:latin typeface="Times New Roman" panose="02020603050405020304" pitchFamily="18" charset="0"/>
                <a:cs typeface="Times New Roman" panose="02020603050405020304" pitchFamily="18" charset="0"/>
              </a:rPr>
              <a:t/>
            </a:r>
            <a:br>
              <a:rPr lang="fr-FR" sz="2200" b="1" dirty="0">
                <a:solidFill>
                  <a:srgbClr val="0070C0"/>
                </a:solidFill>
                <a:latin typeface="Times New Roman" panose="02020603050405020304" pitchFamily="18" charset="0"/>
                <a:cs typeface="Times New Roman" panose="02020603050405020304" pitchFamily="18" charset="0"/>
              </a:rPr>
            </a:br>
            <a:r>
              <a:rPr lang="fr-FR" sz="2200" b="1" dirty="0" smtClean="0">
                <a:solidFill>
                  <a:srgbClr val="0070C0"/>
                </a:solidFill>
                <a:latin typeface="Times New Roman" panose="02020603050405020304" pitchFamily="18" charset="0"/>
                <a:cs typeface="Times New Roman" panose="02020603050405020304" pitchFamily="18" charset="0"/>
              </a:rPr>
              <a:t/>
            </a:r>
            <a:br>
              <a:rPr lang="fr-FR" sz="2200" b="1" dirty="0" smtClean="0">
                <a:solidFill>
                  <a:srgbClr val="0070C0"/>
                </a:solidFill>
                <a:latin typeface="Times New Roman" panose="02020603050405020304" pitchFamily="18" charset="0"/>
                <a:cs typeface="Times New Roman" panose="02020603050405020304" pitchFamily="18" charset="0"/>
              </a:rPr>
            </a:br>
            <a:r>
              <a:rPr lang="fr-FR" sz="2200" b="1" dirty="0">
                <a:solidFill>
                  <a:srgbClr val="0070C0"/>
                </a:solidFill>
                <a:latin typeface="Times New Roman" panose="02020603050405020304" pitchFamily="18" charset="0"/>
                <a:cs typeface="Times New Roman" panose="02020603050405020304" pitchFamily="18" charset="0"/>
              </a:rPr>
              <a:t/>
            </a:r>
            <a:br>
              <a:rPr lang="fr-FR" sz="2200" b="1" dirty="0">
                <a:solidFill>
                  <a:srgbClr val="0070C0"/>
                </a:solidFill>
                <a:latin typeface="Times New Roman" panose="02020603050405020304" pitchFamily="18" charset="0"/>
                <a:cs typeface="Times New Roman" panose="02020603050405020304" pitchFamily="18" charset="0"/>
              </a:rPr>
            </a:br>
            <a:r>
              <a:rPr lang="fr-FR" sz="2200" b="1" dirty="0" smtClean="0">
                <a:solidFill>
                  <a:srgbClr val="0070C0"/>
                </a:solidFill>
                <a:latin typeface="Times New Roman" panose="02020603050405020304" pitchFamily="18" charset="0"/>
                <a:cs typeface="Times New Roman" panose="02020603050405020304" pitchFamily="18" charset="0"/>
              </a:rPr>
              <a:t/>
            </a:r>
            <a:br>
              <a:rPr lang="fr-FR" sz="2200" b="1" dirty="0" smtClean="0">
                <a:solidFill>
                  <a:srgbClr val="0070C0"/>
                </a:solidFill>
                <a:latin typeface="Times New Roman" panose="02020603050405020304" pitchFamily="18" charset="0"/>
                <a:cs typeface="Times New Roman" panose="02020603050405020304" pitchFamily="18" charset="0"/>
              </a:rPr>
            </a:br>
            <a:r>
              <a:rPr lang="fr-FR" sz="2200" b="1" dirty="0">
                <a:solidFill>
                  <a:srgbClr val="0070C0"/>
                </a:solidFill>
                <a:latin typeface="Times New Roman" panose="02020603050405020304" pitchFamily="18" charset="0"/>
                <a:cs typeface="Times New Roman" panose="02020603050405020304" pitchFamily="18" charset="0"/>
              </a:rPr>
              <a:t/>
            </a:r>
            <a:br>
              <a:rPr lang="fr-FR" sz="2200" b="1" dirty="0">
                <a:solidFill>
                  <a:srgbClr val="0070C0"/>
                </a:solidFill>
                <a:latin typeface="Times New Roman" panose="02020603050405020304" pitchFamily="18" charset="0"/>
                <a:cs typeface="Times New Roman" panose="02020603050405020304" pitchFamily="18" charset="0"/>
              </a:rPr>
            </a:br>
            <a:r>
              <a:rPr lang="fr-FR" sz="2200" b="1" dirty="0" smtClean="0">
                <a:solidFill>
                  <a:srgbClr val="0070C0"/>
                </a:solidFill>
                <a:latin typeface="Times New Roman" panose="02020603050405020304" pitchFamily="18" charset="0"/>
                <a:cs typeface="Times New Roman" panose="02020603050405020304" pitchFamily="18" charset="0"/>
              </a:rPr>
              <a:t/>
            </a:r>
            <a:br>
              <a:rPr lang="fr-FR" sz="2200" b="1" dirty="0" smtClean="0">
                <a:solidFill>
                  <a:srgbClr val="0070C0"/>
                </a:solidFill>
                <a:latin typeface="Times New Roman" panose="02020603050405020304" pitchFamily="18" charset="0"/>
                <a:cs typeface="Times New Roman" panose="02020603050405020304" pitchFamily="18" charset="0"/>
              </a:rPr>
            </a:br>
            <a:r>
              <a:rPr lang="fr-FR" sz="2200" b="1" dirty="0" smtClean="0">
                <a:solidFill>
                  <a:srgbClr val="0070C0"/>
                </a:solidFill>
                <a:latin typeface="Times New Roman" panose="02020603050405020304" pitchFamily="18" charset="0"/>
                <a:cs typeface="Times New Roman" panose="02020603050405020304" pitchFamily="18" charset="0"/>
              </a:rPr>
              <a:t>FACULTE </a:t>
            </a:r>
            <a:r>
              <a:rPr lang="fr-FR" sz="2200" b="1" dirty="0">
                <a:solidFill>
                  <a:srgbClr val="0070C0"/>
                </a:solidFill>
                <a:latin typeface="Times New Roman" panose="02020603050405020304" pitchFamily="18" charset="0"/>
                <a:cs typeface="Times New Roman" panose="02020603050405020304" pitchFamily="18" charset="0"/>
              </a:rPr>
              <a:t>DES SCIENCES ET TECHNIQUES DEPARTEMENT MATHS-INFORMATIQUE</a:t>
            </a:r>
            <a:br>
              <a:rPr lang="fr-FR" sz="2200" b="1" dirty="0">
                <a:solidFill>
                  <a:srgbClr val="0070C0"/>
                </a:solidFill>
                <a:latin typeface="Times New Roman" panose="02020603050405020304" pitchFamily="18" charset="0"/>
                <a:cs typeface="Times New Roman" panose="02020603050405020304" pitchFamily="18" charset="0"/>
              </a:rPr>
            </a:br>
            <a:r>
              <a:rPr lang="fr-FR" sz="2200" b="1" dirty="0">
                <a:solidFill>
                  <a:srgbClr val="0070C0"/>
                </a:solidFill>
                <a:latin typeface="Times New Roman" panose="02020603050405020304" pitchFamily="18" charset="0"/>
                <a:cs typeface="Times New Roman" panose="02020603050405020304" pitchFamily="18" charset="0"/>
              </a:rPr>
              <a:t>                          MASTER2 </a:t>
            </a:r>
            <a:r>
              <a:rPr lang="fr-FR" sz="2200" b="1" dirty="0" smtClean="0">
                <a:solidFill>
                  <a:srgbClr val="0070C0"/>
                </a:solidFill>
                <a:latin typeface="Times New Roman" panose="02020603050405020304" pitchFamily="18" charset="0"/>
                <a:cs typeface="Times New Roman" panose="02020603050405020304" pitchFamily="18" charset="0"/>
              </a:rPr>
              <a:t>SIR</a:t>
            </a:r>
            <a:endParaRPr lang="fr-FR" dirty="0"/>
          </a:p>
        </p:txBody>
      </p:sp>
      <p:pic>
        <p:nvPicPr>
          <p:cNvPr id="4" name="Image 135" descr="../../../../Mes%20Documents/Mes%20images/DRAPEAU_senegal.gif">
            <a:extLst>
              <a:ext uri="{FF2B5EF4-FFF2-40B4-BE49-F238E27FC236}">
                <a16:creationId xmlns="" xmlns:a16="http://schemas.microsoft.com/office/drawing/2014/main" id="{8F2CC9D6-2F65-7745-9E54-F50B5852104F}"/>
              </a:ext>
            </a:extLst>
          </p:cNvPr>
          <p:cNvPicPr/>
          <p:nvPr/>
        </p:nvPicPr>
        <p:blipFill>
          <a:blip r:embed="rId3" r:link="rId4" cstate="print"/>
          <a:srcRect/>
          <a:stretch>
            <a:fillRect/>
          </a:stretch>
        </p:blipFill>
        <p:spPr bwMode="auto">
          <a:xfrm>
            <a:off x="1429555" y="733809"/>
            <a:ext cx="1245870" cy="1129713"/>
          </a:xfrm>
          <a:prstGeom prst="rect">
            <a:avLst/>
          </a:prstGeom>
          <a:noFill/>
        </p:spPr>
      </p:pic>
      <p:pic>
        <p:nvPicPr>
          <p:cNvPr id="5" name="Image 11">
            <a:extLst>
              <a:ext uri="{FF2B5EF4-FFF2-40B4-BE49-F238E27FC236}">
                <a16:creationId xmlns="" xmlns:a16="http://schemas.microsoft.com/office/drawing/2014/main" id="{79164273-F0A0-524D-A4B5-339B5132F9DA}"/>
              </a:ext>
            </a:extLst>
          </p:cNvPr>
          <p:cNvPicPr/>
          <p:nvPr/>
        </p:nvPicPr>
        <p:blipFill>
          <a:blip r:embed="rId5">
            <a:extLst>
              <a:ext uri="{28A0092B-C50C-407E-A947-70E740481C1C}">
                <a14:useLocalDpi xmlns:a14="http://schemas.microsoft.com/office/drawing/2010/main" val="0"/>
              </a:ext>
            </a:extLst>
          </a:blip>
          <a:stretch>
            <a:fillRect/>
          </a:stretch>
        </p:blipFill>
        <p:spPr>
          <a:xfrm>
            <a:off x="9424662" y="733809"/>
            <a:ext cx="1141116" cy="1129713"/>
          </a:xfrm>
          <a:prstGeom prst="rect">
            <a:avLst/>
          </a:prstGeom>
        </p:spPr>
      </p:pic>
      <p:sp>
        <p:nvSpPr>
          <p:cNvPr id="6" name="Parchemin horizontal 5"/>
          <p:cNvSpPr/>
          <p:nvPr/>
        </p:nvSpPr>
        <p:spPr>
          <a:xfrm>
            <a:off x="3837904" y="1946189"/>
            <a:ext cx="4069724" cy="1033272"/>
          </a:xfrm>
          <a:prstGeom prst="horizontalScroll">
            <a:avLst/>
          </a:prstGeom>
          <a:solidFill>
            <a:schemeClr val="bg2">
              <a:lumMod val="90000"/>
            </a:schemeClr>
          </a:solidFill>
          <a:ln w="1905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2800" b="0" i="0" u="none" strike="noStrike" kern="0" cap="none" spc="0" normalizeH="0" baseline="0" noProof="0" dirty="0" smtClean="0">
                <a:ln w="0"/>
                <a:solidFill>
                  <a:prstClr val="black"/>
                </a:solidFill>
                <a:effectLst/>
                <a:uLnTx/>
                <a:uFillTx/>
                <a:latin typeface="Times New Roman" panose="02020603050405020304" pitchFamily="18" charset="0"/>
                <a:cs typeface="Times New Roman" panose="02020603050405020304" pitchFamily="18" charset="0"/>
              </a:rPr>
              <a:t>Gestion des entreprises</a:t>
            </a:r>
          </a:p>
        </p:txBody>
      </p:sp>
      <p:sp>
        <p:nvSpPr>
          <p:cNvPr id="7" name="Parchemin horizontal 6"/>
          <p:cNvSpPr/>
          <p:nvPr/>
        </p:nvSpPr>
        <p:spPr>
          <a:xfrm>
            <a:off x="2409564" y="3062128"/>
            <a:ext cx="7585656" cy="1335575"/>
          </a:xfrm>
          <a:prstGeom prst="horizontalScroll">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fr-FR" sz="2800" b="1" dirty="0" smtClean="0">
                <a:ln w="0"/>
                <a:solidFill>
                  <a:schemeClr val="tx1"/>
                </a:solidFill>
                <a:latin typeface="Times New Roman" panose="02020603050405020304" pitchFamily="18" charset="0"/>
                <a:cs typeface="Times New Roman" panose="02020603050405020304" pitchFamily="18" charset="0"/>
              </a:rPr>
              <a:t>THEME: L’entreprise dans la mondialisation</a:t>
            </a:r>
            <a:endParaRPr lang="fr-FR" sz="2800" b="1" dirty="0">
              <a:ln w="0"/>
              <a:solidFill>
                <a:schemeClr val="tx1"/>
              </a:solidFill>
              <a:latin typeface="Times New Roman" panose="02020603050405020304" pitchFamily="18" charset="0"/>
              <a:cs typeface="Times New Roman" panose="02020603050405020304" pitchFamily="18" charset="0"/>
            </a:endParaRPr>
          </a:p>
        </p:txBody>
      </p:sp>
      <p:sp>
        <p:nvSpPr>
          <p:cNvPr id="8" name="Parchemin vertical 7"/>
          <p:cNvSpPr/>
          <p:nvPr/>
        </p:nvSpPr>
        <p:spPr>
          <a:xfrm>
            <a:off x="1429555" y="5108169"/>
            <a:ext cx="3345434" cy="1143000"/>
          </a:xfrm>
          <a:prstGeom prst="verticalScroll">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fr-FR" sz="2400" dirty="0" smtClean="0">
                <a:ln w="0"/>
                <a:solidFill>
                  <a:schemeClr val="tx1"/>
                </a:solidFill>
                <a:latin typeface="Times New Roman" panose="02020603050405020304" pitchFamily="18" charset="0"/>
                <a:cs typeface="Times New Roman" panose="02020603050405020304" pitchFamily="18" charset="0"/>
              </a:rPr>
              <a:t>PRESENTE:</a:t>
            </a:r>
          </a:p>
          <a:p>
            <a:pPr algn="ctr"/>
            <a:r>
              <a:rPr lang="fr-FR" sz="2400" dirty="0" smtClean="0">
                <a:ln w="0"/>
                <a:solidFill>
                  <a:schemeClr val="tx1"/>
                </a:solidFill>
                <a:latin typeface="Times New Roman" panose="02020603050405020304" pitchFamily="18" charset="0"/>
                <a:cs typeface="Times New Roman" panose="02020603050405020304" pitchFamily="18" charset="0"/>
              </a:rPr>
              <a:t>Abou SOW</a:t>
            </a:r>
            <a:endParaRPr lang="fr-FR" sz="2400" dirty="0">
              <a:ln w="0"/>
              <a:solidFill>
                <a:schemeClr val="tx1"/>
              </a:solidFill>
              <a:latin typeface="Times New Roman" panose="02020603050405020304" pitchFamily="18" charset="0"/>
              <a:cs typeface="Times New Roman" panose="02020603050405020304" pitchFamily="18" charset="0"/>
            </a:endParaRPr>
          </a:p>
        </p:txBody>
      </p:sp>
      <p:sp>
        <p:nvSpPr>
          <p:cNvPr id="9" name="Parchemin vertical 8"/>
          <p:cNvSpPr/>
          <p:nvPr/>
        </p:nvSpPr>
        <p:spPr>
          <a:xfrm>
            <a:off x="7626523" y="5108169"/>
            <a:ext cx="3596278" cy="1143000"/>
          </a:xfrm>
          <a:prstGeom prst="verticalScroll">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fr-FR" sz="2400" dirty="0" smtClean="0">
                <a:ln w="0"/>
                <a:solidFill>
                  <a:schemeClr val="tx1"/>
                </a:solidFill>
                <a:latin typeface="Times New Roman" panose="02020603050405020304" pitchFamily="18" charset="0"/>
                <a:cs typeface="Times New Roman" panose="02020603050405020304" pitchFamily="18" charset="0"/>
              </a:rPr>
              <a:t>PROFESSEUR:</a:t>
            </a:r>
          </a:p>
          <a:p>
            <a:pPr algn="ctr"/>
            <a:r>
              <a:rPr lang="fr-FR" sz="2400" dirty="0" smtClean="0">
                <a:ln w="0"/>
                <a:solidFill>
                  <a:schemeClr val="tx1"/>
                </a:solidFill>
                <a:latin typeface="Times New Roman" panose="02020603050405020304" pitchFamily="18" charset="0"/>
                <a:cs typeface="Times New Roman" panose="02020603050405020304" pitchFamily="18" charset="0"/>
              </a:rPr>
              <a:t>Mr Alioune NDIAYE</a:t>
            </a:r>
            <a:endParaRPr lang="fr-FR" sz="2400" dirty="0">
              <a:ln w="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47888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rchemin horizontal 3"/>
          <p:cNvSpPr/>
          <p:nvPr/>
        </p:nvSpPr>
        <p:spPr>
          <a:xfrm>
            <a:off x="1674254" y="2369714"/>
            <a:ext cx="9839458" cy="4056844"/>
          </a:xfrm>
          <a:prstGeom prst="horizontalScroll">
            <a:avLst/>
          </a:prstGeom>
          <a:solidFill>
            <a:srgbClr val="0070C0"/>
          </a:solidFill>
        </p:spPr>
        <p:style>
          <a:lnRef idx="3">
            <a:schemeClr val="lt1"/>
          </a:lnRef>
          <a:fillRef idx="1">
            <a:schemeClr val="accent3"/>
          </a:fillRef>
          <a:effectRef idx="1">
            <a:schemeClr val="accent3"/>
          </a:effectRef>
          <a:fontRef idx="minor">
            <a:schemeClr val="lt1"/>
          </a:fontRef>
        </p:style>
        <p:txBody>
          <a:bodyPr rtlCol="0" anchor="ctr"/>
          <a:lstStyle/>
          <a:p>
            <a:r>
              <a:rPr lang="fr-FR" sz="2400" dirty="0"/>
              <a:t>Le mauvais côté de la mondialisation est tout au sujet des nouveaux risques et des incertitudes provoquées par le haut degré d'intégration des marchés nationaux et locaux, l'intensification de la concurrence, le degré élevé de l'imitation, les bascules des prix et profits, et la destruction des entreprises et produits</a:t>
            </a:r>
            <a:r>
              <a:rPr lang="fr-FR" sz="2400" dirty="0" smtClean="0"/>
              <a:t>.</a:t>
            </a:r>
            <a:endParaRPr lang="fr-FR" sz="2400" dirty="0" smtClean="0">
              <a:ln w="0"/>
              <a:solidFill>
                <a:schemeClr val="tx1"/>
              </a:solidFill>
              <a:latin typeface="Times New Roman" panose="02020603050405020304" pitchFamily="18" charset="0"/>
              <a:cs typeface="Times New Roman" panose="02020603050405020304" pitchFamily="18" charset="0"/>
            </a:endParaRPr>
          </a:p>
        </p:txBody>
      </p:sp>
      <p:sp>
        <p:nvSpPr>
          <p:cNvPr id="5" name="Rectangle à coins arrondis 4"/>
          <p:cNvSpPr/>
          <p:nvPr/>
        </p:nvSpPr>
        <p:spPr>
          <a:xfrm>
            <a:off x="1674254" y="2163650"/>
            <a:ext cx="3026534" cy="643944"/>
          </a:xfrm>
          <a:prstGeom prst="roundRect">
            <a:avLst/>
          </a:prstGeom>
          <a:solidFill>
            <a:srgbClr val="00B0F0"/>
          </a:solidFill>
          <a:ln>
            <a:solidFill>
              <a:schemeClr val="bg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fr-FR" sz="2000"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Inconvénients</a:t>
            </a:r>
            <a:endParaRPr lang="fr-FR" sz="2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à coins arrondis 5"/>
          <p:cNvSpPr/>
          <p:nvPr/>
        </p:nvSpPr>
        <p:spPr>
          <a:xfrm>
            <a:off x="2975021" y="354169"/>
            <a:ext cx="7237923" cy="1275009"/>
          </a:xfrm>
          <a:prstGeom prst="roundRect">
            <a:avLst/>
          </a:prstGeom>
          <a:solidFill>
            <a:schemeClr val="accent6">
              <a:lumMod val="40000"/>
              <a:lumOff val="60000"/>
            </a:schemeClr>
          </a:solidFill>
          <a:ln>
            <a:solidFill>
              <a:schemeClr val="bg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fr-FR" sz="2800"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Avantages et inconvénients de la mondialisation </a:t>
            </a:r>
            <a:r>
              <a:rPr lang="fr-FR" sz="2800"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pour </a:t>
            </a:r>
            <a:r>
              <a:rPr lang="fr-FR" sz="2800"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l’entreprise (suite)</a:t>
            </a:r>
            <a:endParaRPr lang="fr-FR" sz="28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Espace réservé du numéro de diapositive 6"/>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471721246"/>
      </p:ext>
    </p:extLst>
  </p:cSld>
  <p:clrMapOvr>
    <a:masterClrMapping/>
  </p:clrMapOvr>
  <p:transition spd="slow">
    <p:comb/>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1674254" y="1133341"/>
            <a:ext cx="3026534" cy="643944"/>
          </a:xfrm>
          <a:prstGeom prst="roundRect">
            <a:avLst/>
          </a:prstGeom>
          <a:solidFill>
            <a:srgbClr val="00B0F0"/>
          </a:solidFill>
          <a:ln>
            <a:solidFill>
              <a:schemeClr val="bg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fr-FR" sz="2000"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fr-FR" sz="2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Parchemin horizontal 4"/>
          <p:cNvSpPr/>
          <p:nvPr/>
        </p:nvSpPr>
        <p:spPr>
          <a:xfrm>
            <a:off x="1674254" y="1287887"/>
            <a:ext cx="9839458" cy="5292424"/>
          </a:xfrm>
          <a:prstGeom prst="horizontalScroll">
            <a:avLst/>
          </a:prstGeom>
          <a:solidFill>
            <a:srgbClr val="0070C0"/>
          </a:solidFill>
        </p:spPr>
        <p:style>
          <a:lnRef idx="3">
            <a:schemeClr val="lt1"/>
          </a:lnRef>
          <a:fillRef idx="1">
            <a:schemeClr val="accent3"/>
          </a:fillRef>
          <a:effectRef idx="1">
            <a:schemeClr val="accent3"/>
          </a:effectRef>
          <a:fontRef idx="minor">
            <a:schemeClr val="lt1"/>
          </a:fontRef>
        </p:style>
        <p:txBody>
          <a:bodyPr rtlCol="0" anchor="ctr"/>
          <a:lstStyle/>
          <a:p>
            <a:pPr lvl="1"/>
            <a:endParaRPr lang="fr-FR" sz="2400" dirty="0" smtClean="0"/>
          </a:p>
          <a:p>
            <a:pPr lvl="1"/>
            <a:r>
              <a:rPr lang="fr-FR" sz="2400" dirty="0" smtClean="0"/>
              <a:t>L'économie </a:t>
            </a:r>
            <a:r>
              <a:rPr lang="fr-FR" sz="2400" dirty="0"/>
              <a:t>se mondialise chaque jour un peu plus. Pour les entreprises, cette évolution ouvre des opportunités séduisantes : marchés étendus, occasions d'économies d'échelle, accès à une main d'œuvre disponible et meilleur marché, etc. Mais les contraintes aussi sont significatives : la concurrence se renforce du fait d'acteurs plus nombreux et moins prévisibles, les risques sont accrus tant dans leur diversité que dans leur impact, de nouvelles compétences doivent être développées, etc. </a:t>
            </a:r>
            <a:endParaRPr lang="fr-FR" sz="2400" dirty="0" smtClean="0"/>
          </a:p>
          <a:p>
            <a:pPr lvl="1"/>
            <a:endParaRPr lang="fr-FR" sz="2400" dirty="0" smtClean="0">
              <a:ln w="0"/>
              <a:solidFill>
                <a:schemeClr val="tx1"/>
              </a:solidFill>
              <a:latin typeface="Times New Roman" panose="02020603050405020304" pitchFamily="18" charset="0"/>
              <a:cs typeface="Times New Roman" panose="02020603050405020304" pitchFamily="18" charset="0"/>
            </a:endParaRPr>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54803241"/>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D57F1E4F-1CFF-5643-939E-217C01CDF565}" type="slidenum">
              <a:rPr lang="en-US" smtClean="0"/>
              <a:pPr/>
              <a:t>12</a:t>
            </a:fld>
            <a:endParaRPr lang="en-US" dirty="0"/>
          </a:p>
        </p:txBody>
      </p:sp>
      <p:sp>
        <p:nvSpPr>
          <p:cNvPr id="5" name="Rectangle à coins arrondis 4"/>
          <p:cNvSpPr/>
          <p:nvPr/>
        </p:nvSpPr>
        <p:spPr>
          <a:xfrm>
            <a:off x="1931833" y="1108377"/>
            <a:ext cx="2421226" cy="669701"/>
          </a:xfrm>
          <a:prstGeom prst="roundRect">
            <a:avLst/>
          </a:prstGeom>
          <a:solidFill>
            <a:srgbClr val="00B0F0"/>
          </a:solidFill>
          <a:ln>
            <a:solidFill>
              <a:schemeClr val="bg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fr-FR" sz="20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WEBOGRAPHIES</a:t>
            </a:r>
            <a:endParaRPr lang="fr-FR"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Parchemin horizontal 5"/>
          <p:cNvSpPr/>
          <p:nvPr/>
        </p:nvSpPr>
        <p:spPr>
          <a:xfrm>
            <a:off x="1751528" y="1275011"/>
            <a:ext cx="9118241" cy="5022760"/>
          </a:xfrm>
          <a:prstGeom prst="horizontalScroll">
            <a:avLst/>
          </a:prstGeom>
          <a:solidFill>
            <a:srgbClr val="0070C0"/>
          </a:solidFill>
        </p:spPr>
        <p:style>
          <a:lnRef idx="3">
            <a:schemeClr val="lt1"/>
          </a:lnRef>
          <a:fillRef idx="1">
            <a:schemeClr val="accent3"/>
          </a:fillRef>
          <a:effectRef idx="1">
            <a:schemeClr val="accent3"/>
          </a:effectRef>
          <a:fontRef idx="minor">
            <a:schemeClr val="lt1"/>
          </a:fontRef>
        </p:style>
        <p:txBody>
          <a:bodyPr rtlCol="0" anchor="ctr"/>
          <a:lstStyle/>
          <a:p>
            <a:pPr marL="342900" indent="-342900">
              <a:buFont typeface="Wingdings" panose="05000000000000000000" pitchFamily="2" charset="2"/>
              <a:buChar char="Ø"/>
            </a:pPr>
            <a:r>
              <a:rPr lang="fr-FR" sz="2400" dirty="0">
                <a:solidFill>
                  <a:schemeClr val="bg1"/>
                </a:solidFill>
                <a:latin typeface="Times New Roman" panose="02020603050405020304" pitchFamily="18" charset="0"/>
                <a:cs typeface="Times New Roman" panose="02020603050405020304" pitchFamily="18" charset="0"/>
                <a:hlinkClick r:id="rId2"/>
              </a:rPr>
              <a:t>https://</a:t>
            </a:r>
            <a:r>
              <a:rPr lang="fr-FR" sz="2400" dirty="0" smtClean="0">
                <a:solidFill>
                  <a:schemeClr val="bg1"/>
                </a:solidFill>
                <a:latin typeface="Times New Roman" panose="02020603050405020304" pitchFamily="18" charset="0"/>
                <a:cs typeface="Times New Roman" panose="02020603050405020304" pitchFamily="18" charset="0"/>
                <a:hlinkClick r:id="rId2"/>
              </a:rPr>
              <a:t>fr.slideshare.net/ChristianFOURNIER1/globalisation-27329829</a:t>
            </a:r>
            <a:endParaRPr lang="fr-FR" sz="2400" dirty="0" smtClean="0">
              <a:solidFill>
                <a:schemeClr val="bg1"/>
              </a:solidFill>
              <a:latin typeface="Times New Roman" panose="02020603050405020304" pitchFamily="18" charset="0"/>
              <a:cs typeface="Times New Roman" panose="02020603050405020304" pitchFamily="18" charset="0"/>
            </a:endParaRPr>
          </a:p>
          <a:p>
            <a:endParaRPr lang="fr-FR" sz="24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fr-FR" sz="2400" dirty="0">
                <a:solidFill>
                  <a:schemeClr val="bg1"/>
                </a:solidFill>
                <a:latin typeface="Times New Roman" panose="02020603050405020304" pitchFamily="18" charset="0"/>
                <a:cs typeface="Times New Roman" panose="02020603050405020304" pitchFamily="18" charset="0"/>
                <a:hlinkClick r:id="rId3"/>
              </a:rPr>
              <a:t>https://</a:t>
            </a:r>
            <a:r>
              <a:rPr lang="fr-FR" sz="2400" dirty="0" smtClean="0">
                <a:solidFill>
                  <a:schemeClr val="bg1"/>
                </a:solidFill>
                <a:latin typeface="Times New Roman" panose="02020603050405020304" pitchFamily="18" charset="0"/>
                <a:cs typeface="Times New Roman" panose="02020603050405020304" pitchFamily="18" charset="0"/>
                <a:hlinkClick r:id="rId3"/>
              </a:rPr>
              <a:t>www.youtube.com/watch?v=YF5ePBRl6B0</a:t>
            </a:r>
            <a:endParaRPr lang="fr-FR" sz="2400" dirty="0" smtClean="0">
              <a:solidFill>
                <a:schemeClr val="bg1"/>
              </a:solidFill>
              <a:latin typeface="Times New Roman" panose="02020603050405020304" pitchFamily="18" charset="0"/>
              <a:cs typeface="Times New Roman" panose="02020603050405020304" pitchFamily="18" charset="0"/>
            </a:endParaRPr>
          </a:p>
          <a:p>
            <a:endParaRPr lang="fr-FR" sz="2400"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fr-FR" sz="2400" dirty="0">
                <a:solidFill>
                  <a:schemeClr val="bg1"/>
                </a:solidFill>
                <a:latin typeface="Times New Roman" panose="02020603050405020304" pitchFamily="18" charset="0"/>
                <a:cs typeface="Times New Roman" panose="02020603050405020304" pitchFamily="18" charset="0"/>
                <a:hlinkClick r:id="rId4"/>
              </a:rPr>
              <a:t>http://</a:t>
            </a:r>
            <a:r>
              <a:rPr lang="fr-FR" sz="2400" dirty="0" smtClean="0">
                <a:solidFill>
                  <a:schemeClr val="bg1"/>
                </a:solidFill>
                <a:latin typeface="Times New Roman" panose="02020603050405020304" pitchFamily="18" charset="0"/>
                <a:cs typeface="Times New Roman" panose="02020603050405020304" pitchFamily="18" charset="0"/>
                <a:hlinkClick r:id="rId4"/>
              </a:rPr>
              <a:t>unt.unice.fr/aunege/M2/environnement_economique_et_social_Nancy2/co/Contenu_224.html</a:t>
            </a:r>
            <a:endParaRPr lang="fr-FR" sz="2400"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fr-FR"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59712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 xmlns:a16="http://schemas.microsoft.com/office/drawing/2014/main" id="{7BE560CC-443E-9B4D-82AF-81D9717271FC}"/>
              </a:ext>
            </a:extLst>
          </p:cNvPr>
          <p:cNvSpPr/>
          <p:nvPr/>
        </p:nvSpPr>
        <p:spPr>
          <a:xfrm>
            <a:off x="1588957" y="644576"/>
            <a:ext cx="8289561" cy="4871803"/>
          </a:xfrm>
          <a:prstGeom prst="clou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5400" dirty="0"/>
              <a:t>Merci de votre attention </a:t>
            </a:r>
          </a:p>
        </p:txBody>
      </p:sp>
      <p:sp>
        <p:nvSpPr>
          <p:cNvPr id="3" name="Espace réservé du numéro de diapositive 2"/>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2724839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
            <a:extLst>
              <a:ext uri="{FF2B5EF4-FFF2-40B4-BE49-F238E27FC236}">
                <a16:creationId xmlns="" xmlns:a16="http://schemas.microsoft.com/office/drawing/2014/main" id="{B2029757-EDE3-7A44-A625-170A24E4C2D2}"/>
              </a:ext>
            </a:extLst>
          </p:cNvPr>
          <p:cNvGraphicFramePr/>
          <p:nvPr>
            <p:extLst>
              <p:ext uri="{D42A27DB-BD31-4B8C-83A1-F6EECF244321}">
                <p14:modId xmlns:p14="http://schemas.microsoft.com/office/powerpoint/2010/main" val="282180000"/>
              </p:ext>
            </p:extLst>
          </p:nvPr>
        </p:nvGraphicFramePr>
        <p:xfrm>
          <a:off x="1735428" y="1146220"/>
          <a:ext cx="10357833" cy="54352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Rectangle à coins arrondis 15"/>
          <p:cNvSpPr/>
          <p:nvPr/>
        </p:nvSpPr>
        <p:spPr>
          <a:xfrm>
            <a:off x="4948567" y="362145"/>
            <a:ext cx="3026534" cy="808149"/>
          </a:xfrm>
          <a:prstGeom prst="roundRect">
            <a:avLst/>
          </a:prstGeom>
          <a:solidFill>
            <a:srgbClr val="00B0F0"/>
          </a:solidFill>
          <a:ln>
            <a:solidFill>
              <a:schemeClr val="bg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fr-FR" sz="4000"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Plan</a:t>
            </a:r>
            <a:endParaRPr lang="fr-FR" sz="4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7" name="Ellipse 16"/>
          <p:cNvSpPr/>
          <p:nvPr/>
        </p:nvSpPr>
        <p:spPr>
          <a:xfrm>
            <a:off x="1864541" y="1419794"/>
            <a:ext cx="515155" cy="47651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1</a:t>
            </a:r>
            <a:endParaRPr lang="fr-FR" dirty="0">
              <a:solidFill>
                <a:schemeClr val="tx1"/>
              </a:solidFill>
            </a:endParaRPr>
          </a:p>
        </p:txBody>
      </p:sp>
      <p:sp>
        <p:nvSpPr>
          <p:cNvPr id="18" name="Ellipse 17"/>
          <p:cNvSpPr/>
          <p:nvPr/>
        </p:nvSpPr>
        <p:spPr>
          <a:xfrm>
            <a:off x="2345007" y="2091034"/>
            <a:ext cx="442928" cy="58076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2</a:t>
            </a:r>
          </a:p>
        </p:txBody>
      </p:sp>
      <p:sp>
        <p:nvSpPr>
          <p:cNvPr id="19" name="Ellipse 18"/>
          <p:cNvSpPr/>
          <p:nvPr/>
        </p:nvSpPr>
        <p:spPr>
          <a:xfrm>
            <a:off x="2566471" y="2866524"/>
            <a:ext cx="518026" cy="50732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3</a:t>
            </a:r>
          </a:p>
        </p:txBody>
      </p:sp>
      <p:sp>
        <p:nvSpPr>
          <p:cNvPr id="20" name="Ellipse 19"/>
          <p:cNvSpPr/>
          <p:nvPr/>
        </p:nvSpPr>
        <p:spPr>
          <a:xfrm>
            <a:off x="2566471" y="3575034"/>
            <a:ext cx="592167" cy="58076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4</a:t>
            </a:r>
          </a:p>
        </p:txBody>
      </p:sp>
      <p:sp>
        <p:nvSpPr>
          <p:cNvPr id="21" name="Ellipse 20"/>
          <p:cNvSpPr/>
          <p:nvPr/>
        </p:nvSpPr>
        <p:spPr>
          <a:xfrm>
            <a:off x="2491371" y="4356987"/>
            <a:ext cx="593125" cy="42013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5</a:t>
            </a:r>
          </a:p>
        </p:txBody>
      </p:sp>
      <p:sp>
        <p:nvSpPr>
          <p:cNvPr id="23" name="Ellipse 22"/>
          <p:cNvSpPr/>
          <p:nvPr/>
        </p:nvSpPr>
        <p:spPr>
          <a:xfrm>
            <a:off x="2291698" y="5059033"/>
            <a:ext cx="496236" cy="54049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6</a:t>
            </a:r>
          </a:p>
        </p:txBody>
      </p:sp>
      <p:sp>
        <p:nvSpPr>
          <p:cNvPr id="5" name="Ellipse 4"/>
          <p:cNvSpPr/>
          <p:nvPr/>
        </p:nvSpPr>
        <p:spPr>
          <a:xfrm>
            <a:off x="1864541" y="5881437"/>
            <a:ext cx="480466" cy="426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7</a:t>
            </a:r>
          </a:p>
        </p:txBody>
      </p:sp>
      <p:sp>
        <p:nvSpPr>
          <p:cNvPr id="7" name="Espace réservé du numéro de diapositive 6"/>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5228090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1674253" y="1352281"/>
            <a:ext cx="3026534" cy="643944"/>
          </a:xfrm>
          <a:prstGeom prst="roundRect">
            <a:avLst/>
          </a:prstGeom>
          <a:solidFill>
            <a:srgbClr val="00B0F0"/>
          </a:solidFill>
          <a:ln>
            <a:solidFill>
              <a:schemeClr val="bg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fr-FR" sz="2000"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fr-FR" sz="2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Parchemin horizontal 4"/>
          <p:cNvSpPr/>
          <p:nvPr/>
        </p:nvSpPr>
        <p:spPr>
          <a:xfrm>
            <a:off x="1674253" y="1519707"/>
            <a:ext cx="10109915" cy="5060604"/>
          </a:xfrm>
          <a:prstGeom prst="horizontalScroll">
            <a:avLst/>
          </a:prstGeom>
          <a:solidFill>
            <a:srgbClr val="0070C0"/>
          </a:solidFill>
        </p:spPr>
        <p:style>
          <a:lnRef idx="3">
            <a:schemeClr val="lt1"/>
          </a:lnRef>
          <a:fillRef idx="1">
            <a:schemeClr val="accent3"/>
          </a:fillRef>
          <a:effectRef idx="1">
            <a:schemeClr val="accent3"/>
          </a:effectRef>
          <a:fontRef idx="minor">
            <a:schemeClr val="lt1"/>
          </a:fontRef>
        </p:style>
        <p:txBody>
          <a:bodyPr rtlCol="0" anchor="ctr"/>
          <a:lstStyle/>
          <a:p>
            <a:pPr lvl="1"/>
            <a:r>
              <a:rPr lang="fr-FR" sz="2400" dirty="0"/>
              <a:t>L’une des problématiques majeures pour les entreprises au cours des dernières </a:t>
            </a:r>
            <a:r>
              <a:rPr lang="fr-FR" sz="2400" dirty="0" smtClean="0"/>
              <a:t>décennies consiste </a:t>
            </a:r>
            <a:r>
              <a:rPr lang="fr-FR" sz="2400" dirty="0"/>
              <a:t>en un accroissement permanent de la maîtrise de leur environnement. </a:t>
            </a:r>
            <a:r>
              <a:rPr lang="fr-FR" sz="2400" dirty="0" smtClean="0"/>
              <a:t>Le phénomène </a:t>
            </a:r>
            <a:r>
              <a:rPr lang="fr-FR" sz="2400" dirty="0"/>
              <a:t>de mondialisation joue donc un rôle majeur sur l’activité des firmes</a:t>
            </a:r>
            <a:endParaRPr lang="fr-FR" sz="2400" dirty="0" smtClean="0">
              <a:ln w="0"/>
              <a:solidFill>
                <a:schemeClr val="tx1"/>
              </a:solidFill>
              <a:latin typeface="Times New Roman" panose="02020603050405020304" pitchFamily="18" charset="0"/>
              <a:cs typeface="Times New Roman" panose="02020603050405020304" pitchFamily="18" charset="0"/>
            </a:endParaRPr>
          </a:p>
        </p:txBody>
      </p:sp>
      <p:sp>
        <p:nvSpPr>
          <p:cNvPr id="3" name="Espace réservé du numéro de diapositive 2"/>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9246487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à coins arrondis 5"/>
          <p:cNvSpPr/>
          <p:nvPr/>
        </p:nvSpPr>
        <p:spPr>
          <a:xfrm>
            <a:off x="1674254" y="1197734"/>
            <a:ext cx="3026534" cy="643944"/>
          </a:xfrm>
          <a:prstGeom prst="roundRect">
            <a:avLst/>
          </a:prstGeom>
          <a:solidFill>
            <a:srgbClr val="00B0F0"/>
          </a:solidFill>
          <a:ln>
            <a:solidFill>
              <a:schemeClr val="bg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fr-FR" sz="2000"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DEFINITION</a:t>
            </a:r>
            <a:endParaRPr lang="fr-FR" sz="2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Parchemin horizontal 7"/>
          <p:cNvSpPr/>
          <p:nvPr/>
        </p:nvSpPr>
        <p:spPr>
          <a:xfrm>
            <a:off x="1674254" y="1519706"/>
            <a:ext cx="9839458" cy="5338293"/>
          </a:xfrm>
          <a:prstGeom prst="horizontalScroll">
            <a:avLst/>
          </a:prstGeom>
          <a:solidFill>
            <a:srgbClr val="0070C0"/>
          </a:solidFill>
        </p:spPr>
        <p:style>
          <a:lnRef idx="3">
            <a:schemeClr val="lt1"/>
          </a:lnRef>
          <a:fillRef idx="1">
            <a:schemeClr val="accent3"/>
          </a:fillRef>
          <a:effectRef idx="1">
            <a:schemeClr val="accent3"/>
          </a:effectRef>
          <a:fontRef idx="minor">
            <a:schemeClr val="lt1"/>
          </a:fontRef>
        </p:style>
        <p:txBody>
          <a:bodyPr rtlCol="0" anchor="ctr"/>
          <a:lstStyle/>
          <a:p>
            <a:pPr lvl="1"/>
            <a:r>
              <a:rPr lang="fr-FR" sz="2400" dirty="0"/>
              <a:t>La mondialisation désigne le processus par lequel les relations entre les nations sont devenues interdépendantes et ont dépassé les limites physiques et géographiques qui pouvaient exister auparavant. La mondialisation revêt plusieurs aspects, en effet, elle touche la politique, l'économie, la culture, la société ou encore l'information. Elle représente l'ouverture des frontières et l'avènement du commerce international, de la délocalisation et de la libre-circulation des hommes et des biens.</a:t>
            </a:r>
            <a:endParaRPr lang="fr-FR" sz="2400" dirty="0" smtClean="0">
              <a:ln w="0"/>
              <a:solidFill>
                <a:schemeClr val="tx1"/>
              </a:solidFill>
              <a:latin typeface="Times New Roman" panose="02020603050405020304" pitchFamily="18" charset="0"/>
              <a:cs typeface="Times New Roman" panose="02020603050405020304" pitchFamily="18" charset="0"/>
            </a:endParaRPr>
          </a:p>
        </p:txBody>
      </p:sp>
      <p:sp>
        <p:nvSpPr>
          <p:cNvPr id="9" name="Espace réservé du numéro de diapositive 8"/>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926495463"/>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p:cNvSpPr>
            <a:spLocks noGrp="1"/>
          </p:cNvSpPr>
          <p:nvPr>
            <p:ph type="title"/>
          </p:nvPr>
        </p:nvSpPr>
        <p:spPr/>
        <p:txBody>
          <a:bodyPr/>
          <a:lstStyle/>
          <a:p>
            <a:endParaRPr lang="fr-FR"/>
          </a:p>
        </p:txBody>
      </p:sp>
      <p:sp>
        <p:nvSpPr>
          <p:cNvPr id="17" name="Espace réservé du texte 16"/>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5</a:t>
            </a:fld>
            <a:endParaRPr lang="en-US" dirty="0"/>
          </a:p>
        </p:txBody>
      </p:sp>
      <p:sp>
        <p:nvSpPr>
          <p:cNvPr id="12" name="Parchemin horizontal 11"/>
          <p:cNvSpPr/>
          <p:nvPr/>
        </p:nvSpPr>
        <p:spPr>
          <a:xfrm>
            <a:off x="1700011" y="1081824"/>
            <a:ext cx="10282723" cy="5776175"/>
          </a:xfrm>
          <a:prstGeom prst="horizontalScroll">
            <a:avLst/>
          </a:prstGeom>
          <a:solidFill>
            <a:srgbClr val="0070C0"/>
          </a:solidFill>
        </p:spPr>
        <p:style>
          <a:lnRef idx="3">
            <a:schemeClr val="lt1"/>
          </a:lnRef>
          <a:fillRef idx="1">
            <a:schemeClr val="accent3"/>
          </a:fillRef>
          <a:effectRef idx="1">
            <a:schemeClr val="accent3"/>
          </a:effectRef>
          <a:fontRef idx="minor">
            <a:schemeClr val="lt1"/>
          </a:fontRef>
        </p:style>
        <p:txBody>
          <a:bodyPr rtlCol="0" anchor="ctr"/>
          <a:lstStyle/>
          <a:p>
            <a:pPr>
              <a:buFont typeface="Wingdings" panose="05000000000000000000" pitchFamily="2" charset="2"/>
              <a:buChar char="Ø"/>
            </a:pPr>
            <a:endParaRPr lang="fr-FR" sz="2000" dirty="0" smtClean="0">
              <a:ln w="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fr-FR" sz="2000" dirty="0" smtClean="0">
                <a:ln w="0"/>
                <a:solidFill>
                  <a:schemeClr val="bg1"/>
                </a:solidFill>
                <a:latin typeface="Times New Roman" panose="02020603050405020304" pitchFamily="18" charset="0"/>
                <a:cs typeface="Times New Roman" panose="02020603050405020304" pitchFamily="18" charset="0"/>
              </a:rPr>
              <a:t>Introduction</a:t>
            </a:r>
            <a:r>
              <a:rPr lang="fr-FR" sz="2000" dirty="0">
                <a:ln w="0"/>
                <a:solidFill>
                  <a:schemeClr val="bg1"/>
                </a:solidFill>
                <a:latin typeface="Times New Roman" panose="02020603050405020304" pitchFamily="18" charset="0"/>
                <a:cs typeface="Times New Roman" panose="02020603050405020304" pitchFamily="18" charset="0"/>
              </a:rPr>
              <a:t>:</a:t>
            </a:r>
          </a:p>
          <a:p>
            <a:pPr marL="800100" lvl="1" indent="-342900">
              <a:buFont typeface="Wingdings" panose="05000000000000000000" pitchFamily="2" charset="2"/>
              <a:buChar char="v"/>
            </a:pPr>
            <a:r>
              <a:rPr lang="fr-FR" sz="2000" dirty="0">
                <a:ln w="0"/>
                <a:solidFill>
                  <a:schemeClr val="bg1"/>
                </a:solidFill>
                <a:latin typeface="Times New Roman" panose="02020603050405020304" pitchFamily="18" charset="0"/>
                <a:cs typeface="Times New Roman" panose="02020603050405020304" pitchFamily="18" charset="0"/>
              </a:rPr>
              <a:t>Développez et maintenez une compréhension </a:t>
            </a:r>
            <a:r>
              <a:rPr lang="fr-FR" sz="2000" dirty="0" smtClean="0">
                <a:ln w="0"/>
                <a:solidFill>
                  <a:schemeClr val="bg1"/>
                </a:solidFill>
                <a:latin typeface="Times New Roman" panose="02020603050405020304" pitchFamily="18" charset="0"/>
                <a:cs typeface="Times New Roman" panose="02020603050405020304" pitchFamily="18" charset="0"/>
              </a:rPr>
              <a:t>globale de vos marchés </a:t>
            </a:r>
            <a:r>
              <a:rPr lang="fr-FR" sz="2000" dirty="0">
                <a:ln w="0"/>
                <a:solidFill>
                  <a:schemeClr val="bg1"/>
                </a:solidFill>
                <a:latin typeface="Times New Roman" panose="02020603050405020304" pitchFamily="18" charset="0"/>
                <a:cs typeface="Times New Roman" panose="02020603050405020304" pitchFamily="18" charset="0"/>
              </a:rPr>
              <a:t>et de leurs évolutions</a:t>
            </a:r>
          </a:p>
          <a:p>
            <a:pPr marL="800100" lvl="1" indent="-342900">
              <a:buFont typeface="Wingdings" panose="05000000000000000000" pitchFamily="2" charset="2"/>
              <a:buChar char="v"/>
            </a:pPr>
            <a:r>
              <a:rPr lang="fr-FR" sz="2000" dirty="0">
                <a:ln w="0"/>
                <a:solidFill>
                  <a:schemeClr val="bg1"/>
                </a:solidFill>
                <a:latin typeface="Times New Roman" panose="02020603050405020304" pitchFamily="18" charset="0"/>
                <a:cs typeface="Times New Roman" panose="02020603050405020304" pitchFamily="18" charset="0"/>
              </a:rPr>
              <a:t>Mettre et maintenez l’organisation de votre entreprise en face avec les </a:t>
            </a:r>
            <a:r>
              <a:rPr lang="fr-FR" sz="2000" dirty="0" smtClean="0">
                <a:ln w="0"/>
                <a:solidFill>
                  <a:schemeClr val="bg1"/>
                </a:solidFill>
                <a:latin typeface="Times New Roman" panose="02020603050405020304" pitchFamily="18" charset="0"/>
                <a:cs typeface="Times New Roman" panose="02020603050405020304" pitchFamily="18" charset="0"/>
              </a:rPr>
              <a:t>caractéristiques </a:t>
            </a:r>
            <a:r>
              <a:rPr lang="fr-FR" sz="2000" dirty="0">
                <a:ln w="0"/>
                <a:solidFill>
                  <a:schemeClr val="bg1"/>
                </a:solidFill>
                <a:latin typeface="Times New Roman" panose="02020603050405020304" pitchFamily="18" charset="0"/>
                <a:cs typeface="Times New Roman" panose="02020603050405020304" pitchFamily="18" charset="0"/>
              </a:rPr>
              <a:t>de vos marchés, de façon à surfer sur les forces qui s’y développent plutôt que de les </a:t>
            </a:r>
            <a:r>
              <a:rPr lang="fr-FR" sz="2000" dirty="0" smtClean="0">
                <a:ln w="0"/>
                <a:solidFill>
                  <a:schemeClr val="bg1"/>
                </a:solidFill>
                <a:latin typeface="Times New Roman" panose="02020603050405020304" pitchFamily="18" charset="0"/>
                <a:cs typeface="Times New Roman" panose="02020603050405020304" pitchFamily="18" charset="0"/>
              </a:rPr>
              <a:t>subir.</a:t>
            </a:r>
            <a:endParaRPr lang="fr-FR" sz="2000" dirty="0">
              <a:ln w="0"/>
              <a:solidFill>
                <a:schemeClr val="bg1"/>
              </a:solidFill>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v"/>
            </a:pPr>
            <a:r>
              <a:rPr lang="fr-FR" sz="2000" dirty="0">
                <a:ln w="0"/>
                <a:solidFill>
                  <a:schemeClr val="bg1"/>
                </a:solidFill>
                <a:latin typeface="Times New Roman" panose="02020603050405020304" pitchFamily="18" charset="0"/>
                <a:cs typeface="Times New Roman" panose="02020603050405020304" pitchFamily="18" charset="0"/>
              </a:rPr>
              <a:t>Développez le capital cognitif et  la culture de votre </a:t>
            </a:r>
            <a:r>
              <a:rPr lang="fr-FR" sz="2000" dirty="0" smtClean="0">
                <a:ln w="0"/>
                <a:solidFill>
                  <a:schemeClr val="bg1"/>
                </a:solidFill>
                <a:latin typeface="Times New Roman" panose="02020603050405020304" pitchFamily="18" charset="0"/>
                <a:cs typeface="Times New Roman" panose="02020603050405020304" pitchFamily="18" charset="0"/>
              </a:rPr>
              <a:t>entreprise.</a:t>
            </a:r>
          </a:p>
          <a:p>
            <a:pPr lvl="1"/>
            <a:endParaRPr lang="fr-FR" sz="2000" dirty="0">
              <a:ln w="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fr-FR" sz="2000" dirty="0">
                <a:ln w="0"/>
                <a:solidFill>
                  <a:schemeClr val="bg1"/>
                </a:solidFill>
                <a:latin typeface="Times New Roman" panose="02020603050405020304" pitchFamily="18" charset="0"/>
                <a:cs typeface="Times New Roman" panose="02020603050405020304" pitchFamily="18" charset="0"/>
              </a:rPr>
              <a:t>Culture globale</a:t>
            </a:r>
          </a:p>
          <a:p>
            <a:pPr marL="800100" lvl="1" indent="-342900">
              <a:buFont typeface="Wingdings" panose="05000000000000000000" pitchFamily="2" charset="2"/>
              <a:buChar char="v"/>
            </a:pPr>
            <a:r>
              <a:rPr lang="fr-FR" sz="2000" dirty="0">
                <a:ln w="0"/>
                <a:solidFill>
                  <a:schemeClr val="bg1"/>
                </a:solidFill>
                <a:latin typeface="Times New Roman" panose="02020603050405020304" pitchFamily="18" charset="0"/>
                <a:cs typeface="Times New Roman" panose="02020603050405020304" pitchFamily="18" charset="0"/>
              </a:rPr>
              <a:t>Agissez d’une manière construite et éclairées  sur la culture de votre entreprise, elle conditionnera vos succès et vos échecs futurs bien plus que d’autres choses.</a:t>
            </a:r>
          </a:p>
          <a:p>
            <a:pPr marL="800100" lvl="1" indent="-342900">
              <a:buFont typeface="Wingdings" panose="05000000000000000000" pitchFamily="2" charset="2"/>
              <a:buChar char="v"/>
            </a:pPr>
            <a:r>
              <a:rPr lang="fr-FR" sz="2000" dirty="0">
                <a:ln w="0"/>
                <a:solidFill>
                  <a:schemeClr val="bg1"/>
                </a:solidFill>
                <a:latin typeface="Times New Roman" panose="02020603050405020304" pitchFamily="18" charset="0"/>
                <a:cs typeface="Times New Roman" panose="02020603050405020304" pitchFamily="18" charset="0"/>
              </a:rPr>
              <a:t> Assurez-vous qu’elle se </a:t>
            </a:r>
            <a:r>
              <a:rPr lang="fr-FR" sz="2000" dirty="0" smtClean="0">
                <a:ln w="0"/>
                <a:solidFill>
                  <a:schemeClr val="bg1"/>
                </a:solidFill>
                <a:latin typeface="Times New Roman" panose="02020603050405020304" pitchFamily="18" charset="0"/>
                <a:cs typeface="Times New Roman" panose="02020603050405020304" pitchFamily="18" charset="0"/>
              </a:rPr>
              <a:t>mesure à </a:t>
            </a:r>
            <a:r>
              <a:rPr lang="fr-FR" sz="2000" dirty="0">
                <a:ln w="0"/>
                <a:solidFill>
                  <a:schemeClr val="bg1"/>
                </a:solidFill>
                <a:latin typeface="Times New Roman" panose="02020603050405020304" pitchFamily="18" charset="0"/>
                <a:cs typeface="Times New Roman" panose="02020603050405020304" pitchFamily="18" charset="0"/>
              </a:rPr>
              <a:t>l’une des challenges de votre entreprise pour le futur et non à l’autosatisfaction de son passé</a:t>
            </a:r>
            <a:r>
              <a:rPr lang="fr-FR" sz="2000" dirty="0" smtClean="0">
                <a:ln w="0"/>
                <a:solidFill>
                  <a:schemeClr val="bg1"/>
                </a:solidFill>
                <a:latin typeface="Times New Roman" panose="02020603050405020304" pitchFamily="18" charset="0"/>
                <a:cs typeface="Times New Roman" panose="02020603050405020304" pitchFamily="18" charset="0"/>
              </a:rPr>
              <a:t>.</a:t>
            </a:r>
            <a:endParaRPr lang="fr-FR" sz="2000" dirty="0">
              <a:ln w="0"/>
              <a:solidFill>
                <a:schemeClr val="bg1"/>
              </a:solidFill>
              <a:latin typeface="Times New Roman" panose="02020603050405020304" pitchFamily="18" charset="0"/>
              <a:cs typeface="Times New Roman" panose="02020603050405020304" pitchFamily="18" charset="0"/>
            </a:endParaRPr>
          </a:p>
        </p:txBody>
      </p:sp>
      <p:sp>
        <p:nvSpPr>
          <p:cNvPr id="18" name="Rectangle à coins arrondis 17"/>
          <p:cNvSpPr/>
          <p:nvPr/>
        </p:nvSpPr>
        <p:spPr>
          <a:xfrm>
            <a:off x="1700010" y="502276"/>
            <a:ext cx="8770513" cy="1030310"/>
          </a:xfrm>
          <a:prstGeom prst="roundRect">
            <a:avLst/>
          </a:prstGeom>
          <a:solidFill>
            <a:srgbClr val="00B0F0"/>
          </a:solidFill>
          <a:ln>
            <a:solidFill>
              <a:schemeClr val="bg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lvl="0" algn="ctr"/>
            <a:r>
              <a:rPr lang="en-US" sz="2000" b="1" dirty="0">
                <a:solidFill>
                  <a:schemeClr val="tx1"/>
                </a:solidFill>
              </a:rPr>
              <a:t>LES </a:t>
            </a:r>
            <a:r>
              <a:rPr lang="en-US" sz="2000" b="1" dirty="0" smtClean="0">
                <a:solidFill>
                  <a:schemeClr val="tx1"/>
                </a:solidFill>
              </a:rPr>
              <a:t>RECOMMANDATIONS </a:t>
            </a:r>
            <a:r>
              <a:rPr lang="en-US" sz="2000" b="1" dirty="0">
                <a:solidFill>
                  <a:schemeClr val="tx1"/>
                </a:solidFill>
              </a:rPr>
              <a:t>POUR UN ENTREPRISE DANS LA MONDIALISATION </a:t>
            </a:r>
          </a:p>
          <a:p>
            <a:pPr algn="ctr"/>
            <a:endParaRPr lang="fr-FR" sz="2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332052"/>
      </p:ext>
    </p:extLst>
  </p:cSld>
  <p:clrMapOvr>
    <a:masterClrMapping/>
  </p:clrMapOvr>
  <p:transition spd="slow">
    <p:comb/>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chemin horizontal 4"/>
          <p:cNvSpPr/>
          <p:nvPr/>
        </p:nvSpPr>
        <p:spPr>
          <a:xfrm>
            <a:off x="1596788" y="1352282"/>
            <a:ext cx="9942684" cy="5437056"/>
          </a:xfrm>
          <a:prstGeom prst="horizontalScroll">
            <a:avLst/>
          </a:prstGeom>
          <a:solidFill>
            <a:srgbClr val="0070C0"/>
          </a:solidFill>
        </p:spPr>
        <p:style>
          <a:lnRef idx="3">
            <a:schemeClr val="lt1"/>
          </a:lnRef>
          <a:fillRef idx="1">
            <a:schemeClr val="accent3"/>
          </a:fillRef>
          <a:effectRef idx="1">
            <a:schemeClr val="accent3"/>
          </a:effectRef>
          <a:fontRef idx="minor">
            <a:schemeClr val="lt1"/>
          </a:fontRef>
        </p:style>
        <p:txBody>
          <a:bodyPr rtlCol="0" anchor="ctr"/>
          <a:lstStyle/>
          <a:p>
            <a:pPr>
              <a:buFont typeface="Wingdings" panose="05000000000000000000" pitchFamily="2" charset="2"/>
              <a:buChar char="Ø"/>
            </a:pPr>
            <a:r>
              <a:rPr lang="fr-FR" sz="2000" dirty="0">
                <a:ln w="0"/>
                <a:solidFill>
                  <a:schemeClr val="bg1"/>
                </a:solidFill>
                <a:latin typeface="Times New Roman" panose="02020603050405020304" pitchFamily="18" charset="0"/>
                <a:cs typeface="Times New Roman" panose="02020603050405020304" pitchFamily="18" charset="0"/>
              </a:rPr>
              <a:t>Approche des marchés </a:t>
            </a:r>
            <a:r>
              <a:rPr lang="fr-FR" sz="2000" dirty="0" smtClean="0">
                <a:ln w="0"/>
                <a:solidFill>
                  <a:schemeClr val="bg1"/>
                </a:solidFill>
                <a:latin typeface="Times New Roman" panose="02020603050405020304" pitchFamily="18" charset="0"/>
                <a:cs typeface="Times New Roman" panose="02020603050405020304" pitchFamily="18" charset="0"/>
              </a:rPr>
              <a:t>:</a:t>
            </a:r>
            <a:endParaRPr lang="fr-FR" sz="2000" dirty="0">
              <a:ln w="0"/>
              <a:solidFill>
                <a:schemeClr val="bg1"/>
              </a:solidFill>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v"/>
            </a:pPr>
            <a:r>
              <a:rPr lang="fr-FR" sz="2000" dirty="0">
                <a:ln w="0"/>
                <a:solidFill>
                  <a:schemeClr val="bg1"/>
                </a:solidFill>
                <a:latin typeface="Times New Roman" panose="02020603050405020304" pitchFamily="18" charset="0"/>
                <a:cs typeface="Times New Roman" panose="02020603050405020304" pitchFamily="18" charset="0"/>
              </a:rPr>
              <a:t>Soyez très vigilants sur les choix et arbitrages en termes d’envergures des domaines d’activités, ces décisions sont lourdes de conséquences.</a:t>
            </a:r>
          </a:p>
          <a:p>
            <a:pPr marL="800100" lvl="1" indent="-342900">
              <a:buFont typeface="Wingdings" panose="05000000000000000000" pitchFamily="2" charset="2"/>
              <a:buChar char="v"/>
            </a:pPr>
            <a:r>
              <a:rPr lang="fr-FR" sz="2000" dirty="0">
                <a:ln w="0"/>
                <a:solidFill>
                  <a:schemeClr val="bg1"/>
                </a:solidFill>
                <a:latin typeface="Times New Roman" panose="02020603050405020304" pitchFamily="18" charset="0"/>
                <a:cs typeface="Times New Roman" panose="02020603050405020304" pitchFamily="18" charset="0"/>
              </a:rPr>
              <a:t>Différenciez-vous par une positionnement et une chaine des valeurs ajoutées clientèles, reconnaissable et distinct.</a:t>
            </a:r>
          </a:p>
          <a:p>
            <a:pPr marL="800100" lvl="1" indent="-342900">
              <a:buFont typeface="Wingdings" panose="05000000000000000000" pitchFamily="2" charset="2"/>
              <a:buChar char="v"/>
            </a:pPr>
            <a:r>
              <a:rPr lang="fr-FR" sz="2000" dirty="0">
                <a:ln w="0"/>
                <a:solidFill>
                  <a:schemeClr val="bg1"/>
                </a:solidFill>
                <a:latin typeface="Times New Roman" panose="02020603050405020304" pitchFamily="18" charset="0"/>
                <a:cs typeface="Times New Roman" panose="02020603050405020304" pitchFamily="18" charset="0"/>
              </a:rPr>
              <a:t>Ne les considéré pas comme des effets mécaniques, considérez les comme des actifs précieux à développer.</a:t>
            </a:r>
          </a:p>
          <a:p>
            <a:pPr marL="800100" lvl="1" indent="-342900">
              <a:buFont typeface="Wingdings" panose="05000000000000000000" pitchFamily="2" charset="2"/>
              <a:buChar char="v"/>
            </a:pPr>
            <a:r>
              <a:rPr lang="fr-FR" sz="2000" dirty="0">
                <a:ln w="0"/>
                <a:solidFill>
                  <a:schemeClr val="bg1"/>
                </a:solidFill>
                <a:latin typeface="Times New Roman" panose="02020603050405020304" pitchFamily="18" charset="0"/>
                <a:cs typeface="Times New Roman" panose="02020603050405020304" pitchFamily="18" charset="0"/>
              </a:rPr>
              <a:t>Soyez en face avec vos marchés, ne vous laissez pas déborder par les rapports de force qui s’y développent</a:t>
            </a:r>
          </a:p>
          <a:p>
            <a:endParaRPr lang="fr-FR" sz="2000" dirty="0">
              <a:ln w="0"/>
              <a:solidFill>
                <a:schemeClr val="bg1"/>
              </a:solidFill>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6</a:t>
            </a:fld>
            <a:endParaRPr lang="en-US" dirty="0"/>
          </a:p>
        </p:txBody>
      </p:sp>
      <p:sp>
        <p:nvSpPr>
          <p:cNvPr id="9" name="Rectangle à coins arrondis 8"/>
          <p:cNvSpPr/>
          <p:nvPr/>
        </p:nvSpPr>
        <p:spPr>
          <a:xfrm>
            <a:off x="1725768" y="643943"/>
            <a:ext cx="8770513" cy="1030310"/>
          </a:xfrm>
          <a:prstGeom prst="roundRect">
            <a:avLst/>
          </a:prstGeom>
          <a:solidFill>
            <a:srgbClr val="00B0F0"/>
          </a:solidFill>
          <a:ln>
            <a:solidFill>
              <a:schemeClr val="bg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lvl="0" algn="ctr"/>
            <a:r>
              <a:rPr lang="en-US" sz="2000" b="1" dirty="0">
                <a:solidFill>
                  <a:schemeClr val="tx1"/>
                </a:solidFill>
              </a:rPr>
              <a:t>LES </a:t>
            </a:r>
            <a:r>
              <a:rPr lang="en-US" sz="2000" b="1" dirty="0" smtClean="0">
                <a:solidFill>
                  <a:schemeClr val="tx1"/>
                </a:solidFill>
              </a:rPr>
              <a:t>RECOMMANDATIONS </a:t>
            </a:r>
            <a:r>
              <a:rPr lang="en-US" sz="2000" b="1" dirty="0">
                <a:solidFill>
                  <a:schemeClr val="tx1"/>
                </a:solidFill>
              </a:rPr>
              <a:t>POUR UN ENTREPRISE DANS LA MONDIALISATION </a:t>
            </a:r>
            <a:r>
              <a:rPr lang="en-US" sz="2000" b="1" dirty="0" smtClean="0">
                <a:solidFill>
                  <a:schemeClr val="tx1"/>
                </a:solidFill>
              </a:rPr>
              <a:t>(suite)</a:t>
            </a:r>
            <a:endParaRPr lang="en-US" sz="2000" b="1" dirty="0">
              <a:solidFill>
                <a:schemeClr val="tx1"/>
              </a:solidFill>
            </a:endParaRPr>
          </a:p>
          <a:p>
            <a:pPr algn="ctr"/>
            <a:endParaRPr lang="fr-FR" sz="2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3349828"/>
      </p:ext>
    </p:extLst>
  </p:cSld>
  <p:clrMapOvr>
    <a:masterClrMapping/>
  </p:clrMapOvr>
  <p:transition spd="slow">
    <p:comb/>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EFF3E1"/>
            </a:gs>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D57F1E4F-1CFF-5643-939E-217C01CDF565}" type="slidenum">
              <a:rPr lang="en-US" smtClean="0"/>
              <a:pPr/>
              <a:t>7</a:t>
            </a:fld>
            <a:endParaRPr lang="en-US" dirty="0"/>
          </a:p>
        </p:txBody>
      </p:sp>
      <p:sp>
        <p:nvSpPr>
          <p:cNvPr id="5" name="Rectangle à coins arrondis 4"/>
          <p:cNvSpPr/>
          <p:nvPr/>
        </p:nvSpPr>
        <p:spPr>
          <a:xfrm>
            <a:off x="1674253" y="914952"/>
            <a:ext cx="6732767" cy="939974"/>
          </a:xfrm>
          <a:prstGeom prst="roundRect">
            <a:avLst/>
          </a:prstGeom>
          <a:solidFill>
            <a:srgbClr val="00B0F0"/>
          </a:solidFill>
          <a:ln>
            <a:solidFill>
              <a:schemeClr val="bg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r>
              <a:rPr lang="fr-FR" sz="2000" b="1" cap="all" dirty="0">
                <a:solidFill>
                  <a:schemeClr val="tx1"/>
                </a:solidFill>
              </a:rPr>
              <a:t>AVOIR UN PORTRAIT RÉALISTE DE LA SITUATION</a:t>
            </a:r>
          </a:p>
        </p:txBody>
      </p:sp>
      <p:sp>
        <p:nvSpPr>
          <p:cNvPr id="7" name="Parchemin horizontal 6"/>
          <p:cNvSpPr/>
          <p:nvPr/>
        </p:nvSpPr>
        <p:spPr>
          <a:xfrm>
            <a:off x="1674254" y="1519707"/>
            <a:ext cx="9839458" cy="5151549"/>
          </a:xfrm>
          <a:prstGeom prst="horizontalScroll">
            <a:avLst/>
          </a:prstGeom>
          <a:solidFill>
            <a:srgbClr val="0070C0"/>
          </a:solidFill>
        </p:spPr>
        <p:style>
          <a:lnRef idx="3">
            <a:schemeClr val="lt1"/>
          </a:lnRef>
          <a:fillRef idx="1">
            <a:schemeClr val="accent3"/>
          </a:fillRef>
          <a:effectRef idx="1">
            <a:schemeClr val="accent3"/>
          </a:effectRef>
          <a:fontRef idx="minor">
            <a:schemeClr val="lt1"/>
          </a:fontRef>
        </p:style>
        <p:txBody>
          <a:bodyPr rtlCol="0" anchor="ctr"/>
          <a:lstStyle/>
          <a:p>
            <a:endParaRPr lang="fr-FR" sz="2400" dirty="0" smtClean="0"/>
          </a:p>
          <a:p>
            <a:r>
              <a:rPr lang="fr-FR" sz="2400" dirty="0" smtClean="0"/>
              <a:t>L'objectif </a:t>
            </a:r>
            <a:r>
              <a:rPr lang="fr-FR" sz="2400" dirty="0"/>
              <a:t>: mieux diriger les actions et savoir sur quoi travailler en </a:t>
            </a:r>
            <a:r>
              <a:rPr lang="fr-FR" sz="2400" dirty="0" smtClean="0"/>
              <a:t>priorité</a:t>
            </a:r>
            <a:r>
              <a:rPr lang="fr-FR" sz="2400" dirty="0" smtClean="0"/>
              <a:t>.</a:t>
            </a:r>
          </a:p>
          <a:p>
            <a:endParaRPr lang="fr-FR" sz="2400" dirty="0"/>
          </a:p>
          <a:p>
            <a:pPr>
              <a:buFont typeface="Wingdings" panose="05000000000000000000" pitchFamily="2" charset="2"/>
              <a:buChar char="Ø"/>
            </a:pPr>
            <a:r>
              <a:rPr lang="fr-FR" sz="2400" dirty="0" smtClean="0">
                <a:ln w="0"/>
                <a:solidFill>
                  <a:schemeClr val="bg1"/>
                </a:solidFill>
                <a:latin typeface="Times New Roman" panose="02020603050405020304" pitchFamily="18" charset="0"/>
                <a:cs typeface="Times New Roman" panose="02020603050405020304" pitchFamily="18" charset="0"/>
              </a:rPr>
              <a:t> 4 </a:t>
            </a:r>
            <a:r>
              <a:rPr lang="fr-FR" sz="2400" dirty="0" smtClean="0">
                <a:ln w="0"/>
                <a:solidFill>
                  <a:schemeClr val="bg1"/>
                </a:solidFill>
                <a:latin typeface="Century Gothic" panose="020B0502020202020204" pitchFamily="34" charset="0"/>
                <a:cs typeface="Times New Roman" panose="02020603050405020304" pitchFamily="18" charset="0"/>
              </a:rPr>
              <a:t>chantiers de travail ont ainsi été lancés</a:t>
            </a:r>
          </a:p>
          <a:p>
            <a:pPr marL="800100" lvl="1" indent="-342900">
              <a:buFont typeface="Wingdings" panose="05000000000000000000" pitchFamily="2" charset="2"/>
              <a:buChar char="v"/>
            </a:pPr>
            <a:r>
              <a:rPr lang="fr-FR" sz="2400" dirty="0" smtClean="0"/>
              <a:t>renforcer </a:t>
            </a:r>
            <a:r>
              <a:rPr lang="fr-FR" sz="2400" dirty="0"/>
              <a:t>l'image de marque de </a:t>
            </a:r>
            <a:r>
              <a:rPr lang="fr-FR" sz="2400" dirty="0" smtClean="0"/>
              <a:t>l'industrie</a:t>
            </a:r>
            <a:endParaRPr lang="fr-FR" sz="2400" dirty="0">
              <a:ln w="0"/>
              <a:solidFill>
                <a:schemeClr val="bg1"/>
              </a:solidFill>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v"/>
            </a:pPr>
            <a:r>
              <a:rPr lang="fr-FR" sz="2400" dirty="0"/>
              <a:t>trouver des solutions aux enjeux de </a:t>
            </a:r>
            <a:r>
              <a:rPr lang="fr-FR" sz="2400" dirty="0" smtClean="0"/>
              <a:t>main-d'œuvre</a:t>
            </a:r>
          </a:p>
          <a:p>
            <a:pPr marL="800100" lvl="1" indent="-342900">
              <a:buFont typeface="Wingdings" panose="05000000000000000000" pitchFamily="2" charset="2"/>
              <a:buChar char="v"/>
            </a:pPr>
            <a:r>
              <a:rPr lang="fr-FR" sz="2400" dirty="0"/>
              <a:t>aider à l'intégration des nouvelles </a:t>
            </a:r>
            <a:r>
              <a:rPr lang="fr-FR" sz="2400" dirty="0" smtClean="0"/>
              <a:t>technologies</a:t>
            </a:r>
          </a:p>
          <a:p>
            <a:pPr marL="800100" lvl="1" indent="-342900">
              <a:buFont typeface="Wingdings" panose="05000000000000000000" pitchFamily="2" charset="2"/>
              <a:buChar char="v"/>
            </a:pPr>
            <a:r>
              <a:rPr lang="fr-FR" sz="2400" dirty="0"/>
              <a:t>favoriser l'aide à l'exportation</a:t>
            </a:r>
          </a:p>
          <a:p>
            <a:pPr lvl="1"/>
            <a:endParaRPr lang="fr-FR" sz="2400" dirty="0" smtClean="0"/>
          </a:p>
          <a:p>
            <a:endParaRPr lang="fr-FR" sz="2400" dirty="0" smtClean="0"/>
          </a:p>
        </p:txBody>
      </p:sp>
    </p:spTree>
    <p:extLst>
      <p:ext uri="{BB962C8B-B14F-4D97-AF65-F5344CB8AC3E}">
        <p14:creationId xmlns:p14="http://schemas.microsoft.com/office/powerpoint/2010/main" val="3075698902"/>
      </p:ext>
    </p:extLst>
  </p:cSld>
  <p:clrMapOvr>
    <a:masterClrMapping/>
  </p:clrMapOvr>
  <p:transition spd="slow">
    <p:comb/>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rchemin horizontal 3"/>
          <p:cNvSpPr/>
          <p:nvPr/>
        </p:nvSpPr>
        <p:spPr>
          <a:xfrm>
            <a:off x="1596981" y="1661374"/>
            <a:ext cx="9839458" cy="5473521"/>
          </a:xfrm>
          <a:prstGeom prst="horizontalScroll">
            <a:avLst/>
          </a:prstGeom>
          <a:solidFill>
            <a:srgbClr val="0070C0"/>
          </a:solidFill>
        </p:spPr>
        <p:style>
          <a:lnRef idx="3">
            <a:schemeClr val="lt1"/>
          </a:lnRef>
          <a:fillRef idx="1">
            <a:schemeClr val="accent3"/>
          </a:fillRef>
          <a:effectRef idx="1">
            <a:schemeClr val="accent3"/>
          </a:effectRef>
          <a:fontRef idx="minor">
            <a:schemeClr val="lt1"/>
          </a:fontRef>
        </p:style>
        <p:txBody>
          <a:bodyPr rtlCol="0" anchor="ctr"/>
          <a:lstStyle/>
          <a:p>
            <a:r>
              <a:rPr lang="fr-FR" sz="2000" dirty="0" smtClean="0"/>
              <a:t>On distingue </a:t>
            </a:r>
            <a:r>
              <a:rPr lang="fr-FR" sz="2000" dirty="0"/>
              <a:t>notamment quatre principales stratégies, chacune susceptible d'être très profitable pour l'entreprise qui en maîtrisera les facteurs clés de succès </a:t>
            </a:r>
            <a:r>
              <a:rPr lang="fr-FR" sz="2000" dirty="0" smtClean="0"/>
              <a:t>:</a:t>
            </a:r>
          </a:p>
          <a:p>
            <a:endParaRPr lang="fr-FR" sz="2000" dirty="0" smtClean="0"/>
          </a:p>
          <a:p>
            <a:pPr marL="457200" indent="-457200">
              <a:buFont typeface="+mj-lt"/>
              <a:buAutoNum type="arabicPeriod"/>
            </a:pPr>
            <a:r>
              <a:rPr lang="fr-FR" sz="2000" dirty="0"/>
              <a:t>Profiter de marchés plus larges et d'opportunités de réductions de coûts dans le cadre traditionnel d'une entreprise intégrée</a:t>
            </a:r>
            <a:r>
              <a:rPr lang="fr-FR" sz="2000" dirty="0" smtClean="0"/>
              <a:t>.</a:t>
            </a:r>
          </a:p>
          <a:p>
            <a:pPr marL="457200" indent="-457200">
              <a:buFont typeface="+mj-lt"/>
              <a:buAutoNum type="arabicPeriod"/>
            </a:pPr>
            <a:r>
              <a:rPr lang="fr-FR" sz="2000" dirty="0"/>
              <a:t>Se spécialiser sur un maillon de la chaîne de valeur et s'organiser pour fonctionner en "entreprise virtuelle</a:t>
            </a:r>
            <a:r>
              <a:rPr lang="fr-FR" sz="2000" dirty="0" smtClean="0"/>
              <a:t>".</a:t>
            </a:r>
          </a:p>
          <a:p>
            <a:pPr marL="457200" indent="-457200">
              <a:buFont typeface="+mj-lt"/>
              <a:buAutoNum type="arabicPeriod"/>
            </a:pPr>
            <a:r>
              <a:rPr lang="fr-FR" sz="2000" dirty="0"/>
              <a:t>Se positionner comme sous-traitant spécialisé, pour tirer parti de la demande liée à la fragmentation des chaînes de valeur</a:t>
            </a:r>
            <a:r>
              <a:rPr lang="fr-FR" sz="2000" dirty="0" smtClean="0"/>
              <a:t>.</a:t>
            </a:r>
          </a:p>
          <a:p>
            <a:pPr marL="457200" indent="-457200">
              <a:buFont typeface="+mj-lt"/>
              <a:buAutoNum type="arabicPeriod"/>
            </a:pPr>
            <a:r>
              <a:rPr lang="fr-FR" sz="2000" dirty="0"/>
              <a:t>Profiter des ouvertures laissées par les concurrents focalisés sur les marchés mondiaux en répondant mieux qu'eux aux attentes du marché domestique</a:t>
            </a:r>
            <a:endParaRPr lang="fr-FR" sz="2000" dirty="0" smtClean="0">
              <a:ln w="0"/>
              <a:solidFill>
                <a:schemeClr val="tx1"/>
              </a:solidFill>
              <a:latin typeface="Times New Roman" panose="02020603050405020304" pitchFamily="18" charset="0"/>
              <a:cs typeface="Times New Roman" panose="02020603050405020304" pitchFamily="18" charset="0"/>
            </a:endParaRPr>
          </a:p>
        </p:txBody>
      </p:sp>
      <p:sp>
        <p:nvSpPr>
          <p:cNvPr id="6" name="Rectangle à coins arrondis 5"/>
          <p:cNvSpPr/>
          <p:nvPr/>
        </p:nvSpPr>
        <p:spPr>
          <a:xfrm>
            <a:off x="1596981" y="1300766"/>
            <a:ext cx="5666704" cy="721216"/>
          </a:xfrm>
          <a:prstGeom prst="roundRect">
            <a:avLst/>
          </a:prstGeom>
          <a:solidFill>
            <a:srgbClr val="00B0F0"/>
          </a:solidFill>
          <a:ln>
            <a:solidFill>
              <a:schemeClr val="bg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lvl="0" algn="ctr"/>
            <a:r>
              <a:rPr lang="fr-FR" sz="2000" b="1" dirty="0">
                <a:solidFill>
                  <a:schemeClr val="tx1"/>
                </a:solidFill>
                <a:latin typeface="Century Gothic" panose="020B0502020202020204" pitchFamily="34" charset="0"/>
                <a:cs typeface="Times New Roman" panose="02020603050405020304" pitchFamily="18" charset="0"/>
              </a:rPr>
              <a:t>Quelles stratégies face à la mondialisation?</a:t>
            </a:r>
            <a:endParaRPr lang="en-US" sz="2000" dirty="0">
              <a:solidFill>
                <a:schemeClr val="tx1"/>
              </a:solidFill>
              <a:latin typeface="Century Gothic" panose="020B0502020202020204" pitchFamily="34" charset="0"/>
              <a:cs typeface="Times New Roman" panose="02020603050405020304" pitchFamily="18" charset="0"/>
            </a:endParaRPr>
          </a:p>
          <a:p>
            <a:pPr algn="ctr"/>
            <a:endParaRPr lang="fr-FR" sz="2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Espace réservé du numéro de diapositive 7"/>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454534612"/>
      </p:ext>
    </p:extLst>
  </p:cSld>
  <p:clrMapOvr>
    <a:masterClrMapping/>
  </p:clrMapOvr>
  <p:transition spd="slow">
    <p:comb/>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2975021" y="354169"/>
            <a:ext cx="7237923" cy="1275009"/>
          </a:xfrm>
          <a:prstGeom prst="roundRect">
            <a:avLst/>
          </a:prstGeom>
          <a:solidFill>
            <a:schemeClr val="accent6">
              <a:lumMod val="40000"/>
              <a:lumOff val="60000"/>
            </a:schemeClr>
          </a:solidFill>
          <a:ln>
            <a:solidFill>
              <a:schemeClr val="bg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fr-FR" sz="2800"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Avantages et inconvénients de la mondialisation </a:t>
            </a:r>
            <a:r>
              <a:rPr lang="fr-FR" sz="2800"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pour </a:t>
            </a:r>
            <a:r>
              <a:rPr lang="fr-FR" sz="2800"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l’entreprise</a:t>
            </a:r>
            <a:endParaRPr lang="fr-FR" sz="28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Parchemin horizontal 4"/>
          <p:cNvSpPr/>
          <p:nvPr/>
        </p:nvSpPr>
        <p:spPr>
          <a:xfrm>
            <a:off x="1674254" y="2369714"/>
            <a:ext cx="9839458" cy="4488286"/>
          </a:xfrm>
          <a:prstGeom prst="horizontalScroll">
            <a:avLst/>
          </a:prstGeom>
          <a:solidFill>
            <a:srgbClr val="0070C0"/>
          </a:solidFill>
        </p:spPr>
        <p:style>
          <a:lnRef idx="3">
            <a:schemeClr val="lt1"/>
          </a:lnRef>
          <a:fillRef idx="1">
            <a:schemeClr val="accent3"/>
          </a:fillRef>
          <a:effectRef idx="1">
            <a:schemeClr val="accent3"/>
          </a:effectRef>
          <a:fontRef idx="minor">
            <a:schemeClr val="lt1"/>
          </a:fontRef>
        </p:style>
        <p:txBody>
          <a:bodyPr rtlCol="0" anchor="ctr"/>
          <a:lstStyle/>
          <a:p>
            <a:r>
              <a:rPr lang="fr-FR" sz="2400" dirty="0"/>
              <a:t>Le bon côté de la mondialisation est tout au sujet de l'efficacité et des opportunités créées par des marchés ouverts. Les entreprises peuvent communiquer efficacement avec leurs partenaires, fournisseurs et clients et mieux gérer leurs approvisionnements, les stocks, et le réseau de distribution. Les producteurs locaux peuvent vendre leurs produits sur les marchés lointains avec la même facilité et la rapidité que dans leur pays </a:t>
            </a:r>
            <a:r>
              <a:rPr lang="fr-FR" sz="2400" dirty="0" smtClean="0"/>
              <a:t>d'origine</a:t>
            </a:r>
            <a:endParaRPr lang="fr-FR" sz="2400" dirty="0" smtClean="0">
              <a:ln w="0"/>
              <a:solidFill>
                <a:schemeClr val="tx1"/>
              </a:solidFill>
              <a:latin typeface="Times New Roman" panose="02020603050405020304" pitchFamily="18" charset="0"/>
              <a:cs typeface="Times New Roman" panose="02020603050405020304" pitchFamily="18" charset="0"/>
            </a:endParaRPr>
          </a:p>
        </p:txBody>
      </p:sp>
      <p:sp>
        <p:nvSpPr>
          <p:cNvPr id="6" name="Rectangle à coins arrondis 5"/>
          <p:cNvSpPr/>
          <p:nvPr/>
        </p:nvSpPr>
        <p:spPr>
          <a:xfrm>
            <a:off x="1674254" y="2163650"/>
            <a:ext cx="3026534" cy="643944"/>
          </a:xfrm>
          <a:prstGeom prst="roundRect">
            <a:avLst/>
          </a:prstGeom>
          <a:solidFill>
            <a:srgbClr val="00B0F0"/>
          </a:solidFill>
          <a:ln>
            <a:solidFill>
              <a:schemeClr val="bg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fr-FR" sz="2000"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Avantages</a:t>
            </a:r>
            <a:endParaRPr lang="fr-FR" sz="2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Espace réservé du numéro de diapositive 6"/>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745555479"/>
      </p:ext>
    </p:extLst>
  </p:cSld>
  <p:clrMapOvr>
    <a:masterClrMapping/>
  </p:clrMapOvr>
  <p:transition spd="slow">
    <p:comb/>
  </p:transition>
  <p:timing>
    <p:tnLst>
      <p:par>
        <p:cTn id="1" dur="indefinite" restart="never" nodeType="tmRoot"/>
      </p:par>
    </p:tnLst>
  </p:timing>
</p:sld>
</file>

<file path=ppt/theme/theme1.xml><?xml version="1.0" encoding="utf-8"?>
<a:theme xmlns:a="http://schemas.openxmlformats.org/drawingml/2006/main" name="Bri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3094</TotalTime>
  <Words>694</Words>
  <Application>Microsoft Office PowerPoint</Application>
  <PresentationFormat>Grand écran</PresentationFormat>
  <Paragraphs>89</Paragraphs>
  <Slides>13</Slides>
  <Notes>3</Notes>
  <HiddenSlides>0</HiddenSlides>
  <MMClips>0</MMClips>
  <ScaleCrop>false</ScaleCrop>
  <HeadingPairs>
    <vt:vector size="8" baseType="variant">
      <vt:variant>
        <vt:lpstr>Polices utilisées</vt:lpstr>
      </vt:variant>
      <vt:variant>
        <vt:i4>6</vt:i4>
      </vt:variant>
      <vt:variant>
        <vt:lpstr>Thème</vt:lpstr>
      </vt:variant>
      <vt:variant>
        <vt:i4>1</vt:i4>
      </vt:variant>
      <vt:variant>
        <vt:lpstr>Titres des diapositives</vt:lpstr>
      </vt:variant>
      <vt:variant>
        <vt:i4>13</vt:i4>
      </vt:variant>
      <vt:variant>
        <vt:lpstr>Diaporamas personnalisés</vt:lpstr>
      </vt:variant>
      <vt:variant>
        <vt:i4>1</vt:i4>
      </vt:variant>
    </vt:vector>
  </HeadingPairs>
  <TitlesOfParts>
    <vt:vector size="21" baseType="lpstr">
      <vt:lpstr>Arial</vt:lpstr>
      <vt:lpstr>Calibri</vt:lpstr>
      <vt:lpstr>Century Gothic</vt:lpstr>
      <vt:lpstr>Times New Roman</vt:lpstr>
      <vt:lpstr>Wingdings</vt:lpstr>
      <vt:lpstr>Wingdings 3</vt:lpstr>
      <vt:lpstr>Brin</vt:lpstr>
      <vt:lpstr>       FACULTE DES SCIENCES ET TECHNIQUES DEPARTEMENT MATHS-INFORMATIQUE                           MASTER2 SIR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Diaporama personnalisé 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abou sow</dc:creator>
  <cp:lastModifiedBy>abou sow</cp:lastModifiedBy>
  <cp:revision>86</cp:revision>
  <dcterms:created xsi:type="dcterms:W3CDTF">2018-03-26T02:53:37Z</dcterms:created>
  <dcterms:modified xsi:type="dcterms:W3CDTF">2018-03-29T08:29:57Z</dcterms:modified>
</cp:coreProperties>
</file>