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56" r:id="rId6"/>
    <p:sldId id="264" r:id="rId7"/>
    <p:sldId id="266" r:id="rId8"/>
    <p:sldId id="265" r:id="rId9"/>
    <p:sldId id="268" r:id="rId10"/>
    <p:sldId id="267" r:id="rId11"/>
    <p:sldId id="257" r:id="rId12"/>
    <p:sldId id="25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5664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9981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17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5422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945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525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1687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3740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5334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7560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358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35561-2ABD-47DE-AC67-26EF2A98E462}" type="datetimeFigureOut">
              <a:rPr lang="fr-MA" smtClean="0"/>
              <a:t>05/03/2018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8C6E-0BBA-41B1-A667-39A714A67C8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726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ernandoabcampos.wordpress.com/2016/02/04/microservice-architecture-step-by-step-tutorial/screenshot-from-2016-03-17-21112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Architecture Digital </a:t>
            </a:r>
            <a:r>
              <a:rPr lang="fr-FR" dirty="0" err="1" smtClean="0"/>
              <a:t>Factory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54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Securité</a:t>
            </a:r>
            <a:r>
              <a:rPr lang="fr-FR" dirty="0" smtClean="0"/>
              <a:t>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 externaliser , communication  </a:t>
            </a:r>
            <a:r>
              <a:rPr lang="fr-FR" dirty="0" err="1" smtClean="0"/>
              <a:t>legacy</a:t>
            </a:r>
            <a:r>
              <a:rPr lang="fr-FR" dirty="0" smtClean="0"/>
              <a:t> system,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assurer l’authentification : LDS , Gestion des </a:t>
            </a:r>
            <a:r>
              <a:rPr lang="fr-FR" dirty="0" err="1" smtClean="0"/>
              <a:t>authorisations</a:t>
            </a:r>
            <a:r>
              <a:rPr lang="fr-FR" dirty="0" smtClean="0"/>
              <a:t> UAA.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70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D55755F7-90EE-4CB8-B869-2C7095C90EA1}"/>
              </a:ext>
            </a:extLst>
          </p:cNvPr>
          <p:cNvSpPr txBox="1"/>
          <p:nvPr/>
        </p:nvSpPr>
        <p:spPr>
          <a:xfrm>
            <a:off x="5360648" y="864704"/>
            <a:ext cx="685645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dirty="0"/>
              <a:t>CLI-1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88AE088D-6D6F-4F9D-A8C1-6FD94D2B0EBB}"/>
              </a:ext>
            </a:extLst>
          </p:cNvPr>
          <p:cNvSpPr txBox="1"/>
          <p:nvPr/>
        </p:nvSpPr>
        <p:spPr>
          <a:xfrm>
            <a:off x="4477111" y="724483"/>
            <a:ext cx="853720" cy="64977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dirty="0"/>
              <a:t>Front </a:t>
            </a:r>
            <a:r>
              <a:rPr lang="fr-MA" dirty="0" err="1"/>
              <a:t>React</a:t>
            </a:r>
            <a:endParaRPr lang="fr-MA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EFEAD715-F2C3-4217-ACD8-6B3608EE4BF7}"/>
              </a:ext>
            </a:extLst>
          </p:cNvPr>
          <p:cNvSpPr txBox="1"/>
          <p:nvPr/>
        </p:nvSpPr>
        <p:spPr>
          <a:xfrm>
            <a:off x="4335821" y="1946996"/>
            <a:ext cx="1136301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dirty="0"/>
              <a:t>NGINX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05EDB45B-51FC-400B-8189-A322B734C942}"/>
              </a:ext>
            </a:extLst>
          </p:cNvPr>
          <p:cNvSpPr txBox="1"/>
          <p:nvPr/>
        </p:nvSpPr>
        <p:spPr>
          <a:xfrm>
            <a:off x="4195492" y="3226998"/>
            <a:ext cx="1416957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dirty="0"/>
              <a:t>APPLI</a:t>
            </a:r>
          </a:p>
          <a:p>
            <a:pPr algn="ctr"/>
            <a:r>
              <a:rPr lang="fr-MA" dirty="0" err="1"/>
              <a:t>React-Redux</a:t>
            </a:r>
            <a:endParaRPr lang="fr-MA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52F47EFB-B5FA-4D52-AA49-34283952A2B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903971" y="2316328"/>
            <a:ext cx="1" cy="9106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8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Screenshot from 2016-03-17 21:11:26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85" y="2450521"/>
            <a:ext cx="31527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04" y="2297090"/>
            <a:ext cx="25908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6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</a:t>
            </a:r>
            <a:r>
              <a:rPr lang="fr-FR" dirty="0" smtClean="0"/>
              <a:t> 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Java 8</a:t>
            </a:r>
          </a:p>
          <a:p>
            <a:pPr fontAlgn="base"/>
            <a:r>
              <a:rPr lang="en-US" dirty="0"/>
              <a:t>Maven</a:t>
            </a:r>
          </a:p>
          <a:p>
            <a:pPr fontAlgn="base"/>
            <a:r>
              <a:rPr lang="en-US" dirty="0" err="1"/>
              <a:t>Git</a:t>
            </a:r>
            <a:endParaRPr lang="en-US" dirty="0"/>
          </a:p>
          <a:p>
            <a:r>
              <a:rPr lang="fr-FR" dirty="0" err="1" smtClean="0"/>
              <a:t>Intellij</a:t>
            </a:r>
            <a:r>
              <a:rPr lang="fr-FR" dirty="0" smtClean="0"/>
              <a:t> IDEA </a:t>
            </a:r>
            <a:r>
              <a:rPr lang="fr-FR" dirty="0" err="1" smtClean="0"/>
              <a:t>community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77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Monolith</a:t>
            </a:r>
            <a:r>
              <a:rPr lang="fr-FR" dirty="0" smtClean="0"/>
              <a:t> VS </a:t>
            </a:r>
            <a:r>
              <a:rPr lang="fr-FR" dirty="0" err="1" smtClean="0"/>
              <a:t>Microservice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 smtClean="0"/>
              <a:t>Pourquoi une architecture </a:t>
            </a:r>
            <a:r>
              <a:rPr lang="fr-FR" dirty="0" err="1" smtClean="0"/>
              <a:t>Microservice</a:t>
            </a:r>
            <a:r>
              <a:rPr lang="fr-FR" dirty="0" smtClean="0"/>
              <a:t>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b="1" dirty="0"/>
              <a:t>Évolutivité et fiabilité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b="1" dirty="0" err="1"/>
              <a:t>Scalabilité</a:t>
            </a:r>
            <a:r>
              <a:rPr lang="fr-FR" b="1" dirty="0"/>
              <a:t> horizontale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Organisation : Opter pour un découpage métier </a:t>
            </a:r>
            <a:r>
              <a:rPr lang="fr-FR" dirty="0"/>
              <a:t>en groupant les services et les types de données qui ont des liens forts, et en séparant quand ils sont suffisamment indépendants</a:t>
            </a:r>
            <a:r>
              <a:rPr lang="fr-FR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Le découpage se fait par domaine métier, en groupant les services et les types de données qui ont des liens forts, et en séparant quand ils sont suffisamment indépendants.</a:t>
            </a:r>
          </a:p>
        </p:txBody>
      </p:sp>
    </p:spTree>
    <p:extLst>
      <p:ext uri="{BB962C8B-B14F-4D97-AF65-F5344CB8AC3E}">
        <p14:creationId xmlns:p14="http://schemas.microsoft.com/office/powerpoint/2010/main" val="330501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Le système devient distribué</a:t>
            </a:r>
          </a:p>
          <a:p>
            <a:r>
              <a:rPr lang="fr-FR" dirty="0" smtClean="0"/>
              <a:t>Organisation :</a:t>
            </a:r>
            <a:r>
              <a:rPr lang="fr-FR" b="1" dirty="0"/>
              <a:t>Évolutions transverses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27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DevOps</a:t>
            </a:r>
            <a:r>
              <a:rPr lang="fr-FR" b="1" dirty="0"/>
              <a:t> et </a:t>
            </a:r>
            <a:r>
              <a:rPr lang="fr-FR" b="1" dirty="0" err="1"/>
              <a:t>provisionning</a:t>
            </a:r>
            <a:endParaRPr lang="fr-FR" b="1" dirty="0"/>
          </a:p>
          <a:p>
            <a:pPr fontAlgn="base"/>
            <a:r>
              <a:rPr lang="fr-FR" dirty="0"/>
              <a:t>Multiplier les applications, c’est multiplier le nombre de déploiements et d’instances de serveurs.</a:t>
            </a:r>
          </a:p>
          <a:p>
            <a:pPr fontAlgn="base"/>
            <a:r>
              <a:rPr lang="fr-FR" dirty="0"/>
              <a:t>Pour éviter les erreurs et les surcoûts trop importants, il faut un workflow très efficace au niveau outils et </a:t>
            </a:r>
            <a:r>
              <a:rPr lang="fr-FR" dirty="0" err="1"/>
              <a:t>process</a:t>
            </a:r>
            <a:r>
              <a:rPr lang="fr-FR" dirty="0"/>
              <a:t> avec des déploiements le plus automatisé possible</a:t>
            </a:r>
          </a:p>
          <a:p>
            <a:r>
              <a:rPr lang="fr-FR" dirty="0" smtClean="0"/>
              <a:t>Instaurer une </a:t>
            </a:r>
            <a:r>
              <a:rPr lang="fr-FR" dirty="0" err="1" smtClean="0"/>
              <a:t>sandBox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25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546917E7-2DE3-4ECA-8F1F-2FDF49C2D018}"/>
              </a:ext>
            </a:extLst>
          </p:cNvPr>
          <p:cNvSpPr txBox="1"/>
          <p:nvPr/>
        </p:nvSpPr>
        <p:spPr>
          <a:xfrm>
            <a:off x="4309244" y="337930"/>
            <a:ext cx="685645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dirty="0"/>
              <a:t>CLI-1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9E9ACBB6-9513-4160-870D-E5721220A059}"/>
              </a:ext>
            </a:extLst>
          </p:cNvPr>
          <p:cNvSpPr txBox="1"/>
          <p:nvPr/>
        </p:nvSpPr>
        <p:spPr>
          <a:xfrm>
            <a:off x="5305917" y="337930"/>
            <a:ext cx="685645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dirty="0"/>
              <a:t>CLI-2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9FC4F2E-F129-47AB-B692-94DC3417B741}"/>
              </a:ext>
            </a:extLst>
          </p:cNvPr>
          <p:cNvSpPr txBox="1"/>
          <p:nvPr/>
        </p:nvSpPr>
        <p:spPr>
          <a:xfrm>
            <a:off x="6304703" y="337930"/>
            <a:ext cx="685645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dirty="0"/>
              <a:t>CLI-3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2713F25D-EB43-429E-A5CD-C8EAFB512E49}"/>
              </a:ext>
            </a:extLst>
          </p:cNvPr>
          <p:cNvSpPr txBox="1"/>
          <p:nvPr/>
        </p:nvSpPr>
        <p:spPr>
          <a:xfrm>
            <a:off x="2228203" y="1129636"/>
            <a:ext cx="6763419" cy="121986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fr-MA" sz="1600" dirty="0" err="1"/>
              <a:t>Edge</a:t>
            </a:r>
            <a:r>
              <a:rPr lang="fr-MA" sz="1600" dirty="0"/>
              <a:t> </a:t>
            </a:r>
            <a:r>
              <a:rPr lang="fr-MA" sz="1600" dirty="0" smtClean="0"/>
              <a:t>Server </a:t>
            </a:r>
            <a:r>
              <a:rPr lang="fr-MA" sz="1600" dirty="0" err="1" smtClean="0"/>
              <a:t>Zuul</a:t>
            </a:r>
            <a:r>
              <a:rPr lang="fr-MA" sz="1600" dirty="0" smtClean="0"/>
              <a:t> </a:t>
            </a:r>
            <a:endParaRPr lang="fr-MA" sz="1600" dirty="0"/>
          </a:p>
          <a:p>
            <a:endParaRPr lang="fr-MA" sz="1600" dirty="0"/>
          </a:p>
          <a:p>
            <a:r>
              <a:rPr lang="fr-MA" sz="1600" dirty="0"/>
              <a:t>(Reverse Proxy &amp; Router)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648C2133-7955-4FE6-A606-3D258E22CF9E}"/>
              </a:ext>
            </a:extLst>
          </p:cNvPr>
          <p:cNvSpPr txBox="1"/>
          <p:nvPr/>
        </p:nvSpPr>
        <p:spPr>
          <a:xfrm>
            <a:off x="4081742" y="1268479"/>
            <a:ext cx="3133994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dirty="0"/>
              <a:t>OAUTH-SSO-PROXY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7545CFA0-489C-4E55-A7D4-E8FFFEB63C64}"/>
              </a:ext>
            </a:extLst>
          </p:cNvPr>
          <p:cNvSpPr txBox="1"/>
          <p:nvPr/>
        </p:nvSpPr>
        <p:spPr>
          <a:xfrm>
            <a:off x="5276008" y="1806037"/>
            <a:ext cx="74546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dirty="0">
                <a:solidFill>
                  <a:srgbClr val="0070C0"/>
                </a:solidFill>
              </a:rPr>
              <a:t>CB/LB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="" xmlns:a16="http://schemas.microsoft.com/office/drawing/2014/main" id="{01C06C13-7583-451C-89E9-45B874E2D3F5}"/>
              </a:ext>
            </a:extLst>
          </p:cNvPr>
          <p:cNvCxnSpPr>
            <a:stCxn id="4" idx="2"/>
          </p:cNvCxnSpPr>
          <p:nvPr/>
        </p:nvCxnSpPr>
        <p:spPr>
          <a:xfrm flipH="1">
            <a:off x="4652066" y="707262"/>
            <a:ext cx="1" cy="36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B6284150-8780-4E6F-818C-6D1181B14681}"/>
              </a:ext>
            </a:extLst>
          </p:cNvPr>
          <p:cNvCxnSpPr/>
          <p:nvPr/>
        </p:nvCxnSpPr>
        <p:spPr>
          <a:xfrm flipH="1">
            <a:off x="5648738" y="707262"/>
            <a:ext cx="1" cy="36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="" xmlns:a16="http://schemas.microsoft.com/office/drawing/2014/main" id="{068FD116-E91C-4211-9D4A-F23BD8475E34}"/>
              </a:ext>
            </a:extLst>
          </p:cNvPr>
          <p:cNvCxnSpPr/>
          <p:nvPr/>
        </p:nvCxnSpPr>
        <p:spPr>
          <a:xfrm flipH="1">
            <a:off x="6647522" y="707262"/>
            <a:ext cx="1" cy="36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719210A4-FE01-4BF5-8352-0F0761D9AB49}"/>
              </a:ext>
            </a:extLst>
          </p:cNvPr>
          <p:cNvSpPr txBox="1"/>
          <p:nvPr/>
        </p:nvSpPr>
        <p:spPr>
          <a:xfrm>
            <a:off x="5648738" y="753772"/>
            <a:ext cx="6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dirty="0"/>
              <a:t>Mobile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3E9B3408-141C-453D-92EE-CCE0F42EDB2B}"/>
              </a:ext>
            </a:extLst>
          </p:cNvPr>
          <p:cNvSpPr txBox="1"/>
          <p:nvPr/>
        </p:nvSpPr>
        <p:spPr>
          <a:xfrm>
            <a:off x="6647520" y="753772"/>
            <a:ext cx="6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dirty="0"/>
              <a:t>Autre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3AA527C-27C7-4296-A189-9555A95FA3B8}"/>
              </a:ext>
            </a:extLst>
          </p:cNvPr>
          <p:cNvSpPr txBox="1"/>
          <p:nvPr/>
        </p:nvSpPr>
        <p:spPr>
          <a:xfrm>
            <a:off x="145422" y="1129636"/>
            <a:ext cx="1977881" cy="121986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MA" sz="1600" dirty="0"/>
              <a:t>Catalogue de </a:t>
            </a:r>
            <a:r>
              <a:rPr lang="fr-MA" sz="1600" dirty="0" smtClean="0"/>
              <a:t>services</a:t>
            </a:r>
          </a:p>
          <a:p>
            <a:pPr algn="ctr"/>
            <a:r>
              <a:rPr lang="fr-MA" sz="1600" smtClean="0"/>
              <a:t>(SWAGGER )  </a:t>
            </a:r>
            <a:endParaRPr lang="fr-MA" sz="1600" dirty="0"/>
          </a:p>
          <a:p>
            <a:pPr algn="ctr"/>
            <a:r>
              <a:rPr lang="fr-MA" sz="1000" dirty="0"/>
              <a:t>+</a:t>
            </a:r>
          </a:p>
          <a:p>
            <a:pPr algn="ctr"/>
            <a:r>
              <a:rPr lang="fr-MA" sz="1600" dirty="0"/>
              <a:t>Auto-</a:t>
            </a:r>
            <a:r>
              <a:rPr lang="fr-MA" sz="1600" dirty="0" err="1"/>
              <a:t>def</a:t>
            </a:r>
            <a:r>
              <a:rPr lang="fr-MA" sz="1600" dirty="0"/>
              <a:t> des servies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0F2B9FCD-D23D-4198-9B1D-49ADAD351C5E}"/>
              </a:ext>
            </a:extLst>
          </p:cNvPr>
          <p:cNvSpPr txBox="1"/>
          <p:nvPr/>
        </p:nvSpPr>
        <p:spPr>
          <a:xfrm>
            <a:off x="107304" y="2717336"/>
            <a:ext cx="2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MA" sz="1600" dirty="0">
                <a:solidFill>
                  <a:srgbClr val="0070C0"/>
                </a:solidFill>
              </a:rPr>
              <a:t>API SERVICES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2ED24883-8644-4890-90C3-2814442CDE8B}"/>
              </a:ext>
            </a:extLst>
          </p:cNvPr>
          <p:cNvSpPr txBox="1"/>
          <p:nvPr/>
        </p:nvSpPr>
        <p:spPr>
          <a:xfrm>
            <a:off x="107304" y="3940403"/>
            <a:ext cx="2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MA" sz="1600" dirty="0">
                <a:solidFill>
                  <a:srgbClr val="0070C0"/>
                </a:solidFill>
              </a:rPr>
              <a:t>COMPOSITE SERVICES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11EA2AF1-FB3C-4F73-A7A7-522C9354F332}"/>
              </a:ext>
            </a:extLst>
          </p:cNvPr>
          <p:cNvSpPr txBox="1"/>
          <p:nvPr/>
        </p:nvSpPr>
        <p:spPr>
          <a:xfrm>
            <a:off x="107304" y="5007233"/>
            <a:ext cx="2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MA" sz="1600" dirty="0">
                <a:solidFill>
                  <a:srgbClr val="0070C0"/>
                </a:solidFill>
              </a:rPr>
              <a:t>CORE SERVICES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ADD35F82-2A28-4149-A2E7-F2BBA1D6534B}"/>
              </a:ext>
            </a:extLst>
          </p:cNvPr>
          <p:cNvSpPr txBox="1"/>
          <p:nvPr/>
        </p:nvSpPr>
        <p:spPr>
          <a:xfrm>
            <a:off x="2228205" y="2541539"/>
            <a:ext cx="1430500" cy="73866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>
                <a:solidFill>
                  <a:srgbClr val="FF0000"/>
                </a:solidFill>
              </a:rPr>
              <a:t>OAUTH AUTHORIZATION SERVER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B7B8FB83-C6F5-4F09-BDB4-4493F5795C33}"/>
              </a:ext>
            </a:extLst>
          </p:cNvPr>
          <p:cNvSpPr txBox="1"/>
          <p:nvPr/>
        </p:nvSpPr>
        <p:spPr>
          <a:xfrm>
            <a:off x="2228205" y="3955792"/>
            <a:ext cx="1430500" cy="307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 smtClean="0">
                <a:solidFill>
                  <a:srgbClr val="FF0000"/>
                </a:solidFill>
              </a:rPr>
              <a:t>CONFIG </a:t>
            </a:r>
            <a:r>
              <a:rPr lang="fr-MA" sz="1400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544FAB50-9DFC-45EC-95BC-08260F1641FE}"/>
              </a:ext>
            </a:extLst>
          </p:cNvPr>
          <p:cNvSpPr txBox="1"/>
          <p:nvPr/>
        </p:nvSpPr>
        <p:spPr>
          <a:xfrm>
            <a:off x="3930715" y="2541539"/>
            <a:ext cx="1074756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>
                <a:solidFill>
                  <a:srgbClr val="0070C0"/>
                </a:solidFill>
              </a:rPr>
              <a:t>OAUTH  RES</a:t>
            </a:r>
          </a:p>
          <a:p>
            <a:pPr algn="ctr"/>
            <a:r>
              <a:rPr lang="fr-MA" sz="1400" dirty="0" smtClean="0">
                <a:solidFill>
                  <a:srgbClr val="FF0000"/>
                </a:solidFill>
              </a:rPr>
              <a:t>API-RES 1</a:t>
            </a:r>
            <a:endParaRPr lang="fr-MA" sz="1400" dirty="0">
              <a:solidFill>
                <a:srgbClr val="FF0000"/>
              </a:solidFill>
            </a:endParaRPr>
          </a:p>
          <a:p>
            <a:pPr algn="ctr"/>
            <a:r>
              <a:rPr lang="fr-MA" sz="1400" dirty="0">
                <a:solidFill>
                  <a:srgbClr val="0070C0"/>
                </a:solidFill>
              </a:rPr>
              <a:t>CB/LB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5CA57A6F-6AED-40EC-8152-1DD80108FEBE}"/>
              </a:ext>
            </a:extLst>
          </p:cNvPr>
          <p:cNvSpPr txBox="1"/>
          <p:nvPr/>
        </p:nvSpPr>
        <p:spPr>
          <a:xfrm>
            <a:off x="5111361" y="2541539"/>
            <a:ext cx="1074756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>
                <a:solidFill>
                  <a:srgbClr val="0070C0"/>
                </a:solidFill>
              </a:rPr>
              <a:t>OAUTH  RES</a:t>
            </a:r>
          </a:p>
          <a:p>
            <a:pPr algn="ctr"/>
            <a:r>
              <a:rPr lang="fr-MA" sz="1400" dirty="0" smtClean="0">
                <a:solidFill>
                  <a:srgbClr val="FF0000"/>
                </a:solidFill>
              </a:rPr>
              <a:t>API-RES 2</a:t>
            </a:r>
            <a:endParaRPr lang="fr-MA" sz="1400" dirty="0">
              <a:solidFill>
                <a:srgbClr val="FF0000"/>
              </a:solidFill>
            </a:endParaRPr>
          </a:p>
          <a:p>
            <a:pPr algn="ctr"/>
            <a:r>
              <a:rPr lang="fr-MA" sz="1400" dirty="0">
                <a:solidFill>
                  <a:srgbClr val="0070C0"/>
                </a:solidFill>
              </a:rPr>
              <a:t>CB/LB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E423DAC0-78B6-4E47-AE75-A630DDC3B730}"/>
              </a:ext>
            </a:extLst>
          </p:cNvPr>
          <p:cNvSpPr txBox="1"/>
          <p:nvPr/>
        </p:nvSpPr>
        <p:spPr>
          <a:xfrm>
            <a:off x="6286942" y="2541539"/>
            <a:ext cx="1074756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>
                <a:solidFill>
                  <a:srgbClr val="0070C0"/>
                </a:solidFill>
              </a:rPr>
              <a:t>OAUTH  RES</a:t>
            </a:r>
          </a:p>
          <a:p>
            <a:pPr algn="ctr"/>
            <a:r>
              <a:rPr lang="fr-MA" sz="1400" smtClean="0">
                <a:solidFill>
                  <a:srgbClr val="FF0000"/>
                </a:solidFill>
              </a:rPr>
              <a:t>API-RES 2</a:t>
            </a:r>
            <a:endParaRPr lang="fr-MA" sz="1400" dirty="0">
              <a:solidFill>
                <a:srgbClr val="FF0000"/>
              </a:solidFill>
            </a:endParaRPr>
          </a:p>
          <a:p>
            <a:pPr algn="ctr"/>
            <a:r>
              <a:rPr lang="fr-MA" sz="1400" dirty="0">
                <a:solidFill>
                  <a:srgbClr val="0070C0"/>
                </a:solidFill>
              </a:rPr>
              <a:t>CB/LB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5C3FFB70-FBA9-42BA-8AB9-0A3D824556B8}"/>
              </a:ext>
            </a:extLst>
          </p:cNvPr>
          <p:cNvSpPr txBox="1"/>
          <p:nvPr/>
        </p:nvSpPr>
        <p:spPr>
          <a:xfrm>
            <a:off x="4933489" y="3955792"/>
            <a:ext cx="1430500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>
                <a:solidFill>
                  <a:srgbClr val="FF0000"/>
                </a:solidFill>
              </a:rPr>
              <a:t>MS-3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E2060983-3AE7-4640-8838-018B741E79C6}"/>
              </a:ext>
            </a:extLst>
          </p:cNvPr>
          <p:cNvSpPr txBox="1"/>
          <p:nvPr/>
        </p:nvSpPr>
        <p:spPr>
          <a:xfrm>
            <a:off x="4077764" y="5022622"/>
            <a:ext cx="977051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>
                <a:solidFill>
                  <a:srgbClr val="FF0000"/>
                </a:solidFill>
              </a:rPr>
              <a:t>MS-1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="" xmlns:a16="http://schemas.microsoft.com/office/drawing/2014/main" id="{DF8151EA-49DF-4B31-A2AD-58A7B10C136F}"/>
              </a:ext>
            </a:extLst>
          </p:cNvPr>
          <p:cNvSpPr txBox="1"/>
          <p:nvPr/>
        </p:nvSpPr>
        <p:spPr>
          <a:xfrm>
            <a:off x="6238685" y="5022622"/>
            <a:ext cx="977051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>
                <a:solidFill>
                  <a:srgbClr val="FF0000"/>
                </a:solidFill>
              </a:rPr>
              <a:t>MS-2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58E6B1F6-52B5-4695-8835-BE5058590E11}"/>
              </a:ext>
            </a:extLst>
          </p:cNvPr>
          <p:cNvSpPr txBox="1"/>
          <p:nvPr/>
        </p:nvSpPr>
        <p:spPr>
          <a:xfrm>
            <a:off x="7561125" y="2541539"/>
            <a:ext cx="1430500" cy="52322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>
                <a:solidFill>
                  <a:srgbClr val="FF0000"/>
                </a:solidFill>
              </a:rPr>
              <a:t>SERVICE DISCOVERY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="" xmlns:a16="http://schemas.microsoft.com/office/drawing/2014/main" id="{83D15AFC-3FD0-48A3-BC68-89D13B69E9DC}"/>
              </a:ext>
            </a:extLst>
          </p:cNvPr>
          <p:cNvSpPr txBox="1"/>
          <p:nvPr/>
        </p:nvSpPr>
        <p:spPr>
          <a:xfrm>
            <a:off x="7561124" y="3386749"/>
            <a:ext cx="1499497" cy="89255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>
                <a:solidFill>
                  <a:srgbClr val="FF0000"/>
                </a:solidFill>
              </a:rPr>
              <a:t>MONITOR </a:t>
            </a:r>
            <a:r>
              <a:rPr lang="fr-MA" sz="1400" dirty="0" smtClean="0">
                <a:solidFill>
                  <a:srgbClr val="FF0000"/>
                </a:solidFill>
              </a:rPr>
              <a:t>DASHBOARD</a:t>
            </a:r>
          </a:p>
          <a:p>
            <a:pPr algn="ctr"/>
            <a:r>
              <a:rPr lang="fr-MA" sz="1200" dirty="0" smtClean="0">
                <a:solidFill>
                  <a:srgbClr val="FF0000"/>
                </a:solidFill>
              </a:rPr>
              <a:t>(Hystrix </a:t>
            </a:r>
            <a:r>
              <a:rPr lang="fr-MA" sz="1200" dirty="0" err="1" smtClean="0">
                <a:solidFill>
                  <a:srgbClr val="FF0000"/>
                </a:solidFill>
              </a:rPr>
              <a:t>dashBoard</a:t>
            </a:r>
            <a:r>
              <a:rPr lang="fr-MA" sz="1200" dirty="0" smtClean="0">
                <a:solidFill>
                  <a:srgbClr val="FF0000"/>
                </a:solidFill>
              </a:rPr>
              <a:t> +turbine)</a:t>
            </a:r>
            <a:endParaRPr lang="fr-MA" sz="1200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="" xmlns:a16="http://schemas.microsoft.com/office/drawing/2014/main" id="{0FC6AED3-E5F9-41DA-9A0F-BE6F18DFCF42}"/>
              </a:ext>
            </a:extLst>
          </p:cNvPr>
          <p:cNvSpPr txBox="1"/>
          <p:nvPr/>
        </p:nvSpPr>
        <p:spPr>
          <a:xfrm>
            <a:off x="7561125" y="4807178"/>
            <a:ext cx="1430500" cy="73866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>
                <a:solidFill>
                  <a:srgbClr val="FF0000"/>
                </a:solidFill>
              </a:rPr>
              <a:t>LOGGING ANALYSES DASHBOARD</a:t>
            </a:r>
          </a:p>
        </p:txBody>
      </p:sp>
      <p:sp>
        <p:nvSpPr>
          <p:cNvPr id="30" name="Cylindre 29">
            <a:extLst>
              <a:ext uri="{FF2B5EF4-FFF2-40B4-BE49-F238E27FC236}">
                <a16:creationId xmlns="" xmlns:a16="http://schemas.microsoft.com/office/drawing/2014/main" id="{93C308E8-6CE4-4E61-83F2-C3E35C1BC866}"/>
              </a:ext>
            </a:extLst>
          </p:cNvPr>
          <p:cNvSpPr/>
          <p:nvPr/>
        </p:nvSpPr>
        <p:spPr>
          <a:xfrm>
            <a:off x="5225169" y="5792653"/>
            <a:ext cx="847141" cy="716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DB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="" xmlns:a16="http://schemas.microsoft.com/office/drawing/2014/main" id="{28CD1235-2869-4403-8DE4-57617D712080}"/>
              </a:ext>
            </a:extLst>
          </p:cNvPr>
          <p:cNvCxnSpPr>
            <a:cxnSpLocks/>
          </p:cNvCxnSpPr>
          <p:nvPr/>
        </p:nvCxnSpPr>
        <p:spPr>
          <a:xfrm flipV="1">
            <a:off x="5836987" y="5374285"/>
            <a:ext cx="683080" cy="355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="" xmlns:a16="http://schemas.microsoft.com/office/drawing/2014/main" id="{2F3753E6-E649-4B70-8D5A-D1FD3ED90852}"/>
              </a:ext>
            </a:extLst>
          </p:cNvPr>
          <p:cNvCxnSpPr>
            <a:cxnSpLocks/>
          </p:cNvCxnSpPr>
          <p:nvPr/>
        </p:nvCxnSpPr>
        <p:spPr>
          <a:xfrm>
            <a:off x="4735659" y="5374285"/>
            <a:ext cx="658003" cy="355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="" xmlns:a16="http://schemas.microsoft.com/office/drawing/2014/main" id="{8F1105F7-EF63-49AD-B4CB-4416687FC5E5}"/>
              </a:ext>
            </a:extLst>
          </p:cNvPr>
          <p:cNvCxnSpPr>
            <a:cxnSpLocks/>
          </p:cNvCxnSpPr>
          <p:nvPr/>
        </p:nvCxnSpPr>
        <p:spPr>
          <a:xfrm>
            <a:off x="4490908" y="3294870"/>
            <a:ext cx="867218" cy="66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09B2BBF2-F824-435C-90B8-2C1E765ED3C9}"/>
              </a:ext>
            </a:extLst>
          </p:cNvPr>
          <p:cNvCxnSpPr>
            <a:stCxn id="23" idx="2"/>
          </p:cNvCxnSpPr>
          <p:nvPr/>
        </p:nvCxnSpPr>
        <p:spPr>
          <a:xfrm flipH="1">
            <a:off x="5895504" y="3280203"/>
            <a:ext cx="928816" cy="67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="" xmlns:a16="http://schemas.microsoft.com/office/drawing/2014/main" id="{98E51C40-3EA0-4156-9388-64C5016F97A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648738" y="3280203"/>
            <a:ext cx="1" cy="67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="" xmlns:a16="http://schemas.microsoft.com/office/drawing/2014/main" id="{FF36D1A6-601E-4139-9C16-A27EEC824BB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140569" y="4278957"/>
            <a:ext cx="586642" cy="74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="" xmlns:a16="http://schemas.microsoft.com/office/drawing/2014/main" id="{1753EFBD-3BC0-4A26-ADEA-7BF3FAA7FF5D}"/>
              </a:ext>
            </a:extLst>
          </p:cNvPr>
          <p:cNvCxnSpPr>
            <a:endCxn id="25" idx="0"/>
          </p:cNvCxnSpPr>
          <p:nvPr/>
        </p:nvCxnSpPr>
        <p:spPr>
          <a:xfrm flipH="1">
            <a:off x="4566290" y="4278957"/>
            <a:ext cx="598524" cy="74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="" xmlns:a16="http://schemas.microsoft.com/office/drawing/2014/main" id="{4DA79AB9-0555-4061-A502-7221FA875249}"/>
              </a:ext>
            </a:extLst>
          </p:cNvPr>
          <p:cNvCxnSpPr/>
          <p:nvPr/>
        </p:nvCxnSpPr>
        <p:spPr>
          <a:xfrm>
            <a:off x="145422" y="3632200"/>
            <a:ext cx="7380000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="" xmlns:a16="http://schemas.microsoft.com/office/drawing/2014/main" id="{8F21D959-570B-4F84-BCA9-A039A2C8433A}"/>
              </a:ext>
            </a:extLst>
          </p:cNvPr>
          <p:cNvCxnSpPr/>
          <p:nvPr/>
        </p:nvCxnSpPr>
        <p:spPr>
          <a:xfrm>
            <a:off x="145422" y="4565878"/>
            <a:ext cx="7380000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="" xmlns:a16="http://schemas.microsoft.com/office/drawing/2014/main" id="{C0A58458-F77A-4603-B45E-7E7FF3EDB5F3}"/>
              </a:ext>
            </a:extLst>
          </p:cNvPr>
          <p:cNvCxnSpPr>
            <a:stCxn id="23" idx="2"/>
          </p:cNvCxnSpPr>
          <p:nvPr/>
        </p:nvCxnSpPr>
        <p:spPr>
          <a:xfrm>
            <a:off x="6824320" y="3280203"/>
            <a:ext cx="0" cy="17424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="" xmlns:a16="http://schemas.microsoft.com/office/drawing/2014/main" id="{A764111D-566C-4038-8EBD-67E98E1CE6B9}"/>
              </a:ext>
            </a:extLst>
          </p:cNvPr>
          <p:cNvCxnSpPr/>
          <p:nvPr/>
        </p:nvCxnSpPr>
        <p:spPr>
          <a:xfrm>
            <a:off x="4490908" y="3280203"/>
            <a:ext cx="0" cy="17424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="" xmlns:a16="http://schemas.microsoft.com/office/drawing/2014/main" id="{3B6B26B3-DA15-4CEF-A543-B190F38F6AF4}"/>
              </a:ext>
            </a:extLst>
          </p:cNvPr>
          <p:cNvSpPr txBox="1"/>
          <p:nvPr/>
        </p:nvSpPr>
        <p:spPr>
          <a:xfrm>
            <a:off x="623403" y="6231824"/>
            <a:ext cx="138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dirty="0"/>
              <a:t>CB: Circuit Breaker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="" xmlns:a16="http://schemas.microsoft.com/office/drawing/2014/main" id="{242248DF-30B9-4488-9794-8BDFBAB1F60A}"/>
              </a:ext>
            </a:extLst>
          </p:cNvPr>
          <p:cNvSpPr txBox="1"/>
          <p:nvPr/>
        </p:nvSpPr>
        <p:spPr>
          <a:xfrm>
            <a:off x="623403" y="6451410"/>
            <a:ext cx="138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dirty="0"/>
              <a:t>LB: </a:t>
            </a:r>
            <a:r>
              <a:rPr lang="fr-MA" sz="1200" dirty="0" err="1"/>
              <a:t>Load</a:t>
            </a:r>
            <a:r>
              <a:rPr lang="fr-MA" sz="1200" dirty="0"/>
              <a:t> Balancer</a:t>
            </a:r>
          </a:p>
        </p:txBody>
      </p:sp>
    </p:spTree>
    <p:extLst>
      <p:ext uri="{BB962C8B-B14F-4D97-AF65-F5344CB8AC3E}">
        <p14:creationId xmlns:p14="http://schemas.microsoft.com/office/powerpoint/2010/main" val="298790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Déclinaison Architecture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8324" y="1491049"/>
            <a:ext cx="8147395" cy="498389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fr-FR" sz="11200" b="1" dirty="0" err="1"/>
              <a:t>Edge</a:t>
            </a:r>
            <a:r>
              <a:rPr lang="fr-FR" sz="11200" b="1" dirty="0"/>
              <a:t> Server   (</a:t>
            </a:r>
            <a:r>
              <a:rPr lang="fr-FR" sz="11200" b="1" dirty="0" err="1"/>
              <a:t>Zuul</a:t>
            </a:r>
            <a:r>
              <a:rPr lang="fr-FR" sz="11200" b="1" dirty="0"/>
              <a:t> reverse Proxy )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200" b="1" dirty="0" smtClean="0"/>
              <a:t> </a:t>
            </a:r>
            <a:r>
              <a:rPr lang="fr-FR" sz="11200" b="1" dirty="0"/>
              <a:t>basé sur </a:t>
            </a:r>
            <a:r>
              <a:rPr lang="fr-FR" sz="11200" b="1" dirty="0" err="1"/>
              <a:t>spring</a:t>
            </a:r>
            <a:r>
              <a:rPr lang="fr-FR" sz="11200" b="1" dirty="0"/>
              <a:t> Boot , </a:t>
            </a:r>
            <a:r>
              <a:rPr lang="fr-FR" sz="11200" b="1" dirty="0" err="1"/>
              <a:t>Netflix</a:t>
            </a:r>
            <a:r>
              <a:rPr lang="fr-FR" sz="11200" b="1" dirty="0"/>
              <a:t> </a:t>
            </a:r>
            <a:r>
              <a:rPr lang="fr-FR" sz="11200" b="1" dirty="0" err="1"/>
              <a:t>Zuul</a:t>
            </a:r>
            <a:r>
              <a:rPr lang="fr-FR" sz="11200" b="1" dirty="0"/>
              <a:t> 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1200" b="1" dirty="0"/>
              <a:t>Gateway Pour les requêtes entrantes 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200" b="1" dirty="0" err="1"/>
              <a:t>Zuul</a:t>
            </a:r>
            <a:r>
              <a:rPr lang="en-US" sz="11200" b="1" dirty="0"/>
              <a:t> </a:t>
            </a:r>
            <a:r>
              <a:rPr lang="en-US" sz="11200" b="1" dirty="0" err="1"/>
              <a:t>permet</a:t>
            </a:r>
            <a:r>
              <a:rPr lang="en-US" sz="11200" b="1" dirty="0"/>
              <a:t> le </a:t>
            </a:r>
            <a:r>
              <a:rPr lang="en-US" sz="11200" b="1" dirty="0" err="1"/>
              <a:t>routage</a:t>
            </a:r>
            <a:r>
              <a:rPr lang="en-US" sz="11200" b="1" dirty="0"/>
              <a:t> </a:t>
            </a:r>
            <a:r>
              <a:rPr lang="en-US" sz="11200" b="1" dirty="0" err="1"/>
              <a:t>Dynamique</a:t>
            </a:r>
            <a:r>
              <a:rPr lang="en-US" sz="11200" b="1" dirty="0"/>
              <a:t> , monitoring, resiliency et la </a:t>
            </a:r>
            <a:r>
              <a:rPr lang="en-US" sz="11200" b="1" dirty="0" err="1" smtClean="0"/>
              <a:t>sécurité</a:t>
            </a:r>
            <a:r>
              <a:rPr lang="en-US" sz="11200" b="1" dirty="0"/>
              <a:t> </a:t>
            </a:r>
            <a:r>
              <a:rPr lang="en-US" sz="11200" b="1" dirty="0" smtClean="0"/>
              <a:t>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200" b="1" dirty="0"/>
              <a:t>Load Shedding </a:t>
            </a:r>
            <a:r>
              <a:rPr lang="en-US" sz="11200" b="1" dirty="0" smtClean="0"/>
              <a:t>: allocation de </a:t>
            </a:r>
            <a:r>
              <a:rPr lang="en-US" sz="11200" b="1" dirty="0" err="1" smtClean="0"/>
              <a:t>capacité</a:t>
            </a:r>
            <a:endParaRPr lang="en-US" sz="11200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1200" b="1" dirty="0" smtClean="0"/>
              <a:t>Pour </a:t>
            </a:r>
            <a:r>
              <a:rPr lang="en-US" sz="11200" b="1" dirty="0" err="1" smtClean="0"/>
              <a:t>chaque</a:t>
            </a:r>
            <a:r>
              <a:rPr lang="en-US" sz="11200" b="1" dirty="0" smtClean="0"/>
              <a:t> type de </a:t>
            </a:r>
            <a:r>
              <a:rPr lang="en-US" sz="11200" b="1" dirty="0" err="1" smtClean="0"/>
              <a:t>requête</a:t>
            </a:r>
            <a:r>
              <a:rPr lang="en-US" sz="11200" b="1" dirty="0" smtClean="0"/>
              <a:t> et elimination des </a:t>
            </a:r>
            <a:r>
              <a:rPr lang="en-US" sz="11200" b="1" dirty="0" err="1" smtClean="0"/>
              <a:t>requêtes</a:t>
            </a:r>
            <a:r>
              <a:rPr lang="en-US" sz="11200" b="1" dirty="0" smtClean="0"/>
              <a:t> qui </a:t>
            </a:r>
            <a:r>
              <a:rPr lang="en-US" sz="11200" b="1" dirty="0" err="1" smtClean="0"/>
              <a:t>dépassent</a:t>
            </a:r>
            <a:r>
              <a:rPr lang="en-US" sz="11200" b="1" dirty="0" smtClean="0"/>
              <a:t> la </a:t>
            </a:r>
            <a:r>
              <a:rPr lang="en-US" sz="11200" b="1" dirty="0" err="1" smtClean="0"/>
              <a:t>limite</a:t>
            </a:r>
            <a:r>
              <a:rPr lang="en-US" sz="11200" b="1" dirty="0" smtClean="0"/>
              <a:t>.</a:t>
            </a:r>
            <a:endParaRPr lang="en-US" sz="11200" b="1" dirty="0"/>
          </a:p>
        </p:txBody>
      </p:sp>
    </p:spTree>
    <p:extLst>
      <p:ext uri="{BB962C8B-B14F-4D97-AF65-F5344CB8AC3E}">
        <p14:creationId xmlns:p14="http://schemas.microsoft.com/office/powerpoint/2010/main" val="3935304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fr-FR" sz="9600" b="1" dirty="0"/>
              <a:t>Eureka Server : </a:t>
            </a:r>
            <a:r>
              <a:rPr lang="fr-FR" sz="9600" b="1" dirty="0" err="1"/>
              <a:t>discovery</a:t>
            </a:r>
            <a:r>
              <a:rPr lang="fr-FR" sz="9600" b="1" dirty="0"/>
              <a:t> server ( </a:t>
            </a:r>
            <a:r>
              <a:rPr lang="fr-FR" sz="9600" b="1" dirty="0" err="1"/>
              <a:t>Ribbon</a:t>
            </a:r>
            <a:r>
              <a:rPr lang="fr-FR" sz="9600" b="1" dirty="0"/>
              <a:t> pour assurer le </a:t>
            </a:r>
            <a:r>
              <a:rPr lang="fr-FR" sz="9600" b="1" dirty="0" err="1"/>
              <a:t>load</a:t>
            </a:r>
            <a:r>
              <a:rPr lang="fr-FR" sz="9600" b="1" dirty="0"/>
              <a:t> </a:t>
            </a:r>
            <a:r>
              <a:rPr lang="fr-FR" sz="9600" b="1" dirty="0" err="1"/>
              <a:t>balancing</a:t>
            </a:r>
            <a:r>
              <a:rPr lang="fr-FR" sz="9600" b="1" dirty="0"/>
              <a:t> pour les </a:t>
            </a:r>
            <a:r>
              <a:rPr lang="fr-FR" sz="9600" b="1" dirty="0" err="1"/>
              <a:t>microservices</a:t>
            </a:r>
            <a:r>
              <a:rPr lang="fr-FR" sz="9600" b="1" dirty="0"/>
              <a:t> ).</a:t>
            </a:r>
          </a:p>
          <a:p>
            <a:pPr>
              <a:lnSpc>
                <a:spcPct val="110000"/>
              </a:lnSpc>
            </a:pPr>
            <a:r>
              <a:rPr lang="fr-FR" sz="9600" b="1" dirty="0"/>
              <a:t>Config Server : </a:t>
            </a:r>
            <a:r>
              <a:rPr lang="fr-FR" sz="9600" b="1" dirty="0" err="1"/>
              <a:t>spring</a:t>
            </a:r>
            <a:r>
              <a:rPr lang="fr-FR" sz="9600" b="1" dirty="0"/>
              <a:t> cloud config server , centraliser la configuration , fournit une configuration côté serveur et client pour </a:t>
            </a:r>
            <a:r>
              <a:rPr lang="en-US" sz="9600" b="1" dirty="0" err="1"/>
              <a:t>externaliser</a:t>
            </a:r>
            <a:r>
              <a:rPr lang="en-US" sz="9600" b="1" dirty="0"/>
              <a:t> la configuration pour un </a:t>
            </a:r>
            <a:r>
              <a:rPr lang="en-US" sz="9600" b="1" dirty="0" err="1"/>
              <a:t>systéme</a:t>
            </a:r>
            <a:r>
              <a:rPr lang="en-US" sz="9600" b="1" dirty="0"/>
              <a:t> </a:t>
            </a:r>
            <a:r>
              <a:rPr lang="en-US" sz="9600" b="1" dirty="0" err="1"/>
              <a:t>distribué</a:t>
            </a:r>
            <a:r>
              <a:rPr lang="en-US" sz="9600" b="1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sz="9600" b="1" dirty="0" smtClean="0"/>
              <a:t>Logging </a:t>
            </a:r>
            <a:r>
              <a:rPr lang="en-US" sz="6400" b="1" dirty="0" smtClean="0"/>
              <a:t>: </a:t>
            </a:r>
            <a:r>
              <a:rPr lang="en-US" sz="6400" b="1" dirty="0" err="1" smtClean="0"/>
              <a:t>zippKin</a:t>
            </a:r>
            <a:r>
              <a:rPr lang="en-US" sz="6400" b="1" dirty="0" smtClean="0"/>
              <a:t> </a:t>
            </a:r>
            <a:r>
              <a:rPr lang="fr-FR" sz="6400" dirty="0" err="1" smtClean="0"/>
              <a:t>distributed</a:t>
            </a:r>
            <a:r>
              <a:rPr lang="fr-FR" sz="6400" dirty="0" smtClean="0"/>
              <a:t> </a:t>
            </a:r>
            <a:r>
              <a:rPr lang="fr-FR" sz="6400" dirty="0" err="1"/>
              <a:t>tracing</a:t>
            </a:r>
            <a:r>
              <a:rPr lang="fr-FR" sz="6400" dirty="0"/>
              <a:t> </a:t>
            </a:r>
            <a:r>
              <a:rPr lang="fr-FR" sz="6400" dirty="0" smtClean="0"/>
              <a:t>system en combinaison  </a:t>
            </a:r>
            <a:r>
              <a:rPr lang="fr-FR" sz="6400" dirty="0" err="1" smtClean="0"/>
              <a:t>sleuth</a:t>
            </a:r>
            <a:r>
              <a:rPr lang="fr-FR" sz="6400" dirty="0" smtClean="0"/>
              <a:t> 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6400" dirty="0"/>
              <a:t> </a:t>
            </a:r>
            <a:r>
              <a:rPr lang="fr-FR" sz="6400" dirty="0" smtClean="0"/>
              <a:t>      ELK (profil assurant suivi avec </a:t>
            </a:r>
            <a:r>
              <a:rPr lang="fr-FR" sz="6400" dirty="0" err="1" smtClean="0"/>
              <a:t>dahsboard</a:t>
            </a:r>
            <a:r>
              <a:rPr lang="fr-FR" sz="6400" dirty="0" smtClean="0"/>
              <a:t> sur la </a:t>
            </a:r>
            <a:r>
              <a:rPr lang="fr-FR" sz="6400" dirty="0" err="1" smtClean="0"/>
              <a:t>prod</a:t>
            </a:r>
            <a:r>
              <a:rPr lang="fr-FR" sz="6400" dirty="0" smtClean="0"/>
              <a:t> ) .</a:t>
            </a:r>
            <a:r>
              <a:rPr lang="fr-FR" sz="9600" b="1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fr-FR" sz="9600" b="1" dirty="0" smtClean="0"/>
              <a:t>Circuit </a:t>
            </a:r>
            <a:r>
              <a:rPr lang="fr-FR" sz="9600" b="1" dirty="0" err="1" smtClean="0"/>
              <a:t>Breaker</a:t>
            </a:r>
            <a:r>
              <a:rPr lang="fr-FR" sz="9600" b="1" dirty="0" smtClean="0"/>
              <a:t> : </a:t>
            </a:r>
            <a:r>
              <a:rPr lang="fr-FR" sz="9600" b="1" smtClean="0"/>
              <a:t>Hystrix ( résilient </a:t>
            </a:r>
            <a:r>
              <a:rPr lang="fr-FR" sz="9600" b="1" dirty="0" smtClean="0"/>
              <a:t>service).</a:t>
            </a:r>
            <a:endParaRPr lang="fr-FR" sz="9600" b="1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1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9404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Monitoring et dashboard : Turbine/Netflix </a:t>
            </a:r>
            <a:r>
              <a:rPr lang="en-US" sz="1800" b="1" dirty="0" err="1"/>
              <a:t>Hystrix</a:t>
            </a:r>
            <a:r>
              <a:rPr lang="en-US" sz="1800" b="1" dirty="0"/>
              <a:t>  aggregation de stream et </a:t>
            </a:r>
            <a:r>
              <a:rPr lang="en-US" sz="1800" b="1" dirty="0" err="1"/>
              <a:t>affichage</a:t>
            </a:r>
            <a:r>
              <a:rPr lang="en-US" sz="1800" b="1" dirty="0"/>
              <a:t> temps reel du </a:t>
            </a:r>
            <a:r>
              <a:rPr lang="en-US" sz="1800" b="1" dirty="0" err="1"/>
              <a:t>healty</a:t>
            </a:r>
            <a:r>
              <a:rPr lang="en-US" sz="1800" b="1" dirty="0"/>
              <a:t> service : </a:t>
            </a:r>
            <a:br>
              <a:rPr lang="en-US" sz="1800" b="1" dirty="0"/>
            </a:br>
            <a:r>
              <a:rPr lang="en-US" sz="1800" b="1" dirty="0"/>
              <a:t> </a:t>
            </a:r>
            <a:br>
              <a:rPr lang="en-US" sz="1800" b="1" dirty="0"/>
            </a:br>
            <a:r>
              <a:rPr lang="en-US" sz="1800" b="1" dirty="0"/>
              <a:t>samples :</a:t>
            </a:r>
            <a:endParaRPr lang="fr-FR" sz="1800" dirty="0"/>
          </a:p>
        </p:txBody>
      </p:sp>
      <p:pic>
        <p:nvPicPr>
          <p:cNvPr id="4" name="Picture 2" descr="https://github.com/Netflix/Turbine/wiki/images/NetflixDas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84" y="1825625"/>
            <a:ext cx="67784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54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Resources</a:t>
            </a:r>
            <a:r>
              <a:rPr lang="fr-FR" dirty="0" smtClean="0"/>
              <a:t>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128172" cy="4351338"/>
          </a:xfrm>
        </p:spPr>
        <p:txBody>
          <a:bodyPr/>
          <a:lstStyle/>
          <a:p>
            <a:r>
              <a:rPr lang="fr-FR" dirty="0"/>
              <a:t>Resource </a:t>
            </a:r>
            <a:r>
              <a:rPr lang="fr-FR" dirty="0" smtClean="0"/>
              <a:t>Data : </a:t>
            </a:r>
            <a:r>
              <a:rPr lang="fr-FR" i="1" dirty="0" err="1"/>
              <a:t>resource</a:t>
            </a:r>
            <a:r>
              <a:rPr lang="fr-FR" i="1" dirty="0"/>
              <a:t> </a:t>
            </a:r>
            <a:r>
              <a:rPr lang="fr-FR" i="1" dirty="0" smtClean="0"/>
              <a:t>model qui </a:t>
            </a:r>
            <a:r>
              <a:rPr lang="fr-FR" i="1" dirty="0" err="1" smtClean="0"/>
              <a:t>specifie</a:t>
            </a:r>
            <a:r>
              <a:rPr lang="fr-FR" i="1" dirty="0" smtClean="0"/>
              <a:t> le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mapping of the application data </a:t>
            </a:r>
            <a:r>
              <a:rPr lang="en-US" dirty="0" smtClean="0"/>
              <a:t>model , la data et son comportment.</a:t>
            </a:r>
            <a:endParaRPr lang="fr-FR" dirty="0" smtClean="0"/>
          </a:p>
          <a:p>
            <a:r>
              <a:rPr lang="fr-FR" dirty="0" smtClean="0"/>
              <a:t>REST </a:t>
            </a:r>
            <a:r>
              <a:rPr lang="fr-FR" dirty="0" err="1" smtClean="0"/>
              <a:t>Metadata</a:t>
            </a:r>
            <a:r>
              <a:rPr lang="fr-FR" dirty="0" smtClean="0"/>
              <a:t> ( </a:t>
            </a:r>
            <a:r>
              <a:rPr lang="fr-FR" dirty="0" err="1" smtClean="0"/>
              <a:t>Hateoas</a:t>
            </a:r>
            <a:r>
              <a:rPr lang="fr-FR" dirty="0" smtClean="0"/>
              <a:t>) : inclure les </a:t>
            </a:r>
            <a:r>
              <a:rPr lang="fr-FR" dirty="0" err="1" smtClean="0"/>
              <a:t>URLs</a:t>
            </a:r>
            <a:r>
              <a:rPr lang="fr-FR" dirty="0" smtClean="0"/>
              <a:t> et leurs relations </a:t>
            </a:r>
            <a:r>
              <a:rPr lang="fr-FR" dirty="0" err="1" smtClean="0"/>
              <a:t>samples</a:t>
            </a:r>
            <a:r>
              <a:rPr lang="fr-FR" dirty="0" smtClean="0"/>
              <a:t> : 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53942"/>
              </p:ext>
            </p:extLst>
          </p:nvPr>
        </p:nvGraphicFramePr>
        <p:xfrm>
          <a:off x="628650" y="3132614"/>
          <a:ext cx="8128172" cy="1737360"/>
        </p:xfrm>
        <a:graphic>
          <a:graphicData uri="http://schemas.openxmlformats.org/drawingml/2006/table">
            <a:tbl>
              <a:tblPr/>
              <a:tblGrid>
                <a:gridCol w="1300508"/>
                <a:gridCol w="812817"/>
                <a:gridCol w="6014847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err="1">
                          <a:effectLst/>
                        </a:rPr>
                        <a:t>Attribute</a:t>
                      </a:r>
                      <a:endParaRPr lang="fr-FR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Identifies the unique ID of a resource.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href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Identifies the URL of the current resource.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link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Identifies a relationship for a resource. This attribute is itself an object and has “</a:t>
                      </a:r>
                      <a:r>
                        <a:rPr lang="en-US" dirty="0" err="1">
                          <a:effectLst/>
                        </a:rPr>
                        <a:t>rel</a:t>
                      </a:r>
                      <a:r>
                        <a:rPr lang="en-US" dirty="0">
                          <a:effectLst/>
                        </a:rPr>
                        <a:t>” “</a:t>
                      </a:r>
                      <a:r>
                        <a:rPr lang="en-US" dirty="0" err="1">
                          <a:effectLst/>
                        </a:rPr>
                        <a:t>href</a:t>
                      </a:r>
                      <a:r>
                        <a:rPr lang="en-US" dirty="0">
                          <a:effectLst/>
                        </a:rPr>
                        <a:t>” attributes.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42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7519</TotalTime>
  <Words>470</Words>
  <Application>Microsoft Office PowerPoint</Application>
  <PresentationFormat>Affichage à l'écran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Déclinaison Architecture</vt:lpstr>
      <vt:lpstr>Présentation PowerPoint</vt:lpstr>
      <vt:lpstr> Monitoring et dashboard : Turbine/Netflix Hystrix  aggregation de stream et affichage temps reel du healty service :    samples :</vt:lpstr>
      <vt:lpstr>Resources API</vt:lpstr>
      <vt:lpstr>Securité : </vt:lpstr>
      <vt:lpstr>Présentation PowerPoint</vt:lpstr>
      <vt:lpstr>Présentation PowerPoint</vt:lpstr>
      <vt:lpstr>Dev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Meriem Bouzraa</dc:creator>
  <cp:lastModifiedBy>Khai Anis</cp:lastModifiedBy>
  <cp:revision>43</cp:revision>
  <dcterms:created xsi:type="dcterms:W3CDTF">2018-02-20T12:53:29Z</dcterms:created>
  <dcterms:modified xsi:type="dcterms:W3CDTF">2018-03-05T11:31:43Z</dcterms:modified>
</cp:coreProperties>
</file>