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3" r:id="rId4"/>
    <p:sldId id="262" r:id="rId5"/>
    <p:sldId id="266" r:id="rId6"/>
    <p:sldId id="267" r:id="rId7"/>
    <p:sldId id="268" r:id="rId8"/>
    <p:sldId id="259" r:id="rId9"/>
    <p:sldId id="264" r:id="rId10"/>
    <p:sldId id="269" r:id="rId11"/>
    <p:sldId id="270" r:id="rId12"/>
    <p:sldId id="257"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81" autoAdjust="0"/>
  </p:normalViewPr>
  <p:slideViewPr>
    <p:cSldViewPr snapToGrid="0">
      <p:cViewPr varScale="1">
        <p:scale>
          <a:sx n="81" d="100"/>
          <a:sy n="81" d="100"/>
        </p:scale>
        <p:origin x="17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5F93A-F924-4B84-B978-A4DC22522162}" type="datetimeFigureOut">
              <a:rPr lang="fr-FR" smtClean="0"/>
              <a:t>09/10/2018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358E7-152C-4229-A225-E0AB21D4518C}" type="slidenum">
              <a:rPr lang="fr-FR" smtClean="0"/>
              <a:t>‹N°›</a:t>
            </a:fld>
            <a:endParaRPr lang="fr-FR"/>
          </a:p>
        </p:txBody>
      </p:sp>
    </p:spTree>
    <p:extLst>
      <p:ext uri="{BB962C8B-B14F-4D97-AF65-F5344CB8AC3E}">
        <p14:creationId xmlns:p14="http://schemas.microsoft.com/office/powerpoint/2010/main" val="95336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a:t>
            </a:r>
            <a:r>
              <a:rPr lang="fr-FR" baseline="0" dirty="0" smtClean="0"/>
              <a:t> savoir, </a:t>
            </a:r>
            <a:r>
              <a:rPr lang="fr-FR" baseline="0" dirty="0" smtClean="0"/>
              <a:t>on a deux algorithmes de </a:t>
            </a:r>
            <a:r>
              <a:rPr lang="fr-FR" baseline="0" dirty="0" err="1" smtClean="0"/>
              <a:t>Health</a:t>
            </a:r>
            <a:r>
              <a:rPr lang="fr-FR" baseline="0" dirty="0" smtClean="0"/>
              <a:t> check : </a:t>
            </a:r>
            <a:endParaRPr lang="fr-FR" baseline="0" dirty="0" smtClean="0"/>
          </a:p>
          <a:p>
            <a:r>
              <a:rPr lang="en-US" sz="1200" b="0" i="0" kern="1200" dirty="0" smtClean="0">
                <a:solidFill>
                  <a:schemeClr val="tx1"/>
                </a:solidFill>
                <a:effectLst/>
                <a:latin typeface="+mn-lt"/>
                <a:ea typeface="+mn-ea"/>
                <a:cs typeface="+mn-cs"/>
              </a:rPr>
              <a:t>Health checks </a:t>
            </a:r>
            <a:r>
              <a:rPr lang="en-US" sz="1200" b="0" i="0" kern="1200" dirty="0" err="1" smtClean="0">
                <a:solidFill>
                  <a:schemeClr val="tx1"/>
                </a:solidFill>
                <a:effectLst/>
                <a:latin typeface="+mn-lt"/>
                <a:ea typeface="+mn-ea"/>
                <a:cs typeface="+mn-cs"/>
              </a:rPr>
              <a:t>actifs</a:t>
            </a:r>
            <a:endParaRPr lang="en-US" sz="1200" b="0" i="0" kern="1200" dirty="0" smtClean="0">
              <a:solidFill>
                <a:schemeClr val="tx1"/>
              </a:solidFill>
              <a:effectLst/>
              <a:latin typeface="+mn-lt"/>
              <a:ea typeface="+mn-ea"/>
              <a:cs typeface="+mn-cs"/>
            </a:endParaRPr>
          </a:p>
          <a:p>
            <a:r>
              <a:rPr lang="fr-FR" dirty="0" smtClean="0"/>
              <a:t>Dans ce cas, le</a:t>
            </a:r>
            <a:r>
              <a:rPr lang="fr-FR" baseline="0" dirty="0" smtClean="0"/>
              <a:t> </a:t>
            </a:r>
            <a:r>
              <a:rPr lang="en-US" sz="1200" b="0" i="0" kern="1200" dirty="0" smtClean="0">
                <a:solidFill>
                  <a:schemeClr val="tx1"/>
                </a:solidFill>
                <a:effectLst/>
                <a:latin typeface="+mn-lt"/>
                <a:ea typeface="+mn-ea"/>
                <a:cs typeface="+mn-cs"/>
              </a:rPr>
              <a:t>load balancer</a:t>
            </a:r>
            <a:r>
              <a:rPr lang="fr-FR" dirty="0" smtClean="0"/>
              <a:t> «teste» périodiquement les serveurs en amont en envoyant une demande de contrôle d'intégrité spéciale. Si le</a:t>
            </a:r>
            <a:r>
              <a:rPr lang="fr-FR" baseline="0" dirty="0" smtClean="0"/>
              <a:t> </a:t>
            </a:r>
            <a:r>
              <a:rPr lang="en-US" sz="1200" b="0" i="0" kern="1200" dirty="0" smtClean="0">
                <a:solidFill>
                  <a:schemeClr val="tx1"/>
                </a:solidFill>
                <a:effectLst/>
                <a:latin typeface="+mn-lt"/>
                <a:ea typeface="+mn-ea"/>
                <a:cs typeface="+mn-cs"/>
              </a:rPr>
              <a:t>load balancer</a:t>
            </a:r>
            <a:r>
              <a:rPr lang="fr-FR" dirty="0" smtClean="0"/>
              <a:t> ne parvient pas à obtenir une réponse du serveur en amont, ou si la réponse n'est pas comme prévu, il désactive le trafic sur le serveur. Par exemple, il est courant d’exiger que la réponse du serveur comprenne le code 200 OK HTTP. Si le serveur expire ou répond avec une erreur de serveur 500, il n'est pas sain.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health checks</a:t>
            </a:r>
            <a:r>
              <a:rPr lang="en-US" sz="1200" b="0" i="0" kern="1200" baseline="0" dirty="0" smtClean="0">
                <a:solidFill>
                  <a:schemeClr val="tx1"/>
                </a:solidFill>
                <a:effectLst/>
                <a:latin typeface="+mn-lt"/>
                <a:ea typeface="+mn-ea"/>
                <a:cs typeface="+mn-cs"/>
              </a:rPr>
              <a:t> </a:t>
            </a:r>
            <a:r>
              <a:rPr lang="fr-FR" dirty="0" smtClean="0"/>
              <a:t>passifs</a:t>
            </a:r>
          </a:p>
          <a:p>
            <a:r>
              <a:rPr lang="fr-FR" dirty="0" smtClean="0"/>
              <a:t>Dans ce cas, le</a:t>
            </a:r>
            <a:r>
              <a:rPr lang="fr-FR" baseline="0" dirty="0" smtClean="0"/>
              <a:t> </a:t>
            </a:r>
            <a:r>
              <a:rPr lang="en-US" sz="1200" b="0" i="0" kern="1200" dirty="0" smtClean="0">
                <a:solidFill>
                  <a:schemeClr val="tx1"/>
                </a:solidFill>
                <a:effectLst/>
                <a:latin typeface="+mn-lt"/>
                <a:ea typeface="+mn-ea"/>
                <a:cs typeface="+mn-cs"/>
              </a:rPr>
              <a:t>load balancer</a:t>
            </a:r>
            <a:r>
              <a:rPr lang="fr-FR" dirty="0" smtClean="0"/>
              <a:t> surveille les demandes réelles au fur et à mesure qu'elles passent. Si le nombre de demandes ayant échoué dépasse un seuil, cela signifie que l'hôte est défectueux.</a:t>
            </a:r>
          </a:p>
          <a:p>
            <a:r>
              <a:rPr lang="fr-FR" dirty="0" smtClean="0"/>
              <a:t>Si l'une des vérifications ci-dessus n'est pas remplie, Eureka (registre </a:t>
            </a:r>
            <a:r>
              <a:rPr lang="fr-FR" dirty="0" err="1" smtClean="0"/>
              <a:t>Netflix</a:t>
            </a:r>
            <a:r>
              <a:rPr lang="fr-FR" dirty="0" smtClean="0"/>
              <a:t> Service pour l'équilibrage de charge et le basculement résilients de niveau intermédiaire) en informe le </a:t>
            </a:r>
            <a:r>
              <a:rPr lang="fr-FR" dirty="0" err="1" smtClean="0"/>
              <a:t>noeud</a:t>
            </a:r>
            <a:r>
              <a:rPr lang="fr-FR" dirty="0" smtClean="0"/>
              <a:t> et le supprime de </a:t>
            </a:r>
            <a:r>
              <a:rPr lang="fr-FR" dirty="0" err="1" smtClean="0"/>
              <a:t>Discovery</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2</a:t>
            </a:fld>
            <a:endParaRPr lang="fr-FR"/>
          </a:p>
        </p:txBody>
      </p:sp>
    </p:spTree>
    <p:extLst>
      <p:ext uri="{BB962C8B-B14F-4D97-AF65-F5344CB8AC3E}">
        <p14:creationId xmlns:p14="http://schemas.microsoft.com/office/powerpoint/2010/main" val="403104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smtClean="0"/>
              <a:t>ZooKeeper</a:t>
            </a:r>
            <a:r>
              <a:rPr lang="fr-FR" dirty="0" smtClean="0"/>
              <a:t> est un service centralisé permettant de gérer les informations de configuration, de nommer, de fournir une synchronisation distribuée et de fournir des services de groupe.</a:t>
            </a:r>
            <a:endParaRPr lang="en-US" b="1" dirty="0" smtClean="0"/>
          </a:p>
          <a:p>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3</a:t>
            </a:fld>
            <a:endParaRPr lang="fr-FR"/>
          </a:p>
        </p:txBody>
      </p:sp>
    </p:spTree>
    <p:extLst>
      <p:ext uri="{BB962C8B-B14F-4D97-AF65-F5344CB8AC3E}">
        <p14:creationId xmlns:p14="http://schemas.microsoft.com/office/powerpoint/2010/main" val="2297331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smtClean="0"/>
              <a:t>Les principales caractéristiques de Consul sont:</a:t>
            </a:r>
            <a:br>
              <a:rPr lang="fr-FR" dirty="0" smtClean="0"/>
            </a:br>
            <a:r>
              <a:rPr lang="fr-FR" dirty="0" smtClean="0"/>
              <a:t/>
            </a:r>
            <a:br>
              <a:rPr lang="fr-FR" dirty="0" smtClean="0"/>
            </a:br>
            <a:r>
              <a:rPr lang="fr-FR" dirty="0" smtClean="0"/>
              <a:t>    Découverte de services(Service </a:t>
            </a:r>
            <a:r>
              <a:rPr lang="fr-FR" dirty="0" err="1" smtClean="0"/>
              <a:t>Discovery</a:t>
            </a:r>
            <a:r>
              <a:rPr lang="fr-FR" dirty="0" smtClean="0"/>
              <a:t>):</a:t>
            </a:r>
          </a:p>
          <a:p>
            <a:pPr marL="0" indent="0">
              <a:buNone/>
            </a:pPr>
            <a:r>
              <a:rPr lang="fr-FR" dirty="0" smtClean="0"/>
              <a:t> les clients de Consul peuvent enregistrer un service, tel que api ou </a:t>
            </a:r>
            <a:r>
              <a:rPr lang="fr-FR" dirty="0" err="1" smtClean="0"/>
              <a:t>mysql</a:t>
            </a:r>
            <a:r>
              <a:rPr lang="fr-FR" dirty="0" smtClean="0"/>
              <a:t>, et d'autres clients peuvent utiliser Consul pour découvrir les fournisseurs d'un service donné. À l'aide de DNS ou de HTTP, les applications peuvent facilement trouver les services dont elles dépendent.</a:t>
            </a:r>
            <a:br>
              <a:rPr lang="fr-FR" dirty="0" smtClean="0"/>
            </a:br>
            <a:r>
              <a:rPr lang="fr-FR" dirty="0" smtClean="0"/>
              <a:t/>
            </a:r>
            <a:br>
              <a:rPr lang="fr-FR" dirty="0" smtClean="0"/>
            </a:br>
            <a:r>
              <a:rPr lang="fr-FR" dirty="0" smtClean="0"/>
              <a:t>    Vérification de l'intégrité(</a:t>
            </a:r>
            <a:r>
              <a:rPr lang="fr-FR" dirty="0" err="1" smtClean="0"/>
              <a:t>Health</a:t>
            </a:r>
            <a:r>
              <a:rPr lang="fr-FR" dirty="0" smtClean="0"/>
              <a:t> </a:t>
            </a:r>
            <a:r>
              <a:rPr lang="fr-FR" dirty="0" err="1" smtClean="0"/>
              <a:t>Checking</a:t>
            </a:r>
            <a:r>
              <a:rPr lang="fr-FR" dirty="0" smtClean="0"/>
              <a:t>):</a:t>
            </a:r>
          </a:p>
          <a:p>
            <a:pPr marL="0" indent="0">
              <a:buNone/>
            </a:pPr>
            <a:r>
              <a:rPr lang="fr-FR" dirty="0" smtClean="0"/>
              <a:t> les clients de Consul peuvent fournir autant de vérifications de l'intégrité, soit associés à un service donné ("le serveur Web renvoie 200 OK"), soit au nœud local ("l'utilisation de la mémoire est inférieure à 90%"). Un opérateur peut utiliser ces informations pour surveiller la santé du cluster. Les composants de découverte de services s'en servent également pour détourner le trafic des hôtes défectueux.</a:t>
            </a:r>
            <a:br>
              <a:rPr lang="fr-FR" dirty="0" smtClean="0"/>
            </a:br>
            <a:r>
              <a:rPr lang="fr-FR" dirty="0" smtClean="0"/>
              <a:t/>
            </a:r>
            <a:br>
              <a:rPr lang="fr-FR" dirty="0" smtClean="0"/>
            </a:br>
            <a:r>
              <a:rPr lang="fr-FR" dirty="0" smtClean="0"/>
              <a:t>    Stockage KV(KV Store):</a:t>
            </a:r>
          </a:p>
          <a:p>
            <a:pPr marL="0" indent="0">
              <a:buNone/>
            </a:pPr>
            <a:r>
              <a:rPr lang="fr-FR" dirty="0" smtClean="0"/>
              <a:t> les applications peuvent utiliser le magasin hiérarchique de clés / valeurs de Consul à diverses fins, notamment la configuration dynamique, le marquage des fonctionnalités, la coordination, l'élection du responsable, etc. La simple API HTTP facilite son utilisation.</a:t>
            </a:r>
            <a:br>
              <a:rPr lang="fr-FR" dirty="0" smtClean="0"/>
            </a:br>
            <a:r>
              <a:rPr lang="fr-FR" dirty="0" smtClean="0"/>
              <a:t/>
            </a:r>
            <a:br>
              <a:rPr lang="fr-FR" dirty="0" smtClean="0"/>
            </a:br>
            <a:r>
              <a:rPr lang="fr-FR" dirty="0" smtClean="0"/>
              <a:t>    Communication de service sécurisée: Consul peut générer et distribuer des certificats TLS pour les services permettant d'établir des connexions TLS mutuelles. Les intentions peuvent être utilisées pour définir les services autorisés à communiquer. La segmentation des services peut être facilement gérée avec des intentions qui peuvent être modifiées en temps réel au lieu d'utiliser des topologies de réseau complexes et des règles de pare-feu statiques.</a:t>
            </a:r>
            <a:br>
              <a:rPr lang="fr-FR" dirty="0" smtClean="0"/>
            </a:br>
            <a:r>
              <a:rPr lang="fr-FR" dirty="0" smtClean="0"/>
              <a:t/>
            </a:r>
            <a:br>
              <a:rPr lang="fr-FR" dirty="0" smtClean="0"/>
            </a:br>
            <a:r>
              <a:rPr lang="fr-FR" dirty="0" smtClean="0"/>
              <a:t>    Multi </a:t>
            </a:r>
            <a:r>
              <a:rPr lang="fr-FR" dirty="0" err="1" smtClean="0"/>
              <a:t>datacenter</a:t>
            </a:r>
            <a:r>
              <a:rPr lang="fr-FR" dirty="0" smtClean="0"/>
              <a:t>: Consul prend en charge plusieurs </a:t>
            </a:r>
            <a:r>
              <a:rPr lang="fr-FR" dirty="0" err="1" smtClean="0"/>
              <a:t>datacenters</a:t>
            </a:r>
            <a:r>
              <a:rPr lang="fr-FR" dirty="0" smtClean="0"/>
              <a:t> prêts à l'emploi. Cela signifie que les utilisateurs de Consul n'ont pas à s'inquiéter de la création de couches supplémentaires d'abstraction pour s'étendre à plusieurs régions.</a:t>
            </a:r>
          </a:p>
          <a:p>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6</a:t>
            </a:fld>
            <a:endParaRPr lang="fr-FR"/>
          </a:p>
        </p:txBody>
      </p:sp>
    </p:spTree>
    <p:extLst>
      <p:ext uri="{BB962C8B-B14F-4D97-AF65-F5344CB8AC3E}">
        <p14:creationId xmlns:p14="http://schemas.microsoft.com/office/powerpoint/2010/main" val="80670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Gossip Protocol</a:t>
            </a:r>
          </a:p>
          <a:p>
            <a:r>
              <a:rPr lang="en-US" sz="1200" b="0" i="0" kern="1200" dirty="0" smtClean="0">
                <a:solidFill>
                  <a:schemeClr val="tx1"/>
                </a:solidFill>
                <a:effectLst/>
                <a:latin typeface="+mn-lt"/>
                <a:ea typeface="+mn-ea"/>
                <a:cs typeface="+mn-cs"/>
              </a:rPr>
              <a:t>The gossip protocol can be used to manage membership, send and receive messages across the cluster. In consul, the usage of gossip protocol occurs in two ways, </a:t>
            </a:r>
            <a:r>
              <a:rPr lang="en-US" sz="1200" b="1" i="0" kern="1200" dirty="0" smtClean="0">
                <a:solidFill>
                  <a:schemeClr val="tx1"/>
                </a:solidFill>
                <a:effectLst/>
                <a:latin typeface="+mn-lt"/>
                <a:ea typeface="+mn-ea"/>
                <a:cs typeface="+mn-cs"/>
              </a:rPr>
              <a:t>WAN</a:t>
            </a:r>
            <a:r>
              <a:rPr lang="en-US" sz="1200" b="0" i="0" kern="1200" dirty="0" smtClean="0">
                <a:solidFill>
                  <a:schemeClr val="tx1"/>
                </a:solidFill>
                <a:effectLst/>
                <a:latin typeface="+mn-lt"/>
                <a:ea typeface="+mn-ea"/>
                <a:cs typeface="+mn-cs"/>
              </a:rPr>
              <a:t> (Wireless Area Network) and </a:t>
            </a:r>
            <a:r>
              <a:rPr lang="en-US" sz="1200" b="1" i="0" kern="1200" dirty="0" smtClean="0">
                <a:solidFill>
                  <a:schemeClr val="tx1"/>
                </a:solidFill>
                <a:effectLst/>
                <a:latin typeface="+mn-lt"/>
                <a:ea typeface="+mn-ea"/>
                <a:cs typeface="+mn-cs"/>
              </a:rPr>
              <a:t>LAN</a:t>
            </a:r>
            <a:r>
              <a:rPr lang="en-US" sz="1200" b="0" i="0" kern="1200" dirty="0" smtClean="0">
                <a:solidFill>
                  <a:schemeClr val="tx1"/>
                </a:solidFill>
                <a:effectLst/>
                <a:latin typeface="+mn-lt"/>
                <a:ea typeface="+mn-ea"/>
                <a:cs typeface="+mn-cs"/>
              </a:rPr>
              <a:t> (Local Area Network). </a:t>
            </a:r>
          </a:p>
          <a:p>
            <a:r>
              <a:rPr lang="en-US" sz="1200" b="0" i="0" kern="1200" dirty="0" smtClean="0">
                <a:solidFill>
                  <a:schemeClr val="tx1"/>
                </a:solidFill>
                <a:effectLst/>
                <a:latin typeface="+mn-lt"/>
                <a:ea typeface="+mn-ea"/>
                <a:cs typeface="+mn-cs"/>
              </a:rPr>
              <a:t>There are three known libraries, which can implement a Gossip Algorithm to discover nodes in a peer-to-peer network −</a:t>
            </a:r>
          </a:p>
          <a:p>
            <a:r>
              <a:rPr lang="en-US" sz="1200" b="1" i="0" kern="1200" dirty="0" err="1" smtClean="0">
                <a:solidFill>
                  <a:schemeClr val="tx1"/>
                </a:solidFill>
                <a:effectLst/>
                <a:latin typeface="+mn-lt"/>
                <a:ea typeface="+mn-ea"/>
                <a:cs typeface="+mn-cs"/>
              </a:rPr>
              <a:t>teknek</a:t>
            </a:r>
            <a:r>
              <a:rPr lang="en-US" sz="1200" b="1" i="0" kern="1200" dirty="0" smtClean="0">
                <a:solidFill>
                  <a:schemeClr val="tx1"/>
                </a:solidFill>
                <a:effectLst/>
                <a:latin typeface="+mn-lt"/>
                <a:ea typeface="+mn-ea"/>
                <a:cs typeface="+mn-cs"/>
              </a:rPr>
              <a:t>-gossip</a:t>
            </a:r>
            <a:r>
              <a:rPr lang="en-US" sz="1200" b="0" i="0" kern="1200" dirty="0" smtClean="0">
                <a:solidFill>
                  <a:schemeClr val="tx1"/>
                </a:solidFill>
                <a:effectLst/>
                <a:latin typeface="+mn-lt"/>
                <a:ea typeface="+mn-ea"/>
                <a:cs typeface="+mn-cs"/>
              </a:rPr>
              <a:t> − It works with UDP and is written in Java.</a:t>
            </a:r>
          </a:p>
          <a:p>
            <a:r>
              <a:rPr lang="en-US" sz="1200" b="1" i="0" kern="1200" dirty="0" smtClean="0">
                <a:solidFill>
                  <a:schemeClr val="tx1"/>
                </a:solidFill>
                <a:effectLst/>
                <a:latin typeface="+mn-lt"/>
                <a:ea typeface="+mn-ea"/>
                <a:cs typeface="+mn-cs"/>
              </a:rPr>
              <a:t>gossip-python</a:t>
            </a:r>
            <a:r>
              <a:rPr lang="en-US" sz="1200" b="0" i="0" kern="1200" dirty="0" smtClean="0">
                <a:solidFill>
                  <a:schemeClr val="tx1"/>
                </a:solidFill>
                <a:effectLst/>
                <a:latin typeface="+mn-lt"/>
                <a:ea typeface="+mn-ea"/>
                <a:cs typeface="+mn-cs"/>
              </a:rPr>
              <a:t> − It utilizes the TCP stack and it is possible to share data via the constructed network as well.</a:t>
            </a:r>
          </a:p>
          <a:p>
            <a:r>
              <a:rPr lang="en-US" sz="1200" b="1" i="0" kern="1200" dirty="0" smtClean="0">
                <a:solidFill>
                  <a:schemeClr val="tx1"/>
                </a:solidFill>
                <a:effectLst/>
                <a:latin typeface="+mn-lt"/>
                <a:ea typeface="+mn-ea"/>
                <a:cs typeface="+mn-cs"/>
              </a:rPr>
              <a:t>Smudge</a:t>
            </a:r>
            <a:r>
              <a:rPr lang="en-US" sz="1200" b="0" i="0" kern="1200" dirty="0" smtClean="0">
                <a:solidFill>
                  <a:schemeClr val="tx1"/>
                </a:solidFill>
                <a:effectLst/>
                <a:latin typeface="+mn-lt"/>
                <a:ea typeface="+mn-ea"/>
                <a:cs typeface="+mn-cs"/>
              </a:rPr>
              <a:t> − It is written in Go and uses UDP to exchange status information.</a:t>
            </a:r>
          </a:p>
          <a:p>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7</a:t>
            </a:fld>
            <a:endParaRPr lang="fr-FR"/>
          </a:p>
        </p:txBody>
      </p:sp>
    </p:spTree>
    <p:extLst>
      <p:ext uri="{BB962C8B-B14F-4D97-AF65-F5344CB8AC3E}">
        <p14:creationId xmlns:p14="http://schemas.microsoft.com/office/powerpoint/2010/main" val="348434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Consul</a:t>
            </a:r>
            <a:r>
              <a:rPr lang="fr-FR" baseline="0" dirty="0" smtClean="0"/>
              <a:t> est </a:t>
            </a:r>
            <a:r>
              <a:rPr lang="fr-FR" baseline="0" dirty="0" err="1" smtClean="0"/>
              <a:t>Muti</a:t>
            </a:r>
            <a:r>
              <a:rPr lang="fr-FR" baseline="0" dirty="0" smtClean="0"/>
              <a:t>-Cloud, il peut orchestrer plusieurs applications en </a:t>
            </a:r>
            <a:r>
              <a:rPr lang="fr-FR" baseline="0" dirty="0" err="1" smtClean="0"/>
              <a:t>SaaS</a:t>
            </a:r>
            <a:r>
              <a:rPr lang="fr-FR" baseline="0" dirty="0" smtClean="0"/>
              <a:t> ou ‘On </a:t>
            </a:r>
            <a:r>
              <a:rPr lang="fr-FR" baseline="0" dirty="0" err="1" smtClean="0"/>
              <a:t>premise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8</a:t>
            </a:fld>
            <a:endParaRPr lang="fr-FR"/>
          </a:p>
        </p:txBody>
      </p:sp>
    </p:spTree>
    <p:extLst>
      <p:ext uri="{BB962C8B-B14F-4D97-AF65-F5344CB8AC3E}">
        <p14:creationId xmlns:p14="http://schemas.microsoft.com/office/powerpoint/2010/main" val="400385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9</a:t>
            </a:fld>
            <a:endParaRPr lang="fr-FR"/>
          </a:p>
        </p:txBody>
      </p:sp>
    </p:spTree>
    <p:extLst>
      <p:ext uri="{BB962C8B-B14F-4D97-AF65-F5344CB8AC3E}">
        <p14:creationId xmlns:p14="http://schemas.microsoft.com/office/powerpoint/2010/main" val="208534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10</a:t>
            </a:fld>
            <a:endParaRPr lang="fr-FR"/>
          </a:p>
        </p:txBody>
      </p:sp>
    </p:spTree>
    <p:extLst>
      <p:ext uri="{BB962C8B-B14F-4D97-AF65-F5344CB8AC3E}">
        <p14:creationId xmlns:p14="http://schemas.microsoft.com/office/powerpoint/2010/main" val="3353135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1358E7-152C-4229-A225-E0AB21D4518C}" type="slidenum">
              <a:rPr lang="fr-FR" smtClean="0"/>
              <a:t>11</a:t>
            </a:fld>
            <a:endParaRPr lang="fr-FR"/>
          </a:p>
        </p:txBody>
      </p:sp>
    </p:spTree>
    <p:extLst>
      <p:ext uri="{BB962C8B-B14F-4D97-AF65-F5344CB8AC3E}">
        <p14:creationId xmlns:p14="http://schemas.microsoft.com/office/powerpoint/2010/main" val="4263278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759EEE2-841A-407B-AF91-B68316FD76EA}" type="datetimeFigureOut">
              <a:rPr lang="fr-FR" smtClean="0"/>
              <a:t>09/10/2018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96409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59EEE2-841A-407B-AF91-B68316FD76EA}" type="datetimeFigureOut">
              <a:rPr lang="fr-FR" smtClean="0"/>
              <a:t>09/10/2018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378532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59EEE2-841A-407B-AF91-B68316FD76EA}" type="datetimeFigureOut">
              <a:rPr lang="fr-FR" smtClean="0"/>
              <a:t>09/10/2018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226947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759EEE2-841A-407B-AF91-B68316FD76EA}" type="datetimeFigureOut">
              <a:rPr lang="fr-FR" smtClean="0"/>
              <a:t>09/10/2018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82388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759EEE2-841A-407B-AF91-B68316FD76EA}" type="datetimeFigureOut">
              <a:rPr lang="fr-FR" smtClean="0"/>
              <a:t>09/10/2018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159847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759EEE2-841A-407B-AF91-B68316FD76EA}" type="datetimeFigureOut">
              <a:rPr lang="fr-FR" smtClean="0"/>
              <a:t>09/10/2018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157425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759EEE2-841A-407B-AF91-B68316FD76EA}" type="datetimeFigureOut">
              <a:rPr lang="fr-FR" smtClean="0"/>
              <a:t>09/10/2018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20407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759EEE2-841A-407B-AF91-B68316FD76EA}" type="datetimeFigureOut">
              <a:rPr lang="fr-FR" smtClean="0"/>
              <a:t>09/10/2018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394314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59EEE2-841A-407B-AF91-B68316FD76EA}" type="datetimeFigureOut">
              <a:rPr lang="fr-FR" smtClean="0"/>
              <a:t>09/10/2018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18173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759EEE2-841A-407B-AF91-B68316FD76EA}" type="datetimeFigureOut">
              <a:rPr lang="fr-FR" smtClean="0"/>
              <a:t>09/10/2018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400750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759EEE2-841A-407B-AF91-B68316FD76EA}" type="datetimeFigureOut">
              <a:rPr lang="fr-FR" smtClean="0"/>
              <a:t>09/10/2018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25CDB53-D222-4F2C-A79E-9554288B25B1}" type="slidenum">
              <a:rPr lang="fr-FR" smtClean="0"/>
              <a:t>‹N°›</a:t>
            </a:fld>
            <a:endParaRPr lang="fr-FR"/>
          </a:p>
        </p:txBody>
      </p:sp>
    </p:spTree>
    <p:extLst>
      <p:ext uri="{BB962C8B-B14F-4D97-AF65-F5344CB8AC3E}">
        <p14:creationId xmlns:p14="http://schemas.microsoft.com/office/powerpoint/2010/main" val="201456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9EEE2-841A-407B-AF91-B68316FD76EA}" type="datetimeFigureOut">
              <a:rPr lang="fr-FR" smtClean="0"/>
              <a:t>09/10/2018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CDB53-D222-4F2C-A79E-9554288B25B1}" type="slidenum">
              <a:rPr lang="fr-FR" smtClean="0"/>
              <a:t>‹N°›</a:t>
            </a:fld>
            <a:endParaRPr lang="fr-FR"/>
          </a:p>
        </p:txBody>
      </p:sp>
    </p:spTree>
    <p:extLst>
      <p:ext uri="{BB962C8B-B14F-4D97-AF65-F5344CB8AC3E}">
        <p14:creationId xmlns:p14="http://schemas.microsoft.com/office/powerpoint/2010/main" val="103090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ervices.io/patterns/service-registry.html" TargetMode="External"/><Relationship Id="rId2" Type="http://schemas.openxmlformats.org/officeDocument/2006/relationships/hyperlink" Target="https://www.marcolancini.it/2018/blog-offensive-infrastructure-consul/" TargetMode="External"/><Relationship Id="rId1" Type="http://schemas.openxmlformats.org/officeDocument/2006/relationships/slideLayout" Target="../slideLayouts/slideLayout2.xml"/><Relationship Id="rId5" Type="http://schemas.openxmlformats.org/officeDocument/2006/relationships/hyperlink" Target="https://www.tutorialspoint.com/consul/" TargetMode="External"/><Relationship Id="rId4" Type="http://schemas.openxmlformats.org/officeDocument/2006/relationships/hyperlink" Target="https://www.consul.io/intro/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zookeeper.apach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coreos/etcd" TargetMode="External"/><Relationship Id="rId4" Type="http://schemas.openxmlformats.org/officeDocument/2006/relationships/hyperlink" Target="https://consul.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127.0.0.1:876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Consul</a:t>
            </a:r>
            <a:endParaRPr lang="fr-FR" dirty="0"/>
          </a:p>
        </p:txBody>
      </p:sp>
      <p:sp>
        <p:nvSpPr>
          <p:cNvPr id="3" name="Sous-titre 2"/>
          <p:cNvSpPr>
            <a:spLocks noGrp="1"/>
          </p:cNvSpPr>
          <p:nvPr>
            <p:ph type="subTitle" idx="1"/>
          </p:nvPr>
        </p:nvSpPr>
        <p:spPr/>
        <p:txBody>
          <a:bodyPr/>
          <a:lstStyle/>
          <a:p>
            <a:r>
              <a:rPr lang="fr-FR" dirty="0" smtClean="0"/>
              <a:t>Une alternative à Eureka?</a:t>
            </a:r>
            <a:endParaRPr lang="fr-FR" dirty="0"/>
          </a:p>
        </p:txBody>
      </p:sp>
    </p:spTree>
    <p:extLst>
      <p:ext uri="{BB962C8B-B14F-4D97-AF65-F5344CB8AC3E}">
        <p14:creationId xmlns:p14="http://schemas.microsoft.com/office/powerpoint/2010/main" val="756622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Run</a:t>
            </a:r>
            <a:r>
              <a:rPr lang="fr-FR" dirty="0" smtClean="0"/>
              <a:t> and </a:t>
            </a:r>
            <a:r>
              <a:rPr lang="fr-FR" dirty="0" err="1" smtClean="0"/>
              <a:t>Connect</a:t>
            </a:r>
            <a:endParaRPr lang="fr-FR" dirty="0"/>
          </a:p>
        </p:txBody>
      </p:sp>
      <p:sp>
        <p:nvSpPr>
          <p:cNvPr id="10" name="AutoShape 10" descr="Citade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11" descr="Barclay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12" descr="itv"/>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13" descr="Spaceflight Industri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AutoShape 14" descr="MyLotto"/>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5" name="AutoShape 9" descr="SAP Ariba"/>
          <p:cNvSpPr>
            <a:spLocks noChangeAspect="1" noChangeArrowheads="1"/>
          </p:cNvSpPr>
          <p:nvPr/>
        </p:nvSpPr>
        <p:spPr bwMode="auto">
          <a:xfrm>
            <a:off x="120650" y="-569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Run and Connect Anywhe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6178" y="1825625"/>
            <a:ext cx="60996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48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Easy</a:t>
            </a:r>
            <a:r>
              <a:rPr lang="fr-FR" dirty="0" smtClean="0"/>
              <a:t> </a:t>
            </a:r>
            <a:r>
              <a:rPr lang="fr-FR" dirty="0" err="1" smtClean="0"/>
              <a:t>integration</a:t>
            </a:r>
            <a:endParaRPr lang="fr-FR" dirty="0"/>
          </a:p>
        </p:txBody>
      </p:sp>
      <p:sp>
        <p:nvSpPr>
          <p:cNvPr id="10" name="AutoShape 10" descr="Citade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11" descr="Barclay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12" descr="itv"/>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13" descr="Spaceflight Industri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AutoShape 14" descr="MyLotto"/>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5" name="AutoShape 9" descr="SAP Ariba"/>
          <p:cNvSpPr>
            <a:spLocks noChangeAspect="1" noChangeArrowheads="1"/>
          </p:cNvSpPr>
          <p:nvPr/>
        </p:nvSpPr>
        <p:spPr bwMode="auto">
          <a:xfrm>
            <a:off x="120650" y="-569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2" name="Picture 4" descr="Extend and Integrat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6178" y="1825625"/>
            <a:ext cx="60996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84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normAutofit/>
          </a:bodyPr>
          <a:lstStyle/>
          <a:p>
            <a:endParaRPr lang="fr-FR" dirty="0" smtClean="0">
              <a:hlinkClick r:id="rId2"/>
            </a:endParaRPr>
          </a:p>
          <a:p>
            <a:r>
              <a:rPr lang="fr-FR" dirty="0" smtClean="0">
                <a:hlinkClick r:id="rId3"/>
              </a:rPr>
              <a:t>https</a:t>
            </a:r>
            <a:r>
              <a:rPr lang="fr-FR" dirty="0">
                <a:hlinkClick r:id="rId3"/>
              </a:rPr>
              <a:t>://microservices.io/patterns/service-registry.html</a:t>
            </a:r>
            <a:endParaRPr lang="fr-FR" dirty="0"/>
          </a:p>
          <a:p>
            <a:r>
              <a:rPr lang="fr-FR" dirty="0" smtClean="0">
                <a:hlinkClick r:id="rId4"/>
              </a:rPr>
              <a:t>https</a:t>
            </a:r>
            <a:r>
              <a:rPr lang="fr-FR" dirty="0">
                <a:hlinkClick r:id="rId4"/>
              </a:rPr>
              <a:t>://www.consul.io/intro/index.html</a:t>
            </a:r>
            <a:endParaRPr lang="fr-FR" dirty="0"/>
          </a:p>
          <a:p>
            <a:r>
              <a:rPr lang="fr-FR" dirty="0">
                <a:hlinkClick r:id="rId5"/>
              </a:rPr>
              <a:t>https://www.tutorialspoint.com/consul/</a:t>
            </a:r>
            <a:endParaRPr lang="fr-FR" dirty="0"/>
          </a:p>
          <a:p>
            <a:r>
              <a:rPr lang="fr-FR" dirty="0"/>
              <a:t>https://dzone.com/articles/microservice-communication-using-consul-ribbon-fei</a:t>
            </a:r>
          </a:p>
          <a:p>
            <a:endParaRPr lang="fr-FR" dirty="0" smtClean="0"/>
          </a:p>
        </p:txBody>
      </p:sp>
    </p:spTree>
    <p:extLst>
      <p:ext uri="{BB962C8B-B14F-4D97-AF65-F5344CB8AC3E}">
        <p14:creationId xmlns:p14="http://schemas.microsoft.com/office/powerpoint/2010/main" val="397007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Demo</a:t>
            </a:r>
            <a:r>
              <a:rPr lang="fr-FR" dirty="0" smtClean="0"/>
              <a:t>(A prévoir)</a:t>
            </a:r>
            <a:endParaRPr lang="fr-FR" dirty="0"/>
          </a:p>
        </p:txBody>
      </p:sp>
      <p:sp>
        <p:nvSpPr>
          <p:cNvPr id="3" name="Espace réservé du contenu 2"/>
          <p:cNvSpPr>
            <a:spLocks noGrp="1"/>
          </p:cNvSpPr>
          <p:nvPr>
            <p:ph idx="1"/>
          </p:nvPr>
        </p:nvSpPr>
        <p:spPr/>
        <p:txBody>
          <a:bodyPr/>
          <a:lstStyle/>
          <a:p>
            <a:r>
              <a:rPr lang="fr-FR" dirty="0" err="1"/>
              <a:t>Demo</a:t>
            </a:r>
            <a:r>
              <a:rPr lang="fr-FR" dirty="0"/>
              <a:t> </a:t>
            </a:r>
            <a:r>
              <a:rPr lang="fr-FR" dirty="0"/>
              <a:t>avec le </a:t>
            </a:r>
            <a:r>
              <a:rPr lang="fr-FR" dirty="0" smtClean="0"/>
              <a:t>projet </a:t>
            </a:r>
            <a:r>
              <a:rPr lang="fr-FR" dirty="0" err="1"/>
              <a:t>spring</a:t>
            </a:r>
            <a:r>
              <a:rPr lang="fr-FR" dirty="0"/>
              <a:t> </a:t>
            </a:r>
            <a:r>
              <a:rPr lang="fr-FR" dirty="0"/>
              <a:t>cloud </a:t>
            </a:r>
            <a:r>
              <a:rPr lang="fr-FR" dirty="0" smtClean="0"/>
              <a:t>consul</a:t>
            </a:r>
            <a:endParaRPr lang="fr-FR" dirty="0"/>
          </a:p>
        </p:txBody>
      </p:sp>
    </p:spTree>
    <p:extLst>
      <p:ext uri="{BB962C8B-B14F-4D97-AF65-F5344CB8AC3E}">
        <p14:creationId xmlns:p14="http://schemas.microsoft.com/office/powerpoint/2010/main" val="14121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Contexte et Solution</a:t>
            </a:r>
            <a:endParaRPr lang="fr-FR" dirty="0"/>
          </a:p>
        </p:txBody>
      </p:sp>
      <p:sp>
        <p:nvSpPr>
          <p:cNvPr id="3" name="Espace réservé du contenu 2"/>
          <p:cNvSpPr>
            <a:spLocks noGrp="1"/>
          </p:cNvSpPr>
          <p:nvPr>
            <p:ph idx="1"/>
          </p:nvPr>
        </p:nvSpPr>
        <p:spPr/>
        <p:txBody>
          <a:bodyPr>
            <a:normAutofit fontScale="70000" lnSpcReduction="20000"/>
          </a:bodyPr>
          <a:lstStyle/>
          <a:p>
            <a:r>
              <a:rPr lang="fr-FR" b="1" dirty="0"/>
              <a:t>Contexte</a:t>
            </a:r>
          </a:p>
          <a:p>
            <a:pPr marL="0" indent="0">
              <a:buNone/>
            </a:pPr>
            <a:r>
              <a:rPr lang="fr-FR" dirty="0" smtClean="0"/>
              <a:t>Les clients d'un service utilisent la </a:t>
            </a:r>
            <a:r>
              <a:rPr lang="fr-FR" dirty="0" err="1" smtClean="0"/>
              <a:t>discovery</a:t>
            </a:r>
            <a:r>
              <a:rPr lang="fr-FR" dirty="0" smtClean="0"/>
              <a:t> côté client ou la </a:t>
            </a:r>
            <a:r>
              <a:rPr lang="fr-FR" dirty="0" err="1" smtClean="0"/>
              <a:t>discovery</a:t>
            </a:r>
            <a:r>
              <a:rPr lang="fr-FR" dirty="0" smtClean="0"/>
              <a:t> côté serveur pour déterminer l'emplacement d'une instance de service à laquelle envoyer des demandes.</a:t>
            </a:r>
          </a:p>
          <a:p>
            <a:r>
              <a:rPr lang="fr-FR" b="1" dirty="0" smtClean="0"/>
              <a:t>Problème</a:t>
            </a:r>
          </a:p>
          <a:p>
            <a:pPr marL="0" indent="0">
              <a:buNone/>
            </a:pPr>
            <a:r>
              <a:rPr lang="fr-FR" dirty="0" smtClean="0"/>
              <a:t>Comment les clients d'un service (dans le cas d'une </a:t>
            </a:r>
            <a:r>
              <a:rPr lang="fr-FR" dirty="0" err="1" smtClean="0"/>
              <a:t>discovery</a:t>
            </a:r>
            <a:r>
              <a:rPr lang="fr-FR" dirty="0" smtClean="0"/>
              <a:t> côté client) </a:t>
            </a:r>
            <a:r>
              <a:rPr lang="fr-FR" dirty="0" smtClean="0"/>
              <a:t>connaissent-ils </a:t>
            </a:r>
            <a:r>
              <a:rPr lang="fr-FR" dirty="0" smtClean="0"/>
              <a:t>les instances disponibles d'un service?</a:t>
            </a:r>
          </a:p>
          <a:p>
            <a:r>
              <a:rPr lang="fr-FR" b="1" dirty="0" smtClean="0"/>
              <a:t>Solution</a:t>
            </a:r>
          </a:p>
          <a:p>
            <a:pPr marL="0" indent="0">
              <a:buNone/>
            </a:pPr>
            <a:r>
              <a:rPr lang="fr-FR" dirty="0" smtClean="0"/>
              <a:t>Un registre de service peut appeler une API </a:t>
            </a:r>
            <a:r>
              <a:rPr lang="fr-FR" dirty="0" err="1" smtClean="0"/>
              <a:t>health</a:t>
            </a:r>
            <a:r>
              <a:rPr lang="fr-FR" dirty="0" smtClean="0"/>
              <a:t> check d’une instance de service pour vérifier qu’elle est capable de gérer les demandes.</a:t>
            </a:r>
          </a:p>
          <a:p>
            <a:pPr marL="0" indent="0">
              <a:buNone/>
            </a:pPr>
            <a:endParaRPr lang="fr-FR" b="1" dirty="0"/>
          </a:p>
          <a:p>
            <a:pPr marL="0" indent="0">
              <a:buNone/>
            </a:pPr>
            <a:r>
              <a:rPr lang="en-US" dirty="0" err="1" smtClean="0"/>
              <a:t>Autres</a:t>
            </a:r>
            <a:r>
              <a:rPr lang="en-US" dirty="0" smtClean="0"/>
              <a:t> examples des services :</a:t>
            </a:r>
          </a:p>
          <a:p>
            <a:r>
              <a:rPr lang="en-US" dirty="0" smtClean="0">
                <a:hlinkClick r:id="rId3"/>
              </a:rPr>
              <a:t>Apache Zookeeper</a:t>
            </a:r>
            <a:r>
              <a:rPr lang="en-US" dirty="0" smtClean="0"/>
              <a:t> : </a:t>
            </a:r>
            <a:r>
              <a:rPr lang="en-US" dirty="0" err="1" smtClean="0"/>
              <a:t>Peut</a:t>
            </a:r>
            <a:r>
              <a:rPr lang="en-US" dirty="0" smtClean="0"/>
              <a:t> </a:t>
            </a:r>
            <a:r>
              <a:rPr lang="en-US" dirty="0" err="1" smtClean="0"/>
              <a:t>être</a:t>
            </a:r>
            <a:r>
              <a:rPr lang="en-US" dirty="0" smtClean="0"/>
              <a:t> </a:t>
            </a:r>
            <a:r>
              <a:rPr lang="en-US" dirty="0" err="1" smtClean="0"/>
              <a:t>une</a:t>
            </a:r>
            <a:r>
              <a:rPr lang="en-US" dirty="0" smtClean="0"/>
              <a:t> alternative </a:t>
            </a:r>
            <a:r>
              <a:rPr lang="en-US" dirty="0" err="1" smtClean="0"/>
              <a:t>ou</a:t>
            </a:r>
            <a:r>
              <a:rPr lang="en-US" dirty="0" smtClean="0"/>
              <a:t> </a:t>
            </a:r>
            <a:r>
              <a:rPr lang="en-US" dirty="0" err="1" smtClean="0"/>
              <a:t>peut</a:t>
            </a:r>
            <a:r>
              <a:rPr lang="en-US" dirty="0" smtClean="0"/>
              <a:t> </a:t>
            </a:r>
            <a:r>
              <a:rPr lang="en-US" dirty="0" err="1" smtClean="0"/>
              <a:t>compléter</a:t>
            </a:r>
            <a:r>
              <a:rPr lang="en-US" dirty="0" smtClean="0"/>
              <a:t> Eureka</a:t>
            </a:r>
          </a:p>
          <a:p>
            <a:r>
              <a:rPr lang="en-US" dirty="0" smtClean="0">
                <a:hlinkClick r:id="rId4"/>
              </a:rPr>
              <a:t>Consul</a:t>
            </a:r>
            <a:endParaRPr lang="en-US" dirty="0" smtClean="0"/>
          </a:p>
          <a:p>
            <a:r>
              <a:rPr lang="en-US" dirty="0" err="1" smtClean="0">
                <a:hlinkClick r:id="rId5"/>
              </a:rPr>
              <a:t>Etcd</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fr-FR" dirty="0" smtClean="0"/>
          </a:p>
        </p:txBody>
      </p:sp>
    </p:spTree>
    <p:extLst>
      <p:ext uri="{BB962C8B-B14F-4D97-AF65-F5344CB8AC3E}">
        <p14:creationId xmlns:p14="http://schemas.microsoft.com/office/powerpoint/2010/main" val="261157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limites du </a:t>
            </a:r>
            <a:r>
              <a:rPr lang="fr-FR" dirty="0" err="1" smtClean="0"/>
              <a:t>Discovery</a:t>
            </a:r>
            <a:r>
              <a:rPr lang="fr-FR" dirty="0" smtClean="0"/>
              <a:t> Eureka</a:t>
            </a:r>
            <a:endParaRPr lang="fr-FR" dirty="0"/>
          </a:p>
        </p:txBody>
      </p:sp>
      <p:sp>
        <p:nvSpPr>
          <p:cNvPr id="3" name="Espace réservé du contenu 2"/>
          <p:cNvSpPr>
            <a:spLocks noGrp="1"/>
          </p:cNvSpPr>
          <p:nvPr>
            <p:ph idx="1"/>
          </p:nvPr>
        </p:nvSpPr>
        <p:spPr/>
        <p:txBody>
          <a:bodyPr>
            <a:normAutofit fontScale="92500" lnSpcReduction="20000"/>
          </a:bodyPr>
          <a:lstStyle/>
          <a:p>
            <a:r>
              <a:rPr lang="fr-FR" b="1" dirty="0" smtClean="0"/>
              <a:t>Problème:</a:t>
            </a:r>
            <a:endParaRPr lang="fr-FR" b="1" dirty="0" smtClean="0"/>
          </a:p>
          <a:p>
            <a:pPr marL="0" indent="0">
              <a:buNone/>
            </a:pPr>
            <a:r>
              <a:rPr lang="fr-FR" dirty="0"/>
              <a:t>Comment les clients d'une application basée sur </a:t>
            </a:r>
            <a:r>
              <a:rPr lang="fr-FR" dirty="0" err="1"/>
              <a:t>Microservices</a:t>
            </a:r>
            <a:r>
              <a:rPr lang="fr-FR" dirty="0"/>
              <a:t> accèdent-ils </a:t>
            </a:r>
            <a:r>
              <a:rPr lang="fr-FR" dirty="0" smtClean="0"/>
              <a:t>aux services</a:t>
            </a:r>
            <a:r>
              <a:rPr lang="fr-FR" dirty="0" smtClean="0"/>
              <a:t>?</a:t>
            </a:r>
          </a:p>
          <a:p>
            <a:pPr marL="0" indent="0">
              <a:buNone/>
            </a:pPr>
            <a:r>
              <a:rPr lang="fr-FR" dirty="0"/>
              <a:t>Les services peuvent utiliser divers protocoles, dont certains peuvent ne pas être compatibles avec le Web.</a:t>
            </a:r>
          </a:p>
          <a:p>
            <a:pPr marL="0" indent="0">
              <a:buNone/>
            </a:pPr>
            <a:r>
              <a:rPr lang="fr-FR" dirty="0" smtClean="0"/>
              <a:t>Le </a:t>
            </a:r>
            <a:r>
              <a:rPr lang="fr-FR" dirty="0"/>
              <a:t>nombre d'instances de service et leurs emplacements (port hôte) changent de manière </a:t>
            </a:r>
            <a:r>
              <a:rPr lang="fr-FR" dirty="0" smtClean="0"/>
              <a:t>dynamique.</a:t>
            </a:r>
            <a:r>
              <a:rPr lang="fr-FR" dirty="0"/>
              <a:t/>
            </a:r>
            <a:br>
              <a:rPr lang="fr-FR" dirty="0"/>
            </a:br>
            <a:r>
              <a:rPr lang="en-US" dirty="0" smtClean="0"/>
              <a:t>=&gt; </a:t>
            </a:r>
            <a:r>
              <a:rPr lang="fr-FR" dirty="0" smtClean="0"/>
              <a:t>La coordination </a:t>
            </a:r>
            <a:r>
              <a:rPr lang="fr-FR" dirty="0"/>
              <a:t>cluster</a:t>
            </a:r>
            <a:r>
              <a:rPr lang="fr-FR" dirty="0" smtClean="0"/>
              <a:t> </a:t>
            </a:r>
            <a:r>
              <a:rPr lang="fr-FR" dirty="0"/>
              <a:t>entre les services n'est pas bien effectuée via </a:t>
            </a:r>
            <a:r>
              <a:rPr lang="fr-FR" dirty="0" smtClean="0"/>
              <a:t>Eureka</a:t>
            </a:r>
          </a:p>
          <a:p>
            <a:pPr marL="0" indent="0">
              <a:buNone/>
            </a:pPr>
            <a:r>
              <a:rPr lang="fr-FR" dirty="0" smtClean="0"/>
              <a:t> </a:t>
            </a:r>
            <a:r>
              <a:rPr lang="fr-FR" b="1" dirty="0" smtClean="0"/>
              <a:t>Solution: </a:t>
            </a:r>
          </a:p>
          <a:p>
            <a:pPr marL="0" indent="0">
              <a:buNone/>
            </a:pPr>
            <a:r>
              <a:rPr lang="fr-FR" dirty="0" smtClean="0"/>
              <a:t>Avec </a:t>
            </a:r>
            <a:r>
              <a:rPr lang="fr-FR" dirty="0"/>
              <a:t>Eureka, il est nécessaire </a:t>
            </a:r>
            <a:r>
              <a:rPr lang="fr-FR" dirty="0" smtClean="0"/>
              <a:t>d’exécuter l’orchestrateur </a:t>
            </a:r>
            <a:r>
              <a:rPr lang="fr-FR" dirty="0" err="1"/>
              <a:t>ZooKeeper</a:t>
            </a:r>
            <a:r>
              <a:rPr lang="fr-FR" dirty="0"/>
              <a:t> pour les services qui doivent assurer la </a:t>
            </a:r>
            <a:r>
              <a:rPr lang="fr-FR" dirty="0" smtClean="0"/>
              <a:t>coordination</a:t>
            </a:r>
            <a:r>
              <a:rPr lang="en-US" dirty="0" smtClean="0"/>
              <a:t>.</a:t>
            </a:r>
          </a:p>
          <a:p>
            <a:endParaRPr lang="fr-FR" dirty="0"/>
          </a:p>
        </p:txBody>
      </p:sp>
    </p:spTree>
    <p:extLst>
      <p:ext uri="{BB962C8B-B14F-4D97-AF65-F5344CB8AC3E}">
        <p14:creationId xmlns:p14="http://schemas.microsoft.com/office/powerpoint/2010/main" val="117117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Example</a:t>
            </a:r>
            <a:r>
              <a:rPr lang="fr-FR" dirty="0" smtClean="0"/>
              <a:t> avec Eureka</a:t>
            </a:r>
            <a:endParaRPr lang="fr-FR" dirty="0"/>
          </a:p>
        </p:txBody>
      </p:sp>
      <p:sp>
        <p:nvSpPr>
          <p:cNvPr id="3" name="Espace réservé du contenu 2"/>
          <p:cNvSpPr>
            <a:spLocks noGrp="1"/>
          </p:cNvSpPr>
          <p:nvPr>
            <p:ph idx="1"/>
          </p:nvPr>
        </p:nvSpPr>
        <p:spPr/>
        <p:txBody>
          <a:bodyPr>
            <a:normAutofit/>
          </a:bodyPr>
          <a:lstStyle/>
          <a:p>
            <a:r>
              <a:rPr lang="fr-FR" dirty="0" smtClean="0"/>
              <a:t>Limite </a:t>
            </a:r>
            <a:r>
              <a:rPr lang="fr-FR" dirty="0" smtClean="0"/>
              <a:t>d’Eureka pour le projet EER:</a:t>
            </a:r>
          </a:p>
          <a:p>
            <a:pPr marL="0" indent="0">
              <a:buNone/>
            </a:pPr>
            <a:r>
              <a:rPr lang="fr-FR" dirty="0" smtClean="0">
                <a:hlinkClick r:id="rId2"/>
              </a:rPr>
              <a:t>http://127.0.0.1:8761/</a:t>
            </a:r>
            <a:endParaRPr lang="fr-FR" dirty="0" smtClean="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smtClean="0"/>
          </a:p>
          <a:p>
            <a:endParaRPr lang="fr-FR" dirty="0"/>
          </a:p>
        </p:txBody>
      </p:sp>
      <p:pic>
        <p:nvPicPr>
          <p:cNvPr id="4" name="Image 3"/>
          <p:cNvPicPr>
            <a:picLocks noChangeAspect="1"/>
          </p:cNvPicPr>
          <p:nvPr/>
        </p:nvPicPr>
        <p:blipFill>
          <a:blip r:embed="rId3"/>
          <a:stretch>
            <a:fillRect/>
          </a:stretch>
        </p:blipFill>
        <p:spPr>
          <a:xfrm>
            <a:off x="4510453" y="3591102"/>
            <a:ext cx="7332785" cy="1064791"/>
          </a:xfrm>
          <a:prstGeom prst="rect">
            <a:avLst/>
          </a:prstGeom>
        </p:spPr>
      </p:pic>
    </p:spTree>
    <p:extLst>
      <p:ext uri="{BB962C8B-B14F-4D97-AF65-F5344CB8AC3E}">
        <p14:creationId xmlns:p14="http://schemas.microsoft.com/office/powerpoint/2010/main" val="412610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Consul: Définition</a:t>
            </a:r>
            <a:endParaRPr lang="fr-FR" dirty="0"/>
          </a:p>
        </p:txBody>
      </p:sp>
      <p:sp>
        <p:nvSpPr>
          <p:cNvPr id="3" name="Espace réservé du contenu 2"/>
          <p:cNvSpPr>
            <a:spLocks noGrp="1"/>
          </p:cNvSpPr>
          <p:nvPr>
            <p:ph idx="1"/>
          </p:nvPr>
        </p:nvSpPr>
        <p:spPr/>
        <p:txBody>
          <a:bodyPr/>
          <a:lstStyle/>
          <a:p>
            <a:r>
              <a:rPr lang="fr-FR" dirty="0" smtClean="0"/>
              <a:t>Définition</a:t>
            </a:r>
            <a:r>
              <a:rPr lang="fr-FR" dirty="0" smtClean="0"/>
              <a:t>:</a:t>
            </a:r>
          </a:p>
          <a:p>
            <a:pPr marL="0" indent="0">
              <a:buNone/>
            </a:pPr>
            <a:r>
              <a:rPr lang="fr-FR" dirty="0"/>
              <a:t>Consul est une solution service </a:t>
            </a:r>
            <a:r>
              <a:rPr lang="fr-FR" dirty="0" err="1"/>
              <a:t>mesh</a:t>
            </a:r>
            <a:r>
              <a:rPr lang="fr-FR" dirty="0"/>
              <a:t> fournissant un plan de contrôle complet avec des fonctionnalités de découverte, de configuration et de segmentation de services.</a:t>
            </a:r>
          </a:p>
        </p:txBody>
      </p:sp>
    </p:spTree>
    <p:extLst>
      <p:ext uri="{BB962C8B-B14F-4D97-AF65-F5344CB8AC3E}">
        <p14:creationId xmlns:p14="http://schemas.microsoft.com/office/powerpoint/2010/main" val="379997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de Consul</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Les </a:t>
            </a:r>
            <a:r>
              <a:rPr lang="fr-FR" dirty="0"/>
              <a:t>principales caractéristiques de Consul sont:</a:t>
            </a:r>
            <a:br>
              <a:rPr lang="fr-FR" dirty="0"/>
            </a:br>
            <a:r>
              <a:rPr lang="fr-FR" dirty="0"/>
              <a:t/>
            </a:r>
            <a:br>
              <a:rPr lang="fr-FR" dirty="0"/>
            </a:br>
            <a:r>
              <a:rPr lang="fr-FR" dirty="0"/>
              <a:t>    </a:t>
            </a:r>
            <a:r>
              <a:rPr lang="fr-FR" dirty="0" smtClean="0"/>
              <a:t>- Découverte </a:t>
            </a:r>
            <a:r>
              <a:rPr lang="fr-FR" dirty="0"/>
              <a:t>de services(Service </a:t>
            </a:r>
            <a:r>
              <a:rPr lang="fr-FR" dirty="0" err="1" smtClean="0"/>
              <a:t>Discovery</a:t>
            </a:r>
            <a:r>
              <a:rPr lang="fr-FR" dirty="0" smtClean="0"/>
              <a:t>)</a:t>
            </a:r>
          </a:p>
          <a:p>
            <a:pPr marL="0" indent="0">
              <a:buNone/>
            </a:pPr>
            <a:r>
              <a:rPr lang="fr-FR" dirty="0" smtClean="0"/>
              <a:t> </a:t>
            </a:r>
            <a:r>
              <a:rPr lang="fr-FR" dirty="0"/>
              <a:t/>
            </a:r>
            <a:br>
              <a:rPr lang="fr-FR" dirty="0"/>
            </a:br>
            <a:r>
              <a:rPr lang="fr-FR" dirty="0"/>
              <a:t>    </a:t>
            </a:r>
            <a:r>
              <a:rPr lang="fr-FR" dirty="0" smtClean="0"/>
              <a:t>- Vérification </a:t>
            </a:r>
            <a:r>
              <a:rPr lang="fr-FR" dirty="0"/>
              <a:t>de l'intégrité(</a:t>
            </a:r>
            <a:r>
              <a:rPr lang="fr-FR" dirty="0" err="1"/>
              <a:t>Health</a:t>
            </a:r>
            <a:r>
              <a:rPr lang="fr-FR" dirty="0"/>
              <a:t> </a:t>
            </a:r>
            <a:r>
              <a:rPr lang="fr-FR" dirty="0" err="1" smtClean="0"/>
              <a:t>Checking</a:t>
            </a:r>
            <a:r>
              <a:rPr lang="fr-FR" dirty="0" smtClean="0"/>
              <a:t>)</a:t>
            </a:r>
          </a:p>
          <a:p>
            <a:pPr marL="0" indent="0">
              <a:buNone/>
            </a:pPr>
            <a:r>
              <a:rPr lang="fr-FR" dirty="0"/>
              <a:t/>
            </a:r>
            <a:br>
              <a:rPr lang="fr-FR" dirty="0"/>
            </a:br>
            <a:r>
              <a:rPr lang="fr-FR" dirty="0"/>
              <a:t>    </a:t>
            </a:r>
            <a:r>
              <a:rPr lang="fr-FR" dirty="0" smtClean="0"/>
              <a:t>- Stockage </a:t>
            </a:r>
            <a:r>
              <a:rPr lang="fr-FR" dirty="0"/>
              <a:t>KV(KV </a:t>
            </a:r>
            <a:r>
              <a:rPr lang="fr-FR" dirty="0" smtClean="0"/>
              <a:t>Store)</a:t>
            </a:r>
          </a:p>
          <a:p>
            <a:pPr marL="0" indent="0">
              <a:buNone/>
            </a:pPr>
            <a:r>
              <a:rPr lang="fr-FR" dirty="0"/>
              <a:t/>
            </a:r>
            <a:br>
              <a:rPr lang="fr-FR" dirty="0"/>
            </a:br>
            <a:r>
              <a:rPr lang="fr-FR" dirty="0"/>
              <a:t>    </a:t>
            </a:r>
            <a:r>
              <a:rPr lang="fr-FR" dirty="0" smtClean="0"/>
              <a:t>- Communication </a:t>
            </a:r>
            <a:r>
              <a:rPr lang="fr-FR" dirty="0"/>
              <a:t>de service </a:t>
            </a:r>
            <a:r>
              <a:rPr lang="fr-FR" dirty="0" smtClean="0"/>
              <a:t>sécurisée</a:t>
            </a:r>
          </a:p>
          <a:p>
            <a:pPr marL="0" indent="0">
              <a:buNone/>
            </a:pPr>
            <a:r>
              <a:rPr lang="fr-FR" dirty="0"/>
              <a:t/>
            </a:r>
            <a:br>
              <a:rPr lang="fr-FR" dirty="0"/>
            </a:br>
            <a:r>
              <a:rPr lang="fr-FR" dirty="0"/>
              <a:t>    </a:t>
            </a:r>
            <a:r>
              <a:rPr lang="fr-FR" dirty="0" smtClean="0"/>
              <a:t>- Multi </a:t>
            </a:r>
            <a:r>
              <a:rPr lang="fr-FR" dirty="0" err="1" smtClean="0"/>
              <a:t>datacenter</a:t>
            </a:r>
            <a:endParaRPr lang="fr-FR" dirty="0"/>
          </a:p>
        </p:txBody>
      </p:sp>
    </p:spTree>
    <p:extLst>
      <p:ext uri="{BB962C8B-B14F-4D97-AF65-F5344CB8AC3E}">
        <p14:creationId xmlns:p14="http://schemas.microsoft.com/office/powerpoint/2010/main" val="34358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Architecture de Consul </a:t>
            </a:r>
            <a:endParaRPr lang="fr-FR" dirty="0"/>
          </a:p>
        </p:txBody>
      </p:sp>
      <p:pic>
        <p:nvPicPr>
          <p:cNvPr id="9" name="Espace réservé du contenu 8"/>
          <p:cNvPicPr>
            <a:picLocks noGrp="1" noChangeAspect="1"/>
          </p:cNvPicPr>
          <p:nvPr>
            <p:ph idx="1"/>
          </p:nvPr>
        </p:nvPicPr>
        <p:blipFill>
          <a:blip r:embed="rId3"/>
          <a:stretch>
            <a:fillRect/>
          </a:stretch>
        </p:blipFill>
        <p:spPr>
          <a:xfrm>
            <a:off x="1793174" y="1220228"/>
            <a:ext cx="7493330" cy="5405275"/>
          </a:xfrm>
          <a:prstGeom prst="rect">
            <a:avLst/>
          </a:prstGeom>
        </p:spPr>
      </p:pic>
    </p:spTree>
    <p:extLst>
      <p:ext uri="{BB962C8B-B14F-4D97-AF65-F5344CB8AC3E}">
        <p14:creationId xmlns:p14="http://schemas.microsoft.com/office/powerpoint/2010/main" val="346735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challenges </a:t>
            </a:r>
            <a:r>
              <a:rPr lang="fr-FR" b="1" dirty="0"/>
              <a:t>du cloud et des </a:t>
            </a:r>
            <a:r>
              <a:rPr lang="fr-FR" b="1" dirty="0" err="1"/>
              <a:t>microservices</a:t>
            </a:r>
            <a:endParaRPr lang="fr-FR" b="1" dirty="0"/>
          </a:p>
        </p:txBody>
      </p:sp>
      <p:pic>
        <p:nvPicPr>
          <p:cNvPr id="1026" name="Picture 2" descr="https://www.datocms-assets.com/2885/1529578971-consulstatictodynamic.jpg?fit=max&amp;fm=jpg&amp;q=8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847441"/>
            <a:ext cx="10515600" cy="430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5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 Production</a:t>
            </a:r>
            <a:endParaRPr lang="fr-FR" dirty="0"/>
          </a:p>
        </p:txBody>
      </p:sp>
      <p:pic>
        <p:nvPicPr>
          <p:cNvPr id="16" name="Espace réservé du contenu 15"/>
          <p:cNvPicPr>
            <a:picLocks noGrp="1" noChangeAspect="1"/>
          </p:cNvPicPr>
          <p:nvPr>
            <p:ph idx="1"/>
          </p:nvPr>
        </p:nvPicPr>
        <p:blipFill>
          <a:blip r:embed="rId3"/>
          <a:stretch>
            <a:fillRect/>
          </a:stretch>
        </p:blipFill>
        <p:spPr>
          <a:xfrm>
            <a:off x="1652587" y="2539206"/>
            <a:ext cx="8886825" cy="2924175"/>
          </a:xfrm>
          <a:prstGeom prst="rect">
            <a:avLst/>
          </a:prstGeom>
        </p:spPr>
      </p:pic>
      <p:sp>
        <p:nvSpPr>
          <p:cNvPr id="10" name="AutoShape 10" descr="Citade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1" name="AutoShape 11" descr="Barclay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2" name="AutoShape 12" descr="itv"/>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AutoShape 13" descr="Spaceflight Industries"/>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4" name="AutoShape 14" descr="MyLotto"/>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5" name="AutoShape 9" descr="SAP Ariba"/>
          <p:cNvSpPr>
            <a:spLocks noChangeAspect="1" noChangeArrowheads="1"/>
          </p:cNvSpPr>
          <p:nvPr/>
        </p:nvSpPr>
        <p:spPr bwMode="auto">
          <a:xfrm>
            <a:off x="120650" y="-5699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5966845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7371</TotalTime>
  <Words>529</Words>
  <Application>Microsoft Office PowerPoint</Application>
  <PresentationFormat>Grand écran</PresentationFormat>
  <Paragraphs>87</Paragraphs>
  <Slides>13</Slides>
  <Notes>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Consul</vt:lpstr>
      <vt:lpstr>Contexte et Solution</vt:lpstr>
      <vt:lpstr>Les limites du Discovery Eureka</vt:lpstr>
      <vt:lpstr>Example avec Eureka</vt:lpstr>
      <vt:lpstr>Consul: Définition</vt:lpstr>
      <vt:lpstr>Caractéristiques de Consul</vt:lpstr>
      <vt:lpstr>Architecture de Consul </vt:lpstr>
      <vt:lpstr>Les challenges du cloud et des microservices</vt:lpstr>
      <vt:lpstr>In Production</vt:lpstr>
      <vt:lpstr>Run and Connect</vt:lpstr>
      <vt:lpstr>Easy integration</vt:lpstr>
      <vt:lpstr>Références</vt:lpstr>
      <vt:lpstr>Demo(A prévoir)</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BOUSSOUF Ali</dc:creator>
  <cp:lastModifiedBy>BOUSSOUF Ali</cp:lastModifiedBy>
  <cp:revision>99</cp:revision>
  <dcterms:created xsi:type="dcterms:W3CDTF">2018-10-02T08:55:24Z</dcterms:created>
  <dcterms:modified xsi:type="dcterms:W3CDTF">2018-10-10T10:16:11Z</dcterms:modified>
</cp:coreProperties>
</file>