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4" r:id="rId7"/>
    <p:sldId id="261" r:id="rId8"/>
    <p:sldId id="262" r:id="rId9"/>
    <p:sldId id="264" r:id="rId10"/>
    <p:sldId id="265" r:id="rId11"/>
    <p:sldId id="268" r:id="rId12"/>
    <p:sldId id="266" r:id="rId13"/>
    <p:sldId id="269" r:id="rId14"/>
    <p:sldId id="267" r:id="rId15"/>
    <p:sldId id="270" r:id="rId16"/>
    <p:sldId id="271"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7/18/2017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7/18/2017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7/18/2017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7/18/2017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7/18/2017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p:cNvSpPr/>
          <p:nvPr/>
        </p:nvSpPr>
        <p:spPr>
          <a:xfrm>
            <a:off x="2780355" y="1249252"/>
            <a:ext cx="6466676" cy="2585323"/>
          </a:xfrm>
          <a:prstGeom prst="rect">
            <a:avLst/>
          </a:prstGeom>
          <a:effectLst>
            <a:glow rad="139700">
              <a:schemeClr val="accent1">
                <a:satMod val="175000"/>
                <a:alpha val="40000"/>
              </a:schemeClr>
            </a:glow>
            <a:outerShdw blurRad="50800" dist="38100" dir="16200000" rotWithShape="0">
              <a:prstClr val="black">
                <a:alpha val="40000"/>
              </a:prstClr>
            </a:outerShdw>
            <a:reflection stA="25000" endPos="25000" dir="5400000" sy="-100000" algn="bl" rotWithShape="0"/>
          </a:effectLst>
        </p:spPr>
        <p:txBody>
          <a:bodyPr wrap="squar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WELCOME </a:t>
            </a:r>
          </a:p>
          <a:p>
            <a:pPr algn="ctr"/>
            <a:r>
              <a:rPr lang="en-US" sz="5400" b="1" cap="none" spc="0" dirty="0" smtClean="0">
                <a:ln w="22225">
                  <a:solidFill>
                    <a:schemeClr val="accent2"/>
                  </a:solidFill>
                  <a:prstDash val="solid"/>
                </a:ln>
                <a:solidFill>
                  <a:schemeClr val="accent2">
                    <a:lumMod val="40000"/>
                    <a:lumOff val="60000"/>
                  </a:schemeClr>
                </a:solidFill>
                <a:effectLst/>
              </a:rPr>
              <a:t>TO</a:t>
            </a:r>
          </a:p>
          <a:p>
            <a:pPr algn="ctr"/>
            <a:r>
              <a:rPr lang="en-US" sz="5400" b="1" dirty="0" smtClean="0">
                <a:ln w="22225">
                  <a:solidFill>
                    <a:schemeClr val="accent2"/>
                  </a:solidFill>
                  <a:prstDash val="solid"/>
                </a:ln>
                <a:solidFill>
                  <a:schemeClr val="accent2">
                    <a:lumMod val="40000"/>
                    <a:lumOff val="60000"/>
                  </a:schemeClr>
                </a:solidFill>
              </a:rPr>
              <a:t>PRESENTATION</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583075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latin typeface="Times New Roman" panose="02020603050405020304" pitchFamily="18" charset="0"/>
                <a:cs typeface="Times New Roman" panose="02020603050405020304" pitchFamily="18" charset="0"/>
              </a:rPr>
              <a:t>Cascade Classifier</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GB" sz="2800" dirty="0">
                <a:solidFill>
                  <a:schemeClr val="tx1"/>
                </a:solidFill>
                <a:latin typeface="Times New Roman" panose="02020603050405020304" pitchFamily="18" charset="0"/>
                <a:cs typeface="Times New Roman" panose="02020603050405020304" pitchFamily="18" charset="0"/>
              </a:rPr>
              <a:t>Development of Cascade Classifier object detection is categorized into two phase which are training phase and execution phase</a:t>
            </a:r>
            <a:r>
              <a:rPr lang="en-GB" sz="2800" dirty="0" smtClean="0">
                <a:solidFill>
                  <a:schemeClr val="tx1"/>
                </a:solidFill>
                <a:latin typeface="Times New Roman" panose="02020603050405020304" pitchFamily="18" charset="0"/>
                <a:cs typeface="Times New Roman" panose="02020603050405020304" pitchFamily="18" charset="0"/>
              </a:rPr>
              <a:t>.</a:t>
            </a:r>
            <a:endParaRPr lang="en-GB" sz="26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800" dirty="0">
                <a:solidFill>
                  <a:schemeClr val="tx1"/>
                </a:solidFill>
                <a:latin typeface="Times New Roman" panose="02020603050405020304" pitchFamily="18" charset="0"/>
                <a:cs typeface="Times New Roman" panose="02020603050405020304" pitchFamily="18" charset="0"/>
              </a:rPr>
              <a:t>Cascade classifier training requires a set of positive samples and a set of negative images</a:t>
            </a:r>
            <a:r>
              <a:rPr lang="en-GB" sz="28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sz="2800" dirty="0">
                <a:solidFill>
                  <a:schemeClr val="tx1"/>
                </a:solidFill>
                <a:latin typeface="Times New Roman" panose="02020603050405020304" pitchFamily="18" charset="0"/>
                <a:cs typeface="Times New Roman" panose="02020603050405020304" pitchFamily="18" charset="0"/>
              </a:rPr>
              <a:t>Each stage of the classifier labels the specific region defined by the current location of the window as either positive or negative –positive meaning that an object was found or negative means that the specified object was not found in the image</a:t>
            </a:r>
            <a:endParaRPr lang="en-GB" sz="28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sz="2800" dirty="0" smtClean="0">
              <a:solidFill>
                <a:schemeClr val="tx1"/>
              </a:solidFill>
            </a:endParaRPr>
          </a:p>
        </p:txBody>
      </p:sp>
    </p:spTree>
    <p:extLst>
      <p:ext uri="{BB962C8B-B14F-4D97-AF65-F5344CB8AC3E}">
        <p14:creationId xmlns:p14="http://schemas.microsoft.com/office/powerpoint/2010/main" val="2960440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Snap shots of the procedure</a:t>
            </a:r>
            <a:endParaRPr lang="en-GB"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664" y="1931831"/>
            <a:ext cx="8757632" cy="4365938"/>
          </a:xfrm>
        </p:spPr>
      </p:pic>
    </p:spTree>
    <p:extLst>
      <p:ext uri="{BB962C8B-B14F-4D97-AF65-F5344CB8AC3E}">
        <p14:creationId xmlns:p14="http://schemas.microsoft.com/office/powerpoint/2010/main" val="33086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Snap shot of </a:t>
            </a:r>
            <a:r>
              <a:rPr lang="en-US" dirty="0" smtClean="0">
                <a:solidFill>
                  <a:schemeClr val="tx1"/>
                </a:solidFill>
                <a:latin typeface="Times New Roman" panose="02020603050405020304" pitchFamily="18" charset="0"/>
                <a:cs typeface="Times New Roman" panose="02020603050405020304" pitchFamily="18" charset="0"/>
              </a:rPr>
              <a:t>Cascade Training</a:t>
            </a:r>
            <a:endParaRPr lang="en-GB"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465" y="1846262"/>
            <a:ext cx="8925059" cy="4348475"/>
          </a:xfrm>
        </p:spPr>
      </p:pic>
    </p:spTree>
    <p:extLst>
      <p:ext uri="{BB962C8B-B14F-4D97-AF65-F5344CB8AC3E}">
        <p14:creationId xmlns:p14="http://schemas.microsoft.com/office/powerpoint/2010/main" val="854408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Snap shot of </a:t>
            </a:r>
            <a:r>
              <a:rPr lang="en-US" dirty="0" smtClean="0">
                <a:solidFill>
                  <a:schemeClr val="tx1"/>
                </a:solidFill>
                <a:latin typeface="Times New Roman" panose="02020603050405020304" pitchFamily="18" charset="0"/>
                <a:cs typeface="Times New Roman" panose="02020603050405020304" pitchFamily="18" charset="0"/>
              </a:rPr>
              <a:t>Object </a:t>
            </a:r>
            <a:r>
              <a:rPr lang="en-US" dirty="0">
                <a:solidFill>
                  <a:schemeClr val="tx1"/>
                </a:solidFill>
                <a:latin typeface="Times New Roman" panose="02020603050405020304" pitchFamily="18" charset="0"/>
                <a:cs typeface="Times New Roman" panose="02020603050405020304" pitchFamily="18" charset="0"/>
              </a:rPr>
              <a:t>Detection</a:t>
            </a:r>
            <a:endParaRPr lang="en-GB"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63118"/>
            <a:ext cx="10058400" cy="4528779"/>
          </a:xfrm>
        </p:spPr>
      </p:pic>
    </p:spTree>
    <p:extLst>
      <p:ext uri="{BB962C8B-B14F-4D97-AF65-F5344CB8AC3E}">
        <p14:creationId xmlns:p14="http://schemas.microsoft.com/office/powerpoint/2010/main" val="1561651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Snap shot of </a:t>
            </a:r>
            <a:r>
              <a:rPr lang="en-US" dirty="0" smtClean="0">
                <a:solidFill>
                  <a:schemeClr val="tx1"/>
                </a:solidFill>
                <a:latin typeface="Times New Roman" panose="02020603050405020304" pitchFamily="18" charset="0"/>
                <a:cs typeface="Times New Roman" panose="02020603050405020304" pitchFamily="18" charset="0"/>
              </a:rPr>
              <a:t>multiple Object Detection</a:t>
            </a:r>
            <a:endParaRPr lang="en-GB"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387" y="1737360"/>
            <a:ext cx="8644186" cy="4464385"/>
          </a:xfrm>
        </p:spPr>
      </p:pic>
    </p:spTree>
    <p:extLst>
      <p:ext uri="{BB962C8B-B14F-4D97-AF65-F5344CB8AC3E}">
        <p14:creationId xmlns:p14="http://schemas.microsoft.com/office/powerpoint/2010/main" val="3474321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latin typeface="Times New Roman" panose="02020603050405020304" pitchFamily="18" charset="0"/>
                <a:cs typeface="Times New Roman" panose="02020603050405020304" pitchFamily="18" charset="0"/>
              </a:rPr>
              <a:t>Remove Object</a:t>
            </a:r>
            <a:r>
              <a:rPr lang="en-GB" dirty="0">
                <a:solidFill>
                  <a:schemeClr val="tx1"/>
                </a:solidFill>
                <a:latin typeface="Times New Roman" panose="02020603050405020304" pitchFamily="18" charset="0"/>
                <a:cs typeface="Times New Roman" panose="02020603050405020304" pitchFamily="18" charset="0"/>
              </a:rPr>
              <a:t> using </a:t>
            </a:r>
            <a:r>
              <a:rPr lang="en-GB" dirty="0" err="1">
                <a:solidFill>
                  <a:schemeClr val="tx1"/>
                </a:solidFill>
                <a:latin typeface="Times New Roman" panose="02020603050405020304" pitchFamily="18" charset="0"/>
                <a:cs typeface="Times New Roman" panose="02020603050405020304" pitchFamily="18" charset="0"/>
              </a:rPr>
              <a:t>Inpainting</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GB" sz="2400" dirty="0">
                <a:solidFill>
                  <a:schemeClr val="tx1"/>
                </a:solidFill>
                <a:latin typeface="Times New Roman" panose="02020603050405020304" pitchFamily="18" charset="0"/>
                <a:cs typeface="Times New Roman" panose="02020603050405020304" pitchFamily="18" charset="0"/>
              </a:rPr>
              <a:t>Exemplar based image </a:t>
            </a:r>
            <a:r>
              <a:rPr lang="en-GB" sz="2400" dirty="0" err="1">
                <a:solidFill>
                  <a:schemeClr val="tx1"/>
                </a:solidFill>
                <a:latin typeface="Times New Roman" panose="02020603050405020304" pitchFamily="18" charset="0"/>
                <a:cs typeface="Times New Roman" panose="02020603050405020304" pitchFamily="18" charset="0"/>
              </a:rPr>
              <a:t>inpainting</a:t>
            </a:r>
            <a:r>
              <a:rPr lang="en-GB" sz="2400" dirty="0">
                <a:solidFill>
                  <a:schemeClr val="tx1"/>
                </a:solidFill>
                <a:latin typeface="Times New Roman" panose="02020603050405020304" pitchFamily="18" charset="0"/>
                <a:cs typeface="Times New Roman" panose="02020603050405020304" pitchFamily="18" charset="0"/>
              </a:rPr>
              <a:t> is carried out by </a:t>
            </a:r>
            <a:r>
              <a:rPr lang="en-GB" sz="2400" dirty="0" err="1">
                <a:solidFill>
                  <a:schemeClr val="tx1"/>
                </a:solidFill>
                <a:latin typeface="Times New Roman" panose="02020603050405020304" pitchFamily="18" charset="0"/>
                <a:cs typeface="Times New Roman" panose="02020603050405020304" pitchFamily="18" charset="0"/>
              </a:rPr>
              <a:t>Criminisi</a:t>
            </a:r>
            <a:r>
              <a:rPr lang="en-GB" sz="2400" dirty="0">
                <a:solidFill>
                  <a:schemeClr val="tx1"/>
                </a:solidFill>
                <a:latin typeface="Times New Roman" panose="02020603050405020304" pitchFamily="18" charset="0"/>
                <a:cs typeface="Times New Roman" panose="02020603050405020304" pitchFamily="18" charset="0"/>
              </a:rPr>
              <a:t> algorithm</a:t>
            </a:r>
            <a:r>
              <a:rPr lang="en-GB" sz="24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GB" sz="2400" dirty="0">
                <a:solidFill>
                  <a:schemeClr val="tx1"/>
                </a:solidFill>
                <a:latin typeface="Times New Roman" panose="02020603050405020304" pitchFamily="18" charset="0"/>
                <a:cs typeface="Times New Roman" panose="02020603050405020304" pitchFamily="18" charset="0"/>
              </a:rPr>
              <a:t>Remove the object (exemplar) from the original Image</a:t>
            </a:r>
            <a:r>
              <a:rPr lang="en-GB" sz="24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GB" sz="2400" dirty="0">
                <a:solidFill>
                  <a:schemeClr val="tx1"/>
                </a:solidFill>
                <a:latin typeface="Times New Roman" panose="02020603050405020304" pitchFamily="18" charset="0"/>
                <a:cs typeface="Times New Roman" panose="02020603050405020304" pitchFamily="18" charset="0"/>
              </a:rPr>
              <a:t>Find the fill front</a:t>
            </a:r>
            <a:r>
              <a:rPr lang="en-GB" sz="24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GB" sz="2400" dirty="0">
                <a:solidFill>
                  <a:schemeClr val="tx1"/>
                </a:solidFill>
                <a:latin typeface="Times New Roman" panose="02020603050405020304" pitchFamily="18" charset="0"/>
                <a:cs typeface="Times New Roman" panose="02020603050405020304" pitchFamily="18" charset="0"/>
              </a:rPr>
              <a:t>Find the priority of the pixels along the fill front using confidence and data terms</a:t>
            </a:r>
            <a:r>
              <a:rPr lang="en-GB" sz="24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GB" sz="2400" dirty="0">
                <a:solidFill>
                  <a:schemeClr val="tx1"/>
                </a:solidFill>
                <a:latin typeface="Times New Roman" panose="02020603050405020304" pitchFamily="18" charset="0"/>
                <a:cs typeface="Times New Roman" panose="02020603050405020304" pitchFamily="18" charset="0"/>
              </a:rPr>
              <a:t>Fill the unfilled pixels from the similar patch obtained</a:t>
            </a:r>
            <a:r>
              <a:rPr lang="en-GB" sz="24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GB" sz="2400" dirty="0">
                <a:solidFill>
                  <a:schemeClr val="tx1"/>
                </a:solidFill>
                <a:latin typeface="Times New Roman" panose="02020603050405020304" pitchFamily="18" charset="0"/>
                <a:cs typeface="Times New Roman" panose="02020603050405020304" pitchFamily="18" charset="0"/>
              </a:rPr>
              <a:t>Update the confidence value at the pixel which is filled.</a:t>
            </a:r>
          </a:p>
        </p:txBody>
      </p:sp>
    </p:spTree>
    <p:extLst>
      <p:ext uri="{BB962C8B-B14F-4D97-AF65-F5344CB8AC3E}">
        <p14:creationId xmlns:p14="http://schemas.microsoft.com/office/powerpoint/2010/main" val="1431678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Snap shot of Object </a:t>
            </a:r>
            <a:r>
              <a:rPr lang="en-US" dirty="0" smtClean="0">
                <a:solidFill>
                  <a:schemeClr val="tx1"/>
                </a:solidFill>
              </a:rPr>
              <a:t>Removal</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966200"/>
            <a:ext cx="10058400" cy="4280054"/>
          </a:xfrm>
        </p:spPr>
      </p:pic>
    </p:spTree>
    <p:extLst>
      <p:ext uri="{BB962C8B-B14F-4D97-AF65-F5344CB8AC3E}">
        <p14:creationId xmlns:p14="http://schemas.microsoft.com/office/powerpoint/2010/main" val="3317276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Future Plan of the Research</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In this paper we tried to detect </a:t>
            </a:r>
            <a:r>
              <a:rPr lang="en-US" sz="2400" dirty="0" smtClean="0">
                <a:solidFill>
                  <a:schemeClr val="tx1"/>
                </a:solidFill>
                <a:latin typeface="Times New Roman" panose="02020603050405020304" pitchFamily="18" charset="0"/>
                <a:cs typeface="Times New Roman" panose="02020603050405020304" pitchFamily="18" charset="0"/>
              </a:rPr>
              <a:t>and remove various </a:t>
            </a:r>
            <a:r>
              <a:rPr lang="en-US" sz="2400" dirty="0">
                <a:solidFill>
                  <a:schemeClr val="tx1"/>
                </a:solidFill>
                <a:latin typeface="Times New Roman" panose="02020603050405020304" pitchFamily="18" charset="0"/>
                <a:cs typeface="Times New Roman" panose="02020603050405020304" pitchFamily="18" charset="0"/>
              </a:rPr>
              <a:t>types of objects from a </a:t>
            </a:r>
            <a:r>
              <a:rPr lang="en-US" sz="2400" dirty="0" smtClean="0">
                <a:solidFill>
                  <a:schemeClr val="tx1"/>
                </a:solidFill>
                <a:latin typeface="Times New Roman" panose="02020603050405020304" pitchFamily="18" charset="0"/>
                <a:cs typeface="Times New Roman" panose="02020603050405020304" pitchFamily="18" charset="0"/>
              </a:rPr>
              <a:t>random images.</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Our future plan is to detect </a:t>
            </a:r>
            <a:r>
              <a:rPr lang="en-US" sz="2400" dirty="0" smtClean="0">
                <a:solidFill>
                  <a:schemeClr val="tx1"/>
                </a:solidFill>
                <a:latin typeface="Times New Roman" panose="02020603050405020304" pitchFamily="18" charset="0"/>
                <a:cs typeface="Times New Roman" panose="02020603050405020304" pitchFamily="18" charset="0"/>
              </a:rPr>
              <a:t>various type of objects which isn’t already trained </a:t>
            </a:r>
            <a:r>
              <a:rPr lang="en-US" sz="2400" dirty="0">
                <a:solidFill>
                  <a:schemeClr val="tx1"/>
                </a:solidFill>
                <a:latin typeface="Times New Roman" panose="02020603050405020304" pitchFamily="18" charset="0"/>
                <a:cs typeface="Times New Roman" panose="02020603050405020304" pitchFamily="18" charset="0"/>
              </a:rPr>
              <a:t>from randomly selected </a:t>
            </a:r>
            <a:r>
              <a:rPr lang="en-US" sz="2400" dirty="0" smtClean="0">
                <a:solidFill>
                  <a:schemeClr val="tx1"/>
                </a:solidFill>
                <a:latin typeface="Times New Roman" panose="02020603050405020304" pitchFamily="18" charset="0"/>
                <a:cs typeface="Times New Roman" panose="02020603050405020304" pitchFamily="18" charset="0"/>
              </a:rPr>
              <a:t>image and also make self decision about that object.</a:t>
            </a: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There </a:t>
            </a:r>
            <a:r>
              <a:rPr lang="en-US" sz="2400" dirty="0">
                <a:solidFill>
                  <a:schemeClr val="tx1"/>
                </a:solidFill>
                <a:latin typeface="Times New Roman" panose="02020603050405020304" pitchFamily="18" charset="0"/>
                <a:cs typeface="Times New Roman" panose="02020603050405020304" pitchFamily="18" charset="0"/>
              </a:rPr>
              <a:t>are still a lot of possibilities for future development of our work.</a:t>
            </a:r>
          </a:p>
          <a:p>
            <a:pPr marL="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88048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7887" y="3205695"/>
            <a:ext cx="9865217" cy="1015663"/>
          </a:xfrm>
          <a:prstGeom prst="rect">
            <a:avLst/>
          </a:prstGeom>
        </p:spPr>
        <p:txBody>
          <a:bodyPr wrap="square">
            <a:spAutoFit/>
          </a:bodyPr>
          <a:lstStyle/>
          <a:p>
            <a:pPr algn="ctr"/>
            <a:r>
              <a:rPr lang="en-US" sz="60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3531041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50998"/>
            <a:ext cx="10058400" cy="1155830"/>
          </a:xfrm>
        </p:spPr>
        <p:txBody>
          <a:bodyPr>
            <a:normAutofit fontScale="90000"/>
          </a:bodyPr>
          <a:lstStyle/>
          <a:p>
            <a:pPr algn="ctr"/>
            <a:r>
              <a:rPr lang="en-US" sz="4000" b="1" dirty="0" smtClean="0">
                <a:latin typeface="Times New Roman" pitchFamily="18" charset="0"/>
                <a:cs typeface="Times New Roman" pitchFamily="18" charset="0"/>
              </a:rPr>
              <a:t>Image Processing </a:t>
            </a:r>
            <a:r>
              <a:rPr lang="en-US" sz="4000" b="1" dirty="0">
                <a:latin typeface="Times New Roman" pitchFamily="18" charset="0"/>
                <a:cs typeface="Times New Roman" pitchFamily="18" charset="0"/>
              </a:rPr>
              <a:t>in MATLAB </a:t>
            </a:r>
            <a:r>
              <a:rPr lang="en-US" sz="4000" b="1" dirty="0" smtClean="0">
                <a:latin typeface="Times New Roman" pitchFamily="18" charset="0"/>
                <a:cs typeface="Times New Roman" pitchFamily="18" charset="0"/>
              </a:rPr>
              <a:t>with</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 Graphical </a:t>
            </a:r>
            <a:r>
              <a:rPr lang="en-US" sz="4000" b="1" dirty="0">
                <a:latin typeface="Times New Roman" pitchFamily="18" charset="0"/>
                <a:cs typeface="Times New Roman" pitchFamily="18" charset="0"/>
              </a:rPr>
              <a:t>User  Interface  (GUI) Environment</a:t>
            </a:r>
            <a:endParaRPr lang="en-GB"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4552" y="1957589"/>
            <a:ext cx="10151128" cy="4211391"/>
          </a:xfrm>
        </p:spPr>
        <p:txBody>
          <a:bodyPr>
            <a:normAutofit fontScale="85000" lnSpcReduction="20000"/>
          </a:bodyPr>
          <a:lstStyle/>
          <a:p>
            <a:pPr marL="0" lvl="0" indent="0" algn="ctr">
              <a:buClr>
                <a:srgbClr val="F3A447"/>
              </a:buClr>
              <a:buNone/>
            </a:pPr>
            <a:r>
              <a:rPr lang="en-US" sz="1800" b="1" spc="100" dirty="0" smtClean="0">
                <a:solidFill>
                  <a:schemeClr val="tx1"/>
                </a:solidFill>
                <a:latin typeface="Times New Roman" pitchFamily="18" charset="0"/>
                <a:cs typeface="Times New Roman" pitchFamily="18" charset="0"/>
              </a:rPr>
              <a:t>SUPERVISED  BY:</a:t>
            </a:r>
          </a:p>
          <a:p>
            <a:pPr marL="0" lvl="0" indent="0" algn="ctr">
              <a:buClr>
                <a:srgbClr val="F3A447"/>
              </a:buClr>
              <a:buNone/>
            </a:pPr>
            <a:r>
              <a:rPr lang="en-US" b="1" spc="100" dirty="0" smtClean="0">
                <a:solidFill>
                  <a:srgbClr val="FEFAC9"/>
                </a:solidFill>
                <a:latin typeface="Times New Roman" pitchFamily="18" charset="0"/>
                <a:cs typeface="Times New Roman" pitchFamily="18" charset="0"/>
              </a:rPr>
              <a:t> </a:t>
            </a:r>
            <a:r>
              <a:rPr lang="en-US" b="1" dirty="0" smtClean="0">
                <a:solidFill>
                  <a:srgbClr val="002060"/>
                </a:solidFill>
              </a:rPr>
              <a:t>ABHIJIT CHAKRABORTY </a:t>
            </a:r>
            <a:endParaRPr lang="en-US" b="1" spc="100" dirty="0" smtClean="0">
              <a:solidFill>
                <a:srgbClr val="002060"/>
              </a:solidFill>
              <a:latin typeface="Times New Roman" pitchFamily="18" charset="0"/>
              <a:cs typeface="Times New Roman" pitchFamily="18" charset="0"/>
            </a:endParaRPr>
          </a:p>
          <a:p>
            <a:pPr marL="0" lvl="0" indent="0" algn="ctr">
              <a:buClr>
                <a:srgbClr val="F3A447"/>
              </a:buClr>
              <a:buNone/>
            </a:pPr>
            <a:r>
              <a:rPr lang="en-US" b="1" spc="100" dirty="0" smtClean="0">
                <a:solidFill>
                  <a:srgbClr val="FEFAC9"/>
                </a:solidFill>
                <a:latin typeface="Times New Roman" pitchFamily="18" charset="0"/>
                <a:cs typeface="Times New Roman" pitchFamily="18" charset="0"/>
              </a:rPr>
              <a:t> </a:t>
            </a:r>
            <a:r>
              <a:rPr lang="en-US" b="1" spc="100" dirty="0">
                <a:solidFill>
                  <a:schemeClr val="tx1">
                    <a:lumMod val="95000"/>
                    <a:lumOff val="5000"/>
                  </a:schemeClr>
                </a:solidFill>
                <a:latin typeface="Times New Roman" pitchFamily="18" charset="0"/>
                <a:cs typeface="Times New Roman" pitchFamily="18" charset="0"/>
              </a:rPr>
              <a:t>Assistant Professor</a:t>
            </a:r>
          </a:p>
          <a:p>
            <a:pPr marL="0" lvl="0" indent="0" algn="ctr">
              <a:buClr>
                <a:srgbClr val="F3A447"/>
              </a:buClr>
              <a:buNone/>
            </a:pPr>
            <a:r>
              <a:rPr lang="en-US" b="1" spc="100" dirty="0">
                <a:solidFill>
                  <a:srgbClr val="002060"/>
                </a:solidFill>
                <a:latin typeface="Times New Roman" pitchFamily="18" charset="0"/>
                <a:cs typeface="Times New Roman" pitchFamily="18" charset="0"/>
              </a:rPr>
              <a:t> Department of Computer Science And Telecommunication Engineering,</a:t>
            </a:r>
          </a:p>
          <a:p>
            <a:pPr marL="0" indent="0" algn="ctr">
              <a:buClr>
                <a:srgbClr val="F3A447"/>
              </a:buClr>
              <a:buNone/>
            </a:pPr>
            <a:r>
              <a:rPr lang="en-US" b="1" dirty="0" err="1">
                <a:solidFill>
                  <a:srgbClr val="002060"/>
                </a:solidFill>
                <a:latin typeface="Times New Roman" pitchFamily="18" charset="0"/>
                <a:cs typeface="Times New Roman" pitchFamily="18" charset="0"/>
              </a:rPr>
              <a:t>Noakhali</a:t>
            </a:r>
            <a:r>
              <a:rPr lang="en-US" b="1" dirty="0">
                <a:solidFill>
                  <a:srgbClr val="002060"/>
                </a:solidFill>
                <a:latin typeface="Times New Roman" pitchFamily="18" charset="0"/>
                <a:cs typeface="Times New Roman" pitchFamily="18" charset="0"/>
              </a:rPr>
              <a:t> Science And Technology University</a:t>
            </a:r>
            <a:r>
              <a:rPr lang="en-US" b="1" spc="100" dirty="0">
                <a:solidFill>
                  <a:srgbClr val="002060"/>
                </a:solidFill>
                <a:latin typeface="Times New Roman" pitchFamily="18" charset="0"/>
                <a:cs typeface="Times New Roman" pitchFamily="18" charset="0"/>
              </a:rPr>
              <a:t>                 </a:t>
            </a:r>
          </a:p>
          <a:p>
            <a:pPr marL="0" lvl="0" indent="0" algn="ctr">
              <a:buClr>
                <a:srgbClr val="F3A447"/>
              </a:buClr>
              <a:buNone/>
            </a:pPr>
            <a:endParaRPr lang="en-US" b="1" spc="100" dirty="0">
              <a:solidFill>
                <a:srgbClr val="FEFAC9"/>
              </a:solidFill>
              <a:latin typeface="Times New Roman" pitchFamily="18" charset="0"/>
              <a:cs typeface="Times New Roman" pitchFamily="18" charset="0"/>
            </a:endParaRPr>
          </a:p>
          <a:p>
            <a:pPr marL="0" lvl="0" indent="0" algn="ctr">
              <a:buClr>
                <a:srgbClr val="F3A447"/>
              </a:buClr>
              <a:buNone/>
            </a:pPr>
            <a:r>
              <a:rPr lang="en-US" sz="1800" b="1" spc="100" dirty="0">
                <a:solidFill>
                  <a:schemeClr val="tx1">
                    <a:lumMod val="95000"/>
                    <a:lumOff val="5000"/>
                  </a:schemeClr>
                </a:solidFill>
                <a:latin typeface="Times New Roman" pitchFamily="18" charset="0"/>
                <a:cs typeface="Times New Roman" pitchFamily="18" charset="0"/>
              </a:rPr>
              <a:t>SUBMITTED BY:  </a:t>
            </a:r>
            <a:endParaRPr lang="en-US" sz="1800" b="1" spc="100" dirty="0" smtClean="0">
              <a:solidFill>
                <a:schemeClr val="tx1">
                  <a:lumMod val="95000"/>
                  <a:lumOff val="5000"/>
                </a:schemeClr>
              </a:solidFill>
              <a:latin typeface="Times New Roman" pitchFamily="18" charset="0"/>
              <a:cs typeface="Times New Roman" pitchFamily="18" charset="0"/>
            </a:endParaRPr>
          </a:p>
          <a:p>
            <a:pPr marL="0" lvl="0" indent="0" algn="ctr">
              <a:buClr>
                <a:srgbClr val="F3A447"/>
              </a:buClr>
              <a:buNone/>
            </a:pPr>
            <a:r>
              <a:rPr lang="en-US" b="1" spc="100" dirty="0" smtClean="0">
                <a:solidFill>
                  <a:schemeClr val="accent1"/>
                </a:solidFill>
                <a:latin typeface="Times New Roman" pitchFamily="18" charset="0"/>
                <a:cs typeface="Times New Roman" pitchFamily="18" charset="0"/>
              </a:rPr>
              <a:t> </a:t>
            </a:r>
            <a:r>
              <a:rPr lang="en-US" b="1" spc="100" dirty="0" smtClean="0">
                <a:solidFill>
                  <a:srgbClr val="002060"/>
                </a:solidFill>
                <a:latin typeface="Times New Roman" pitchFamily="18" charset="0"/>
                <a:cs typeface="Times New Roman" pitchFamily="18" charset="0"/>
              </a:rPr>
              <a:t>Abdulla Al </a:t>
            </a:r>
            <a:r>
              <a:rPr lang="en-US" b="1" spc="100" dirty="0" err="1" smtClean="0">
                <a:solidFill>
                  <a:srgbClr val="002060"/>
                </a:solidFill>
                <a:latin typeface="Times New Roman" pitchFamily="18" charset="0"/>
                <a:cs typeface="Times New Roman" pitchFamily="18" charset="0"/>
              </a:rPr>
              <a:t>Mamun</a:t>
            </a:r>
            <a:endParaRPr lang="en-US" b="1" spc="100" dirty="0" smtClean="0">
              <a:solidFill>
                <a:srgbClr val="002060"/>
              </a:solidFill>
              <a:latin typeface="Times New Roman" pitchFamily="18" charset="0"/>
              <a:cs typeface="Times New Roman" pitchFamily="18" charset="0"/>
            </a:endParaRPr>
          </a:p>
          <a:p>
            <a:pPr marL="0" lvl="0" indent="0" algn="ctr">
              <a:buClr>
                <a:srgbClr val="F3A447"/>
              </a:buClr>
              <a:buNone/>
            </a:pPr>
            <a:r>
              <a:rPr lang="en-US" sz="1800" b="1" spc="100" dirty="0" smtClean="0">
                <a:solidFill>
                  <a:srgbClr val="002060"/>
                </a:solidFill>
                <a:latin typeface="Times New Roman" pitchFamily="18" charset="0"/>
                <a:cs typeface="Times New Roman" pitchFamily="18" charset="0"/>
              </a:rPr>
              <a:t>Roll: ASH1201009M</a:t>
            </a:r>
            <a:endParaRPr lang="en-US" sz="1800" spc="100" dirty="0" smtClean="0">
              <a:solidFill>
                <a:srgbClr val="002060"/>
              </a:solidFill>
              <a:latin typeface="Times New Roman" pitchFamily="18" charset="0"/>
              <a:cs typeface="Times New Roman" pitchFamily="18" charset="0"/>
            </a:endParaRPr>
          </a:p>
          <a:p>
            <a:pPr lvl="0" algn="ctr">
              <a:buNone/>
            </a:pPr>
            <a:r>
              <a:rPr lang="en-US" sz="1600" b="1" spc="100" dirty="0" smtClean="0">
                <a:solidFill>
                  <a:schemeClr val="tx1"/>
                </a:solidFill>
                <a:latin typeface="Times New Roman" pitchFamily="18" charset="0"/>
                <a:cs typeface="Times New Roman" pitchFamily="18" charset="0"/>
              </a:rPr>
              <a:t>&amp;</a:t>
            </a:r>
            <a:r>
              <a:rPr lang="en-US" sz="1600" b="1" spc="100" dirty="0" smtClean="0">
                <a:latin typeface="Times New Roman" pitchFamily="18" charset="0"/>
                <a:cs typeface="Times New Roman" pitchFamily="18" charset="0"/>
              </a:rPr>
              <a:t> </a:t>
            </a:r>
          </a:p>
          <a:p>
            <a:pPr lvl="0" algn="ctr">
              <a:buNone/>
            </a:pPr>
            <a:r>
              <a:rPr lang="en-US" sz="1800" b="1" spc="100" dirty="0" smtClean="0">
                <a:solidFill>
                  <a:schemeClr val="accent1"/>
                </a:solidFill>
                <a:latin typeface="Times New Roman" pitchFamily="18" charset="0"/>
                <a:cs typeface="Times New Roman" pitchFamily="18" charset="0"/>
              </a:rPr>
              <a:t> </a:t>
            </a:r>
            <a:r>
              <a:rPr lang="en-GB" b="1" dirty="0" smtClean="0">
                <a:solidFill>
                  <a:srgbClr val="002060"/>
                </a:solidFill>
              </a:rPr>
              <a:t>S.M. </a:t>
            </a:r>
            <a:r>
              <a:rPr lang="en-GB" b="1" dirty="0" err="1" smtClean="0">
                <a:solidFill>
                  <a:srgbClr val="002060"/>
                </a:solidFill>
              </a:rPr>
              <a:t>Shafkat</a:t>
            </a:r>
            <a:r>
              <a:rPr lang="en-GB" b="1" dirty="0" smtClean="0">
                <a:solidFill>
                  <a:srgbClr val="002060"/>
                </a:solidFill>
              </a:rPr>
              <a:t> Islam</a:t>
            </a:r>
          </a:p>
          <a:p>
            <a:pPr lvl="0" algn="ctr">
              <a:buNone/>
            </a:pPr>
            <a:r>
              <a:rPr lang="en-US" sz="1800" b="1" spc="100" dirty="0" smtClean="0">
                <a:solidFill>
                  <a:srgbClr val="002060"/>
                </a:solidFill>
                <a:latin typeface="Times New Roman" pitchFamily="18" charset="0"/>
                <a:cs typeface="Times New Roman" pitchFamily="18" charset="0"/>
              </a:rPr>
              <a:t>Roll: ASH1201064M</a:t>
            </a:r>
            <a:endParaRPr lang="en-US" sz="1800" spc="100" dirty="0" smtClean="0">
              <a:solidFill>
                <a:srgbClr val="002060"/>
              </a:solidFill>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3639118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Abstract</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3"/>
            <a:ext cx="10058400" cy="4452035"/>
          </a:xfrm>
        </p:spPr>
        <p:txBody>
          <a:bodyPr>
            <a:normAutofit/>
          </a:bodyPr>
          <a:lstStyle/>
          <a:p>
            <a:pPr algn="just">
              <a:buFont typeface="Wingdings" panose="05000000000000000000" pitchFamily="2" charset="2"/>
              <a:buChar char="Ø"/>
            </a:pPr>
            <a:r>
              <a:rPr lang="en-GB" sz="2600" dirty="0">
                <a:solidFill>
                  <a:schemeClr val="tx1"/>
                </a:solidFill>
                <a:latin typeface="Times New Roman" panose="02020603050405020304" pitchFamily="18" charset="0"/>
                <a:cs typeface="Times New Roman" panose="02020603050405020304" pitchFamily="18" charset="0"/>
              </a:rPr>
              <a:t>This paper presents information on wide aspects of the computer </a:t>
            </a:r>
            <a:r>
              <a:rPr lang="en-GB" sz="2600" dirty="0" smtClean="0">
                <a:solidFill>
                  <a:schemeClr val="tx1"/>
                </a:solidFill>
                <a:latin typeface="Times New Roman" panose="02020603050405020304" pitchFamily="18" charset="0"/>
                <a:cs typeface="Times New Roman" panose="02020603050405020304" pitchFamily="18" charset="0"/>
              </a:rPr>
              <a:t>               </a:t>
            </a:r>
            <a:endParaRPr lang="en-GB" sz="2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GB" sz="2600" dirty="0">
                <a:solidFill>
                  <a:schemeClr val="tx1"/>
                </a:solidFill>
                <a:latin typeface="Times New Roman" panose="02020603050405020304" pitchFamily="18" charset="0"/>
                <a:cs typeface="Times New Roman" panose="02020603050405020304" pitchFamily="18" charset="0"/>
              </a:rPr>
              <a:t> </a:t>
            </a:r>
            <a:r>
              <a:rPr lang="en-GB" sz="2600" dirty="0" smtClean="0">
                <a:solidFill>
                  <a:schemeClr val="tx1"/>
                </a:solidFill>
                <a:latin typeface="Times New Roman" panose="02020603050405020304" pitchFamily="18" charset="0"/>
                <a:cs typeface="Times New Roman" panose="02020603050405020304" pitchFamily="18" charset="0"/>
              </a:rPr>
              <a:t>   graphics</a:t>
            </a:r>
            <a:r>
              <a:rPr lang="en-GB" sz="2600" dirty="0">
                <a:solidFill>
                  <a:schemeClr val="tx1"/>
                </a:solidFill>
                <a:latin typeface="Times New Roman" panose="02020603050405020304" pitchFamily="18" charset="0"/>
                <a:cs typeface="Times New Roman" panose="02020603050405020304" pitchFamily="18" charset="0"/>
              </a:rPr>
              <a:t>, introduction to MATLAB and its Image Processing Toolbox. </a:t>
            </a:r>
            <a:endParaRPr lang="en-GB" sz="26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600" dirty="0" smtClean="0">
                <a:solidFill>
                  <a:schemeClr val="tx1"/>
                </a:solidFill>
                <a:latin typeface="Times New Roman" panose="02020603050405020304" pitchFamily="18" charset="0"/>
                <a:cs typeface="Times New Roman" panose="02020603050405020304" pitchFamily="18" charset="0"/>
              </a:rPr>
              <a:t>Cascade </a:t>
            </a:r>
            <a:r>
              <a:rPr lang="en-GB" sz="2600" dirty="0">
                <a:solidFill>
                  <a:schemeClr val="tx1"/>
                </a:solidFill>
                <a:latin typeface="Times New Roman" panose="02020603050405020304" pitchFamily="18" charset="0"/>
                <a:cs typeface="Times New Roman" panose="02020603050405020304" pitchFamily="18" charset="0"/>
              </a:rPr>
              <a:t>classifier is utilized as the algorithms for this object detection </a:t>
            </a:r>
            <a:endParaRPr lang="en-GB" sz="26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GB" sz="2600" dirty="0">
                <a:solidFill>
                  <a:schemeClr val="tx1"/>
                </a:solidFill>
                <a:latin typeface="Times New Roman" panose="02020603050405020304" pitchFamily="18" charset="0"/>
                <a:cs typeface="Times New Roman" panose="02020603050405020304" pitchFamily="18" charset="0"/>
              </a:rPr>
              <a:t> </a:t>
            </a:r>
            <a:r>
              <a:rPr lang="en-GB" sz="2600" dirty="0" smtClean="0">
                <a:solidFill>
                  <a:schemeClr val="tx1"/>
                </a:solidFill>
                <a:latin typeface="Times New Roman" panose="02020603050405020304" pitchFamily="18" charset="0"/>
                <a:cs typeface="Times New Roman" panose="02020603050405020304" pitchFamily="18" charset="0"/>
              </a:rPr>
              <a:t>   system and Patch </a:t>
            </a:r>
            <a:r>
              <a:rPr lang="en-GB" sz="2600" dirty="0">
                <a:solidFill>
                  <a:schemeClr val="tx1"/>
                </a:solidFill>
                <a:latin typeface="Times New Roman" panose="02020603050405020304" pitchFamily="18" charset="0"/>
                <a:cs typeface="Times New Roman" panose="02020603050405020304" pitchFamily="18" charset="0"/>
              </a:rPr>
              <a:t>based </a:t>
            </a:r>
            <a:r>
              <a:rPr lang="en-GB" sz="2600" dirty="0" err="1" smtClean="0">
                <a:solidFill>
                  <a:schemeClr val="tx1"/>
                </a:solidFill>
                <a:latin typeface="Times New Roman" panose="02020603050405020304" pitchFamily="18" charset="0"/>
                <a:cs typeface="Times New Roman" panose="02020603050405020304" pitchFamily="18" charset="0"/>
              </a:rPr>
              <a:t>inpaint</a:t>
            </a:r>
            <a:r>
              <a:rPr lang="en-GB" sz="2600" dirty="0" smtClean="0">
                <a:solidFill>
                  <a:schemeClr val="tx1"/>
                </a:solidFill>
                <a:latin typeface="Times New Roman" panose="02020603050405020304" pitchFamily="18" charset="0"/>
                <a:cs typeface="Times New Roman" panose="02020603050405020304" pitchFamily="18" charset="0"/>
              </a:rPr>
              <a:t> </a:t>
            </a:r>
            <a:r>
              <a:rPr lang="en-GB" sz="2600" dirty="0">
                <a:solidFill>
                  <a:schemeClr val="tx1"/>
                </a:solidFill>
                <a:latin typeface="Times New Roman" panose="02020603050405020304" pitchFamily="18" charset="0"/>
                <a:cs typeface="Times New Roman" panose="02020603050405020304" pitchFamily="18" charset="0"/>
              </a:rPr>
              <a:t>is utilized as the algorithms </a:t>
            </a:r>
            <a:r>
              <a:rPr lang="en-GB" sz="2600" dirty="0" smtClean="0">
                <a:solidFill>
                  <a:schemeClr val="tx1"/>
                </a:solidFill>
                <a:latin typeface="Times New Roman" panose="02020603050405020304" pitchFamily="18" charset="0"/>
                <a:cs typeface="Times New Roman" panose="02020603050405020304" pitchFamily="18" charset="0"/>
              </a:rPr>
              <a:t>for     </a:t>
            </a:r>
          </a:p>
          <a:p>
            <a:pPr marL="0" indent="0" algn="just">
              <a:buNone/>
            </a:pPr>
            <a:r>
              <a:rPr lang="en-GB" sz="2600" dirty="0" smtClean="0">
                <a:solidFill>
                  <a:schemeClr val="tx1"/>
                </a:solidFill>
                <a:latin typeface="Times New Roman" panose="02020603050405020304" pitchFamily="18" charset="0"/>
                <a:cs typeface="Times New Roman" panose="02020603050405020304" pitchFamily="18" charset="0"/>
              </a:rPr>
              <a:t>    removing </a:t>
            </a:r>
            <a:r>
              <a:rPr lang="en-GB" sz="2600" dirty="0">
                <a:solidFill>
                  <a:schemeClr val="tx1"/>
                </a:solidFill>
                <a:latin typeface="Times New Roman" panose="02020603050405020304" pitchFamily="18" charset="0"/>
                <a:cs typeface="Times New Roman" panose="02020603050405020304" pitchFamily="18" charset="0"/>
              </a:rPr>
              <a:t>object system</a:t>
            </a:r>
            <a:r>
              <a:rPr lang="en-GB" sz="26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GB" sz="2600" dirty="0" smtClean="0">
                <a:solidFill>
                  <a:schemeClr val="tx1"/>
                </a:solidFill>
                <a:latin typeface="Times New Roman" panose="02020603050405020304" pitchFamily="18" charset="0"/>
                <a:cs typeface="Times New Roman" panose="02020603050405020304" pitchFamily="18" charset="0"/>
              </a:rPr>
              <a:t>MATLAB </a:t>
            </a:r>
            <a:r>
              <a:rPr lang="en-GB" sz="2600" dirty="0">
                <a:solidFill>
                  <a:schemeClr val="tx1"/>
                </a:solidFill>
                <a:latin typeface="Times New Roman" panose="02020603050405020304" pitchFamily="18" charset="0"/>
                <a:cs typeface="Times New Roman" panose="02020603050405020304" pitchFamily="18" charset="0"/>
              </a:rPr>
              <a:t>with GUI environment is used to find &amp; remove the different </a:t>
            </a:r>
            <a:endParaRPr lang="en-GB" sz="26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GB" sz="2600" dirty="0">
                <a:solidFill>
                  <a:schemeClr val="tx1"/>
                </a:solidFill>
                <a:latin typeface="Times New Roman" panose="02020603050405020304" pitchFamily="18" charset="0"/>
                <a:cs typeface="Times New Roman" panose="02020603050405020304" pitchFamily="18" charset="0"/>
              </a:rPr>
              <a:t> </a:t>
            </a:r>
            <a:r>
              <a:rPr lang="en-GB" sz="2600" dirty="0" smtClean="0">
                <a:solidFill>
                  <a:schemeClr val="tx1"/>
                </a:solidFill>
                <a:latin typeface="Times New Roman" panose="02020603050405020304" pitchFamily="18" charset="0"/>
                <a:cs typeface="Times New Roman" panose="02020603050405020304" pitchFamily="18" charset="0"/>
              </a:rPr>
              <a:t>  features </a:t>
            </a:r>
            <a:r>
              <a:rPr lang="en-GB" sz="2600" dirty="0">
                <a:solidFill>
                  <a:schemeClr val="tx1"/>
                </a:solidFill>
                <a:latin typeface="Times New Roman" panose="02020603050405020304" pitchFamily="18" charset="0"/>
                <a:cs typeface="Times New Roman" panose="02020603050405020304" pitchFamily="18" charset="0"/>
              </a:rPr>
              <a:t>of the object of interest from random </a:t>
            </a:r>
            <a:r>
              <a:rPr lang="en-GB" sz="2600" dirty="0" smtClean="0">
                <a:solidFill>
                  <a:schemeClr val="tx1"/>
                </a:solidFill>
                <a:latin typeface="Times New Roman" panose="02020603050405020304" pitchFamily="18" charset="0"/>
                <a:cs typeface="Times New Roman" panose="02020603050405020304" pitchFamily="18" charset="0"/>
              </a:rPr>
              <a:t>images.</a:t>
            </a:r>
            <a:endParaRPr lang="en-GB"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220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9875520" cy="1226108"/>
          </a:xfrm>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1097280" y="1983347"/>
            <a:ext cx="8176722" cy="4451162"/>
          </a:xfrm>
          <a:effectLst>
            <a:outerShdw blurRad="50800" dist="38100" dir="8100000" algn="tr" rotWithShape="0">
              <a:prstClr val="black">
                <a:alpha val="40000"/>
              </a:prstClr>
            </a:outerShdw>
          </a:effectLst>
        </p:spPr>
        <p:txBody>
          <a:bodyPr>
            <a:normAutofit fontScale="85000" lnSpcReduction="20000"/>
          </a:bodyPr>
          <a:lstStyle/>
          <a:p>
            <a:pPr algn="just">
              <a:buFont typeface="Wingdings" panose="05000000000000000000" pitchFamily="2" charset="2"/>
              <a:buChar char="ü"/>
            </a:pPr>
            <a:r>
              <a:rPr lang="en-US" sz="2400" dirty="0" smtClean="0">
                <a:solidFill>
                  <a:schemeClr val="tx1"/>
                </a:solidFill>
                <a:latin typeface="Arial" panose="020B0604020202020204" pitchFamily="34" charset="0"/>
                <a:cs typeface="Arial" panose="020B0604020202020204" pitchFamily="34" charset="0"/>
              </a:rPr>
              <a:t>Objectives</a:t>
            </a:r>
          </a:p>
          <a:p>
            <a:pPr algn="just">
              <a:buFont typeface="Wingdings" panose="05000000000000000000" pitchFamily="2" charset="2"/>
              <a:buChar char="ü"/>
            </a:pPr>
            <a:r>
              <a:rPr lang="en-US" sz="2400" dirty="0" smtClean="0">
                <a:solidFill>
                  <a:schemeClr val="tx1"/>
                </a:solidFill>
                <a:latin typeface="Arial" panose="020B0604020202020204" pitchFamily="34" charset="0"/>
                <a:cs typeface="Arial" panose="020B0604020202020204" pitchFamily="34" charset="0"/>
              </a:rPr>
              <a:t>Tools</a:t>
            </a:r>
          </a:p>
          <a:p>
            <a:pPr algn="just">
              <a:buFont typeface="Wingdings" panose="05000000000000000000" pitchFamily="2" charset="2"/>
              <a:buChar char="ü"/>
            </a:pPr>
            <a:r>
              <a:rPr lang="en-US" sz="2400" dirty="0">
                <a:solidFill>
                  <a:schemeClr val="tx1"/>
                </a:solidFill>
                <a:latin typeface="Arial" panose="020B0604020202020204" pitchFamily="34" charset="0"/>
                <a:cs typeface="Arial" panose="020B0604020202020204" pitchFamily="34" charset="0"/>
              </a:rPr>
              <a:t>Image processing </a:t>
            </a:r>
            <a:endParaRPr lang="en-US" sz="2400" dirty="0" smtClean="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a:solidFill>
                  <a:schemeClr val="tx1"/>
                </a:solidFill>
                <a:latin typeface="Arial" panose="020B0604020202020204" pitchFamily="34" charset="0"/>
                <a:cs typeface="Arial" panose="020B0604020202020204" pitchFamily="34" charset="0"/>
              </a:rPr>
              <a:t>Graphical User Interface (GUI</a:t>
            </a:r>
            <a:r>
              <a:rPr lang="en-US" sz="2400" dirty="0" smtClean="0">
                <a:solidFill>
                  <a:schemeClr val="tx1"/>
                </a:solidFill>
                <a:latin typeface="Arial" panose="020B0604020202020204" pitchFamily="34" charset="0"/>
                <a:cs typeface="Arial" panose="020B0604020202020204" pitchFamily="34" charset="0"/>
              </a:rPr>
              <a:t>)</a:t>
            </a:r>
          </a:p>
          <a:p>
            <a:pPr algn="just">
              <a:buFont typeface="Wingdings" panose="05000000000000000000" pitchFamily="2" charset="2"/>
              <a:buChar char="ü"/>
            </a:pPr>
            <a:r>
              <a:rPr lang="en-US" sz="2400" dirty="0">
                <a:solidFill>
                  <a:schemeClr val="tx1"/>
                </a:solidFill>
                <a:latin typeface="Arial" panose="020B0604020202020204" pitchFamily="34" charset="0"/>
                <a:cs typeface="Arial" panose="020B0604020202020204" pitchFamily="34" charset="0"/>
              </a:rPr>
              <a:t>Edge </a:t>
            </a:r>
            <a:r>
              <a:rPr lang="en-US" sz="2400" dirty="0" smtClean="0">
                <a:solidFill>
                  <a:schemeClr val="tx1"/>
                </a:solidFill>
                <a:latin typeface="Arial" panose="020B0604020202020204" pitchFamily="34" charset="0"/>
                <a:cs typeface="Arial" panose="020B0604020202020204" pitchFamily="34" charset="0"/>
              </a:rPr>
              <a:t>Detection</a:t>
            </a:r>
          </a:p>
          <a:p>
            <a:pPr algn="just">
              <a:buFont typeface="Wingdings" panose="05000000000000000000" pitchFamily="2" charset="2"/>
              <a:buChar char="ü"/>
            </a:pPr>
            <a:r>
              <a:rPr lang="en-US" sz="2400" dirty="0">
                <a:solidFill>
                  <a:schemeClr val="tx1"/>
                </a:solidFill>
                <a:latin typeface="Arial" panose="020B0604020202020204" pitchFamily="34" charset="0"/>
                <a:cs typeface="Arial" panose="020B0604020202020204" pitchFamily="34" charset="0"/>
              </a:rPr>
              <a:t>Object </a:t>
            </a:r>
            <a:r>
              <a:rPr lang="en-US" sz="2400" dirty="0" smtClean="0">
                <a:solidFill>
                  <a:schemeClr val="tx1"/>
                </a:solidFill>
                <a:latin typeface="Arial" panose="020B0604020202020204" pitchFamily="34" charset="0"/>
                <a:cs typeface="Arial" panose="020B0604020202020204" pitchFamily="34" charset="0"/>
              </a:rPr>
              <a:t>Detection</a:t>
            </a:r>
          </a:p>
          <a:p>
            <a:pPr algn="just">
              <a:buFont typeface="Wingdings" panose="05000000000000000000" pitchFamily="2" charset="2"/>
              <a:buChar char="ü"/>
            </a:pPr>
            <a:r>
              <a:rPr lang="en-US" sz="2400" dirty="0">
                <a:solidFill>
                  <a:schemeClr val="tx1"/>
                </a:solidFill>
                <a:latin typeface="Arial" panose="020B0604020202020204" pitchFamily="34" charset="0"/>
                <a:cs typeface="Arial" panose="020B0604020202020204" pitchFamily="34" charset="0"/>
              </a:rPr>
              <a:t>Cascade </a:t>
            </a:r>
            <a:r>
              <a:rPr lang="en-US" sz="2400" dirty="0" smtClean="0">
                <a:solidFill>
                  <a:schemeClr val="tx1"/>
                </a:solidFill>
                <a:latin typeface="Arial" panose="020B0604020202020204" pitchFamily="34" charset="0"/>
                <a:cs typeface="Arial" panose="020B0604020202020204" pitchFamily="34" charset="0"/>
              </a:rPr>
              <a:t>Classifier</a:t>
            </a:r>
          </a:p>
          <a:p>
            <a:pPr algn="just">
              <a:buFont typeface="Wingdings" panose="05000000000000000000" pitchFamily="2" charset="2"/>
              <a:buChar char="ü"/>
            </a:pPr>
            <a:r>
              <a:rPr lang="en-US" sz="2400" dirty="0">
                <a:solidFill>
                  <a:schemeClr val="tx1"/>
                </a:solidFill>
                <a:latin typeface="Arial" panose="020B0604020202020204" pitchFamily="34" charset="0"/>
                <a:cs typeface="Arial" panose="020B0604020202020204" pitchFamily="34" charset="0"/>
              </a:rPr>
              <a:t>Snap shots of the </a:t>
            </a:r>
            <a:r>
              <a:rPr lang="en-US" sz="2400" dirty="0" smtClean="0">
                <a:solidFill>
                  <a:schemeClr val="tx1"/>
                </a:solidFill>
                <a:latin typeface="Arial" panose="020B0604020202020204" pitchFamily="34" charset="0"/>
                <a:cs typeface="Arial" panose="020B0604020202020204" pitchFamily="34" charset="0"/>
              </a:rPr>
              <a:t>procedures</a:t>
            </a:r>
          </a:p>
          <a:p>
            <a:pPr algn="just">
              <a:buFont typeface="Wingdings" panose="05000000000000000000" pitchFamily="2" charset="2"/>
              <a:buChar char="ü"/>
            </a:pPr>
            <a:r>
              <a:rPr lang="en-US" sz="2400" dirty="0">
                <a:solidFill>
                  <a:schemeClr val="tx1"/>
                </a:solidFill>
                <a:latin typeface="Arial" panose="020B0604020202020204" pitchFamily="34" charset="0"/>
                <a:cs typeface="Arial" panose="020B0604020202020204" pitchFamily="34" charset="0"/>
              </a:rPr>
              <a:t>Remove Object using </a:t>
            </a:r>
            <a:r>
              <a:rPr lang="en-US" sz="2400" dirty="0" err="1">
                <a:solidFill>
                  <a:schemeClr val="tx1"/>
                </a:solidFill>
                <a:latin typeface="Arial" panose="020B0604020202020204" pitchFamily="34" charset="0"/>
                <a:cs typeface="Arial" panose="020B0604020202020204" pitchFamily="34" charset="0"/>
              </a:rPr>
              <a:t>Inpainting</a:t>
            </a:r>
            <a:endParaRPr lang="en-US" sz="240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a:solidFill>
                  <a:schemeClr val="tx1"/>
                </a:solidFill>
                <a:latin typeface="Arial" panose="020B0604020202020204" pitchFamily="34" charset="0"/>
                <a:cs typeface="Arial" panose="020B0604020202020204" pitchFamily="34" charset="0"/>
              </a:rPr>
              <a:t>Future Plan of the Research</a:t>
            </a:r>
          </a:p>
          <a:p>
            <a:pPr algn="just">
              <a:buFont typeface="Wingdings" panose="05000000000000000000" pitchFamily="2" charset="2"/>
              <a:buChar char="ü"/>
            </a:pPr>
            <a:r>
              <a:rPr lang="en-US" sz="2400" dirty="0">
                <a:solidFill>
                  <a:schemeClr val="tx1"/>
                </a:solidFill>
                <a:latin typeface="Arial" panose="020B0604020202020204" pitchFamily="34" charset="0"/>
                <a:cs typeface="Arial" panose="020B0604020202020204" pitchFamily="34" charset="0"/>
              </a:rPr>
              <a:t>Conclusion</a:t>
            </a:r>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6694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Objectives</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GB" sz="2800" dirty="0" smtClean="0">
                <a:solidFill>
                  <a:schemeClr val="tx1"/>
                </a:solidFill>
                <a:latin typeface="Times New Roman" panose="02020603050405020304" pitchFamily="18" charset="0"/>
                <a:cs typeface="Times New Roman" panose="02020603050405020304" pitchFamily="18" charset="0"/>
              </a:rPr>
              <a:t>Detect Object and remove object from different images.</a:t>
            </a:r>
          </a:p>
          <a:p>
            <a:pPr marL="0" indent="0">
              <a:buNone/>
            </a:pPr>
            <a:endParaRPr lang="en-GB" sz="28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800" dirty="0">
                <a:solidFill>
                  <a:schemeClr val="tx1"/>
                </a:solidFill>
                <a:latin typeface="Times New Roman" panose="02020603050405020304" pitchFamily="18" charset="0"/>
                <a:cs typeface="Times New Roman" panose="02020603050405020304" pitchFamily="18" charset="0"/>
              </a:rPr>
              <a:t>Object detection can be also used for people counting, it is used for analysing store performance or crowd statistics during festivals. </a:t>
            </a:r>
            <a:endParaRPr lang="en-GB" sz="28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GB" sz="28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800" dirty="0" smtClean="0">
                <a:solidFill>
                  <a:schemeClr val="tx1"/>
                </a:solidFill>
                <a:latin typeface="Times New Roman" panose="02020603050405020304" pitchFamily="18" charset="0"/>
                <a:cs typeface="Times New Roman" panose="02020603050405020304" pitchFamily="18" charset="0"/>
              </a:rPr>
              <a:t>To </a:t>
            </a:r>
            <a:r>
              <a:rPr lang="en-GB" sz="2800" dirty="0">
                <a:solidFill>
                  <a:schemeClr val="tx1"/>
                </a:solidFill>
                <a:latin typeface="Times New Roman" panose="02020603050405020304" pitchFamily="18" charset="0"/>
                <a:cs typeface="Times New Roman" panose="02020603050405020304" pitchFamily="18" charset="0"/>
              </a:rPr>
              <a:t>identify </a:t>
            </a:r>
            <a:r>
              <a:rPr lang="en-GB" sz="2800" dirty="0" smtClean="0">
                <a:solidFill>
                  <a:schemeClr val="tx1"/>
                </a:solidFill>
                <a:latin typeface="Times New Roman" panose="02020603050405020304" pitchFamily="18" charset="0"/>
                <a:cs typeface="Times New Roman" panose="02020603050405020304" pitchFamily="18" charset="0"/>
              </a:rPr>
              <a:t>products in industrial processes</a:t>
            </a:r>
          </a:p>
          <a:p>
            <a:pPr>
              <a:buFont typeface="Wingdings" panose="05000000000000000000" pitchFamily="2" charset="2"/>
              <a:buChar char="Ø"/>
            </a:pPr>
            <a:endParaRPr lang="en-GB"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800" dirty="0" smtClean="0">
                <a:solidFill>
                  <a:schemeClr val="tx1"/>
                </a:solidFill>
                <a:latin typeface="Times New Roman" panose="02020603050405020304" pitchFamily="18" charset="0"/>
                <a:cs typeface="Times New Roman" panose="02020603050405020304" pitchFamily="18" charset="0"/>
              </a:rPr>
              <a:t>Object </a:t>
            </a:r>
            <a:r>
              <a:rPr lang="en-GB" sz="2800" dirty="0">
                <a:solidFill>
                  <a:schemeClr val="tx1"/>
                </a:solidFill>
                <a:latin typeface="Times New Roman" panose="02020603050405020304" pitchFamily="18" charset="0"/>
                <a:cs typeface="Times New Roman" panose="02020603050405020304" pitchFamily="18" charset="0"/>
              </a:rPr>
              <a:t>removing system for removing unwanted image or recover pixel loss in images. </a:t>
            </a:r>
          </a:p>
        </p:txBody>
      </p:sp>
    </p:spTree>
    <p:extLst>
      <p:ext uri="{BB962C8B-B14F-4D97-AF65-F5344CB8AC3E}">
        <p14:creationId xmlns:p14="http://schemas.microsoft.com/office/powerpoint/2010/main" val="1892945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Tools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sz="2400" dirty="0" smtClean="0">
                <a:solidFill>
                  <a:schemeClr val="tx1"/>
                </a:solidFill>
                <a:latin typeface="Times New Roman" panose="02020603050405020304" pitchFamily="18" charset="0"/>
                <a:cs typeface="Times New Roman" panose="02020603050405020304" pitchFamily="18" charset="0"/>
              </a:rPr>
              <a:t>MATLAB R2013a </a:t>
            </a:r>
          </a:p>
          <a:p>
            <a:pPr>
              <a:buFont typeface="Wingdings" panose="05000000000000000000" pitchFamily="2" charset="2"/>
              <a:buChar char="ü"/>
            </a:pPr>
            <a:r>
              <a:rPr lang="en-GB" sz="2400" dirty="0">
                <a:solidFill>
                  <a:schemeClr val="tx1"/>
                </a:solidFill>
                <a:latin typeface="Times New Roman" panose="02020603050405020304" pitchFamily="18" charset="0"/>
                <a:cs typeface="Times New Roman" panose="02020603050405020304" pitchFamily="18" charset="0"/>
              </a:rPr>
              <a:t>Image Processing Toolbox </a:t>
            </a:r>
            <a:endParaRPr lang="en-GB"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400" dirty="0">
                <a:solidFill>
                  <a:schemeClr val="tx1"/>
                </a:solidFill>
                <a:latin typeface="Times New Roman" panose="02020603050405020304" pitchFamily="18" charset="0"/>
                <a:cs typeface="Times New Roman" panose="02020603050405020304" pitchFamily="18" charset="0"/>
              </a:rPr>
              <a:t>Computer Vision System </a:t>
            </a:r>
            <a:r>
              <a:rPr lang="en-GB" sz="2400" dirty="0" smtClean="0">
                <a:solidFill>
                  <a:schemeClr val="tx1"/>
                </a:solidFill>
                <a:latin typeface="Times New Roman" panose="02020603050405020304" pitchFamily="18" charset="0"/>
                <a:cs typeface="Times New Roman" panose="02020603050405020304" pitchFamily="18" charset="0"/>
              </a:rPr>
              <a:t>Toolbox</a:t>
            </a:r>
          </a:p>
          <a:p>
            <a:pPr>
              <a:buFont typeface="Wingdings" panose="05000000000000000000" pitchFamily="2" charset="2"/>
              <a:buChar char="ü"/>
            </a:pPr>
            <a:r>
              <a:rPr lang="en-GB" sz="2400" dirty="0" smtClean="0">
                <a:solidFill>
                  <a:schemeClr val="tx1"/>
                </a:solidFill>
                <a:latin typeface="Times New Roman" panose="02020603050405020304" pitchFamily="18" charset="0"/>
                <a:cs typeface="Times New Roman" panose="02020603050405020304" pitchFamily="18" charset="0"/>
              </a:rPr>
              <a:t>Cascade Trainer</a:t>
            </a:r>
          </a:p>
          <a:p>
            <a:pPr>
              <a:buFont typeface="Wingdings" panose="05000000000000000000" pitchFamily="2" charset="2"/>
              <a:buChar char="ü"/>
            </a:pPr>
            <a:r>
              <a:rPr lang="en-GB" sz="2400" dirty="0" smtClean="0">
                <a:solidFill>
                  <a:schemeClr val="tx1"/>
                </a:solidFill>
                <a:latin typeface="Times New Roman" panose="02020603050405020304" pitchFamily="18" charset="0"/>
                <a:cs typeface="Times New Roman" panose="02020603050405020304" pitchFamily="18" charset="0"/>
              </a:rPr>
              <a:t>Graphical </a:t>
            </a:r>
            <a:r>
              <a:rPr lang="en-GB" sz="2400" dirty="0">
                <a:solidFill>
                  <a:schemeClr val="tx1"/>
                </a:solidFill>
                <a:latin typeface="Times New Roman" panose="02020603050405020304" pitchFamily="18" charset="0"/>
                <a:cs typeface="Times New Roman" panose="02020603050405020304" pitchFamily="18" charset="0"/>
              </a:rPr>
              <a:t>User Interface(GUI)</a:t>
            </a:r>
          </a:p>
        </p:txBody>
      </p:sp>
    </p:spTree>
    <p:extLst>
      <p:ext uri="{BB962C8B-B14F-4D97-AF65-F5344CB8AC3E}">
        <p14:creationId xmlns:p14="http://schemas.microsoft.com/office/powerpoint/2010/main" val="2561451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Edge Detection</a:t>
            </a:r>
            <a:endParaRPr lang="en-GB" dirty="0">
              <a:solidFill>
                <a:schemeClr val="tx1"/>
              </a:solidFill>
            </a:endParaRPr>
          </a:p>
        </p:txBody>
      </p:sp>
      <p:sp>
        <p:nvSpPr>
          <p:cNvPr id="3" name="Content Placeholder 2"/>
          <p:cNvSpPr>
            <a:spLocks noGrp="1"/>
          </p:cNvSpPr>
          <p:nvPr>
            <p:ph idx="1"/>
          </p:nvPr>
        </p:nvSpPr>
        <p:spPr/>
        <p:txBody>
          <a:bodyPr numCol="1"/>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Pixel is a small unit of  an Image</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An edge pixel is described by using two important features      </a:t>
            </a:r>
            <a:r>
              <a:rPr lang="en-US" sz="2400" dirty="0" smtClean="0">
                <a:solidFill>
                  <a:schemeClr val="tx1"/>
                </a:solidFill>
                <a:latin typeface="Times New Roman" panose="02020603050405020304" pitchFamily="18" charset="0"/>
                <a:cs typeface="Times New Roman" panose="02020603050405020304" pitchFamily="18" charset="0"/>
              </a:rPr>
              <a:t>    </a:t>
            </a:r>
          </a:p>
          <a:p>
            <a:pPr marL="0" indent="0" algn="just">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i</a:t>
            </a:r>
            <a:r>
              <a:rPr lang="en-US" sz="2400" dirty="0" smtClean="0">
                <a:solidFill>
                  <a:schemeClr val="tx1"/>
                </a:solidFill>
                <a:latin typeface="Times New Roman" panose="02020603050405020304" pitchFamily="18" charset="0"/>
                <a:cs typeface="Times New Roman" panose="02020603050405020304" pitchFamily="18" charset="0"/>
              </a:rPr>
              <a:t>)  Edge strength</a:t>
            </a:r>
          </a:p>
          <a:p>
            <a:pPr marL="0" indent="0" algn="just">
              <a:buNone/>
            </a:pPr>
            <a:r>
              <a:rPr lang="en-US" sz="2400" dirty="0" smtClean="0">
                <a:solidFill>
                  <a:schemeClr val="tx1"/>
                </a:solidFill>
                <a:latin typeface="Times New Roman" panose="02020603050405020304" pitchFamily="18" charset="0"/>
                <a:cs typeface="Times New Roman" panose="02020603050405020304" pitchFamily="18" charset="0"/>
              </a:rPr>
              <a:t>	ii) Edge </a:t>
            </a:r>
            <a:r>
              <a:rPr lang="en-US" sz="2400" dirty="0">
                <a:solidFill>
                  <a:schemeClr val="tx1"/>
                </a:solidFill>
                <a:latin typeface="Times New Roman" panose="02020603050405020304" pitchFamily="18" charset="0"/>
                <a:cs typeface="Times New Roman" panose="02020603050405020304" pitchFamily="18" charset="0"/>
              </a:rPr>
              <a:t>direction </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There are many operators used for edge detection</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We have mentioned about Canny operator</a:t>
            </a:r>
          </a:p>
          <a:p>
            <a:endParaRPr lang="en-GB" dirty="0"/>
          </a:p>
        </p:txBody>
      </p:sp>
    </p:spTree>
    <p:extLst>
      <p:ext uri="{BB962C8B-B14F-4D97-AF65-F5344CB8AC3E}">
        <p14:creationId xmlns:p14="http://schemas.microsoft.com/office/powerpoint/2010/main" val="3213112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Snap shot of </a:t>
            </a:r>
            <a:r>
              <a:rPr lang="en-US" dirty="0" smtClean="0">
                <a:solidFill>
                  <a:schemeClr val="tx1"/>
                </a:solidFill>
              </a:rPr>
              <a:t>Canny edge </a:t>
            </a:r>
            <a:r>
              <a:rPr lang="en-US" dirty="0">
                <a:solidFill>
                  <a:schemeClr val="tx1"/>
                </a:solidFill>
              </a:rPr>
              <a:t>detection</a:t>
            </a:r>
            <a:endParaRPr lang="en-GB"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159" y="2036256"/>
            <a:ext cx="4530787" cy="34039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880" y="2010497"/>
            <a:ext cx="4589800" cy="3429662"/>
          </a:xfrm>
          <a:prstGeom prst="rect">
            <a:avLst/>
          </a:prstGeom>
        </p:spPr>
      </p:pic>
    </p:spTree>
    <p:extLst>
      <p:ext uri="{BB962C8B-B14F-4D97-AF65-F5344CB8AC3E}">
        <p14:creationId xmlns:p14="http://schemas.microsoft.com/office/powerpoint/2010/main" val="715460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Object Detection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is the task of finding a given object in an image or video sequence</a:t>
            </a:r>
          </a:p>
          <a:p>
            <a:pP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MATLAB Supports several approaches to object detection, including the Viola-Jones algorithm, feature-based matching, blob analysis, foreground detection, and template matching.</a:t>
            </a:r>
          </a:p>
          <a:p>
            <a:pP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We have preferred Cascade Classifier technique. </a:t>
            </a:r>
          </a:p>
        </p:txBody>
      </p:sp>
    </p:spTree>
    <p:extLst>
      <p:ext uri="{BB962C8B-B14F-4D97-AF65-F5344CB8AC3E}">
        <p14:creationId xmlns:p14="http://schemas.microsoft.com/office/powerpoint/2010/main" val="2887296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Custom 1">
      <a:majorFont>
        <a:latin typeface="Calibri Light"/>
        <a:ea typeface=""/>
        <a:cs typeface=""/>
      </a:majorFont>
      <a:minorFont>
        <a:latin typeface="Calibr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Organic</Template>
  <TotalTime>217</TotalTime>
  <Words>541</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Retrospect</vt:lpstr>
      <vt:lpstr>PowerPoint Presentation</vt:lpstr>
      <vt:lpstr>Image Processing in MATLAB with  Graphical User  Interface  (GUI) Environment</vt:lpstr>
      <vt:lpstr>Abstract</vt:lpstr>
      <vt:lpstr>Overview</vt:lpstr>
      <vt:lpstr>Objectives</vt:lpstr>
      <vt:lpstr>Tools</vt:lpstr>
      <vt:lpstr>Edge Detection</vt:lpstr>
      <vt:lpstr>Snap shot of Canny edge detection</vt:lpstr>
      <vt:lpstr>Object Detection</vt:lpstr>
      <vt:lpstr>Cascade Classifier</vt:lpstr>
      <vt:lpstr>Snap shots of the procedure</vt:lpstr>
      <vt:lpstr>Snap shot of Cascade Training</vt:lpstr>
      <vt:lpstr>Snap shot of Object Detection</vt:lpstr>
      <vt:lpstr>Snap shot of multiple Object Detection</vt:lpstr>
      <vt:lpstr>Remove Object using Inpainting</vt:lpstr>
      <vt:lpstr>Snap shot of Object Removal</vt:lpstr>
      <vt:lpstr>Future Plan of the Research</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SHIHAB</dc:creator>
  <cp:lastModifiedBy>SHIHAB</cp:lastModifiedBy>
  <cp:revision>33</cp:revision>
  <dcterms:created xsi:type="dcterms:W3CDTF">2017-07-17T14:18:56Z</dcterms:created>
  <dcterms:modified xsi:type="dcterms:W3CDTF">2017-07-17T19:30:39Z</dcterms:modified>
</cp:coreProperties>
</file>