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Play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VV9Cdffkf0rsdkF57XxkGluj6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lay-bold.fntdata"/><Relationship Id="rId14" Type="http://schemas.openxmlformats.org/officeDocument/2006/relationships/slide" Target="slides/slide10.xml"/><Relationship Id="rId36" Type="http://schemas.openxmlformats.org/officeDocument/2006/relationships/font" Target="fonts/Play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e999e898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e999e89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e999e898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e999e89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e999e898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e999e89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e999e898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e999e898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10d6ee7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10d6ee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10d6ee730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10d6ee7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0d6ee73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10d6ee7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10d6ee73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10d6ee7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10d6ee73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10d6ee73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10d6ee73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10d6ee73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3e17dab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3e17da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3e17dab9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3e17da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3e17dab9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3e17dab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3e17dab9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3e17dab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3e17dab9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3e17dab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3e17dab9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3e17dab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3e17dab9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3e17dab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3e17dab92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3e17dab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3e17dab92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3e17dab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3e17dab9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3e17dab9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3e17dab92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3e17dab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3e17dab9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3e17dab9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9f9f1f0d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b9f9f1f0d4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e999e89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e999e8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16797" y="1882104"/>
            <a:ext cx="10558405" cy="2293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800"/>
              <a:buFont typeface="Aria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Fair Minimum Representation Clustering with Column Generation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e999e8985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03/01</a:t>
            </a:r>
            <a:endParaRPr/>
          </a:p>
        </p:txBody>
      </p:sp>
      <p:sp>
        <p:nvSpPr>
          <p:cNvPr id="142" name="Google Shape;142;g2be999e8985_0_6"/>
          <p:cNvSpPr txBox="1"/>
          <p:nvPr>
            <p:ph idx="1" type="body"/>
          </p:nvPr>
        </p:nvSpPr>
        <p:spPr>
          <a:xfrm>
            <a:off x="838200" y="1557425"/>
            <a:ext cx="10515600" cy="46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 the pricing problem, when lambda_g =0, t_g may not correctly encode whether the cluster is alpha-rep for group g.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Fix: recalculate t_g after it returns a solution.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43" name="Google Shape;143;g2be999e898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25" y="3771900"/>
            <a:ext cx="7543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e999e8985_0_13"/>
          <p:cNvSpPr txBox="1"/>
          <p:nvPr/>
        </p:nvSpPr>
        <p:spPr>
          <a:xfrm>
            <a:off x="0" y="0"/>
            <a:ext cx="119781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Nodes    |    Current Node    |     Objective Bounds      |     Work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Expl Unexpl |  Obj  Depth IntInf | Incumbent    BestBd   Gap | It/Node Time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H2168780 1669564                    -34298.47879 -34650.848  1.03%  14.3  430s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2189877 1685513 -34431.290   41   89 -34298.479 -34650.285  1.03%  14.3  435s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2214391 1703377 -34303.536   78   52 -34298.479 -34649.638  1.02%  14.3  440s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2238649 1721219 -34420.711   66   62 -34298.479 -34648.944  1.02%  14.3  445s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2261575 1737999 -34532.622   48   83 -34298.479 -34648.371  1.02%  14.4  450s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2287111 1756860 -34492.789   52   76 -34298.479 -34647.664  1.02%  14.4  455s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2311588 1774540 -34361.512   68   61 -34298.479 -34646.963  1.02%  14.4  460s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2335812 1792491 -34324.936   79   51 -34298.479 -34646.352  1.01%  14.4  465s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2361389 1811297 -34526.041   33   93 -34298.479 -34645.649  1.01%  14.4  470s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2385563 1829097 -34439.927   58   71 -34298.479 -34645.010  1.01%  14.4  475s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2411185 1847802 -34531.661   49   80 -34298.479 -34644.323  1.01%  14.4  480s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2435722 1865541 -34328.974   79   51 -34298.479 -34643.723  1.01%  14.4  485s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2461041 1884477 -34431.597   58   72 -34298.479 -34643.047  1.00%  14.4  490s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2485580 1902531 -34440.116   54   74 -34298.479 -34642.409  1.00%  14.4  495s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2511000 1920173 -34527.945   45   84 -34298.479 -34641.816  1.00%  14.4  500s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Cutting planes: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Gomory: 67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MIR: 148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Flow cover: 117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Inf proof: 36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RLT: 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Relax-and-lift: 12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Explored 2511106 nodes (36190875 simplex iterations) in 500.01 seconds (229.83 work units)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Thread count was 8 (of 8 available processors)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Solution count 10: -34298.5 -34296 -34272.5 ... -34152.9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Time limit reached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Best objective -3.429847879461e+04, best bound -3.464181575111e+04, gap 1.0010%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Objective: -34298.478794611336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2be999e8985_0_13"/>
          <p:cNvSpPr txBox="1"/>
          <p:nvPr/>
        </p:nvSpPr>
        <p:spPr>
          <a:xfrm>
            <a:off x="8736300" y="2138950"/>
            <a:ext cx="324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Setting a time limit for the pricing problem (500s)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terminate early?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be999e898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8725" y="232600"/>
            <a:ext cx="5391150" cy="4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be999e8985_0_22"/>
          <p:cNvSpPr txBox="1"/>
          <p:nvPr/>
        </p:nvSpPr>
        <p:spPr>
          <a:xfrm>
            <a:off x="7546475" y="5066625"/>
            <a:ext cx="37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branch and price (and cut?)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6" name="Google Shape;156;g2be999e8985_0_22"/>
          <p:cNvSpPr txBox="1"/>
          <p:nvPr/>
        </p:nvSpPr>
        <p:spPr>
          <a:xfrm>
            <a:off x="628300" y="574825"/>
            <a:ext cx="4692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Branching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which variable to branch on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strong branching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Node selection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best estimate criterion (DFS) until infeasible/integral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Cut pool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Preprocessing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…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999e8985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Summary 03/01</a:t>
            </a:r>
            <a:endParaRPr/>
          </a:p>
        </p:txBody>
      </p:sp>
      <p:sp>
        <p:nvSpPr>
          <p:cNvPr id="162" name="Google Shape;162;g2be999e8985_4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Problems with the plateau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Reasons why this plateau occurs and increases as n,k goes 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Explore adding slacking variables and penalties to master problems to give some flexibility when there aren’t enough columns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Strategically generate new columns in the pricing problem to fill in the gaps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more columns with negative reduced costs in the pricing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Gurobi’s good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Fix the logging issue and do more tests with smaller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Visualize new clusters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0d6ee730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03/08</a:t>
            </a:r>
            <a:endParaRPr/>
          </a:p>
        </p:txBody>
      </p:sp>
      <p:sp>
        <p:nvSpPr>
          <p:cNvPr id="168" name="Google Shape;168;g2c10d6ee730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Generate 10 good solutions (clusters) from the pricing problem in each iteration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solutions that are not optimal, recalculate distances to find accurates cost for each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slack variables to the master problem:</a:t>
            </a:r>
            <a:endParaRPr/>
          </a:p>
        </p:txBody>
      </p:sp>
      <p:pic>
        <p:nvPicPr>
          <p:cNvPr id="169" name="Google Shape;169;g2c10d6ee7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875" y="3859875"/>
            <a:ext cx="7344150" cy="26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10d6ee730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(Vanilla version without multiple solutions or slack variables)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5" name="Google Shape;175;g2c10d6ee730_0_18"/>
          <p:cNvSpPr txBox="1"/>
          <p:nvPr/>
        </p:nvSpPr>
        <p:spPr>
          <a:xfrm>
            <a:off x="1623563" y="6158050"/>
            <a:ext cx="40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10</a:t>
            </a:r>
            <a:r>
              <a:rPr lang="en-US" sz="2800">
                <a:solidFill>
                  <a:schemeClr val="dk1"/>
                </a:solidFill>
              </a:rPr>
              <a:t>0s Time limit imposed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6" name="Google Shape;176;g2c10d6ee73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74300"/>
            <a:ext cx="5049725" cy="38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c10d6ee73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450" y="2313063"/>
            <a:ext cx="4730475" cy="38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10d6ee730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(10 New Clusters from Column Generation per iteration, Slack variables introduced)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83" name="Google Shape;183;g2c10d6ee73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30475"/>
            <a:ext cx="5294350" cy="41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c10d6ee730_0_9"/>
          <p:cNvSpPr txBox="1"/>
          <p:nvPr/>
        </p:nvSpPr>
        <p:spPr>
          <a:xfrm>
            <a:off x="1777350" y="6265550"/>
            <a:ext cx="40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20s Time limit imposed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85" name="Google Shape;185;g2c10d6ee73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950" y="2130478"/>
            <a:ext cx="5068851" cy="395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c10d6ee73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5" y="1732250"/>
            <a:ext cx="54387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c10d6ee730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(10 New Clusters from Column Generation per iteration, Slack variables introduced)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2" name="Google Shape;192;g2c10d6ee730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2850" y="1804075"/>
            <a:ext cx="55245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c10d6ee73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50" y="2001550"/>
            <a:ext cx="54387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c10d6ee730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(10 New Clusters from Column Generation per iteration, Slack variables introduced)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0d6ee730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03/08</a:t>
            </a:r>
            <a:endParaRPr/>
          </a:p>
        </p:txBody>
      </p:sp>
      <p:sp>
        <p:nvSpPr>
          <p:cNvPr id="204" name="Google Shape;204;g2c10d6ee730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Debugging - solve LP, column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slack variables to alpha representation problems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Summary 02/02 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Problem Formulation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generation (synthetic data) and experiments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Visualization of solution in each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to deal with non-integer solutions? Fractional weights?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gurobi instead of cvxpy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3e17dab9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03/18</a:t>
            </a:r>
            <a:endParaRPr/>
          </a:p>
        </p:txBody>
      </p:sp>
      <p:sp>
        <p:nvSpPr>
          <p:cNvPr id="210" name="Google Shape;210;g2c3e17dab9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Bug fixes: master objective not updated correctly during warm start when adding multiple new columns. (model.getObjective() is not refreshed until a new optimization is executed)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Slack variables added to feasibility and fairness constraints.</a:t>
            </a:r>
            <a:endParaRPr/>
          </a:p>
        </p:txBody>
      </p:sp>
      <p:pic>
        <p:nvPicPr>
          <p:cNvPr id="211" name="Google Shape;211;g2c3e17dab9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13" y="3975948"/>
            <a:ext cx="8059575" cy="29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c3e17dab92_0_0"/>
          <p:cNvSpPr/>
          <p:nvPr/>
        </p:nvSpPr>
        <p:spPr>
          <a:xfrm>
            <a:off x="6744375" y="5287200"/>
            <a:ext cx="240600" cy="38100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3e17dab92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(and fairness constraints).</a:t>
            </a:r>
            <a:endParaRPr/>
          </a:p>
        </p:txBody>
      </p:sp>
      <p:pic>
        <p:nvPicPr>
          <p:cNvPr id="218" name="Google Shape;218;g2c3e17dab9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823175"/>
            <a:ext cx="81819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3e17dab92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(and fairness constraints).</a:t>
            </a:r>
            <a:endParaRPr/>
          </a:p>
        </p:txBody>
      </p:sp>
      <p:pic>
        <p:nvPicPr>
          <p:cNvPr id="224" name="Google Shape;224;g2c3e17dab92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83325"/>
            <a:ext cx="521017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c3e17dab92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775" y="1843225"/>
            <a:ext cx="54387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3e17dab92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(and fairness constraints).</a:t>
            </a:r>
            <a:endParaRPr/>
          </a:p>
        </p:txBody>
      </p:sp>
      <p:pic>
        <p:nvPicPr>
          <p:cNvPr id="231" name="Google Shape;231;g2c3e17dab9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995625"/>
            <a:ext cx="54387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3e17dab92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Slack variables added to feasibility constraints only.</a:t>
            </a:r>
            <a:endParaRPr/>
          </a:p>
        </p:txBody>
      </p:sp>
      <p:pic>
        <p:nvPicPr>
          <p:cNvPr id="237" name="Google Shape;237;g2c3e17dab9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3225"/>
            <a:ext cx="6483169" cy="486237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c3e17dab92_0_11"/>
          <p:cNvSpPr txBox="1"/>
          <p:nvPr/>
        </p:nvSpPr>
        <p:spPr>
          <a:xfrm>
            <a:off x="7851275" y="2371550"/>
            <a:ext cx="3903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Trajectories are reduced: Only column used at least once (corresponding variable &gt; 0) is plotted.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6587 columns used among 14698 columns (44.8%)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3e17dab92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Slack variables added to feasibility and fairness constraints.</a:t>
            </a:r>
            <a:endParaRPr/>
          </a:p>
        </p:txBody>
      </p:sp>
      <p:sp>
        <p:nvSpPr>
          <p:cNvPr id="244" name="Google Shape;244;g2c3e17dab92_0_29"/>
          <p:cNvSpPr txBox="1"/>
          <p:nvPr/>
        </p:nvSpPr>
        <p:spPr>
          <a:xfrm>
            <a:off x="7851275" y="2371550"/>
            <a:ext cx="3903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Trajectories are reduced: Only column used at least once (corresponding variable &gt; 0) is plotted.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5507 columns used among 13945 columns (39.5%)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45" name="Google Shape;245;g2c3e17dab9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43225"/>
            <a:ext cx="6483169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c3e17dab9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525"/>
            <a:ext cx="7184918" cy="68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c3e17dab92_0_23"/>
          <p:cNvSpPr txBox="1"/>
          <p:nvPr/>
        </p:nvSpPr>
        <p:spPr>
          <a:xfrm>
            <a:off x="7626700" y="2773950"/>
            <a:ext cx="428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Top 20 clusters in the last iteration (clusters with the highest z_i weights)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52" name="Google Shape;252;g2c3e17dab92_0_23"/>
          <p:cNvSpPr txBox="1"/>
          <p:nvPr/>
        </p:nvSpPr>
        <p:spPr>
          <a:xfrm>
            <a:off x="7626700" y="948625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</a:rPr>
              <a:t>Slack variables added to feasibility constraints only.</a:t>
            </a:r>
            <a:endParaRPr sz="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3e17dab92_0_52"/>
          <p:cNvSpPr txBox="1"/>
          <p:nvPr/>
        </p:nvSpPr>
        <p:spPr>
          <a:xfrm>
            <a:off x="0" y="0"/>
            <a:ext cx="1219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only.</a:t>
            </a:r>
            <a:endParaRPr sz="700"/>
          </a:p>
        </p:txBody>
      </p:sp>
      <p:pic>
        <p:nvPicPr>
          <p:cNvPr id="258" name="Google Shape;258;g2c3e17dab9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4600"/>
            <a:ext cx="5902150" cy="475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c3e17dab92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850" y="1744612"/>
            <a:ext cx="5902150" cy="475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3e17dab92_0_62"/>
          <p:cNvSpPr txBox="1"/>
          <p:nvPr/>
        </p:nvSpPr>
        <p:spPr>
          <a:xfrm>
            <a:off x="0" y="0"/>
            <a:ext cx="1219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constraints only.</a:t>
            </a:r>
            <a:endParaRPr sz="700"/>
          </a:p>
        </p:txBody>
      </p:sp>
      <p:pic>
        <p:nvPicPr>
          <p:cNvPr id="265" name="Google Shape;265;g2c3e17dab9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0" y="2005175"/>
            <a:ext cx="5902138" cy="475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c3e17dab92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751" y="2009726"/>
            <a:ext cx="5641898" cy="45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3e17dab92_0_70"/>
          <p:cNvSpPr txBox="1"/>
          <p:nvPr/>
        </p:nvSpPr>
        <p:spPr>
          <a:xfrm>
            <a:off x="7626700" y="2773950"/>
            <a:ext cx="4284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Top 20 clusters in the last iteration (clusters with the highest z_i weights)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2" name="Google Shape;272;g2c3e17dab92_0_70"/>
          <p:cNvSpPr txBox="1"/>
          <p:nvPr/>
        </p:nvSpPr>
        <p:spPr>
          <a:xfrm>
            <a:off x="7626700" y="94862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0000"/>
                </a:solidFill>
              </a:rPr>
              <a:t>Slack variables added to feasibility and fairness constraints.</a:t>
            </a:r>
            <a:endParaRPr sz="700"/>
          </a:p>
        </p:txBody>
      </p:sp>
      <p:pic>
        <p:nvPicPr>
          <p:cNvPr id="273" name="Google Shape;273;g2c3e17dab92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551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Summary 02/09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Adjust Big 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Problems with bounds (gurobi continuous variables)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Gaussian mixture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Warm-starting Master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Manipulate synthetic data to adjust the difficulty of clustering (dependence between clusters and labels?)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3e17dab92_0_77"/>
          <p:cNvSpPr txBox="1"/>
          <p:nvPr/>
        </p:nvSpPr>
        <p:spPr>
          <a:xfrm>
            <a:off x="0" y="0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and fairness constraints.</a:t>
            </a:r>
            <a:endParaRPr sz="700"/>
          </a:p>
        </p:txBody>
      </p:sp>
      <p:pic>
        <p:nvPicPr>
          <p:cNvPr id="279" name="Google Shape;279;g2c3e17dab9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2c3e17dab92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25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3e17dab92_0_85"/>
          <p:cNvSpPr txBox="1"/>
          <p:nvPr/>
        </p:nvSpPr>
        <p:spPr>
          <a:xfrm>
            <a:off x="0" y="0"/>
            <a:ext cx="12192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Experiment: n = 200, k = 5, beta = [1,1,1], Prob Dist= [0.1,0.2,0.7], alpha = ½. </a:t>
            </a:r>
            <a:r>
              <a:rPr lang="en-US" sz="3200">
                <a:solidFill>
                  <a:srgbClr val="FF0000"/>
                </a:solidFill>
              </a:rPr>
              <a:t>Slack variables added to feasibility and fairness constraints.</a:t>
            </a:r>
            <a:endParaRPr sz="700"/>
          </a:p>
        </p:txBody>
      </p:sp>
      <p:pic>
        <p:nvPicPr>
          <p:cNvPr id="286" name="Google Shape;286;g2c3e17dab92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c3e17dab92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25" y="1814700"/>
            <a:ext cx="53816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Notes 02/16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issue with the pricing problem when the dual value for constraints (Z &gt;= 0) or (Z &lt;= 1) is non-zero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Consequence: Repetition of columns. The reduced cost of the pricing problem for that column would not go to zero.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See an example in the toy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linear program that solves the initial feasible solution for the master problem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Almost the same linear program in the Fair Minimum Representation Clustering paper, but the objective is a constant.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Non-integer decision variables in the master problem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Current solution: solve a MIP after termination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Problems: The solution is not good. Costly as well?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71463" y="365125"/>
            <a:ext cx="115871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 sz="3200"/>
              <a:t>Experiment: n = 30, k = 5, beta = [1,1,0], Prob Dist= [0.1,0.2,0.7], alpha = 1/4 </a:t>
            </a:r>
            <a:r>
              <a:rPr lang="en-US" sz="3200">
                <a:solidFill>
                  <a:srgbClr val="00B050"/>
                </a:solidFill>
              </a:rPr>
              <a:t>(Weak fairness constraints)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7"/>
            <a:ext cx="4295486" cy="340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90687"/>
            <a:ext cx="4281909" cy="440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14325" y="365125"/>
            <a:ext cx="1158980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3200"/>
              <a:t>Experiment: n = 60, k = 5, beta = [1,1,0], Prob Dist= [0.1,0.2,0.7] , alpha = ¼ </a:t>
            </a:r>
            <a:r>
              <a:rPr lang="en-US" sz="3200">
                <a:solidFill>
                  <a:srgbClr val="00B050"/>
                </a:solidFill>
              </a:rPr>
              <a:t>(Weak fairness constraints)</a:t>
            </a:r>
            <a:br>
              <a:rPr lang="en-US" sz="3200"/>
            </a:br>
            <a:r>
              <a:rPr lang="en-US" sz="3200">
                <a:solidFill>
                  <a:srgbClr val="C00000"/>
                </a:solidFill>
              </a:rPr>
              <a:t>The last MIP didn’t find a feasible solution except for the initial solution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969" y="2155825"/>
            <a:ext cx="3683000" cy="28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76400"/>
            <a:ext cx="4069769" cy="4182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287867" y="365125"/>
            <a:ext cx="114638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3200"/>
              <a:t>Experiment: n = 50, k = 5, beta = [1,1,1], Prob Dist= [0.1,0.2,0.7], alpha = ½ </a:t>
            </a:r>
            <a:r>
              <a:rPr lang="en-US" sz="3200">
                <a:solidFill>
                  <a:srgbClr val="00B050"/>
                </a:solidFill>
              </a:rPr>
              <a:t>(Strong fairness constraints)</a:t>
            </a:r>
            <a:br>
              <a:rPr lang="en-US" sz="3200"/>
            </a:br>
            <a:r>
              <a:rPr lang="en-US" sz="3200">
                <a:solidFill>
                  <a:srgbClr val="C00000"/>
                </a:solidFill>
              </a:rPr>
              <a:t>The last MIP didn’t find a feasible solution except for the initial solution</a:t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850" y="1676400"/>
            <a:ext cx="5041900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167" y="1993900"/>
            <a:ext cx="3683000" cy="28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9f9f1f0d4_4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Meeting Summary 02/16</a:t>
            </a:r>
            <a:endParaRPr/>
          </a:p>
        </p:txBody>
      </p:sp>
      <p:sp>
        <p:nvSpPr>
          <p:cNvPr id="129" name="Google Shape;129;g2b9f9f1f0d4_4_0"/>
          <p:cNvSpPr txBox="1"/>
          <p:nvPr>
            <p:ph idx="1" type="body"/>
          </p:nvPr>
        </p:nvSpPr>
        <p:spPr>
          <a:xfrm>
            <a:off x="838200" y="1454175"/>
            <a:ext cx="10515600" cy="5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Fix the issue </a:t>
            </a:r>
            <a:r>
              <a:rPr lang="en-US"/>
              <a:t>with the pricing problem when the dual value for constraints Z &lt;= 1 is non-zero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Relax the Z &lt;= 1 constraint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Warm-starting the pricing problem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Observe that the constraints for the pricing problem don’t change across iterations. Use the previous solution as a feasible solution, adjust the objective.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Diving heuristics (LP Relaxation of the master problem does not give feasible solutions to the IP)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Deep dive strategies: fix 1 decision variable, filter out column candidates, and solve a new master + pricing problem with fewer variables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Branch and price and other potential strategies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Scaling and Synthetic data generation (“repliclust”)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Visualization (Clusters, Dual values, New columns)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e999e898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Notes 03/01</a:t>
            </a:r>
            <a:endParaRPr/>
          </a:p>
        </p:txBody>
      </p:sp>
      <p:sp>
        <p:nvSpPr>
          <p:cNvPr id="135" name="Google Shape;135;g2be999e898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lay"/>
                <a:ea typeface="Play"/>
                <a:cs typeface="Play"/>
                <a:sym typeface="Play"/>
              </a:rPr>
              <a:t>n = 10,000, k = 5, beta = [1,1,1], Prob Dist= [0.1,0.2,0.7], alpha = ½, 2000 iterations. (~11 hours)</a:t>
            </a:r>
            <a:endParaRPr sz="32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t/>
            </a:r>
            <a:endParaRPr sz="32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6" name="Google Shape;136;g2be999e898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25" y="2967775"/>
            <a:ext cx="4830475" cy="36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2024-02-16T18:02:35Z</dcterms:created>
  <dc:creator>Michael Luo</dc:creator>
</cp:coreProperties>
</file>