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4"/>
  </p:notesMasterIdLst>
  <p:sldIdLst>
    <p:sldId id="256" r:id="rId5"/>
    <p:sldId id="258" r:id="rId6"/>
    <p:sldId id="257" r:id="rId7"/>
    <p:sldId id="259" r:id="rId8"/>
    <p:sldId id="260" r:id="rId9"/>
    <p:sldId id="262" r:id="rId10"/>
    <p:sldId id="263"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00"/>
    <a:srgbClr val="FFFFCC"/>
    <a:srgbClr val="EAEAEA"/>
    <a:srgbClr val="FF9900"/>
    <a:srgbClr val="FFCC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6968" autoAdjust="0"/>
  </p:normalViewPr>
  <p:slideViewPr>
    <p:cSldViewPr>
      <p:cViewPr varScale="1">
        <p:scale>
          <a:sx n="69" d="100"/>
          <a:sy n="69" d="100"/>
        </p:scale>
        <p:origin x="-132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AB6D36-39C4-4543-AD5E-3F3C2AA8BE17}" type="datetimeFigureOut">
              <a:rPr lang="en-US" smtClean="0"/>
              <a:pPr/>
              <a:t>6/19/2014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F0097E-C8D4-49D4-93F9-48726A3655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1" descr="Internal_title_base"/>
          <p:cNvPicPr>
            <a:picLocks noChangeAspect="1" noChangeArrowheads="1"/>
          </p:cNvPicPr>
          <p:nvPr/>
        </p:nvPicPr>
        <p:blipFill>
          <a:blip r:embed="rId2" cstate="print"/>
          <a:srcRect/>
          <a:stretch>
            <a:fillRect/>
          </a:stretch>
        </p:blipFill>
        <p:spPr bwMode="auto">
          <a:xfrm>
            <a:off x="0" y="-1588"/>
            <a:ext cx="9144000" cy="6861176"/>
          </a:xfrm>
          <a:prstGeom prst="rect">
            <a:avLst/>
          </a:prstGeom>
          <a:noFill/>
          <a:ln w="9525">
            <a:noFill/>
            <a:miter lim="800000"/>
            <a:headEnd/>
            <a:tailEnd/>
          </a:ln>
        </p:spPr>
      </p:pic>
      <p:sp>
        <p:nvSpPr>
          <p:cNvPr id="5" name="Text Box 43"/>
          <p:cNvSpPr txBox="1">
            <a:spLocks noChangeArrowheads="1"/>
          </p:cNvSpPr>
          <p:nvPr/>
        </p:nvSpPr>
        <p:spPr bwMode="auto">
          <a:xfrm>
            <a:off x="608013" y="6234113"/>
            <a:ext cx="2881312" cy="244475"/>
          </a:xfrm>
          <a:prstGeom prst="rect">
            <a:avLst/>
          </a:prstGeom>
          <a:noFill/>
          <a:ln w="9525">
            <a:noFill/>
            <a:miter lim="800000"/>
            <a:headEnd/>
            <a:tailEnd/>
          </a:ln>
          <a:effectLst/>
        </p:spPr>
        <p:txBody>
          <a:bodyPr>
            <a:spAutoFit/>
          </a:bodyPr>
          <a:lstStyle/>
          <a:p>
            <a:pPr>
              <a:defRPr/>
            </a:pPr>
            <a:r>
              <a:rPr lang="en-US" sz="1000">
                <a:solidFill>
                  <a:srgbClr val="777777"/>
                </a:solidFill>
                <a:ea typeface="SimHei" pitchFamily="2" charset="-122"/>
              </a:rPr>
              <a:t>Copyright © MediaTek</a:t>
            </a:r>
            <a:r>
              <a:rPr lang="en-US" altLang="zh-TW" sz="1000">
                <a:solidFill>
                  <a:srgbClr val="777777"/>
                </a:solidFill>
                <a:ea typeface="SimHei" pitchFamily="2" charset="-122"/>
              </a:rPr>
              <a:t> Inc. </a:t>
            </a:r>
            <a:r>
              <a:rPr lang="en-US" sz="1000">
                <a:solidFill>
                  <a:srgbClr val="777777"/>
                </a:solidFill>
                <a:ea typeface="SimHei" pitchFamily="2" charset="-122"/>
              </a:rPr>
              <a:t>All rights reserved</a:t>
            </a:r>
            <a:r>
              <a:rPr lang="en-US" altLang="zh-TW" sz="1000">
                <a:solidFill>
                  <a:srgbClr val="777777"/>
                </a:solidFill>
                <a:ea typeface="SimHei" pitchFamily="2" charset="-122"/>
              </a:rPr>
              <a:t>.</a:t>
            </a:r>
            <a:endParaRPr lang="en-US" sz="1000">
              <a:solidFill>
                <a:srgbClr val="777777"/>
              </a:solidFill>
              <a:ea typeface="SimHei" pitchFamily="2" charset="-122"/>
            </a:endParaRPr>
          </a:p>
        </p:txBody>
      </p:sp>
      <p:pic>
        <p:nvPicPr>
          <p:cNvPr id="6" name="Picture 44" descr="cover_back_8"/>
          <p:cNvPicPr>
            <a:picLocks noChangeAspect="1" noChangeArrowheads="1"/>
          </p:cNvPicPr>
          <p:nvPr/>
        </p:nvPicPr>
        <p:blipFill>
          <a:blip r:embed="rId3" cstate="print"/>
          <a:srcRect/>
          <a:stretch>
            <a:fillRect/>
          </a:stretch>
        </p:blipFill>
        <p:spPr bwMode="auto">
          <a:xfrm>
            <a:off x="0" y="1978025"/>
            <a:ext cx="9144000" cy="3352800"/>
          </a:xfrm>
          <a:prstGeom prst="rect">
            <a:avLst/>
          </a:prstGeom>
          <a:noFill/>
          <a:ln w="9525">
            <a:noFill/>
            <a:miter lim="800000"/>
            <a:headEnd/>
            <a:tailEnd/>
          </a:ln>
        </p:spPr>
      </p:pic>
      <p:grpSp>
        <p:nvGrpSpPr>
          <p:cNvPr id="2" name="Group 45"/>
          <p:cNvGrpSpPr>
            <a:grpSpLocks/>
          </p:cNvGrpSpPr>
          <p:nvPr/>
        </p:nvGrpSpPr>
        <p:grpSpPr bwMode="auto">
          <a:xfrm>
            <a:off x="923925" y="4572000"/>
            <a:ext cx="7294563" cy="590550"/>
            <a:chOff x="544" y="2880"/>
            <a:chExt cx="4595" cy="372"/>
          </a:xfrm>
        </p:grpSpPr>
        <p:pic>
          <p:nvPicPr>
            <p:cNvPr id="8" name="Picture 46" descr="icon_1"/>
            <p:cNvPicPr>
              <a:picLocks noChangeAspect="1" noChangeArrowheads="1"/>
            </p:cNvPicPr>
            <p:nvPr/>
          </p:nvPicPr>
          <p:blipFill>
            <a:blip r:embed="rId4" cstate="print"/>
            <a:srcRect/>
            <a:stretch>
              <a:fillRect/>
            </a:stretch>
          </p:blipFill>
          <p:spPr bwMode="auto">
            <a:xfrm>
              <a:off x="544" y="2880"/>
              <a:ext cx="366" cy="372"/>
            </a:xfrm>
            <a:prstGeom prst="rect">
              <a:avLst/>
            </a:prstGeom>
            <a:noFill/>
            <a:ln w="9525">
              <a:noFill/>
              <a:miter lim="800000"/>
              <a:headEnd/>
              <a:tailEnd/>
            </a:ln>
          </p:spPr>
        </p:pic>
        <p:pic>
          <p:nvPicPr>
            <p:cNvPr id="9" name="Picture 47" descr="icon_5"/>
            <p:cNvPicPr>
              <a:picLocks noChangeAspect="1" noChangeArrowheads="1"/>
            </p:cNvPicPr>
            <p:nvPr/>
          </p:nvPicPr>
          <p:blipFill>
            <a:blip r:embed="rId5" cstate="print"/>
            <a:srcRect/>
            <a:stretch>
              <a:fillRect/>
            </a:stretch>
          </p:blipFill>
          <p:spPr bwMode="auto">
            <a:xfrm>
              <a:off x="1598" y="2880"/>
              <a:ext cx="372" cy="372"/>
            </a:xfrm>
            <a:prstGeom prst="rect">
              <a:avLst/>
            </a:prstGeom>
            <a:noFill/>
            <a:ln w="9525">
              <a:noFill/>
              <a:miter lim="800000"/>
              <a:headEnd/>
              <a:tailEnd/>
            </a:ln>
          </p:spPr>
        </p:pic>
        <p:pic>
          <p:nvPicPr>
            <p:cNvPr id="10" name="Picture 48" descr="icon_2"/>
            <p:cNvPicPr>
              <a:picLocks noChangeAspect="1" noChangeArrowheads="1"/>
            </p:cNvPicPr>
            <p:nvPr/>
          </p:nvPicPr>
          <p:blipFill>
            <a:blip r:embed="rId6" cstate="print"/>
            <a:srcRect/>
            <a:stretch>
              <a:fillRect/>
            </a:stretch>
          </p:blipFill>
          <p:spPr bwMode="auto">
            <a:xfrm>
              <a:off x="4767" y="2880"/>
              <a:ext cx="372" cy="372"/>
            </a:xfrm>
            <a:prstGeom prst="rect">
              <a:avLst/>
            </a:prstGeom>
            <a:noFill/>
            <a:ln w="9525">
              <a:noFill/>
              <a:miter lim="800000"/>
              <a:headEnd/>
              <a:tailEnd/>
            </a:ln>
          </p:spPr>
        </p:pic>
        <p:pic>
          <p:nvPicPr>
            <p:cNvPr id="11" name="Picture 49" descr="icon_3"/>
            <p:cNvPicPr>
              <a:picLocks noChangeAspect="1" noChangeArrowheads="1"/>
            </p:cNvPicPr>
            <p:nvPr/>
          </p:nvPicPr>
          <p:blipFill>
            <a:blip r:embed="rId7" cstate="print"/>
            <a:srcRect/>
            <a:stretch>
              <a:fillRect/>
            </a:stretch>
          </p:blipFill>
          <p:spPr bwMode="auto">
            <a:xfrm>
              <a:off x="2658" y="2880"/>
              <a:ext cx="366" cy="372"/>
            </a:xfrm>
            <a:prstGeom prst="rect">
              <a:avLst/>
            </a:prstGeom>
            <a:noFill/>
            <a:ln w="9525">
              <a:noFill/>
              <a:miter lim="800000"/>
              <a:headEnd/>
              <a:tailEnd/>
            </a:ln>
          </p:spPr>
        </p:pic>
        <p:pic>
          <p:nvPicPr>
            <p:cNvPr id="12" name="Picture 50" descr="icon_4"/>
            <p:cNvPicPr>
              <a:picLocks noChangeAspect="1" noChangeArrowheads="1"/>
            </p:cNvPicPr>
            <p:nvPr/>
          </p:nvPicPr>
          <p:blipFill>
            <a:blip r:embed="rId8" cstate="print"/>
            <a:srcRect/>
            <a:stretch>
              <a:fillRect/>
            </a:stretch>
          </p:blipFill>
          <p:spPr bwMode="auto">
            <a:xfrm>
              <a:off x="3712" y="2880"/>
              <a:ext cx="366" cy="372"/>
            </a:xfrm>
            <a:prstGeom prst="rect">
              <a:avLst/>
            </a:prstGeom>
            <a:noFill/>
            <a:ln w="9525">
              <a:noFill/>
              <a:miter lim="800000"/>
              <a:headEnd/>
              <a:tailEnd/>
            </a:ln>
          </p:spPr>
        </p:pic>
      </p:grpSp>
      <p:sp>
        <p:nvSpPr>
          <p:cNvPr id="156724" name="Rectangle 52"/>
          <p:cNvSpPr>
            <a:spLocks noGrp="1" noChangeArrowheads="1"/>
          </p:cNvSpPr>
          <p:nvPr>
            <p:ph type="ctrTitle"/>
          </p:nvPr>
        </p:nvSpPr>
        <p:spPr>
          <a:xfrm>
            <a:off x="309563" y="2347913"/>
            <a:ext cx="8524875" cy="1441450"/>
          </a:xfrm>
        </p:spPr>
        <p:txBody>
          <a:bodyPr/>
          <a:lstStyle>
            <a:lvl1pPr algn="ctr">
              <a:defRPr/>
            </a:lvl1pPr>
          </a:lstStyle>
          <a:p>
            <a:r>
              <a:rPr lang="en-US" altLang="zh-TW" smtClean="0"/>
              <a:t>Click to edit Master title style</a:t>
            </a:r>
            <a:endParaRPr lang="zh-TW" altLang="en-US"/>
          </a:p>
        </p:txBody>
      </p:sp>
      <p:sp>
        <p:nvSpPr>
          <p:cNvPr id="156725" name="Rectangle 53"/>
          <p:cNvSpPr>
            <a:spLocks noGrp="1" noChangeArrowheads="1"/>
          </p:cNvSpPr>
          <p:nvPr>
            <p:ph type="subTitle" idx="1"/>
          </p:nvPr>
        </p:nvSpPr>
        <p:spPr>
          <a:xfrm>
            <a:off x="309563" y="3935413"/>
            <a:ext cx="8524875" cy="1223962"/>
          </a:xfrm>
        </p:spPr>
        <p:txBody>
          <a:bodyPr/>
          <a:lstStyle>
            <a:lvl1pPr marL="0" indent="0" algn="ctr">
              <a:buFont typeface="Arial" charset="0"/>
              <a:buNone/>
              <a:defRPr/>
            </a:lvl1pPr>
          </a:lstStyle>
          <a:p>
            <a:r>
              <a:rPr lang="en-US" altLang="zh-TW" smtClean="0"/>
              <a:t>Click to edit Master subtitle style</a:t>
            </a:r>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Rectangle 4"/>
          <p:cNvSpPr>
            <a:spLocks noGrp="1" noChangeArrowheads="1"/>
          </p:cNvSpPr>
          <p:nvPr>
            <p:ph type="dt" sz="half" idx="10"/>
          </p:nvPr>
        </p:nvSpPr>
        <p:spPr>
          <a:ln/>
        </p:spPr>
        <p:txBody>
          <a:bodyPr/>
          <a:lstStyle>
            <a:lvl1pPr>
              <a:defRPr/>
            </a:lvl1pPr>
          </a:lstStyle>
          <a:p>
            <a:fld id="{2A64DBDB-1C82-4E08-8B89-D427278A8B42}" type="datetime1">
              <a:rPr lang="en-US" smtClean="0"/>
              <a:pPr/>
              <a:t>6/19/2014</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FRD v1.1</a:t>
            </a:r>
            <a:endParaRPr lang="en-US"/>
          </a:p>
        </p:txBody>
      </p:sp>
      <p:sp>
        <p:nvSpPr>
          <p:cNvPr id="6" name="Rectangle 6"/>
          <p:cNvSpPr>
            <a:spLocks noGrp="1" noChangeArrowheads="1"/>
          </p:cNvSpPr>
          <p:nvPr>
            <p:ph type="sldNum" sz="quarter" idx="12"/>
          </p:nvPr>
        </p:nvSpPr>
        <p:spPr>
          <a:ln/>
        </p:spPr>
        <p:txBody>
          <a:bodyPr/>
          <a:lstStyle>
            <a:lvl1pPr>
              <a:defRPr/>
            </a:lvl1pPr>
          </a:lstStyle>
          <a:p>
            <a:fld id="{DB891E38-8736-4A9B-8B53-2A10FF6BCD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84175"/>
            <a:ext cx="2014538" cy="5694363"/>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622300" y="384175"/>
            <a:ext cx="5892800" cy="5694363"/>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Rectangle 4"/>
          <p:cNvSpPr>
            <a:spLocks noGrp="1" noChangeArrowheads="1"/>
          </p:cNvSpPr>
          <p:nvPr>
            <p:ph type="dt" sz="half" idx="10"/>
          </p:nvPr>
        </p:nvSpPr>
        <p:spPr>
          <a:ln/>
        </p:spPr>
        <p:txBody>
          <a:bodyPr/>
          <a:lstStyle>
            <a:lvl1pPr>
              <a:defRPr/>
            </a:lvl1pPr>
          </a:lstStyle>
          <a:p>
            <a:fld id="{FE1013BD-A078-43F9-9EDD-3787287F55DE}" type="datetime1">
              <a:rPr lang="en-US" smtClean="0"/>
              <a:pPr/>
              <a:t>6/19/2014</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FRD v1.1</a:t>
            </a:r>
            <a:endParaRPr lang="en-US"/>
          </a:p>
        </p:txBody>
      </p:sp>
      <p:sp>
        <p:nvSpPr>
          <p:cNvPr id="6" name="Rectangle 6"/>
          <p:cNvSpPr>
            <a:spLocks noGrp="1" noChangeArrowheads="1"/>
          </p:cNvSpPr>
          <p:nvPr>
            <p:ph type="sldNum" sz="quarter" idx="12"/>
          </p:nvPr>
        </p:nvSpPr>
        <p:spPr>
          <a:ln/>
        </p:spPr>
        <p:txBody>
          <a:bodyPr/>
          <a:lstStyle>
            <a:lvl1pPr>
              <a:defRPr/>
            </a:lvl1pPr>
          </a:lstStyle>
          <a:p>
            <a:fld id="{DB891E38-8736-4A9B-8B53-2A10FF6BCD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Rectangle 4"/>
          <p:cNvSpPr>
            <a:spLocks noGrp="1" noChangeArrowheads="1"/>
          </p:cNvSpPr>
          <p:nvPr>
            <p:ph type="dt" sz="half" idx="10"/>
          </p:nvPr>
        </p:nvSpPr>
        <p:spPr>
          <a:ln/>
        </p:spPr>
        <p:txBody>
          <a:bodyPr/>
          <a:lstStyle>
            <a:lvl1pPr>
              <a:defRPr/>
            </a:lvl1pPr>
          </a:lstStyle>
          <a:p>
            <a:fld id="{B8B07C56-DB04-4233-BC06-070DBBDF7DDA}" type="datetime1">
              <a:rPr lang="en-US" smtClean="0"/>
              <a:pPr/>
              <a:t>6/19/2014</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FRD v1.1</a:t>
            </a:r>
            <a:endParaRPr lang="en-US"/>
          </a:p>
        </p:txBody>
      </p:sp>
      <p:sp>
        <p:nvSpPr>
          <p:cNvPr id="6" name="Rectangle 6"/>
          <p:cNvSpPr>
            <a:spLocks noGrp="1" noChangeArrowheads="1"/>
          </p:cNvSpPr>
          <p:nvPr>
            <p:ph type="sldNum" sz="quarter" idx="12"/>
          </p:nvPr>
        </p:nvSpPr>
        <p:spPr>
          <a:ln/>
        </p:spPr>
        <p:txBody>
          <a:bodyPr/>
          <a:lstStyle>
            <a:lvl1pPr>
              <a:defRPr/>
            </a:lvl1pPr>
          </a:lstStyle>
          <a:p>
            <a:fld id="{DB891E38-8736-4A9B-8B53-2A10FF6BCD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TW"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44CA9B95-E953-49D2-997F-821BAF99DB2E}" type="datetime1">
              <a:rPr lang="en-US" smtClean="0"/>
              <a:pPr/>
              <a:t>6/19/2014</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FRD v1.1</a:t>
            </a:r>
            <a:endParaRPr lang="en-US"/>
          </a:p>
        </p:txBody>
      </p:sp>
      <p:sp>
        <p:nvSpPr>
          <p:cNvPr id="6" name="Rectangle 6"/>
          <p:cNvSpPr>
            <a:spLocks noGrp="1" noChangeArrowheads="1"/>
          </p:cNvSpPr>
          <p:nvPr>
            <p:ph type="sldNum" sz="quarter" idx="12"/>
          </p:nvPr>
        </p:nvSpPr>
        <p:spPr>
          <a:ln/>
        </p:spPr>
        <p:txBody>
          <a:bodyPr/>
          <a:lstStyle>
            <a:lvl1pPr>
              <a:defRPr/>
            </a:lvl1pPr>
          </a:lstStyle>
          <a:p>
            <a:fld id="{DB891E38-8736-4A9B-8B53-2A10FF6BCD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622300" y="1508125"/>
            <a:ext cx="3951288"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half" idx="2"/>
          </p:nvPr>
        </p:nvSpPr>
        <p:spPr>
          <a:xfrm>
            <a:off x="4725988" y="1508125"/>
            <a:ext cx="3951287"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Rectangle 4"/>
          <p:cNvSpPr>
            <a:spLocks noGrp="1" noChangeArrowheads="1"/>
          </p:cNvSpPr>
          <p:nvPr>
            <p:ph type="dt" sz="half" idx="10"/>
          </p:nvPr>
        </p:nvSpPr>
        <p:spPr>
          <a:ln/>
        </p:spPr>
        <p:txBody>
          <a:bodyPr/>
          <a:lstStyle>
            <a:lvl1pPr>
              <a:defRPr/>
            </a:lvl1pPr>
          </a:lstStyle>
          <a:p>
            <a:fld id="{4913EC0D-21AF-4D69-AEBE-1FC1BEDD0960}" type="datetime1">
              <a:rPr lang="en-US" smtClean="0"/>
              <a:pPr/>
              <a:t>6/19/2014</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smtClean="0"/>
              <a:t>FRD v1.1</a:t>
            </a:r>
            <a:endParaRPr lang="en-US"/>
          </a:p>
        </p:txBody>
      </p:sp>
      <p:sp>
        <p:nvSpPr>
          <p:cNvPr id="7" name="Rectangle 6"/>
          <p:cNvSpPr>
            <a:spLocks noGrp="1" noChangeArrowheads="1"/>
          </p:cNvSpPr>
          <p:nvPr>
            <p:ph type="sldNum" sz="quarter" idx="12"/>
          </p:nvPr>
        </p:nvSpPr>
        <p:spPr>
          <a:ln/>
        </p:spPr>
        <p:txBody>
          <a:bodyPr/>
          <a:lstStyle>
            <a:lvl1pPr>
              <a:defRPr/>
            </a:lvl1pPr>
          </a:lstStyle>
          <a:p>
            <a:fld id="{DB891E38-8736-4A9B-8B53-2A10FF6BCD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Rectangle 4"/>
          <p:cNvSpPr>
            <a:spLocks noGrp="1" noChangeArrowheads="1"/>
          </p:cNvSpPr>
          <p:nvPr>
            <p:ph type="dt" sz="half" idx="10"/>
          </p:nvPr>
        </p:nvSpPr>
        <p:spPr>
          <a:ln/>
        </p:spPr>
        <p:txBody>
          <a:bodyPr/>
          <a:lstStyle>
            <a:lvl1pPr>
              <a:defRPr/>
            </a:lvl1pPr>
          </a:lstStyle>
          <a:p>
            <a:fld id="{21A9764D-2E7E-4A4A-BBDD-B10FD0091859}" type="datetime1">
              <a:rPr lang="en-US" smtClean="0"/>
              <a:pPr/>
              <a:t>6/19/2014</a:t>
            </a:fld>
            <a:endParaRPr lang="en-US"/>
          </a:p>
        </p:txBody>
      </p:sp>
      <p:sp>
        <p:nvSpPr>
          <p:cNvPr id="8" name="Rectangle 5"/>
          <p:cNvSpPr>
            <a:spLocks noGrp="1" noChangeArrowheads="1"/>
          </p:cNvSpPr>
          <p:nvPr>
            <p:ph type="ftr" sz="quarter" idx="11"/>
          </p:nvPr>
        </p:nvSpPr>
        <p:spPr>
          <a:ln/>
        </p:spPr>
        <p:txBody>
          <a:bodyPr/>
          <a:lstStyle>
            <a:lvl1pPr>
              <a:defRPr/>
            </a:lvl1pPr>
          </a:lstStyle>
          <a:p>
            <a:r>
              <a:rPr lang="en-US" smtClean="0"/>
              <a:t>FRD v1.1</a:t>
            </a:r>
            <a:endParaRPr lang="en-US"/>
          </a:p>
        </p:txBody>
      </p:sp>
      <p:sp>
        <p:nvSpPr>
          <p:cNvPr id="9" name="Rectangle 6"/>
          <p:cNvSpPr>
            <a:spLocks noGrp="1" noChangeArrowheads="1"/>
          </p:cNvSpPr>
          <p:nvPr>
            <p:ph type="sldNum" sz="quarter" idx="12"/>
          </p:nvPr>
        </p:nvSpPr>
        <p:spPr>
          <a:ln/>
        </p:spPr>
        <p:txBody>
          <a:bodyPr/>
          <a:lstStyle>
            <a:lvl1pPr>
              <a:defRPr/>
            </a:lvl1pPr>
          </a:lstStyle>
          <a:p>
            <a:fld id="{DB891E38-8736-4A9B-8B53-2A10FF6BCD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Rectangle 4"/>
          <p:cNvSpPr>
            <a:spLocks noGrp="1" noChangeArrowheads="1"/>
          </p:cNvSpPr>
          <p:nvPr>
            <p:ph type="dt" sz="half" idx="10"/>
          </p:nvPr>
        </p:nvSpPr>
        <p:spPr>
          <a:ln/>
        </p:spPr>
        <p:txBody>
          <a:bodyPr/>
          <a:lstStyle>
            <a:lvl1pPr>
              <a:defRPr/>
            </a:lvl1pPr>
          </a:lstStyle>
          <a:p>
            <a:fld id="{8FF26908-531F-4B7E-A911-8138D1ADBF1D}" type="datetime1">
              <a:rPr lang="en-US" smtClean="0"/>
              <a:pPr/>
              <a:t>6/19/2014</a:t>
            </a:fld>
            <a:endParaRPr lang="en-US"/>
          </a:p>
        </p:txBody>
      </p:sp>
      <p:sp>
        <p:nvSpPr>
          <p:cNvPr id="4" name="Rectangle 5"/>
          <p:cNvSpPr>
            <a:spLocks noGrp="1" noChangeArrowheads="1"/>
          </p:cNvSpPr>
          <p:nvPr>
            <p:ph type="ftr" sz="quarter" idx="11"/>
          </p:nvPr>
        </p:nvSpPr>
        <p:spPr>
          <a:ln/>
        </p:spPr>
        <p:txBody>
          <a:bodyPr/>
          <a:lstStyle>
            <a:lvl1pPr>
              <a:defRPr/>
            </a:lvl1pPr>
          </a:lstStyle>
          <a:p>
            <a:r>
              <a:rPr lang="en-US" smtClean="0"/>
              <a:t>FRD v1.1</a:t>
            </a:r>
            <a:endParaRPr lang="en-US"/>
          </a:p>
        </p:txBody>
      </p:sp>
      <p:sp>
        <p:nvSpPr>
          <p:cNvPr id="5" name="Rectangle 6"/>
          <p:cNvSpPr>
            <a:spLocks noGrp="1" noChangeArrowheads="1"/>
          </p:cNvSpPr>
          <p:nvPr>
            <p:ph type="sldNum" sz="quarter" idx="12"/>
          </p:nvPr>
        </p:nvSpPr>
        <p:spPr>
          <a:ln/>
        </p:spPr>
        <p:txBody>
          <a:bodyPr/>
          <a:lstStyle>
            <a:lvl1pPr>
              <a:defRPr/>
            </a:lvl1pPr>
          </a:lstStyle>
          <a:p>
            <a:fld id="{DB891E38-8736-4A9B-8B53-2A10FF6BCD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5F0ACF1-A865-4EF7-9944-958D5C3904F8}" type="datetime1">
              <a:rPr lang="en-US" smtClean="0"/>
              <a:pPr/>
              <a:t>6/19/2014</a:t>
            </a:fld>
            <a:endParaRPr lang="en-US"/>
          </a:p>
        </p:txBody>
      </p:sp>
      <p:sp>
        <p:nvSpPr>
          <p:cNvPr id="3" name="Rectangle 5"/>
          <p:cNvSpPr>
            <a:spLocks noGrp="1" noChangeArrowheads="1"/>
          </p:cNvSpPr>
          <p:nvPr>
            <p:ph type="ftr" sz="quarter" idx="11"/>
          </p:nvPr>
        </p:nvSpPr>
        <p:spPr>
          <a:ln/>
        </p:spPr>
        <p:txBody>
          <a:bodyPr/>
          <a:lstStyle>
            <a:lvl1pPr>
              <a:defRPr/>
            </a:lvl1pPr>
          </a:lstStyle>
          <a:p>
            <a:r>
              <a:rPr lang="en-US" smtClean="0"/>
              <a:t>FRD v1.1</a:t>
            </a:r>
            <a:endParaRPr lang="en-US"/>
          </a:p>
        </p:txBody>
      </p:sp>
      <p:sp>
        <p:nvSpPr>
          <p:cNvPr id="4" name="Rectangle 6"/>
          <p:cNvSpPr>
            <a:spLocks noGrp="1" noChangeArrowheads="1"/>
          </p:cNvSpPr>
          <p:nvPr>
            <p:ph type="sldNum" sz="quarter" idx="12"/>
          </p:nvPr>
        </p:nvSpPr>
        <p:spPr>
          <a:ln/>
        </p:spPr>
        <p:txBody>
          <a:bodyPr/>
          <a:lstStyle>
            <a:lvl1pPr>
              <a:defRPr/>
            </a:lvl1pPr>
          </a:lstStyle>
          <a:p>
            <a:fld id="{DB891E38-8736-4A9B-8B53-2A10FF6BCD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94D23C12-D6C0-4787-B3F2-52EC1C787BED}" type="datetime1">
              <a:rPr lang="en-US" smtClean="0"/>
              <a:pPr/>
              <a:t>6/19/2014</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smtClean="0"/>
              <a:t>FRD v1.1</a:t>
            </a:r>
            <a:endParaRPr lang="en-US"/>
          </a:p>
        </p:txBody>
      </p:sp>
      <p:sp>
        <p:nvSpPr>
          <p:cNvPr id="7" name="Rectangle 6"/>
          <p:cNvSpPr>
            <a:spLocks noGrp="1" noChangeArrowheads="1"/>
          </p:cNvSpPr>
          <p:nvPr>
            <p:ph type="sldNum" sz="quarter" idx="12"/>
          </p:nvPr>
        </p:nvSpPr>
        <p:spPr>
          <a:ln/>
        </p:spPr>
        <p:txBody>
          <a:bodyPr/>
          <a:lstStyle>
            <a:lvl1pPr>
              <a:defRPr/>
            </a:lvl1pPr>
          </a:lstStyle>
          <a:p>
            <a:fld id="{DB891E38-8736-4A9B-8B53-2A10FF6BCD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smtClean="0"/>
              <a:t>Click icon to add picture</a:t>
            </a:r>
            <a:endParaRPr lang="zh-TW"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37D56F3-59AF-42E0-B2A3-B89AD4B862A8}" type="datetime1">
              <a:rPr lang="en-US" smtClean="0"/>
              <a:pPr/>
              <a:t>6/19/2014</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smtClean="0"/>
              <a:t>FRD v1.1</a:t>
            </a:r>
            <a:endParaRPr lang="en-US"/>
          </a:p>
        </p:txBody>
      </p:sp>
      <p:sp>
        <p:nvSpPr>
          <p:cNvPr id="7" name="Rectangle 6"/>
          <p:cNvSpPr>
            <a:spLocks noGrp="1" noChangeArrowheads="1"/>
          </p:cNvSpPr>
          <p:nvPr>
            <p:ph type="sldNum" sz="quarter" idx="12"/>
          </p:nvPr>
        </p:nvSpPr>
        <p:spPr>
          <a:ln/>
        </p:spPr>
        <p:txBody>
          <a:bodyPr/>
          <a:lstStyle>
            <a:lvl1pPr>
              <a:defRPr/>
            </a:lvl1pPr>
          </a:lstStyle>
          <a:p>
            <a:fld id="{DB891E38-8736-4A9B-8B53-2A10FF6BCD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0" descr="Internal_bkgd"/>
          <p:cNvPicPr>
            <a:picLocks noChangeAspect="1" noChangeArrowheads="1"/>
          </p:cNvPicPr>
          <p:nvPr/>
        </p:nvPicPr>
        <p:blipFill>
          <a:blip r:embed="rId13" cstate="print"/>
          <a:srcRect/>
          <a:stretch>
            <a:fillRect/>
          </a:stretch>
        </p:blipFill>
        <p:spPr bwMode="auto">
          <a:xfrm>
            <a:off x="0" y="-1588"/>
            <a:ext cx="9144000" cy="6861176"/>
          </a:xfrm>
          <a:prstGeom prst="rect">
            <a:avLst/>
          </a:prstGeom>
          <a:noFill/>
          <a:ln w="9525">
            <a:noFill/>
            <a:miter lim="800000"/>
            <a:headEnd/>
            <a:tailEnd/>
          </a:ln>
        </p:spPr>
      </p:pic>
      <p:sp>
        <p:nvSpPr>
          <p:cNvPr id="2" name="Rectangle 2"/>
          <p:cNvSpPr>
            <a:spLocks noGrp="1" noChangeArrowheads="1"/>
          </p:cNvSpPr>
          <p:nvPr>
            <p:ph type="title"/>
          </p:nvPr>
        </p:nvSpPr>
        <p:spPr bwMode="auto">
          <a:xfrm>
            <a:off x="622300" y="384175"/>
            <a:ext cx="8059738" cy="9318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TW" smtClean="0"/>
              <a:t>Page Title: 32</a:t>
            </a:r>
            <a:r>
              <a:rPr lang="zh-TW" altLang="zh-TW" smtClean="0"/>
              <a:t> pt Arial</a:t>
            </a:r>
            <a:endParaRPr lang="en-US" altLang="ja-JP" smtClean="0"/>
          </a:p>
        </p:txBody>
      </p:sp>
      <p:sp>
        <p:nvSpPr>
          <p:cNvPr id="1028" name="Rectangle 3"/>
          <p:cNvSpPr>
            <a:spLocks noGrp="1" noChangeArrowheads="1"/>
          </p:cNvSpPr>
          <p:nvPr>
            <p:ph type="body" idx="1"/>
          </p:nvPr>
        </p:nvSpPr>
        <p:spPr bwMode="auto">
          <a:xfrm>
            <a:off x="622300" y="1508125"/>
            <a:ext cx="8054975" cy="4570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altLang="zh-TW" smtClean="0"/>
              <a:t>Please use the following font and colors for your presentation.</a:t>
            </a:r>
          </a:p>
          <a:p>
            <a:pPr lvl="1"/>
            <a:r>
              <a:rPr lang="en-US" altLang="zh-TW" smtClean="0"/>
              <a:t>It is strongly recommended to use Arial for all areas of content. </a:t>
            </a:r>
          </a:p>
          <a:p>
            <a:pPr lvl="1"/>
            <a:r>
              <a:rPr lang="en-US" altLang="zh-TW" smtClean="0"/>
              <a:t>The following colors are recommended for various areas.</a:t>
            </a:r>
          </a:p>
          <a:p>
            <a:pPr lvl="2"/>
            <a:r>
              <a:rPr lang="en-US" altLang="zh-TW" smtClean="0"/>
              <a:t>Titles, subtitles and content: bold black.</a:t>
            </a:r>
          </a:p>
          <a:p>
            <a:pPr lvl="2"/>
            <a:r>
              <a:rPr lang="en-US" altLang="zh-TW" smtClean="0"/>
              <a:t>Support text: black, gray, blue and orange.</a:t>
            </a:r>
          </a:p>
          <a:p>
            <a:pPr lvl="2"/>
            <a:r>
              <a:rPr lang="en-US" altLang="zh-TW" smtClean="0"/>
              <a:t>Third level</a:t>
            </a:r>
          </a:p>
          <a:p>
            <a:pPr lvl="3"/>
            <a:r>
              <a:rPr lang="en-US" altLang="zh-TW" smtClean="0"/>
              <a:t>Fourth level</a:t>
            </a:r>
          </a:p>
          <a:p>
            <a:pPr lvl="4"/>
            <a:r>
              <a:rPr lang="en-US" altLang="zh-TW" smtClean="0"/>
              <a:t>Fifth level</a:t>
            </a:r>
          </a:p>
        </p:txBody>
      </p:sp>
      <p:sp>
        <p:nvSpPr>
          <p:cNvPr id="3" name="Rectangle 4"/>
          <p:cNvSpPr>
            <a:spLocks noGrp="1" noChangeArrowheads="1"/>
          </p:cNvSpPr>
          <p:nvPr>
            <p:ph type="dt" sz="half" idx="2"/>
          </p:nvPr>
        </p:nvSpPr>
        <p:spPr bwMode="auto">
          <a:xfrm>
            <a:off x="3492500" y="6237288"/>
            <a:ext cx="838200" cy="404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cs typeface="+mn-cs"/>
              </a:defRPr>
            </a:lvl1pPr>
          </a:lstStyle>
          <a:p>
            <a:fld id="{1DF88C5F-C4F9-4C97-9D06-15E275CCB363}" type="datetime1">
              <a:rPr lang="en-US" smtClean="0"/>
              <a:pPr/>
              <a:t>6/19/2014</a:t>
            </a:fld>
            <a:endParaRPr lang="en-US"/>
          </a:p>
        </p:txBody>
      </p:sp>
      <p:sp>
        <p:nvSpPr>
          <p:cNvPr id="1029" name="Rectangle 5"/>
          <p:cNvSpPr>
            <a:spLocks noGrp="1" noChangeArrowheads="1"/>
          </p:cNvSpPr>
          <p:nvPr>
            <p:ph type="ftr" sz="quarter" idx="3"/>
          </p:nvPr>
        </p:nvSpPr>
        <p:spPr bwMode="auto">
          <a:xfrm>
            <a:off x="608013" y="6237288"/>
            <a:ext cx="2881312" cy="404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cs typeface="+mn-cs"/>
              </a:defRPr>
            </a:lvl1pPr>
          </a:lstStyle>
          <a:p>
            <a:r>
              <a:rPr lang="en-US" smtClean="0"/>
              <a:t>FRD v1.1</a:t>
            </a:r>
            <a:endParaRPr lang="en-US"/>
          </a:p>
        </p:txBody>
      </p:sp>
      <p:sp>
        <p:nvSpPr>
          <p:cNvPr id="1030" name="Rectangle 6"/>
          <p:cNvSpPr>
            <a:spLocks noGrp="1" noChangeArrowheads="1"/>
          </p:cNvSpPr>
          <p:nvPr>
            <p:ph type="sldNum" sz="quarter" idx="4"/>
          </p:nvPr>
        </p:nvSpPr>
        <p:spPr bwMode="auto">
          <a:xfrm>
            <a:off x="4338638" y="6237288"/>
            <a:ext cx="463550" cy="404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bg1"/>
                </a:solidFill>
                <a:cs typeface="+mn-cs"/>
              </a:defRPr>
            </a:lvl1pPr>
          </a:lstStyle>
          <a:p>
            <a:fld id="{DB891E38-8736-4A9B-8B53-2A10FF6BCD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ea typeface="標楷體" pitchFamily="65" charset="-120"/>
        </a:defRPr>
      </a:lvl2pPr>
      <a:lvl3pPr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ea typeface="標楷體" pitchFamily="65" charset="-120"/>
        </a:defRPr>
      </a:lvl3pPr>
      <a:lvl4pPr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ea typeface="標楷體" pitchFamily="65" charset="-120"/>
        </a:defRPr>
      </a:lvl4pPr>
      <a:lvl5pPr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ea typeface="標楷體" pitchFamily="65" charset="-120"/>
        </a:defRPr>
      </a:lvl5pPr>
      <a:lvl6pPr marL="4572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ea typeface="標楷體" pitchFamily="65" charset="-120"/>
        </a:defRPr>
      </a:lvl6pPr>
      <a:lvl7pPr marL="9144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ea typeface="標楷體" pitchFamily="65" charset="-120"/>
        </a:defRPr>
      </a:lvl7pPr>
      <a:lvl8pPr marL="13716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ea typeface="標楷體" pitchFamily="65" charset="-120"/>
        </a:defRPr>
      </a:lvl8pPr>
      <a:lvl9pPr marL="18288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ea typeface="標楷體" pitchFamily="65" charset="-120"/>
        </a:defRPr>
      </a:lvl9pPr>
    </p:titleStyle>
    <p:bodyStyle>
      <a:lvl1pPr marL="342900" indent="-342900" algn="l" rtl="0" eaLnBrk="1" fontAlgn="base" hangingPunct="1">
        <a:spcBef>
          <a:spcPct val="50000"/>
        </a:spcBef>
        <a:spcAft>
          <a:spcPct val="0"/>
        </a:spcAft>
        <a:buClr>
          <a:srgbClr val="ED6D00"/>
        </a:buClr>
        <a:buFont typeface="Arial" charset="0"/>
        <a:buChar char="▪"/>
        <a:defRPr kumimoji="1" sz="2400">
          <a:solidFill>
            <a:srgbClr val="000000"/>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ea typeface="+mn-ea"/>
        </a:defRPr>
      </a:lvl2pPr>
      <a:lvl3pPr marL="1143000" indent="-228600" algn="l" rtl="0" eaLnBrk="1" fontAlgn="base" hangingPunct="1">
        <a:spcBef>
          <a:spcPct val="20000"/>
        </a:spcBef>
        <a:spcAft>
          <a:spcPct val="0"/>
        </a:spcAft>
        <a:buClr>
          <a:srgbClr val="ED6D00"/>
        </a:buClr>
        <a:buSzPct val="95000"/>
        <a:buFont typeface="Arial" charset="0"/>
        <a:buChar char="•"/>
        <a:defRPr kumimoji="1">
          <a:solidFill>
            <a:schemeClr val="tx1"/>
          </a:solidFill>
          <a:latin typeface="+mn-lt"/>
          <a:ea typeface="+mn-ea"/>
          <a:cs typeface="Arial" charset="0"/>
        </a:defRPr>
      </a:lvl3pPr>
      <a:lvl4pPr marL="1600200" indent="-228600" algn="l" rtl="0" eaLnBrk="1" fontAlgn="base" hangingPunct="1">
        <a:spcBef>
          <a:spcPct val="20000"/>
        </a:spcBef>
        <a:spcAft>
          <a:spcPct val="0"/>
        </a:spcAft>
        <a:buChar char="–"/>
        <a:defRPr kumimoji="1" sz="1400">
          <a:solidFill>
            <a:schemeClr val="tx1"/>
          </a:solidFill>
          <a:latin typeface="+mn-lt"/>
          <a:ea typeface="+mn-ea"/>
          <a:cs typeface="Arial" charset="0"/>
        </a:defRPr>
      </a:lvl4pPr>
      <a:lvl5pPr marL="2057400" indent="-228600" algn="l" rtl="0" eaLnBrk="1" fontAlgn="base" hangingPunct="1">
        <a:spcBef>
          <a:spcPct val="20000"/>
        </a:spcBef>
        <a:spcAft>
          <a:spcPct val="0"/>
        </a:spcAft>
        <a:buClr>
          <a:srgbClr val="ED6D00"/>
        </a:buClr>
        <a:buFont typeface="Arial" charset="0"/>
        <a:buChar char="▪"/>
        <a:defRPr kumimoji="1" sz="1200">
          <a:solidFill>
            <a:schemeClr val="tx1"/>
          </a:solidFill>
          <a:latin typeface="+mn-lt"/>
          <a:ea typeface="+mn-ea"/>
          <a:cs typeface="Arial" charset="0"/>
        </a:defRPr>
      </a:lvl5pPr>
      <a:lvl6pPr marL="2514600" indent="-228600" algn="l" rtl="0" eaLnBrk="1" fontAlgn="base" hangingPunct="1">
        <a:spcBef>
          <a:spcPct val="20000"/>
        </a:spcBef>
        <a:spcAft>
          <a:spcPct val="0"/>
        </a:spcAft>
        <a:buClr>
          <a:srgbClr val="ED6D00"/>
        </a:buClr>
        <a:buFont typeface="Arial" charset="0"/>
        <a:buChar char="▪"/>
        <a:defRPr kumimoji="1" sz="1200">
          <a:solidFill>
            <a:schemeClr val="tx1"/>
          </a:solidFill>
          <a:latin typeface="+mn-lt"/>
          <a:ea typeface="+mn-ea"/>
          <a:cs typeface="Arial" charset="0"/>
        </a:defRPr>
      </a:lvl6pPr>
      <a:lvl7pPr marL="2971800" indent="-228600" algn="l" rtl="0" eaLnBrk="1" fontAlgn="base" hangingPunct="1">
        <a:spcBef>
          <a:spcPct val="20000"/>
        </a:spcBef>
        <a:spcAft>
          <a:spcPct val="0"/>
        </a:spcAft>
        <a:buClr>
          <a:srgbClr val="ED6D00"/>
        </a:buClr>
        <a:buFont typeface="Arial" charset="0"/>
        <a:buChar char="▪"/>
        <a:defRPr kumimoji="1" sz="1200">
          <a:solidFill>
            <a:schemeClr val="tx1"/>
          </a:solidFill>
          <a:latin typeface="+mn-lt"/>
          <a:ea typeface="+mn-ea"/>
          <a:cs typeface="Arial" charset="0"/>
        </a:defRPr>
      </a:lvl7pPr>
      <a:lvl8pPr marL="3429000" indent="-228600" algn="l" rtl="0" eaLnBrk="1" fontAlgn="base" hangingPunct="1">
        <a:spcBef>
          <a:spcPct val="20000"/>
        </a:spcBef>
        <a:spcAft>
          <a:spcPct val="0"/>
        </a:spcAft>
        <a:buClr>
          <a:srgbClr val="ED6D00"/>
        </a:buClr>
        <a:buFont typeface="Arial" charset="0"/>
        <a:buChar char="▪"/>
        <a:defRPr kumimoji="1" sz="1200">
          <a:solidFill>
            <a:schemeClr val="tx1"/>
          </a:solidFill>
          <a:latin typeface="+mn-lt"/>
          <a:ea typeface="+mn-ea"/>
          <a:cs typeface="Arial" charset="0"/>
        </a:defRPr>
      </a:lvl8pPr>
      <a:lvl9pPr marL="3886200" indent="-228600" algn="l" rtl="0" eaLnBrk="1" fontAlgn="base" hangingPunct="1">
        <a:spcBef>
          <a:spcPct val="20000"/>
        </a:spcBef>
        <a:spcAft>
          <a:spcPct val="0"/>
        </a:spcAft>
        <a:buClr>
          <a:srgbClr val="ED6D00"/>
        </a:buClr>
        <a:buFont typeface="Arial" charset="0"/>
        <a:buChar char="▪"/>
        <a:defRPr kumimoji="1" sz="1200">
          <a:solidFill>
            <a:schemeClr val="tx1"/>
          </a:solidFill>
          <a:latin typeface="+mn-lt"/>
          <a:ea typeface="+mn-ea"/>
          <a:cs typeface="Arial" charset="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pitchFamily="34" charset="0"/>
                <a:cs typeface="Calibri" pitchFamily="34" charset="0"/>
              </a:rPr>
              <a:t>Guest SSID for Repeater</a:t>
            </a:r>
            <a:endParaRPr lang="en-US" dirty="0">
              <a:latin typeface="Calibri" pitchFamily="34" charset="0"/>
              <a:cs typeface="Calibri" pitchFamily="34"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Request Information</a:t>
            </a:r>
            <a:endParaRPr lang="en-US" dirty="0">
              <a:latin typeface="Calibri" pitchFamily="34" charset="0"/>
              <a:cs typeface="Calibri" pitchFamily="34" charset="0"/>
            </a:endParaRPr>
          </a:p>
        </p:txBody>
      </p:sp>
      <p:graphicFrame>
        <p:nvGraphicFramePr>
          <p:cNvPr id="4" name="Table 3"/>
          <p:cNvGraphicFramePr>
            <a:graphicFrameLocks noGrp="1"/>
          </p:cNvGraphicFramePr>
          <p:nvPr/>
        </p:nvGraphicFramePr>
        <p:xfrm>
          <a:off x="323528" y="1772816"/>
          <a:ext cx="8568000" cy="1584960"/>
        </p:xfrm>
        <a:graphic>
          <a:graphicData uri="http://schemas.openxmlformats.org/drawingml/2006/table">
            <a:tbl>
              <a:tblPr firstRow="1" bandRow="1">
                <a:tableStyleId>{5940675A-B579-460E-94D1-54222C63F5DA}</a:tableStyleId>
              </a:tblPr>
              <a:tblGrid>
                <a:gridCol w="2221333"/>
                <a:gridCol w="6346667"/>
              </a:tblGrid>
              <a:tr h="396044">
                <a:tc>
                  <a:txBody>
                    <a:bodyPr/>
                    <a:lstStyle/>
                    <a:p>
                      <a:r>
                        <a:rPr lang="en-US" sz="2000" dirty="0" smtClean="0">
                          <a:latin typeface="Calibri" pitchFamily="34" charset="0"/>
                          <a:cs typeface="Calibri" pitchFamily="34" charset="0"/>
                        </a:rPr>
                        <a:t>Request Date</a:t>
                      </a:r>
                      <a:endParaRPr lang="en-US" sz="2000" dirty="0">
                        <a:latin typeface="Calibri" pitchFamily="34" charset="0"/>
                        <a:cs typeface="Calibri" pitchFamily="34" charset="0"/>
                      </a:endParaRPr>
                    </a:p>
                  </a:txBody>
                  <a:tcPr>
                    <a:solidFill>
                      <a:schemeClr val="bg1">
                        <a:lumMod val="85000"/>
                      </a:schemeClr>
                    </a:solidFill>
                  </a:tcPr>
                </a:tc>
                <a:tc>
                  <a:txBody>
                    <a:bodyPr/>
                    <a:lstStyle/>
                    <a:p>
                      <a:r>
                        <a:rPr lang="en-US" sz="2000" dirty="0" smtClean="0">
                          <a:solidFill>
                            <a:srgbClr val="0070C0"/>
                          </a:solidFill>
                          <a:latin typeface="Calibri" pitchFamily="34" charset="0"/>
                        </a:rPr>
                        <a:t>2014-06-16</a:t>
                      </a:r>
                      <a:endParaRPr lang="en-US" sz="2000" dirty="0">
                        <a:solidFill>
                          <a:srgbClr val="0070C0"/>
                        </a:solidFill>
                        <a:latin typeface="Calibri" pitchFamily="34" charset="0"/>
                      </a:endParaRPr>
                    </a:p>
                  </a:txBody>
                  <a:tcPr/>
                </a:tc>
              </a:tr>
              <a:tr h="396044">
                <a:tc>
                  <a:txBody>
                    <a:bodyPr/>
                    <a:lstStyle/>
                    <a:p>
                      <a:r>
                        <a:rPr lang="en-US" sz="2000" dirty="0" smtClean="0">
                          <a:latin typeface="Calibri" pitchFamily="34" charset="0"/>
                          <a:cs typeface="Calibri" pitchFamily="34" charset="0"/>
                        </a:rPr>
                        <a:t>Requestor</a:t>
                      </a:r>
                      <a:endParaRPr lang="en-US" sz="2000" dirty="0">
                        <a:latin typeface="Calibri" pitchFamily="34" charset="0"/>
                        <a:cs typeface="Calibri" pitchFamily="34" charset="0"/>
                      </a:endParaRPr>
                    </a:p>
                  </a:txBody>
                  <a:tcPr>
                    <a:solidFill>
                      <a:schemeClr val="bg1">
                        <a:lumMod val="85000"/>
                      </a:schemeClr>
                    </a:solidFill>
                  </a:tcPr>
                </a:tc>
                <a:tc>
                  <a:txBody>
                    <a:bodyPr/>
                    <a:lstStyle/>
                    <a:p>
                      <a:r>
                        <a:rPr lang="en-US" sz="2000" dirty="0" smtClean="0">
                          <a:solidFill>
                            <a:srgbClr val="0070C0"/>
                          </a:solidFill>
                          <a:latin typeface="Calibri" pitchFamily="34" charset="0"/>
                        </a:rPr>
                        <a:t>Joe</a:t>
                      </a:r>
                      <a:r>
                        <a:rPr lang="en-US" sz="2000" baseline="0" dirty="0" smtClean="0">
                          <a:solidFill>
                            <a:srgbClr val="0070C0"/>
                          </a:solidFill>
                          <a:latin typeface="Calibri" pitchFamily="34" charset="0"/>
                        </a:rPr>
                        <a:t> Tseng</a:t>
                      </a:r>
                      <a:endParaRPr lang="en-US" sz="2000" dirty="0">
                        <a:solidFill>
                          <a:srgbClr val="0070C0"/>
                        </a:solidFill>
                        <a:latin typeface="Calibri" pitchFamily="34" charset="0"/>
                      </a:endParaRPr>
                    </a:p>
                  </a:txBody>
                  <a:tcPr/>
                </a:tc>
              </a:tr>
              <a:tr h="396044">
                <a:tc>
                  <a:txBody>
                    <a:bodyPr/>
                    <a:lstStyle/>
                    <a:p>
                      <a:r>
                        <a:rPr lang="en-US" sz="2000" dirty="0" smtClean="0">
                          <a:latin typeface="Calibri" pitchFamily="34" charset="0"/>
                          <a:cs typeface="Calibri" pitchFamily="34" charset="0"/>
                        </a:rPr>
                        <a:t>Division</a:t>
                      </a:r>
                      <a:endParaRPr lang="en-US" sz="2000" dirty="0">
                        <a:latin typeface="Calibri" pitchFamily="34" charset="0"/>
                        <a:cs typeface="Calibri" pitchFamily="34" charset="0"/>
                      </a:endParaRPr>
                    </a:p>
                  </a:txBody>
                  <a:tcPr>
                    <a:solidFill>
                      <a:schemeClr val="bg1">
                        <a:lumMod val="85000"/>
                      </a:schemeClr>
                    </a:solidFill>
                  </a:tcPr>
                </a:tc>
                <a:tc>
                  <a:txBody>
                    <a:bodyPr/>
                    <a:lstStyle/>
                    <a:p>
                      <a:r>
                        <a:rPr lang="en-US" sz="2000" dirty="0" smtClean="0">
                          <a:solidFill>
                            <a:srgbClr val="0070C0"/>
                          </a:solidFill>
                          <a:latin typeface="Calibri" pitchFamily="34" charset="0"/>
                        </a:rPr>
                        <a:t>WCN_ACS_CPM</a:t>
                      </a:r>
                      <a:endParaRPr lang="en-US" sz="2000" dirty="0">
                        <a:solidFill>
                          <a:srgbClr val="0070C0"/>
                        </a:solidFill>
                        <a:latin typeface="Calibri" pitchFamily="34" charset="0"/>
                      </a:endParaRPr>
                    </a:p>
                  </a:txBody>
                  <a:tcPr/>
                </a:tc>
              </a:tr>
              <a:tr h="396044">
                <a:tc>
                  <a:txBody>
                    <a:bodyPr/>
                    <a:lstStyle/>
                    <a:p>
                      <a:r>
                        <a:rPr lang="en-US" altLang="zh-TW" sz="2000" dirty="0" smtClean="0">
                          <a:latin typeface="Calibri" pitchFamily="34" charset="0"/>
                          <a:cs typeface="Calibri" pitchFamily="34" charset="0"/>
                        </a:rPr>
                        <a:t>2</a:t>
                      </a:r>
                      <a:r>
                        <a:rPr lang="en-US" altLang="zh-TW" sz="2000" baseline="30000" dirty="0" smtClean="0">
                          <a:latin typeface="Calibri" pitchFamily="34" charset="0"/>
                          <a:cs typeface="Calibri" pitchFamily="34" charset="0"/>
                        </a:rPr>
                        <a:t>nd</a:t>
                      </a:r>
                      <a:r>
                        <a:rPr lang="en-US" altLang="zh-TW" sz="2000" dirty="0" smtClean="0">
                          <a:latin typeface="Calibri" pitchFamily="34" charset="0"/>
                          <a:cs typeface="Calibri" pitchFamily="34" charset="0"/>
                        </a:rPr>
                        <a:t> level Manager</a:t>
                      </a:r>
                      <a:endParaRPr lang="en-US" sz="2000" dirty="0">
                        <a:latin typeface="Calibri" pitchFamily="34" charset="0"/>
                        <a:cs typeface="Calibri" pitchFamily="34" charset="0"/>
                      </a:endParaRPr>
                    </a:p>
                  </a:txBody>
                  <a:tcPr>
                    <a:solidFill>
                      <a:schemeClr val="bg1">
                        <a:lumMod val="85000"/>
                      </a:schemeClr>
                    </a:solidFill>
                  </a:tcPr>
                </a:tc>
                <a:tc>
                  <a:txBody>
                    <a:bodyPr/>
                    <a:lstStyle/>
                    <a:p>
                      <a:r>
                        <a:rPr lang="en-US" sz="2000" dirty="0" smtClean="0">
                          <a:solidFill>
                            <a:srgbClr val="0070C0"/>
                          </a:solidFill>
                          <a:latin typeface="Calibri" pitchFamily="34" charset="0"/>
                        </a:rPr>
                        <a:t>Joe</a:t>
                      </a:r>
                      <a:r>
                        <a:rPr lang="en-US" sz="2000" baseline="0" dirty="0" smtClean="0">
                          <a:solidFill>
                            <a:srgbClr val="0070C0"/>
                          </a:solidFill>
                          <a:latin typeface="Calibri" pitchFamily="34" charset="0"/>
                        </a:rPr>
                        <a:t> Jean</a:t>
                      </a:r>
                      <a:endParaRPr lang="en-US" sz="2000" dirty="0">
                        <a:solidFill>
                          <a:srgbClr val="0070C0"/>
                        </a:solidFill>
                        <a:latin typeface="Calibri" pitchFamily="34" charset="0"/>
                      </a:endParaRPr>
                    </a:p>
                  </a:txBody>
                  <a:tcPr/>
                </a:tc>
              </a:tr>
            </a:tbl>
          </a:graphicData>
        </a:graphic>
      </p:graphicFrame>
      <p:sp>
        <p:nvSpPr>
          <p:cNvPr id="6" name="Horizontal Scroll 5"/>
          <p:cNvSpPr/>
          <p:nvPr/>
        </p:nvSpPr>
        <p:spPr>
          <a:xfrm>
            <a:off x="5796136" y="0"/>
            <a:ext cx="1944216" cy="504056"/>
          </a:xfrm>
          <a:prstGeom prst="horizontalScroll">
            <a:avLst/>
          </a:prstGeom>
          <a:solidFill>
            <a:srgbClr val="FFFFCC"/>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Calibri" pitchFamily="34" charset="0"/>
                <a:cs typeface="Calibri" pitchFamily="34" charset="0"/>
              </a:rPr>
              <a:t>Requestor</a:t>
            </a:r>
            <a:endParaRPr lang="en-US" b="1" dirty="0">
              <a:solidFill>
                <a:srgbClr val="0070C0"/>
              </a:solidFill>
              <a:latin typeface="Calibri" pitchFamily="34" charset="0"/>
              <a:cs typeface="Calibri" pitchFamily="34" charset="0"/>
            </a:endParaRPr>
          </a:p>
        </p:txBody>
      </p:sp>
      <p:sp>
        <p:nvSpPr>
          <p:cNvPr id="7" name="Slide Number Placeholder 6"/>
          <p:cNvSpPr>
            <a:spLocks noGrp="1"/>
          </p:cNvSpPr>
          <p:nvPr>
            <p:ph type="sldNum" sz="quarter" idx="12"/>
          </p:nvPr>
        </p:nvSpPr>
        <p:spPr/>
        <p:txBody>
          <a:bodyPr/>
          <a:lstStyle/>
          <a:p>
            <a:fld id="{DB891E38-8736-4A9B-8B53-2A10FF6BCDBA}" type="slidenum">
              <a:rPr lang="en-US" smtClean="0"/>
              <a:pPr/>
              <a:t>2</a:t>
            </a:fld>
            <a:endParaRPr lang="en-US"/>
          </a:p>
        </p:txBody>
      </p:sp>
      <p:sp>
        <p:nvSpPr>
          <p:cNvPr id="8" name="Footer Placeholder 7"/>
          <p:cNvSpPr>
            <a:spLocks noGrp="1"/>
          </p:cNvSpPr>
          <p:nvPr>
            <p:ph type="ftr" sz="quarter" idx="11"/>
          </p:nvPr>
        </p:nvSpPr>
        <p:spPr/>
        <p:txBody>
          <a:bodyPr/>
          <a:lstStyle/>
          <a:p>
            <a:r>
              <a:rPr lang="en-US" smtClean="0"/>
              <a:t>FRD v1.1</a:t>
            </a:r>
            <a:endParaRPr lang="en-US"/>
          </a:p>
        </p:txBody>
      </p:sp>
      <p:graphicFrame>
        <p:nvGraphicFramePr>
          <p:cNvPr id="9" name="Table 8"/>
          <p:cNvGraphicFramePr>
            <a:graphicFrameLocks noGrp="1"/>
          </p:cNvGraphicFramePr>
          <p:nvPr/>
        </p:nvGraphicFramePr>
        <p:xfrm>
          <a:off x="323528" y="3850966"/>
          <a:ext cx="8568000" cy="792480"/>
        </p:xfrm>
        <a:graphic>
          <a:graphicData uri="http://schemas.openxmlformats.org/drawingml/2006/table">
            <a:tbl>
              <a:tblPr firstRow="1" bandRow="1">
                <a:tableStyleId>{5940675A-B579-460E-94D1-54222C63F5DA}</a:tableStyleId>
              </a:tblPr>
              <a:tblGrid>
                <a:gridCol w="2221333"/>
                <a:gridCol w="6346667"/>
              </a:tblGrid>
              <a:tr h="396044">
                <a:tc>
                  <a:txBody>
                    <a:bodyPr/>
                    <a:lstStyle/>
                    <a:p>
                      <a:r>
                        <a:rPr lang="en-US" sz="2000" dirty="0" smtClean="0">
                          <a:latin typeface="Calibri" pitchFamily="34" charset="0"/>
                          <a:cs typeface="Calibri" pitchFamily="34" charset="0"/>
                        </a:rPr>
                        <a:t>PM</a:t>
                      </a:r>
                      <a:endParaRPr lang="en-US" sz="2000" dirty="0">
                        <a:latin typeface="Calibri" pitchFamily="34" charset="0"/>
                        <a:cs typeface="Calibri" pitchFamily="34" charset="0"/>
                      </a:endParaRPr>
                    </a:p>
                  </a:txBody>
                  <a:tcPr>
                    <a:solidFill>
                      <a:schemeClr val="bg1">
                        <a:lumMod val="85000"/>
                      </a:schemeClr>
                    </a:solidFill>
                  </a:tcPr>
                </a:tc>
                <a:tc>
                  <a:txBody>
                    <a:bodyPr/>
                    <a:lstStyle/>
                    <a:p>
                      <a:r>
                        <a:rPr lang="en-US" sz="2000" dirty="0" smtClean="0">
                          <a:solidFill>
                            <a:srgbClr val="0070C0"/>
                          </a:solidFill>
                          <a:latin typeface="Calibri" pitchFamily="34" charset="0"/>
                          <a:cs typeface="Calibri" pitchFamily="34" charset="0"/>
                        </a:rPr>
                        <a:t>Jason Cheng</a:t>
                      </a:r>
                      <a:endParaRPr lang="en-US" sz="2000" dirty="0">
                        <a:solidFill>
                          <a:srgbClr val="0070C0"/>
                        </a:solidFill>
                        <a:latin typeface="Calibri" pitchFamily="34" charset="0"/>
                        <a:cs typeface="Calibri" pitchFamily="34" charset="0"/>
                      </a:endParaRPr>
                    </a:p>
                  </a:txBody>
                  <a:tcPr/>
                </a:tc>
              </a:tr>
              <a:tr h="396044">
                <a:tc>
                  <a:txBody>
                    <a:bodyPr/>
                    <a:lstStyle/>
                    <a:p>
                      <a:r>
                        <a:rPr lang="en-US" sz="2000" dirty="0" smtClean="0">
                          <a:latin typeface="Calibri" pitchFamily="34" charset="0"/>
                          <a:cs typeface="Calibri" pitchFamily="34" charset="0"/>
                        </a:rPr>
                        <a:t>FPM</a:t>
                      </a:r>
                      <a:endParaRPr lang="en-US" sz="2000" dirty="0">
                        <a:latin typeface="Calibri" pitchFamily="34" charset="0"/>
                        <a:cs typeface="Calibri" pitchFamily="34" charset="0"/>
                      </a:endParaRPr>
                    </a:p>
                  </a:txBody>
                  <a:tcPr>
                    <a:solidFill>
                      <a:schemeClr val="bg1">
                        <a:lumMod val="85000"/>
                      </a:schemeClr>
                    </a:solidFill>
                  </a:tcPr>
                </a:tc>
                <a:tc>
                  <a:txBody>
                    <a:bodyPr/>
                    <a:lstStyle/>
                    <a:p>
                      <a:r>
                        <a:rPr lang="en-US" sz="2000" dirty="0" smtClean="0">
                          <a:solidFill>
                            <a:srgbClr val="0070C0"/>
                          </a:solidFill>
                          <a:latin typeface="Calibri" pitchFamily="34" charset="0"/>
                          <a:cs typeface="Calibri" pitchFamily="34" charset="0"/>
                        </a:rPr>
                        <a:t>Albert</a:t>
                      </a:r>
                      <a:r>
                        <a:rPr lang="en-US" sz="2000" baseline="0" dirty="0" smtClean="0">
                          <a:solidFill>
                            <a:srgbClr val="0070C0"/>
                          </a:solidFill>
                          <a:latin typeface="Calibri" pitchFamily="34" charset="0"/>
                          <a:cs typeface="Calibri" pitchFamily="34" charset="0"/>
                        </a:rPr>
                        <a:t> Yang </a:t>
                      </a:r>
                      <a:endParaRPr lang="en-US" sz="2000" dirty="0">
                        <a:solidFill>
                          <a:srgbClr val="0070C0"/>
                        </a:solidFill>
                        <a:latin typeface="Calibri" pitchFamily="34" charset="0"/>
                        <a:cs typeface="Calibri"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Part 1.1</a:t>
            </a:r>
            <a:r>
              <a:rPr lang="zh-TW" altLang="en-US" dirty="0" smtClean="0">
                <a:latin typeface="Calibri" pitchFamily="34" charset="0"/>
                <a:cs typeface="Calibri" pitchFamily="34" charset="0"/>
              </a:rPr>
              <a:t>－</a:t>
            </a:r>
            <a:r>
              <a:rPr lang="en-US" dirty="0" smtClean="0">
                <a:latin typeface="Calibri" pitchFamily="34" charset="0"/>
                <a:cs typeface="Calibri" pitchFamily="34" charset="0"/>
              </a:rPr>
              <a:t>Description of The Request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normAutofit/>
          </a:bodyPr>
          <a:lstStyle/>
          <a:p>
            <a:r>
              <a:rPr lang="zh-CN" altLang="en-US" sz="1800" i="1" dirty="0" smtClean="0">
                <a:solidFill>
                  <a:srgbClr val="0070C0"/>
                </a:solidFill>
                <a:latin typeface="Calibri" pitchFamily="34" charset="0"/>
                <a:cs typeface="Calibri" pitchFamily="34" charset="0"/>
              </a:rPr>
              <a:t>需求說明</a:t>
            </a:r>
            <a:endParaRPr lang="en-US" altLang="zh-CN" sz="1800" i="1" dirty="0" smtClean="0">
              <a:solidFill>
                <a:srgbClr val="0070C0"/>
              </a:solidFill>
              <a:latin typeface="Calibri" pitchFamily="34" charset="0"/>
              <a:cs typeface="Calibri" pitchFamily="34" charset="0"/>
            </a:endParaRPr>
          </a:p>
          <a:p>
            <a:pPr lvl="1"/>
            <a:r>
              <a:rPr lang="en-US" altLang="zh-TW" sz="1400" i="1" dirty="0" smtClean="0">
                <a:solidFill>
                  <a:srgbClr val="0070C0"/>
                </a:solidFill>
                <a:latin typeface="Calibri" pitchFamily="34" charset="0"/>
                <a:cs typeface="Calibri" pitchFamily="34" charset="0"/>
              </a:rPr>
              <a:t>In addition to extender’s main SSID connecting to the Root AP, the “guest” SSID can connect to another Root AP. For the extender, it looks like multiple SSID support but the connected clients in the two sub-networks can’t reach each other.</a:t>
            </a:r>
          </a:p>
          <a:p>
            <a:r>
              <a:rPr lang="zh-CN" altLang="en-US" sz="1800" i="1" dirty="0" smtClean="0">
                <a:solidFill>
                  <a:srgbClr val="0070C0"/>
                </a:solidFill>
                <a:latin typeface="Calibri" pitchFamily="34" charset="0"/>
                <a:cs typeface="Calibri" pitchFamily="34" charset="0"/>
              </a:rPr>
              <a:t>需求原因</a:t>
            </a:r>
            <a:endParaRPr lang="en-US" altLang="zh-CN" sz="1800" i="1" dirty="0" smtClean="0">
              <a:solidFill>
                <a:srgbClr val="0070C0"/>
              </a:solidFill>
              <a:latin typeface="Calibri" pitchFamily="34" charset="0"/>
              <a:cs typeface="Calibri" pitchFamily="34" charset="0"/>
            </a:endParaRPr>
          </a:p>
          <a:p>
            <a:pPr lvl="1"/>
            <a:r>
              <a:rPr lang="en-US" altLang="zh-CN" sz="1400" i="1" dirty="0" smtClean="0">
                <a:solidFill>
                  <a:srgbClr val="0070C0"/>
                </a:solidFill>
                <a:latin typeface="Calibri" pitchFamily="34" charset="0"/>
                <a:cs typeface="Calibri" pitchFamily="34" charset="0"/>
              </a:rPr>
              <a:t>NTGR new feature with Repeater product</a:t>
            </a:r>
          </a:p>
          <a:p>
            <a:r>
              <a:rPr lang="zh-CN" altLang="en-US" sz="1800" i="1" dirty="0" smtClean="0">
                <a:solidFill>
                  <a:srgbClr val="0070C0"/>
                </a:solidFill>
                <a:latin typeface="Calibri" pitchFamily="34" charset="0"/>
                <a:cs typeface="Calibri" pitchFamily="34" charset="0"/>
              </a:rPr>
              <a:t>示例</a:t>
            </a:r>
            <a:endParaRPr lang="en-US" altLang="zh-CN" sz="1800" i="1" dirty="0" smtClean="0">
              <a:solidFill>
                <a:srgbClr val="0070C0"/>
              </a:solidFill>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fld id="{DB891E38-8736-4A9B-8B53-2A10FF6BCDBA}"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FRD v1.1</a:t>
            </a:r>
            <a:endParaRPr lang="en-US"/>
          </a:p>
        </p:txBody>
      </p:sp>
      <p:sp>
        <p:nvSpPr>
          <p:cNvPr id="8" name="Horizontal Scroll 7"/>
          <p:cNvSpPr/>
          <p:nvPr/>
        </p:nvSpPr>
        <p:spPr>
          <a:xfrm>
            <a:off x="5796136" y="0"/>
            <a:ext cx="1944216" cy="504056"/>
          </a:xfrm>
          <a:prstGeom prst="horizontalScroll">
            <a:avLst/>
          </a:prstGeom>
          <a:solidFill>
            <a:srgbClr val="FFFFCC"/>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Calibri" pitchFamily="34" charset="0"/>
                <a:cs typeface="Calibri" pitchFamily="34" charset="0"/>
              </a:rPr>
              <a:t>Requestor</a:t>
            </a:r>
            <a:endParaRPr lang="en-US" b="1" dirty="0">
              <a:solidFill>
                <a:srgbClr val="0070C0"/>
              </a:solidFill>
              <a:latin typeface="Calibri" pitchFamily="34" charset="0"/>
              <a:cs typeface="Calibri"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899592" y="3717032"/>
            <a:ext cx="7488832" cy="24519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Part 1.2</a:t>
            </a:r>
            <a:r>
              <a:rPr lang="zh-TW" altLang="en-US" dirty="0" smtClean="0">
                <a:latin typeface="Calibri" pitchFamily="34" charset="0"/>
                <a:cs typeface="Calibri" pitchFamily="34" charset="0"/>
              </a:rPr>
              <a:t>－</a:t>
            </a:r>
            <a:r>
              <a:rPr lang="en-US" dirty="0" smtClean="0">
                <a:latin typeface="Calibri" pitchFamily="34" charset="0"/>
                <a:cs typeface="Calibri" pitchFamily="34" charset="0"/>
              </a:rPr>
              <a:t>Expected Schedule</a:t>
            </a:r>
            <a:endParaRPr lang="en-US" dirty="0">
              <a:latin typeface="Calibri" pitchFamily="34" charset="0"/>
              <a:cs typeface="Calibri" pitchFamily="34" charset="0"/>
            </a:endParaRPr>
          </a:p>
        </p:txBody>
      </p:sp>
      <p:graphicFrame>
        <p:nvGraphicFramePr>
          <p:cNvPr id="4" name="Content Placeholder 3"/>
          <p:cNvGraphicFramePr>
            <a:graphicFrameLocks noGrp="1"/>
          </p:cNvGraphicFramePr>
          <p:nvPr>
            <p:ph idx="1"/>
          </p:nvPr>
        </p:nvGraphicFramePr>
        <p:xfrm>
          <a:off x="323528" y="1508125"/>
          <a:ext cx="8568000" cy="2783840"/>
        </p:xfrm>
        <a:graphic>
          <a:graphicData uri="http://schemas.openxmlformats.org/drawingml/2006/table">
            <a:tbl>
              <a:tblPr firstRow="1" bandRow="1">
                <a:tableStyleId>{5940675A-B579-460E-94D1-54222C63F5DA}</a:tableStyleId>
              </a:tblPr>
              <a:tblGrid>
                <a:gridCol w="1728192"/>
                <a:gridCol w="2592288"/>
                <a:gridCol w="4247520"/>
              </a:tblGrid>
              <a:tr h="370840">
                <a:tc rowSpan="2">
                  <a:txBody>
                    <a:bodyPr/>
                    <a:lstStyle/>
                    <a:p>
                      <a:r>
                        <a:rPr lang="en-US" dirty="0" smtClean="0">
                          <a:latin typeface="Calibri" pitchFamily="34" charset="0"/>
                          <a:cs typeface="Calibri" pitchFamily="34" charset="0"/>
                        </a:rPr>
                        <a:t>Time to Market</a:t>
                      </a:r>
                    </a:p>
                    <a:p>
                      <a:r>
                        <a:rPr lang="en-US" sz="1400" i="1" dirty="0" smtClean="0">
                          <a:latin typeface="Calibri" pitchFamily="34" charset="0"/>
                          <a:cs typeface="Calibri" pitchFamily="34" charset="0"/>
                        </a:rPr>
                        <a:t>(Fill one of</a:t>
                      </a:r>
                      <a:r>
                        <a:rPr lang="en-US" sz="1400" i="1" baseline="0" dirty="0" smtClean="0">
                          <a:latin typeface="Calibri" pitchFamily="34" charset="0"/>
                          <a:cs typeface="Calibri" pitchFamily="34" charset="0"/>
                        </a:rPr>
                        <a:t> </a:t>
                      </a:r>
                      <a:r>
                        <a:rPr lang="en-US" sz="1400" i="1" dirty="0" smtClean="0">
                          <a:latin typeface="Calibri" pitchFamily="34" charset="0"/>
                          <a:cs typeface="Calibri" pitchFamily="34" charset="0"/>
                        </a:rPr>
                        <a:t>the two expressions)</a:t>
                      </a:r>
                      <a:endParaRPr lang="en-US" i="1" dirty="0">
                        <a:latin typeface="Calibri" pitchFamily="34" charset="0"/>
                        <a:cs typeface="Calibri" pitchFamily="34" charset="0"/>
                      </a:endParaRPr>
                    </a:p>
                  </a:txBody>
                  <a:tcPr>
                    <a:solidFill>
                      <a:schemeClr val="bg1">
                        <a:lumMod val="85000"/>
                      </a:schemeClr>
                    </a:solidFill>
                  </a:tcPr>
                </a:tc>
                <a:tc>
                  <a:txBody>
                    <a:bodyPr/>
                    <a:lstStyle/>
                    <a:p>
                      <a:r>
                        <a:rPr lang="en-US" dirty="0" smtClean="0">
                          <a:latin typeface="Calibri" pitchFamily="34" charset="0"/>
                          <a:cs typeface="Calibri" pitchFamily="34" charset="0"/>
                        </a:rPr>
                        <a:t>Ready week</a:t>
                      </a:r>
                      <a:endParaRPr lang="en-US" dirty="0">
                        <a:latin typeface="Calibri" pitchFamily="34" charset="0"/>
                        <a:cs typeface="Calibri" pitchFamily="34" charset="0"/>
                      </a:endParaRPr>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r>
                        <a:rPr lang="en-US" sz="1600" dirty="0" smtClean="0">
                          <a:solidFill>
                            <a:srgbClr val="0070C0"/>
                          </a:solidFill>
                          <a:latin typeface="Calibri" pitchFamily="34" charset="0"/>
                          <a:cs typeface="Calibri" pitchFamily="34" charset="0"/>
                        </a:rPr>
                        <a:t>2014/7/22</a:t>
                      </a:r>
                      <a:endParaRPr lang="en-US" sz="1600" dirty="0">
                        <a:solidFill>
                          <a:srgbClr val="0070C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tcPr>
                </a:tc>
              </a:tr>
              <a:tr h="370840">
                <a:tc vMerge="1">
                  <a:txBody>
                    <a:bodyPr/>
                    <a:lstStyle/>
                    <a:p>
                      <a:endParaRPr lang="en-US" dirty="0"/>
                    </a:p>
                  </a:txBody>
                  <a:tcPr/>
                </a:tc>
                <a:tc>
                  <a:txBody>
                    <a:bodyPr/>
                    <a:lstStyle/>
                    <a:p>
                      <a:r>
                        <a:rPr lang="en-US" dirty="0" smtClean="0">
                          <a:latin typeface="Calibri" pitchFamily="34" charset="0"/>
                          <a:cs typeface="Calibri" pitchFamily="34" charset="0"/>
                        </a:rPr>
                        <a:t>Align</a:t>
                      </a:r>
                      <a:r>
                        <a:rPr lang="en-US" baseline="0" dirty="0" smtClean="0">
                          <a:latin typeface="Calibri" pitchFamily="34" charset="0"/>
                          <a:cs typeface="Calibri" pitchFamily="34" charset="0"/>
                        </a:rPr>
                        <a:t> with Chip</a:t>
                      </a:r>
                      <a:endParaRPr lang="en-US" dirty="0">
                        <a:latin typeface="Calibri" pitchFamily="34" charset="0"/>
                        <a:cs typeface="Calibri" pitchFamily="34" charset="0"/>
                      </a:endParaRPr>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r>
                        <a:rPr lang="en-US" sz="1600" dirty="0" smtClean="0">
                          <a:solidFill>
                            <a:srgbClr val="0070C0"/>
                          </a:solidFill>
                          <a:latin typeface="Calibri" pitchFamily="34" charset="0"/>
                          <a:cs typeface="Calibri" pitchFamily="34" charset="0"/>
                        </a:rPr>
                        <a:t>MT7621+MT7602E+MT7612E; </a:t>
                      </a:r>
                    </a:p>
                    <a:p>
                      <a:r>
                        <a:rPr lang="en-US" sz="1600" baseline="0" dirty="0" smtClean="0">
                          <a:solidFill>
                            <a:srgbClr val="0070C0"/>
                          </a:solidFill>
                          <a:latin typeface="Calibri" pitchFamily="34" charset="0"/>
                          <a:cs typeface="Calibri" pitchFamily="34" charset="0"/>
                        </a:rPr>
                        <a:t>MT7620+MT7612E;</a:t>
                      </a:r>
                    </a:p>
                    <a:p>
                      <a:r>
                        <a:rPr lang="en-US" sz="1600" baseline="0" dirty="0" smtClean="0">
                          <a:solidFill>
                            <a:srgbClr val="0070C0"/>
                          </a:solidFill>
                          <a:latin typeface="Calibri" pitchFamily="34" charset="0"/>
                          <a:cs typeface="Calibri" pitchFamily="34" charset="0"/>
                        </a:rPr>
                        <a:t>MT7628+MT7612E</a:t>
                      </a:r>
                    </a:p>
                  </a:txBody>
                  <a:tcPr>
                    <a:lnL w="12700" cap="flat" cmpd="sng" algn="ctr">
                      <a:solidFill>
                        <a:schemeClr val="tx1"/>
                      </a:solidFill>
                      <a:prstDash val="solid"/>
                      <a:round/>
                      <a:headEnd type="none" w="med" len="med"/>
                      <a:tailEnd type="none" w="med" len="med"/>
                    </a:lnL>
                  </a:tcPr>
                </a:tc>
              </a:tr>
              <a:tr h="370840">
                <a:tc rowSpan="3">
                  <a:txBody>
                    <a:bodyPr/>
                    <a:lstStyle/>
                    <a:p>
                      <a:r>
                        <a:rPr lang="en-US" dirty="0" smtClean="0">
                          <a:latin typeface="Calibri" pitchFamily="34" charset="0"/>
                          <a:cs typeface="Calibri" pitchFamily="34" charset="0"/>
                        </a:rPr>
                        <a:t>SW</a:t>
                      </a:r>
                      <a:r>
                        <a:rPr lang="en-US" baseline="0" dirty="0" smtClean="0">
                          <a:latin typeface="Calibri" pitchFamily="34" charset="0"/>
                          <a:cs typeface="Calibri" pitchFamily="34" charset="0"/>
                        </a:rPr>
                        <a:t> Branch/ Chip</a:t>
                      </a:r>
                      <a:endParaRPr lang="en-US" dirty="0">
                        <a:latin typeface="Calibri" pitchFamily="34" charset="0"/>
                        <a:cs typeface="Calibri" pitchFamily="34" charset="0"/>
                      </a:endParaRPr>
                    </a:p>
                  </a:txBody>
                  <a:tcPr>
                    <a:solidFill>
                      <a:schemeClr val="bg1">
                        <a:lumMod val="85000"/>
                      </a:schemeClr>
                    </a:solidFill>
                  </a:tcPr>
                </a:tc>
                <a:tc>
                  <a:txBody>
                    <a:bodyPr/>
                    <a:lstStyle/>
                    <a:p>
                      <a:r>
                        <a:rPr lang="en-US" dirty="0" smtClean="0">
                          <a:latin typeface="Calibri" pitchFamily="34" charset="0"/>
                          <a:cs typeface="Calibri" pitchFamily="34" charset="0"/>
                        </a:rPr>
                        <a:t>First MP branch/ Chip</a:t>
                      </a:r>
                      <a:endParaRPr lang="en-US" dirty="0">
                        <a:latin typeface="Calibri" pitchFamily="34" charset="0"/>
                        <a:cs typeface="Calibri" pitchFamily="34" charset="0"/>
                      </a:endParaRPr>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rgbClr val="0070C0"/>
                          </a:solidFill>
                          <a:latin typeface="Calibri" pitchFamily="34" charset="0"/>
                          <a:cs typeface="Calibri" pitchFamily="34" charset="0"/>
                        </a:rPr>
                        <a:t>MT7621+MT7602E+MT7612E </a:t>
                      </a:r>
                    </a:p>
                  </a:txBody>
                  <a:tcPr>
                    <a:lnL w="12700" cap="flat" cmpd="sng" algn="ctr">
                      <a:solidFill>
                        <a:schemeClr val="tx1"/>
                      </a:solidFill>
                      <a:prstDash val="solid"/>
                      <a:round/>
                      <a:headEnd type="none" w="med" len="med"/>
                      <a:tailEnd type="none" w="med" len="med"/>
                    </a:lnL>
                  </a:tcPr>
                </a:tc>
              </a:tr>
              <a:tr h="370840">
                <a:tc vMerge="1">
                  <a:txBody>
                    <a:bodyPr/>
                    <a:lstStyle/>
                    <a:p>
                      <a:endParaRPr lang="en-US" dirty="0"/>
                    </a:p>
                  </a:txBody>
                  <a:tcPr/>
                </a:tc>
                <a:tc>
                  <a:txBody>
                    <a:bodyPr/>
                    <a:lstStyle/>
                    <a:p>
                      <a:r>
                        <a:rPr lang="en-US" dirty="0" smtClean="0">
                          <a:latin typeface="Calibri" pitchFamily="34" charset="0"/>
                          <a:cs typeface="Calibri" pitchFamily="34" charset="0"/>
                        </a:rPr>
                        <a:t>Patch</a:t>
                      </a:r>
                      <a:r>
                        <a:rPr lang="en-US" baseline="0" dirty="0" smtClean="0">
                          <a:latin typeface="Calibri" pitchFamily="34" charset="0"/>
                          <a:cs typeface="Calibri" pitchFamily="34" charset="0"/>
                        </a:rPr>
                        <a:t> back branch(</a:t>
                      </a:r>
                      <a:r>
                        <a:rPr lang="en-US" baseline="0" dirty="0" err="1" smtClean="0">
                          <a:latin typeface="Calibri" pitchFamily="34" charset="0"/>
                          <a:cs typeface="Calibri" pitchFamily="34" charset="0"/>
                        </a:rPr>
                        <a:t>es</a:t>
                      </a:r>
                      <a:r>
                        <a:rPr lang="en-US" baseline="0" dirty="0" smtClean="0">
                          <a:latin typeface="Calibri" pitchFamily="34" charset="0"/>
                          <a:cs typeface="Calibri" pitchFamily="34" charset="0"/>
                        </a:rPr>
                        <a:t>)/ Chip</a:t>
                      </a:r>
                      <a:endParaRPr lang="en-US" dirty="0">
                        <a:latin typeface="Calibri" pitchFamily="34" charset="0"/>
                        <a:cs typeface="Calibri" pitchFamily="34" charset="0"/>
                      </a:endParaRPr>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r>
                        <a:rPr lang="pt-BR" sz="1600" dirty="0" smtClean="0">
                          <a:solidFill>
                            <a:srgbClr val="0070C0"/>
                          </a:solidFill>
                          <a:latin typeface="Calibri" pitchFamily="34" charset="0"/>
                          <a:cs typeface="Calibri" pitchFamily="34" charset="0"/>
                        </a:rPr>
                        <a:t>N/A</a:t>
                      </a:r>
                    </a:p>
                  </a:txBody>
                  <a:tcPr>
                    <a:lnL w="12700" cap="flat" cmpd="sng" algn="ctr">
                      <a:solidFill>
                        <a:schemeClr val="tx1"/>
                      </a:solidFill>
                      <a:prstDash val="solid"/>
                      <a:round/>
                      <a:headEnd type="none" w="med" len="med"/>
                      <a:tailEnd type="none" w="med" len="med"/>
                    </a:lnL>
                  </a:tcPr>
                </a:tc>
              </a:tr>
              <a:tr h="370840">
                <a:tc vMerge="1">
                  <a:txBody>
                    <a:bodyPr/>
                    <a:lstStyle/>
                    <a:p>
                      <a:endParaRPr lang="en-US" dirty="0"/>
                    </a:p>
                  </a:txBody>
                  <a:tcPr/>
                </a:tc>
                <a:tc gridSpan="2">
                  <a:txBody>
                    <a:bodyPr/>
                    <a:lstStyle/>
                    <a:p>
                      <a:r>
                        <a:rPr lang="en-US" sz="1400" i="1" dirty="0" smtClean="0">
                          <a:latin typeface="Calibri" pitchFamily="34" charset="0"/>
                          <a:cs typeface="Calibri" pitchFamily="34" charset="0"/>
                        </a:rPr>
                        <a:t>(Please describe</a:t>
                      </a:r>
                      <a:r>
                        <a:rPr lang="en-US" sz="1400" i="1" baseline="0" dirty="0" smtClean="0">
                          <a:latin typeface="Calibri" pitchFamily="34" charset="0"/>
                          <a:cs typeface="Calibri" pitchFamily="34" charset="0"/>
                        </a:rPr>
                        <a:t> the reason if pa</a:t>
                      </a:r>
                      <a:r>
                        <a:rPr lang="en-US" sz="1400" i="1" dirty="0" smtClean="0">
                          <a:latin typeface="Calibri" pitchFamily="34" charset="0"/>
                          <a:cs typeface="Calibri" pitchFamily="34" charset="0"/>
                        </a:rPr>
                        <a:t>tch back is</a:t>
                      </a:r>
                      <a:r>
                        <a:rPr lang="en-US" sz="1400" i="1" baseline="0" dirty="0" smtClean="0">
                          <a:latin typeface="Calibri" pitchFamily="34" charset="0"/>
                          <a:cs typeface="Calibri" pitchFamily="34" charset="0"/>
                        </a:rPr>
                        <a:t> needed)</a:t>
                      </a:r>
                      <a:endParaRPr lang="en-US" sz="1400" i="1" dirty="0">
                        <a:latin typeface="Calibri" pitchFamily="34" charset="0"/>
                        <a:cs typeface="Calibri" pitchFamily="34" charset="0"/>
                      </a:endParaRPr>
                    </a:p>
                    <a:p>
                      <a:r>
                        <a:rPr lang="en-US" dirty="0" smtClean="0">
                          <a:solidFill>
                            <a:srgbClr val="0070C0"/>
                          </a:solidFill>
                          <a:latin typeface="Calibri" pitchFamily="34" charset="0"/>
                          <a:cs typeface="Calibri" pitchFamily="34" charset="0"/>
                        </a:rPr>
                        <a:t>Customer</a:t>
                      </a:r>
                      <a:r>
                        <a:rPr lang="en-US" baseline="0" dirty="0" smtClean="0">
                          <a:solidFill>
                            <a:srgbClr val="0070C0"/>
                          </a:solidFill>
                          <a:latin typeface="Calibri" pitchFamily="34" charset="0"/>
                          <a:cs typeface="Calibri" pitchFamily="34" charset="0"/>
                        </a:rPr>
                        <a:t> requirements</a:t>
                      </a:r>
                      <a:endParaRPr lang="en-US" dirty="0">
                        <a:solidFill>
                          <a:srgbClr val="0070C0"/>
                        </a:solidFill>
                        <a:latin typeface="Calibri" pitchFamily="34" charset="0"/>
                        <a:cs typeface="Calibri" pitchFamily="34" charset="0"/>
                      </a:endParaRPr>
                    </a:p>
                  </a:txBody>
                  <a:tcPr>
                    <a:noFill/>
                  </a:tcPr>
                </a:tc>
                <a:tc hMerge="1">
                  <a:txBody>
                    <a:bodyPr/>
                    <a:lstStyle/>
                    <a:p>
                      <a:endParaRPr lang="en-US" dirty="0">
                        <a:solidFill>
                          <a:srgbClr val="0070C0"/>
                        </a:solidFill>
                      </a:endParaRPr>
                    </a:p>
                  </a:txBody>
                  <a:tcPr>
                    <a:lnL w="12700" cap="flat" cmpd="sng" algn="ctr">
                      <a:solidFill>
                        <a:schemeClr val="tx1"/>
                      </a:solidFill>
                      <a:prstDash val="solid"/>
                      <a:round/>
                      <a:headEnd type="none" w="med" len="med"/>
                      <a:tailEnd type="none" w="med" len="med"/>
                    </a:lnL>
                  </a:tcPr>
                </a:tc>
              </a:tr>
            </a:tbl>
          </a:graphicData>
        </a:graphic>
      </p:graphicFrame>
      <p:sp>
        <p:nvSpPr>
          <p:cNvPr id="10" name="Slide Number Placeholder 9"/>
          <p:cNvSpPr>
            <a:spLocks noGrp="1"/>
          </p:cNvSpPr>
          <p:nvPr>
            <p:ph type="sldNum" sz="quarter" idx="12"/>
          </p:nvPr>
        </p:nvSpPr>
        <p:spPr/>
        <p:txBody>
          <a:bodyPr/>
          <a:lstStyle/>
          <a:p>
            <a:fld id="{DB891E38-8736-4A9B-8B53-2A10FF6BCDBA}" type="slidenum">
              <a:rPr lang="en-US" smtClean="0">
                <a:latin typeface="Calibri" pitchFamily="34" charset="0"/>
                <a:cs typeface="Calibri" pitchFamily="34" charset="0"/>
              </a:rPr>
              <a:pPr/>
              <a:t>4</a:t>
            </a:fld>
            <a:endParaRPr lang="en-US">
              <a:latin typeface="Calibri" pitchFamily="34" charset="0"/>
              <a:cs typeface="Calibri" pitchFamily="34" charset="0"/>
            </a:endParaRPr>
          </a:p>
        </p:txBody>
      </p:sp>
      <p:sp>
        <p:nvSpPr>
          <p:cNvPr id="11" name="Footer Placeholder 10"/>
          <p:cNvSpPr>
            <a:spLocks noGrp="1"/>
          </p:cNvSpPr>
          <p:nvPr>
            <p:ph type="ftr" sz="quarter" idx="11"/>
          </p:nvPr>
        </p:nvSpPr>
        <p:spPr/>
        <p:txBody>
          <a:bodyPr/>
          <a:lstStyle/>
          <a:p>
            <a:r>
              <a:rPr lang="en-US" smtClean="0">
                <a:latin typeface="Calibri" pitchFamily="34" charset="0"/>
                <a:cs typeface="Calibri" pitchFamily="34" charset="0"/>
              </a:rPr>
              <a:t>FRD v1.1</a:t>
            </a:r>
            <a:endParaRPr lang="en-US">
              <a:latin typeface="Calibri" pitchFamily="34" charset="0"/>
              <a:cs typeface="Calibri" pitchFamily="34" charset="0"/>
            </a:endParaRPr>
          </a:p>
        </p:txBody>
      </p:sp>
      <p:sp>
        <p:nvSpPr>
          <p:cNvPr id="7" name="Horizontal Scroll 6"/>
          <p:cNvSpPr/>
          <p:nvPr/>
        </p:nvSpPr>
        <p:spPr>
          <a:xfrm>
            <a:off x="5796136" y="0"/>
            <a:ext cx="1944216" cy="504056"/>
          </a:xfrm>
          <a:prstGeom prst="horizontalScroll">
            <a:avLst/>
          </a:prstGeom>
          <a:solidFill>
            <a:srgbClr val="FFFFCC"/>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Calibri" pitchFamily="34" charset="0"/>
                <a:cs typeface="Calibri" pitchFamily="34" charset="0"/>
              </a:rPr>
              <a:t>Requestor</a:t>
            </a:r>
            <a:endParaRPr lang="en-US" b="1" dirty="0">
              <a:solidFill>
                <a:srgbClr val="0070C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Part 2</a:t>
            </a:r>
            <a:r>
              <a:rPr lang="zh-TW" altLang="en-US" dirty="0" smtClean="0">
                <a:latin typeface="Calibri" pitchFamily="34" charset="0"/>
                <a:cs typeface="Calibri" pitchFamily="34" charset="0"/>
              </a:rPr>
              <a:t>－</a:t>
            </a:r>
            <a:r>
              <a:rPr lang="en-US" dirty="0" smtClean="0">
                <a:latin typeface="Calibri" pitchFamily="34" charset="0"/>
                <a:cs typeface="Calibri" pitchFamily="34" charset="0"/>
              </a:rPr>
              <a:t>To Do/Not To Do Check List</a:t>
            </a:r>
            <a:endParaRPr lang="en-US" dirty="0">
              <a:latin typeface="Calibri" pitchFamily="34" charset="0"/>
              <a:cs typeface="Calibri" pitchFamily="34" charset="0"/>
            </a:endParaRPr>
          </a:p>
        </p:txBody>
      </p:sp>
      <p:graphicFrame>
        <p:nvGraphicFramePr>
          <p:cNvPr id="4" name="Table 3"/>
          <p:cNvGraphicFramePr>
            <a:graphicFrameLocks noGrp="1"/>
          </p:cNvGraphicFramePr>
          <p:nvPr/>
        </p:nvGraphicFramePr>
        <p:xfrm>
          <a:off x="323528" y="1052736"/>
          <a:ext cx="8568951" cy="2685000"/>
        </p:xfrm>
        <a:graphic>
          <a:graphicData uri="http://schemas.openxmlformats.org/drawingml/2006/table">
            <a:tbl>
              <a:tblPr firstRow="1" bandRow="1">
                <a:tableStyleId>{5940675A-B579-460E-94D1-54222C63F5DA}</a:tableStyleId>
              </a:tblPr>
              <a:tblGrid>
                <a:gridCol w="7632848"/>
                <a:gridCol w="936103"/>
              </a:tblGrid>
              <a:tr h="249900">
                <a:tc>
                  <a:txBody>
                    <a:bodyPr/>
                    <a:lstStyle/>
                    <a:p>
                      <a:pPr>
                        <a:lnSpc>
                          <a:spcPts val="1200"/>
                        </a:lnSpc>
                      </a:pPr>
                      <a:r>
                        <a:rPr lang="en-US" sz="1400" b="1" dirty="0" smtClean="0">
                          <a:solidFill>
                            <a:sysClr val="windowText" lastClr="000000"/>
                          </a:solidFill>
                          <a:latin typeface="Calibri" pitchFamily="34" charset="0"/>
                          <a:cs typeface="Calibri" pitchFamily="34" charset="0"/>
                        </a:rPr>
                        <a:t>Reasons</a:t>
                      </a:r>
                      <a:r>
                        <a:rPr lang="en-US" sz="1400" b="1" baseline="0" dirty="0" smtClean="0">
                          <a:solidFill>
                            <a:sysClr val="windowText" lastClr="000000"/>
                          </a:solidFill>
                          <a:latin typeface="Calibri" pitchFamily="34" charset="0"/>
                          <a:cs typeface="Calibri" pitchFamily="34" charset="0"/>
                        </a:rPr>
                        <a:t> To Do</a:t>
                      </a:r>
                      <a:endParaRPr lang="en-US" sz="1400" b="1" dirty="0">
                        <a:solidFill>
                          <a:sysClr val="windowText" lastClr="000000"/>
                        </a:solidFill>
                        <a:latin typeface="Calibri" pitchFamily="34" charset="0"/>
                        <a:cs typeface="Calibri" pitchFamily="34" charset="0"/>
                      </a:endParaRPr>
                    </a:p>
                  </a:txBody>
                  <a:tcPr marL="108000" marT="36000" marB="0" anchor="ctr">
                    <a:solidFill>
                      <a:schemeClr val="bg1">
                        <a:lumMod val="85000"/>
                      </a:schemeClr>
                    </a:solidFill>
                  </a:tcPr>
                </a:tc>
                <a:tc>
                  <a:txBody>
                    <a:bodyPr/>
                    <a:lstStyle/>
                    <a:p>
                      <a:pPr>
                        <a:lnSpc>
                          <a:spcPts val="1200"/>
                        </a:lnSpc>
                      </a:pPr>
                      <a:r>
                        <a:rPr lang="en-US" sz="1400" b="1" dirty="0" smtClean="0">
                          <a:solidFill>
                            <a:sysClr val="windowText" lastClr="000000"/>
                          </a:solidFill>
                          <a:latin typeface="Calibri" pitchFamily="34" charset="0"/>
                          <a:cs typeface="Calibri" pitchFamily="34" charset="0"/>
                        </a:rPr>
                        <a:t>Check</a:t>
                      </a:r>
                      <a:endParaRPr lang="en-US" sz="1400" b="1" dirty="0">
                        <a:solidFill>
                          <a:sysClr val="windowText" lastClr="000000"/>
                        </a:solidFill>
                        <a:latin typeface="Calibri" pitchFamily="34" charset="0"/>
                        <a:cs typeface="Calibri" pitchFamily="34" charset="0"/>
                      </a:endParaRPr>
                    </a:p>
                  </a:txBody>
                  <a:tcPr>
                    <a:solidFill>
                      <a:schemeClr val="bg1">
                        <a:lumMod val="85000"/>
                      </a:schemeClr>
                    </a:solidFill>
                  </a:tcPr>
                </a:tc>
              </a:tr>
              <a:tr h="237941">
                <a:tc>
                  <a:txBody>
                    <a:bodyPr/>
                    <a:lstStyle/>
                    <a:p>
                      <a:pPr>
                        <a:lnSpc>
                          <a:spcPts val="1200"/>
                        </a:lnSpc>
                      </a:pPr>
                      <a:r>
                        <a:rPr lang="en-US" sz="1400" dirty="0" smtClean="0">
                          <a:latin typeface="Calibri" pitchFamily="34" charset="0"/>
                          <a:cs typeface="Calibri" pitchFamily="34" charset="0"/>
                        </a:rPr>
                        <a:t>It has very clear market demand.</a:t>
                      </a:r>
                      <a:endParaRPr lang="en-US" sz="1400" dirty="0">
                        <a:latin typeface="Calibri" pitchFamily="34" charset="0"/>
                        <a:cs typeface="Calibri" pitchFamily="34" charset="0"/>
                      </a:endParaRPr>
                    </a:p>
                  </a:txBody>
                  <a:tcPr marL="108000" marT="36000" marB="0" anchor="ctr">
                    <a:solidFill>
                      <a:schemeClr val="bg1">
                        <a:lumMod val="85000"/>
                      </a:schemeClr>
                    </a:solidFill>
                  </a:tcPr>
                </a:tc>
                <a:tc>
                  <a:txBody>
                    <a:bodyPr/>
                    <a:lstStyle/>
                    <a:p>
                      <a:pPr algn="ctr">
                        <a:lnSpc>
                          <a:spcPts val="1200"/>
                        </a:lnSpc>
                      </a:pPr>
                      <a:r>
                        <a:rPr lang="en-US" sz="1400" dirty="0" smtClean="0">
                          <a:solidFill>
                            <a:srgbClr val="0070C0"/>
                          </a:solidFill>
                          <a:latin typeface="Calibri" pitchFamily="34" charset="0"/>
                          <a:cs typeface="Calibri" pitchFamily="34" charset="0"/>
                        </a:rPr>
                        <a:t>Y</a:t>
                      </a:r>
                      <a:endParaRPr lang="en-US" sz="1400" dirty="0">
                        <a:solidFill>
                          <a:srgbClr val="0070C0"/>
                        </a:solidFill>
                        <a:latin typeface="Calibri" pitchFamily="34" charset="0"/>
                        <a:cs typeface="Calibri" pitchFamily="34" charset="0"/>
                      </a:endParaRPr>
                    </a:p>
                  </a:txBody>
                  <a:tcPr anchor="ctr"/>
                </a:tc>
              </a:tr>
              <a:tr h="249900">
                <a:tc>
                  <a:txBody>
                    <a:bodyPr/>
                    <a:lstStyle/>
                    <a:p>
                      <a:pPr>
                        <a:lnSpc>
                          <a:spcPts val="1200"/>
                        </a:lnSpc>
                      </a:pPr>
                      <a:r>
                        <a:rPr lang="en-US" sz="1400" kern="1200" dirty="0" smtClean="0">
                          <a:latin typeface="Calibri" pitchFamily="34" charset="0"/>
                          <a:cs typeface="Calibri" pitchFamily="34" charset="0"/>
                        </a:rPr>
                        <a:t>It is requested in operator spec.</a:t>
                      </a:r>
                      <a:endParaRPr lang="en-US" sz="1400" dirty="0">
                        <a:latin typeface="Calibri" pitchFamily="34" charset="0"/>
                        <a:cs typeface="Calibri" pitchFamily="34" charset="0"/>
                      </a:endParaRPr>
                    </a:p>
                  </a:txBody>
                  <a:tcPr marL="108000" marT="36000" marB="0" anchor="ctr">
                    <a:solidFill>
                      <a:schemeClr val="bg1">
                        <a:lumMod val="85000"/>
                      </a:schemeClr>
                    </a:solidFill>
                  </a:tcPr>
                </a:tc>
                <a:tc>
                  <a:txBody>
                    <a:bodyPr/>
                    <a:lstStyle/>
                    <a:p>
                      <a:pPr algn="ctr">
                        <a:lnSpc>
                          <a:spcPts val="1200"/>
                        </a:lnSpc>
                      </a:pPr>
                      <a:endParaRPr lang="en-US" sz="1400" dirty="0">
                        <a:solidFill>
                          <a:srgbClr val="0070C0"/>
                        </a:solidFill>
                        <a:latin typeface="Calibri" pitchFamily="34" charset="0"/>
                        <a:cs typeface="Calibri" pitchFamily="34" charset="0"/>
                      </a:endParaRPr>
                    </a:p>
                  </a:txBody>
                  <a:tcPr anchor="ctr"/>
                </a:tc>
              </a:tr>
              <a:tr h="249900">
                <a:tc>
                  <a:txBody>
                    <a:bodyPr/>
                    <a:lstStyle/>
                    <a:p>
                      <a:pPr>
                        <a:lnSpc>
                          <a:spcPts val="1200"/>
                        </a:lnSpc>
                      </a:pPr>
                      <a:r>
                        <a:rPr lang="en-US" sz="1400" kern="1200" dirty="0" smtClean="0">
                          <a:latin typeface="Calibri" pitchFamily="34" charset="0"/>
                          <a:cs typeface="Calibri" pitchFamily="34" charset="0"/>
                        </a:rPr>
                        <a:t>Customers can’t implement this feature on their own</a:t>
                      </a:r>
                      <a:endParaRPr lang="en-US" sz="1400" dirty="0">
                        <a:latin typeface="Calibri" pitchFamily="34" charset="0"/>
                        <a:cs typeface="Calibri" pitchFamily="34" charset="0"/>
                      </a:endParaRPr>
                    </a:p>
                  </a:txBody>
                  <a:tcPr marL="108000" marT="36000" marB="0" anchor="ctr">
                    <a:solidFill>
                      <a:schemeClr val="bg1">
                        <a:lumMod val="85000"/>
                      </a:schemeClr>
                    </a:solidFill>
                  </a:tcPr>
                </a:tc>
                <a:tc>
                  <a:txBody>
                    <a:bodyPr/>
                    <a:lstStyle/>
                    <a:p>
                      <a:pPr algn="ctr">
                        <a:lnSpc>
                          <a:spcPts val="1200"/>
                        </a:lnSpc>
                      </a:pPr>
                      <a:r>
                        <a:rPr lang="en-US" sz="1400" dirty="0" smtClean="0">
                          <a:solidFill>
                            <a:srgbClr val="0070C0"/>
                          </a:solidFill>
                          <a:latin typeface="Calibri" pitchFamily="34" charset="0"/>
                          <a:cs typeface="Calibri" pitchFamily="34" charset="0"/>
                        </a:rPr>
                        <a:t>Y</a:t>
                      </a:r>
                      <a:endParaRPr lang="en-US" sz="1400" dirty="0">
                        <a:solidFill>
                          <a:srgbClr val="0070C0"/>
                        </a:solidFill>
                        <a:latin typeface="Calibri" pitchFamily="34" charset="0"/>
                        <a:cs typeface="Calibri" pitchFamily="34" charset="0"/>
                      </a:endParaRPr>
                    </a:p>
                  </a:txBody>
                  <a:tcPr anchor="ctr"/>
                </a:tc>
              </a:tr>
              <a:tr h="249900">
                <a:tc>
                  <a:txBody>
                    <a:bodyPr/>
                    <a:lstStyle/>
                    <a:p>
                      <a:pPr>
                        <a:lnSpc>
                          <a:spcPts val="1200"/>
                        </a:lnSpc>
                      </a:pPr>
                      <a:r>
                        <a:rPr lang="en-US" sz="1400" kern="1200" dirty="0" smtClean="0">
                          <a:latin typeface="Calibri" pitchFamily="34" charset="0"/>
                          <a:cs typeface="Calibri" pitchFamily="34" charset="0"/>
                        </a:rPr>
                        <a:t>It will be a selling point.</a:t>
                      </a:r>
                      <a:endParaRPr lang="en-US" sz="1400" dirty="0">
                        <a:latin typeface="Calibri" pitchFamily="34" charset="0"/>
                        <a:cs typeface="Calibri" pitchFamily="34" charset="0"/>
                      </a:endParaRPr>
                    </a:p>
                  </a:txBody>
                  <a:tcPr marL="108000" marT="36000" marB="0" anchor="ctr">
                    <a:solidFill>
                      <a:schemeClr val="bg1">
                        <a:lumMod val="85000"/>
                      </a:schemeClr>
                    </a:solidFill>
                  </a:tcPr>
                </a:tc>
                <a:tc>
                  <a:txBody>
                    <a:bodyPr/>
                    <a:lstStyle/>
                    <a:p>
                      <a:pPr algn="ctr">
                        <a:lnSpc>
                          <a:spcPts val="1200"/>
                        </a:lnSpc>
                      </a:pPr>
                      <a:r>
                        <a:rPr lang="en-US" sz="1400" dirty="0" smtClean="0">
                          <a:solidFill>
                            <a:srgbClr val="0070C0"/>
                          </a:solidFill>
                          <a:latin typeface="Calibri" pitchFamily="34" charset="0"/>
                          <a:cs typeface="Calibri" pitchFamily="34" charset="0"/>
                        </a:rPr>
                        <a:t>Y</a:t>
                      </a:r>
                      <a:endParaRPr lang="en-US" sz="1400" dirty="0">
                        <a:solidFill>
                          <a:srgbClr val="0070C0"/>
                        </a:solidFill>
                        <a:latin typeface="Calibri" pitchFamily="34" charset="0"/>
                        <a:cs typeface="Calibri" pitchFamily="34" charset="0"/>
                      </a:endParaRPr>
                    </a:p>
                  </a:txBody>
                  <a:tcPr anchor="ctr"/>
                </a:tc>
              </a:tr>
              <a:tr h="249900">
                <a:tc>
                  <a:txBody>
                    <a:bodyPr/>
                    <a:lstStyle/>
                    <a:p>
                      <a:pPr>
                        <a:lnSpc>
                          <a:spcPts val="1200"/>
                        </a:lnSpc>
                      </a:pPr>
                      <a:r>
                        <a:rPr lang="en-US" sz="1400" kern="1200" dirty="0" smtClean="0">
                          <a:latin typeface="Calibri" pitchFamily="34" charset="0"/>
                          <a:cs typeface="Calibri" pitchFamily="34" charset="0"/>
                        </a:rPr>
                        <a:t>It will optimize our platform performance.</a:t>
                      </a:r>
                      <a:endParaRPr lang="en-US" sz="1400" dirty="0">
                        <a:latin typeface="Calibri" pitchFamily="34" charset="0"/>
                        <a:cs typeface="Calibri" pitchFamily="34" charset="0"/>
                      </a:endParaRPr>
                    </a:p>
                  </a:txBody>
                  <a:tcPr marL="108000" marT="36000" marB="0" anchor="ctr">
                    <a:solidFill>
                      <a:schemeClr val="bg1">
                        <a:lumMod val="85000"/>
                      </a:schemeClr>
                    </a:solidFill>
                  </a:tcPr>
                </a:tc>
                <a:tc>
                  <a:txBody>
                    <a:bodyPr/>
                    <a:lstStyle/>
                    <a:p>
                      <a:pPr algn="ctr">
                        <a:lnSpc>
                          <a:spcPts val="1200"/>
                        </a:lnSpc>
                      </a:pPr>
                      <a:r>
                        <a:rPr lang="en-US" sz="1400" dirty="0" smtClean="0">
                          <a:solidFill>
                            <a:srgbClr val="0070C0"/>
                          </a:solidFill>
                          <a:latin typeface="Calibri" pitchFamily="34" charset="0"/>
                          <a:cs typeface="Calibri" pitchFamily="34" charset="0"/>
                        </a:rPr>
                        <a:t>Y</a:t>
                      </a:r>
                      <a:endParaRPr lang="en-US" sz="1400" dirty="0">
                        <a:solidFill>
                          <a:srgbClr val="0070C0"/>
                        </a:solidFill>
                        <a:latin typeface="Calibri" pitchFamily="34" charset="0"/>
                        <a:cs typeface="Calibri" pitchFamily="34" charset="0"/>
                      </a:endParaRPr>
                    </a:p>
                  </a:txBody>
                  <a:tcPr anchor="ctr"/>
                </a:tc>
              </a:tr>
              <a:tr h="249900">
                <a:tc>
                  <a:txBody>
                    <a:bodyPr/>
                    <a:lstStyle/>
                    <a:p>
                      <a:pPr>
                        <a:lnSpc>
                          <a:spcPts val="1200"/>
                        </a:lnSpc>
                      </a:pPr>
                      <a:r>
                        <a:rPr lang="en-US" sz="1400" kern="1200" dirty="0" smtClean="0">
                          <a:latin typeface="Calibri" pitchFamily="34" charset="0"/>
                          <a:cs typeface="Calibri" pitchFamily="34" charset="0"/>
                        </a:rPr>
                        <a:t>It is a system/platform feature needed by most customers.</a:t>
                      </a:r>
                      <a:endParaRPr lang="en-US" sz="1400" dirty="0">
                        <a:latin typeface="Calibri" pitchFamily="34" charset="0"/>
                        <a:cs typeface="Calibri" pitchFamily="34" charset="0"/>
                      </a:endParaRPr>
                    </a:p>
                  </a:txBody>
                  <a:tcPr marL="108000" marT="36000" marB="0" anchor="ctr">
                    <a:solidFill>
                      <a:schemeClr val="bg1">
                        <a:lumMod val="85000"/>
                      </a:schemeClr>
                    </a:solidFill>
                  </a:tcPr>
                </a:tc>
                <a:tc>
                  <a:txBody>
                    <a:bodyPr/>
                    <a:lstStyle/>
                    <a:p>
                      <a:pPr algn="ctr">
                        <a:lnSpc>
                          <a:spcPts val="1200"/>
                        </a:lnSpc>
                      </a:pPr>
                      <a:endParaRPr lang="en-US" sz="1400" dirty="0">
                        <a:solidFill>
                          <a:srgbClr val="0070C0"/>
                        </a:solidFill>
                        <a:latin typeface="Calibri" pitchFamily="34" charset="0"/>
                        <a:cs typeface="Calibri" pitchFamily="34" charset="0"/>
                      </a:endParaRPr>
                    </a:p>
                  </a:txBody>
                  <a:tcPr anchor="ctr"/>
                </a:tc>
              </a:tr>
              <a:tr h="249900">
                <a:tc>
                  <a:txBody>
                    <a:bodyPr/>
                    <a:lstStyle/>
                    <a:p>
                      <a:pPr>
                        <a:lnSpc>
                          <a:spcPts val="1200"/>
                        </a:lnSpc>
                      </a:pPr>
                      <a:r>
                        <a:rPr lang="en-US" sz="1400" kern="1200" dirty="0" smtClean="0">
                          <a:latin typeface="Calibri" pitchFamily="34" charset="0"/>
                          <a:cs typeface="Calibri" pitchFamily="34" charset="0"/>
                        </a:rPr>
                        <a:t>It will differentiate our platform with competitors.</a:t>
                      </a:r>
                      <a:endParaRPr lang="en-US" sz="1400" dirty="0">
                        <a:latin typeface="Calibri" pitchFamily="34" charset="0"/>
                        <a:cs typeface="Calibri" pitchFamily="34" charset="0"/>
                      </a:endParaRPr>
                    </a:p>
                  </a:txBody>
                  <a:tcPr marL="108000" marT="36000" marB="0" anchor="ctr">
                    <a:solidFill>
                      <a:schemeClr val="bg1">
                        <a:lumMod val="85000"/>
                      </a:schemeClr>
                    </a:solidFill>
                  </a:tcPr>
                </a:tc>
                <a:tc>
                  <a:txBody>
                    <a:bodyPr/>
                    <a:lstStyle/>
                    <a:p>
                      <a:pPr algn="ctr">
                        <a:lnSpc>
                          <a:spcPts val="1200"/>
                        </a:lnSpc>
                      </a:pPr>
                      <a:r>
                        <a:rPr lang="en-US" sz="1400" dirty="0" smtClean="0">
                          <a:solidFill>
                            <a:srgbClr val="0070C0"/>
                          </a:solidFill>
                          <a:latin typeface="Calibri" pitchFamily="34" charset="0"/>
                          <a:cs typeface="Calibri" pitchFamily="34" charset="0"/>
                        </a:rPr>
                        <a:t>Y</a:t>
                      </a:r>
                      <a:endParaRPr lang="en-US" sz="1400" dirty="0">
                        <a:solidFill>
                          <a:srgbClr val="0070C0"/>
                        </a:solidFill>
                        <a:latin typeface="Calibri" pitchFamily="34" charset="0"/>
                        <a:cs typeface="Calibri" pitchFamily="34" charset="0"/>
                      </a:endParaRPr>
                    </a:p>
                  </a:txBody>
                  <a:tcPr anchor="ctr"/>
                </a:tc>
              </a:tr>
              <a:tr h="249900">
                <a:tc>
                  <a:txBody>
                    <a:bodyPr/>
                    <a:lstStyle/>
                    <a:p>
                      <a:pPr>
                        <a:lnSpc>
                          <a:spcPts val="1200"/>
                        </a:lnSpc>
                      </a:pPr>
                      <a:r>
                        <a:rPr lang="en-US" sz="1400" kern="1200" dirty="0" smtClean="0">
                          <a:latin typeface="Calibri" pitchFamily="34" charset="0"/>
                          <a:cs typeface="Calibri" pitchFamily="34" charset="0"/>
                        </a:rPr>
                        <a:t>Others</a:t>
                      </a:r>
                      <a:endParaRPr lang="en-US" sz="1400" dirty="0">
                        <a:latin typeface="Calibri" pitchFamily="34" charset="0"/>
                        <a:cs typeface="Calibri" pitchFamily="34" charset="0"/>
                      </a:endParaRPr>
                    </a:p>
                  </a:txBody>
                  <a:tcPr marL="108000" marT="36000" marB="0" anchor="ctr">
                    <a:solidFill>
                      <a:schemeClr val="bg1">
                        <a:lumMod val="85000"/>
                      </a:schemeClr>
                    </a:solidFill>
                  </a:tcPr>
                </a:tc>
                <a:tc>
                  <a:txBody>
                    <a:bodyPr/>
                    <a:lstStyle/>
                    <a:p>
                      <a:pPr algn="ctr">
                        <a:lnSpc>
                          <a:spcPts val="1200"/>
                        </a:lnSpc>
                      </a:pPr>
                      <a:endParaRPr lang="en-US" sz="1400" dirty="0">
                        <a:solidFill>
                          <a:srgbClr val="0070C0"/>
                        </a:solidFill>
                        <a:latin typeface="Calibri" pitchFamily="34" charset="0"/>
                        <a:cs typeface="Calibri" pitchFamily="34" charset="0"/>
                      </a:endParaRPr>
                    </a:p>
                  </a:txBody>
                  <a:tcPr anchor="ctr"/>
                </a:tc>
              </a:tr>
              <a:tr h="42715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1" u="none" dirty="0" smtClean="0">
                          <a:effectLst/>
                          <a:latin typeface="Calibri" pitchFamily="34" charset="0"/>
                          <a:cs typeface="Calibri" pitchFamily="34" charset="0"/>
                        </a:rPr>
                        <a:t>(Please explain</a:t>
                      </a:r>
                      <a:r>
                        <a:rPr lang="en-US" sz="1100" i="1" u="none" baseline="0" dirty="0" smtClean="0">
                          <a:effectLst/>
                          <a:latin typeface="Calibri" pitchFamily="34" charset="0"/>
                          <a:cs typeface="Calibri" pitchFamily="34" charset="0"/>
                        </a:rPr>
                        <a:t> if “Others” is checked</a:t>
                      </a:r>
                      <a:r>
                        <a:rPr lang="en-US" sz="1100" i="1" u="none" dirty="0" smtClean="0">
                          <a:effectLst/>
                          <a:latin typeface="Calibri" pitchFamily="34" charset="0"/>
                          <a:cs typeface="Calibri" pitchFamily="34" charset="0"/>
                        </a:rPr>
                        <a:t>)</a:t>
                      </a:r>
                    </a:p>
                    <a:p>
                      <a:endParaRPr lang="en-US" sz="1200" i="0" u="none" dirty="0" smtClean="0">
                        <a:latin typeface="Calibri" pitchFamily="34" charset="0"/>
                        <a:cs typeface="Calibri" pitchFamily="34" charset="0"/>
                      </a:endParaRPr>
                    </a:p>
                  </a:txBody>
                  <a:tcPr>
                    <a:noFill/>
                  </a:tcPr>
                </a:tc>
                <a:tc hMerge="1">
                  <a:txBody>
                    <a:bodyPr/>
                    <a:lstStyle/>
                    <a:p>
                      <a:pPr algn="ctr"/>
                      <a:endParaRPr lang="en-US" dirty="0">
                        <a:solidFill>
                          <a:srgbClr val="0070C0"/>
                        </a:solidFill>
                      </a:endParaRPr>
                    </a:p>
                  </a:txBody>
                  <a:tcPr anchor="ctr"/>
                </a:tc>
              </a:tr>
            </a:tbl>
          </a:graphicData>
        </a:graphic>
      </p:graphicFrame>
      <p:sp>
        <p:nvSpPr>
          <p:cNvPr id="9" name="Slide Number Placeholder 8"/>
          <p:cNvSpPr>
            <a:spLocks noGrp="1"/>
          </p:cNvSpPr>
          <p:nvPr>
            <p:ph type="sldNum" sz="quarter" idx="12"/>
          </p:nvPr>
        </p:nvSpPr>
        <p:spPr/>
        <p:txBody>
          <a:bodyPr/>
          <a:lstStyle/>
          <a:p>
            <a:fld id="{DB891E38-8736-4A9B-8B53-2A10FF6BCDBA}" type="slidenum">
              <a:rPr lang="en-US" smtClean="0"/>
              <a:pPr/>
              <a:t>5</a:t>
            </a:fld>
            <a:endParaRPr lang="en-US"/>
          </a:p>
        </p:txBody>
      </p:sp>
      <p:sp>
        <p:nvSpPr>
          <p:cNvPr id="10" name="Footer Placeholder 9"/>
          <p:cNvSpPr>
            <a:spLocks noGrp="1"/>
          </p:cNvSpPr>
          <p:nvPr>
            <p:ph type="ftr" sz="quarter" idx="11"/>
          </p:nvPr>
        </p:nvSpPr>
        <p:spPr/>
        <p:txBody>
          <a:bodyPr/>
          <a:lstStyle/>
          <a:p>
            <a:r>
              <a:rPr lang="en-US" smtClean="0"/>
              <a:t>FRD v1.1</a:t>
            </a:r>
            <a:endParaRPr lang="en-US"/>
          </a:p>
        </p:txBody>
      </p:sp>
      <p:sp>
        <p:nvSpPr>
          <p:cNvPr id="11" name="Horizontal Scroll 10"/>
          <p:cNvSpPr/>
          <p:nvPr/>
        </p:nvSpPr>
        <p:spPr>
          <a:xfrm>
            <a:off x="5796136" y="0"/>
            <a:ext cx="1944216" cy="504056"/>
          </a:xfrm>
          <a:prstGeom prst="horizontalScroll">
            <a:avLst/>
          </a:prstGeom>
          <a:solidFill>
            <a:srgbClr val="FFFFCC"/>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Calibri" pitchFamily="34" charset="0"/>
                <a:cs typeface="Calibri" pitchFamily="34" charset="0"/>
              </a:rPr>
              <a:t>Requestor</a:t>
            </a:r>
            <a:endParaRPr lang="en-US" b="1" dirty="0">
              <a:solidFill>
                <a:srgbClr val="0070C0"/>
              </a:solidFill>
              <a:latin typeface="Calibri" pitchFamily="34" charset="0"/>
              <a:cs typeface="Calibri" pitchFamily="34" charset="0"/>
            </a:endParaRPr>
          </a:p>
        </p:txBody>
      </p:sp>
      <p:graphicFrame>
        <p:nvGraphicFramePr>
          <p:cNvPr id="12" name="Table 11"/>
          <p:cNvGraphicFramePr>
            <a:graphicFrameLocks noGrp="1"/>
          </p:cNvGraphicFramePr>
          <p:nvPr/>
        </p:nvGraphicFramePr>
        <p:xfrm>
          <a:off x="323528" y="3789040"/>
          <a:ext cx="8568951" cy="2418160"/>
        </p:xfrm>
        <a:graphic>
          <a:graphicData uri="http://schemas.openxmlformats.org/drawingml/2006/table">
            <a:tbl>
              <a:tblPr firstRow="1" bandRow="1">
                <a:tableStyleId>{5940675A-B579-460E-94D1-54222C63F5DA}</a:tableStyleId>
              </a:tblPr>
              <a:tblGrid>
                <a:gridCol w="7632848"/>
                <a:gridCol w="936103"/>
              </a:tblGrid>
              <a:tr h="242837">
                <a:tc>
                  <a:txBody>
                    <a:bodyPr/>
                    <a:lstStyle/>
                    <a:p>
                      <a:pPr>
                        <a:lnSpc>
                          <a:spcPts val="1200"/>
                        </a:lnSpc>
                      </a:pPr>
                      <a:r>
                        <a:rPr lang="en-US" sz="1400" b="1" dirty="0" smtClean="0">
                          <a:latin typeface="Calibri" pitchFamily="34" charset="0"/>
                          <a:cs typeface="Calibri" pitchFamily="34" charset="0"/>
                        </a:rPr>
                        <a:t>Reasons</a:t>
                      </a:r>
                      <a:r>
                        <a:rPr lang="en-US" sz="1400" b="1" baseline="0" dirty="0" smtClean="0">
                          <a:latin typeface="Calibri" pitchFamily="34" charset="0"/>
                          <a:cs typeface="Calibri" pitchFamily="34" charset="0"/>
                        </a:rPr>
                        <a:t> Not To Do</a:t>
                      </a:r>
                      <a:endParaRPr lang="en-US" sz="1400" b="1" dirty="0">
                        <a:solidFill>
                          <a:schemeClr val="tx1"/>
                        </a:solidFill>
                        <a:latin typeface="Calibri" pitchFamily="34" charset="0"/>
                        <a:cs typeface="Calibri" pitchFamily="34" charset="0"/>
                      </a:endParaRPr>
                    </a:p>
                  </a:txBody>
                  <a:tcPr marT="36000" marB="0" anchor="ctr">
                    <a:solidFill>
                      <a:schemeClr val="bg1">
                        <a:lumMod val="85000"/>
                      </a:schemeClr>
                    </a:solidFill>
                  </a:tcPr>
                </a:tc>
                <a:tc>
                  <a:txBody>
                    <a:bodyPr/>
                    <a:lstStyle/>
                    <a:p>
                      <a:pPr>
                        <a:lnSpc>
                          <a:spcPts val="1200"/>
                        </a:lnSpc>
                      </a:pPr>
                      <a:r>
                        <a:rPr lang="en-US" sz="1400" b="1" dirty="0" smtClean="0">
                          <a:latin typeface="Calibri" pitchFamily="34" charset="0"/>
                          <a:cs typeface="Calibri" pitchFamily="34" charset="0"/>
                        </a:rPr>
                        <a:t>Check</a:t>
                      </a:r>
                      <a:endParaRPr lang="en-US" sz="1400" b="1" dirty="0">
                        <a:solidFill>
                          <a:schemeClr val="tx1"/>
                        </a:solidFill>
                        <a:latin typeface="Calibri" pitchFamily="34" charset="0"/>
                        <a:cs typeface="Calibri" pitchFamily="34" charset="0"/>
                      </a:endParaRPr>
                    </a:p>
                  </a:txBody>
                  <a:tcPr marT="36000" marB="0" anchor="ctr">
                    <a:solidFill>
                      <a:schemeClr val="bg1">
                        <a:lumMod val="85000"/>
                      </a:schemeClr>
                    </a:solidFill>
                  </a:tcPr>
                </a:tc>
              </a:tr>
              <a:tr h="242837">
                <a:tc>
                  <a:txBody>
                    <a:bodyPr/>
                    <a:lstStyle/>
                    <a:p>
                      <a:pPr>
                        <a:lnSpc>
                          <a:spcPts val="1200"/>
                        </a:lnSpc>
                      </a:pPr>
                      <a:r>
                        <a:rPr lang="en-US" sz="1400" dirty="0" smtClean="0">
                          <a:latin typeface="Calibri" pitchFamily="34" charset="0"/>
                          <a:cs typeface="Calibri" pitchFamily="34" charset="0"/>
                        </a:rPr>
                        <a:t>It has no clear market demand.</a:t>
                      </a:r>
                      <a:endParaRPr lang="en-US" sz="1400" dirty="0">
                        <a:latin typeface="Calibri" pitchFamily="34" charset="0"/>
                        <a:cs typeface="Calibri" pitchFamily="34" charset="0"/>
                      </a:endParaRPr>
                    </a:p>
                  </a:txBody>
                  <a:tcPr marT="36000" marB="0" anchor="ctr">
                    <a:solidFill>
                      <a:schemeClr val="bg1">
                        <a:lumMod val="85000"/>
                      </a:schemeClr>
                    </a:solidFill>
                  </a:tcPr>
                </a:tc>
                <a:tc>
                  <a:txBody>
                    <a:bodyPr/>
                    <a:lstStyle/>
                    <a:p>
                      <a:pPr algn="ctr">
                        <a:lnSpc>
                          <a:spcPts val="1200"/>
                        </a:lnSpc>
                      </a:pPr>
                      <a:endParaRPr lang="en-US" sz="1400" dirty="0">
                        <a:solidFill>
                          <a:srgbClr val="0070C0"/>
                        </a:solidFill>
                        <a:latin typeface="Calibri" pitchFamily="34" charset="0"/>
                        <a:cs typeface="Calibri" pitchFamily="34" charset="0"/>
                      </a:endParaRPr>
                    </a:p>
                  </a:txBody>
                  <a:tcPr marT="36000" marB="0" anchor="ctr"/>
                </a:tc>
              </a:tr>
              <a:tr h="242837">
                <a:tc>
                  <a:txBody>
                    <a:bodyPr/>
                    <a:lstStyle/>
                    <a:p>
                      <a:pPr>
                        <a:lnSpc>
                          <a:spcPts val="1200"/>
                        </a:lnSpc>
                      </a:pPr>
                      <a:r>
                        <a:rPr lang="en-US" sz="1400" kern="1200" dirty="0" smtClean="0">
                          <a:latin typeface="Calibri" pitchFamily="34" charset="0"/>
                          <a:cs typeface="Calibri" pitchFamily="34" charset="0"/>
                        </a:rPr>
                        <a:t>It will be implemented in future OS version already. (i.e. </a:t>
                      </a:r>
                      <a:r>
                        <a:rPr lang="en-US" altLang="zh-TW" sz="1400" kern="1200" dirty="0" smtClean="0">
                          <a:latin typeface="Calibri" pitchFamily="34" charset="0"/>
                          <a:cs typeface="Calibri" pitchFamily="34" charset="0"/>
                        </a:rPr>
                        <a:t>Android, Windows, Mac)</a:t>
                      </a:r>
                      <a:endParaRPr lang="en-US" sz="1400" dirty="0">
                        <a:latin typeface="Calibri" pitchFamily="34" charset="0"/>
                        <a:cs typeface="Calibri" pitchFamily="34" charset="0"/>
                      </a:endParaRPr>
                    </a:p>
                  </a:txBody>
                  <a:tcPr marT="36000" marB="0" anchor="ctr">
                    <a:solidFill>
                      <a:schemeClr val="bg1">
                        <a:lumMod val="85000"/>
                      </a:schemeClr>
                    </a:solidFill>
                  </a:tcPr>
                </a:tc>
                <a:tc>
                  <a:txBody>
                    <a:bodyPr/>
                    <a:lstStyle/>
                    <a:p>
                      <a:pPr algn="ctr">
                        <a:lnSpc>
                          <a:spcPts val="1200"/>
                        </a:lnSpc>
                      </a:pPr>
                      <a:endParaRPr lang="en-US" sz="1400" dirty="0">
                        <a:solidFill>
                          <a:srgbClr val="0070C0"/>
                        </a:solidFill>
                        <a:latin typeface="Calibri" pitchFamily="34" charset="0"/>
                        <a:cs typeface="Calibri" pitchFamily="34" charset="0"/>
                      </a:endParaRPr>
                    </a:p>
                  </a:txBody>
                  <a:tcPr marT="36000" marB="0" anchor="ctr"/>
                </a:tc>
              </a:tr>
              <a:tr h="242837">
                <a:tc>
                  <a:txBody>
                    <a:bodyPr/>
                    <a:lstStyle/>
                    <a:p>
                      <a:pPr>
                        <a:lnSpc>
                          <a:spcPts val="1200"/>
                        </a:lnSpc>
                      </a:pPr>
                      <a:r>
                        <a:rPr lang="en-US" sz="1400" kern="1200" dirty="0" smtClean="0">
                          <a:latin typeface="Calibri" pitchFamily="34" charset="0"/>
                          <a:cs typeface="Calibri" pitchFamily="34" charset="0"/>
                        </a:rPr>
                        <a:t>3</a:t>
                      </a:r>
                      <a:r>
                        <a:rPr lang="en-US" sz="1400" kern="1200" baseline="30000" dirty="0" smtClean="0">
                          <a:latin typeface="Calibri" pitchFamily="34" charset="0"/>
                          <a:cs typeface="Calibri" pitchFamily="34" charset="0"/>
                        </a:rPr>
                        <a:t>rd</a:t>
                      </a:r>
                      <a:r>
                        <a:rPr lang="en-US" sz="1400" kern="1200" dirty="0" smtClean="0">
                          <a:latin typeface="Calibri" pitchFamily="34" charset="0"/>
                          <a:cs typeface="Calibri" pitchFamily="34" charset="0"/>
                        </a:rPr>
                        <a:t> party vendors’ provided this feature to customers.</a:t>
                      </a:r>
                      <a:endParaRPr lang="en-US" sz="1400" dirty="0">
                        <a:latin typeface="Calibri" pitchFamily="34" charset="0"/>
                        <a:cs typeface="Calibri" pitchFamily="34" charset="0"/>
                      </a:endParaRPr>
                    </a:p>
                  </a:txBody>
                  <a:tcPr marT="36000" marB="0" anchor="ctr">
                    <a:solidFill>
                      <a:schemeClr val="bg1">
                        <a:lumMod val="85000"/>
                      </a:schemeClr>
                    </a:solidFill>
                  </a:tcPr>
                </a:tc>
                <a:tc>
                  <a:txBody>
                    <a:bodyPr/>
                    <a:lstStyle/>
                    <a:p>
                      <a:pPr algn="ctr">
                        <a:lnSpc>
                          <a:spcPts val="1200"/>
                        </a:lnSpc>
                      </a:pPr>
                      <a:endParaRPr lang="en-US" sz="1400" dirty="0">
                        <a:solidFill>
                          <a:srgbClr val="0070C0"/>
                        </a:solidFill>
                        <a:latin typeface="Calibri" pitchFamily="34" charset="0"/>
                        <a:cs typeface="Calibri" pitchFamily="34" charset="0"/>
                      </a:endParaRPr>
                    </a:p>
                  </a:txBody>
                  <a:tcPr marT="36000" marB="0" anchor="ctr"/>
                </a:tc>
              </a:tr>
              <a:tr h="242837">
                <a:tc>
                  <a:txBody>
                    <a:bodyPr/>
                    <a:lstStyle/>
                    <a:p>
                      <a:pPr>
                        <a:lnSpc>
                          <a:spcPts val="1200"/>
                        </a:lnSpc>
                      </a:pPr>
                      <a:r>
                        <a:rPr lang="en-US" sz="1400" kern="1200" dirty="0" smtClean="0">
                          <a:latin typeface="Calibri" pitchFamily="34" charset="0"/>
                          <a:cs typeface="Calibri" pitchFamily="34" charset="0"/>
                        </a:rPr>
                        <a:t>Customers can implement this feature on their own.</a:t>
                      </a:r>
                      <a:endParaRPr lang="en-US" sz="1400" dirty="0">
                        <a:latin typeface="Calibri" pitchFamily="34" charset="0"/>
                        <a:cs typeface="Calibri" pitchFamily="34" charset="0"/>
                      </a:endParaRPr>
                    </a:p>
                  </a:txBody>
                  <a:tcPr marT="36000" marB="0" anchor="ctr">
                    <a:solidFill>
                      <a:schemeClr val="bg1">
                        <a:lumMod val="85000"/>
                      </a:schemeClr>
                    </a:solidFill>
                  </a:tcPr>
                </a:tc>
                <a:tc>
                  <a:txBody>
                    <a:bodyPr/>
                    <a:lstStyle/>
                    <a:p>
                      <a:pPr algn="ctr">
                        <a:lnSpc>
                          <a:spcPts val="1200"/>
                        </a:lnSpc>
                      </a:pPr>
                      <a:endParaRPr lang="en-US" sz="1400" dirty="0">
                        <a:solidFill>
                          <a:srgbClr val="0070C0"/>
                        </a:solidFill>
                        <a:latin typeface="Calibri" pitchFamily="34" charset="0"/>
                        <a:cs typeface="Calibri" pitchFamily="34" charset="0"/>
                      </a:endParaRPr>
                    </a:p>
                  </a:txBody>
                  <a:tcPr marT="36000" marB="0" anchor="ctr"/>
                </a:tc>
              </a:tr>
              <a:tr h="242837">
                <a:tc>
                  <a:txBody>
                    <a:bodyPr/>
                    <a:lstStyle/>
                    <a:p>
                      <a:pPr>
                        <a:lnSpc>
                          <a:spcPts val="1200"/>
                        </a:lnSpc>
                      </a:pPr>
                      <a:r>
                        <a:rPr lang="en-US" sz="1400" kern="1200" dirty="0" smtClean="0">
                          <a:latin typeface="Calibri" pitchFamily="34" charset="0"/>
                          <a:cs typeface="Calibri" pitchFamily="34" charset="0"/>
                        </a:rPr>
                        <a:t>The technology this feature required is not mature.</a:t>
                      </a:r>
                      <a:endParaRPr lang="en-US" sz="1400" dirty="0">
                        <a:latin typeface="Calibri" pitchFamily="34" charset="0"/>
                        <a:cs typeface="Calibri" pitchFamily="34" charset="0"/>
                      </a:endParaRPr>
                    </a:p>
                  </a:txBody>
                  <a:tcPr marT="36000" marB="0" anchor="ctr">
                    <a:solidFill>
                      <a:schemeClr val="bg1">
                        <a:lumMod val="85000"/>
                      </a:schemeClr>
                    </a:solidFill>
                  </a:tcPr>
                </a:tc>
                <a:tc>
                  <a:txBody>
                    <a:bodyPr/>
                    <a:lstStyle/>
                    <a:p>
                      <a:pPr algn="ctr">
                        <a:lnSpc>
                          <a:spcPts val="1200"/>
                        </a:lnSpc>
                      </a:pPr>
                      <a:endParaRPr lang="en-US" sz="1400" dirty="0">
                        <a:solidFill>
                          <a:srgbClr val="0070C0"/>
                        </a:solidFill>
                        <a:latin typeface="Calibri" pitchFamily="34" charset="0"/>
                        <a:cs typeface="Calibri" pitchFamily="34" charset="0"/>
                      </a:endParaRPr>
                    </a:p>
                  </a:txBody>
                  <a:tcPr marT="36000" marB="0" anchor="ctr"/>
                </a:tc>
              </a:tr>
              <a:tr h="242837">
                <a:tc>
                  <a:txBody>
                    <a:bodyPr/>
                    <a:lstStyle/>
                    <a:p>
                      <a:pPr>
                        <a:lnSpc>
                          <a:spcPts val="1200"/>
                        </a:lnSpc>
                      </a:pPr>
                      <a:r>
                        <a:rPr lang="en-US" sz="1400" kern="1200" dirty="0" smtClean="0">
                          <a:latin typeface="Calibri" pitchFamily="34" charset="0"/>
                          <a:cs typeface="Calibri" pitchFamily="34" charset="0"/>
                        </a:rPr>
                        <a:t>It will need huge effort for implementation.</a:t>
                      </a:r>
                      <a:endParaRPr lang="en-US" sz="1400" dirty="0">
                        <a:latin typeface="Calibri" pitchFamily="34" charset="0"/>
                        <a:cs typeface="Calibri" pitchFamily="34" charset="0"/>
                      </a:endParaRPr>
                    </a:p>
                  </a:txBody>
                  <a:tcPr marT="36000" marB="0" anchor="ctr">
                    <a:solidFill>
                      <a:schemeClr val="bg1">
                        <a:lumMod val="85000"/>
                      </a:schemeClr>
                    </a:solidFill>
                  </a:tcPr>
                </a:tc>
                <a:tc>
                  <a:txBody>
                    <a:bodyPr/>
                    <a:lstStyle/>
                    <a:p>
                      <a:pPr algn="ctr">
                        <a:lnSpc>
                          <a:spcPts val="1200"/>
                        </a:lnSpc>
                      </a:pPr>
                      <a:endParaRPr lang="en-US" sz="1400" dirty="0">
                        <a:solidFill>
                          <a:srgbClr val="0070C0"/>
                        </a:solidFill>
                        <a:latin typeface="Calibri" pitchFamily="34" charset="0"/>
                        <a:cs typeface="Calibri" pitchFamily="34" charset="0"/>
                      </a:endParaRPr>
                    </a:p>
                  </a:txBody>
                  <a:tcPr marT="36000" marB="0" anchor="ctr"/>
                </a:tc>
              </a:tr>
              <a:tr h="242837">
                <a:tc>
                  <a:txBody>
                    <a:bodyPr/>
                    <a:lstStyle/>
                    <a:p>
                      <a:pPr>
                        <a:lnSpc>
                          <a:spcPts val="1200"/>
                        </a:lnSpc>
                      </a:pPr>
                      <a:r>
                        <a:rPr lang="en-US" sz="1400" kern="1200" dirty="0" smtClean="0">
                          <a:latin typeface="Calibri" pitchFamily="34" charset="0"/>
                          <a:cs typeface="Calibri" pitchFamily="34" charset="0"/>
                        </a:rPr>
                        <a:t>Others</a:t>
                      </a:r>
                      <a:endParaRPr lang="en-US" sz="1400" dirty="0">
                        <a:latin typeface="Calibri" pitchFamily="34" charset="0"/>
                        <a:cs typeface="Calibri" pitchFamily="34" charset="0"/>
                      </a:endParaRPr>
                    </a:p>
                  </a:txBody>
                  <a:tcPr marT="36000" marB="0" anchor="ctr">
                    <a:solidFill>
                      <a:schemeClr val="bg1">
                        <a:lumMod val="85000"/>
                      </a:schemeClr>
                    </a:solidFill>
                  </a:tcPr>
                </a:tc>
                <a:tc>
                  <a:txBody>
                    <a:bodyPr/>
                    <a:lstStyle/>
                    <a:p>
                      <a:pPr algn="ctr">
                        <a:lnSpc>
                          <a:spcPts val="1200"/>
                        </a:lnSpc>
                      </a:pPr>
                      <a:endParaRPr lang="en-US" sz="1400" dirty="0">
                        <a:solidFill>
                          <a:srgbClr val="0070C0"/>
                        </a:solidFill>
                        <a:latin typeface="Calibri" pitchFamily="34" charset="0"/>
                        <a:cs typeface="Calibri" pitchFamily="34" charset="0"/>
                      </a:endParaRPr>
                    </a:p>
                  </a:txBody>
                  <a:tcPr marT="36000" marB="0" anchor="ctr"/>
                </a:tc>
              </a:tr>
              <a:tr h="475464">
                <a:tc gridSpan="2">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100" i="1" u="none" dirty="0" smtClean="0">
                          <a:effectLst/>
                          <a:latin typeface="Calibri" pitchFamily="34" charset="0"/>
                          <a:cs typeface="Calibri" pitchFamily="34" charset="0"/>
                        </a:rPr>
                        <a:t>(Please explain</a:t>
                      </a:r>
                      <a:r>
                        <a:rPr lang="en-US" sz="1100" i="1" u="none" baseline="0" dirty="0" smtClean="0">
                          <a:effectLst/>
                          <a:latin typeface="Calibri" pitchFamily="34" charset="0"/>
                          <a:cs typeface="Calibri" pitchFamily="34" charset="0"/>
                        </a:rPr>
                        <a:t> if “Others” is checked</a:t>
                      </a:r>
                      <a:r>
                        <a:rPr lang="en-US" sz="1100" i="1" u="none" dirty="0" smtClean="0">
                          <a:effectLst/>
                          <a:latin typeface="Calibri" pitchFamily="34" charset="0"/>
                          <a:cs typeface="Calibri" pitchFamily="34" charset="0"/>
                        </a:rPr>
                        <a:t>)</a:t>
                      </a:r>
                    </a:p>
                    <a:p>
                      <a:pPr>
                        <a:lnSpc>
                          <a:spcPts val="1200"/>
                        </a:lnSpc>
                      </a:pPr>
                      <a:endParaRPr lang="en-US" sz="1400" i="0" u="none" dirty="0" smtClean="0">
                        <a:latin typeface="Calibri" pitchFamily="34" charset="0"/>
                        <a:cs typeface="Calibri" pitchFamily="34" charset="0"/>
                      </a:endParaRPr>
                    </a:p>
                  </a:txBody>
                  <a:tcPr marT="0" marB="0" anchor="ctr">
                    <a:noFill/>
                  </a:tcPr>
                </a:tc>
                <a:tc hMerge="1">
                  <a:txBody>
                    <a:bodyPr/>
                    <a:lstStyle/>
                    <a:p>
                      <a:pPr algn="ctr"/>
                      <a:endParaRPr lang="en-US" dirty="0">
                        <a:solidFill>
                          <a:srgbClr val="0070C0"/>
                        </a:solidFill>
                      </a:endParaRPr>
                    </a:p>
                  </a:txBody>
                  <a:tcPr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Part 3</a:t>
            </a:r>
            <a:r>
              <a:rPr lang="zh-TW" altLang="en-US" dirty="0" smtClean="0">
                <a:latin typeface="Calibri" pitchFamily="34" charset="0"/>
                <a:cs typeface="Calibri" pitchFamily="34" charset="0"/>
              </a:rPr>
              <a:t>－</a:t>
            </a:r>
            <a:r>
              <a:rPr lang="en-US" dirty="0" smtClean="0">
                <a:latin typeface="Calibri" pitchFamily="34" charset="0"/>
                <a:cs typeface="Calibri" pitchFamily="34" charset="0"/>
              </a:rPr>
              <a:t>Value Proposition</a:t>
            </a:r>
            <a:endParaRPr lang="en-US" dirty="0">
              <a:latin typeface="Calibri" pitchFamily="34" charset="0"/>
              <a:cs typeface="Calibri" pitchFamily="34" charset="0"/>
            </a:endParaRPr>
          </a:p>
        </p:txBody>
      </p:sp>
      <p:sp>
        <p:nvSpPr>
          <p:cNvPr id="6" name="Content Placeholder 5"/>
          <p:cNvSpPr>
            <a:spLocks noGrp="1"/>
          </p:cNvSpPr>
          <p:nvPr>
            <p:ph idx="1"/>
          </p:nvPr>
        </p:nvSpPr>
        <p:spPr>
          <a:xfrm>
            <a:off x="323528" y="2852936"/>
            <a:ext cx="8568000" cy="3312368"/>
          </a:xfrm>
          <a:ln>
            <a:solidFill>
              <a:schemeClr val="tx1"/>
            </a:solidFill>
          </a:ln>
        </p:spPr>
        <p:txBody>
          <a:bodyPr>
            <a:normAutofit/>
          </a:bodyPr>
          <a:lstStyle/>
          <a:p>
            <a:pPr>
              <a:spcBef>
                <a:spcPts val="600"/>
              </a:spcBef>
            </a:pPr>
            <a:r>
              <a:rPr lang="en-US" altLang="zh-TW" sz="2000" dirty="0" err="1" smtClean="0">
                <a:solidFill>
                  <a:srgbClr val="0070C0"/>
                </a:solidFill>
                <a:latin typeface="Calibri" pitchFamily="34" charset="0"/>
                <a:cs typeface="Calibri" pitchFamily="34" charset="0"/>
              </a:rPr>
              <a:t>Target:China</a:t>
            </a:r>
            <a:endParaRPr lang="en-US" altLang="zh-TW" sz="2000" dirty="0" smtClean="0">
              <a:solidFill>
                <a:srgbClr val="0070C0"/>
              </a:solidFill>
              <a:latin typeface="Calibri" pitchFamily="34" charset="0"/>
              <a:cs typeface="Calibri" pitchFamily="34" charset="0"/>
            </a:endParaRPr>
          </a:p>
          <a:p>
            <a:pPr>
              <a:spcBef>
                <a:spcPts val="600"/>
              </a:spcBef>
            </a:pPr>
            <a:r>
              <a:rPr lang="en-US" altLang="zh-TW" sz="2000" dirty="0" smtClean="0">
                <a:solidFill>
                  <a:srgbClr val="0070C0"/>
                </a:solidFill>
                <a:latin typeface="Calibri" pitchFamily="34" charset="0"/>
                <a:cs typeface="Calibri" pitchFamily="34" charset="0"/>
              </a:rPr>
              <a:t>Customer: Hi-</a:t>
            </a:r>
            <a:r>
              <a:rPr lang="en-US" altLang="zh-TW" sz="2000" dirty="0" err="1" smtClean="0">
                <a:solidFill>
                  <a:srgbClr val="0070C0"/>
                </a:solidFill>
                <a:latin typeface="Calibri" pitchFamily="34" charset="0"/>
                <a:cs typeface="Calibri" pitchFamily="34" charset="0"/>
              </a:rPr>
              <a:t>Wifi</a:t>
            </a:r>
            <a:endParaRPr lang="en-US" altLang="zh-TW" sz="2000" dirty="0" smtClean="0">
              <a:solidFill>
                <a:srgbClr val="0070C0"/>
              </a:solidFill>
              <a:latin typeface="Calibri" pitchFamily="34" charset="0"/>
              <a:cs typeface="Calibri" pitchFamily="34" charset="0"/>
            </a:endParaRPr>
          </a:p>
        </p:txBody>
      </p:sp>
      <p:sp>
        <p:nvSpPr>
          <p:cNvPr id="3" name="TextBox 2"/>
          <p:cNvSpPr txBox="1"/>
          <p:nvPr/>
        </p:nvSpPr>
        <p:spPr>
          <a:xfrm>
            <a:off x="1763688" y="1139260"/>
            <a:ext cx="5256247" cy="1569660"/>
          </a:xfrm>
          <a:prstGeom prst="rect">
            <a:avLst/>
          </a:prstGeom>
          <a:solidFill>
            <a:schemeClr val="bg1">
              <a:lumMod val="85000"/>
            </a:schemeClr>
          </a:solidFill>
        </p:spPr>
        <p:txBody>
          <a:bodyPr wrap="square" rtlCol="0">
            <a:spAutoFit/>
          </a:bodyPr>
          <a:lstStyle/>
          <a:p>
            <a:r>
              <a:rPr lang="en-US" sz="1600" dirty="0">
                <a:latin typeface="Calibri" pitchFamily="34" charset="0"/>
                <a:cs typeface="Calibri" pitchFamily="34" charset="0"/>
              </a:rPr>
              <a:t>Please provide as much information as possible, for </a:t>
            </a:r>
            <a:r>
              <a:rPr lang="en-US" sz="1600" dirty="0" smtClean="0">
                <a:latin typeface="Calibri" pitchFamily="34" charset="0"/>
                <a:cs typeface="Calibri" pitchFamily="34" charset="0"/>
              </a:rPr>
              <a:t>example:</a:t>
            </a:r>
          </a:p>
          <a:p>
            <a:pPr lvl="1">
              <a:buFont typeface="Arial" pitchFamily="34" charset="0"/>
              <a:buChar char="•"/>
            </a:pPr>
            <a:r>
              <a:rPr lang="en-US" sz="1600" dirty="0">
                <a:latin typeface="Calibri" pitchFamily="34" charset="0"/>
                <a:cs typeface="Calibri" pitchFamily="34" charset="0"/>
              </a:rPr>
              <a:t> </a:t>
            </a:r>
            <a:r>
              <a:rPr lang="en-US" sz="1600" dirty="0" smtClean="0">
                <a:latin typeface="Calibri" pitchFamily="34" charset="0"/>
                <a:cs typeface="Calibri" pitchFamily="34" charset="0"/>
              </a:rPr>
              <a:t>target </a:t>
            </a:r>
            <a:r>
              <a:rPr lang="en-US" sz="1600" dirty="0">
                <a:latin typeface="Calibri" pitchFamily="34" charset="0"/>
                <a:cs typeface="Calibri" pitchFamily="34" charset="0"/>
              </a:rPr>
              <a:t>market or </a:t>
            </a:r>
            <a:r>
              <a:rPr lang="en-US" sz="1600" dirty="0" smtClean="0">
                <a:latin typeface="Calibri" pitchFamily="34" charset="0"/>
                <a:cs typeface="Calibri" pitchFamily="34" charset="0"/>
              </a:rPr>
              <a:t>country</a:t>
            </a:r>
          </a:p>
          <a:p>
            <a:pPr lvl="1">
              <a:buFont typeface="Arial" pitchFamily="34" charset="0"/>
              <a:buChar char="•"/>
            </a:pPr>
            <a:r>
              <a:rPr lang="en-US" sz="1600" dirty="0" smtClean="0">
                <a:latin typeface="Calibri" pitchFamily="34" charset="0"/>
                <a:cs typeface="Calibri" pitchFamily="34" charset="0"/>
              </a:rPr>
              <a:t> customers </a:t>
            </a:r>
            <a:r>
              <a:rPr lang="en-US" sz="1600" dirty="0">
                <a:latin typeface="Calibri" pitchFamily="34" charset="0"/>
                <a:cs typeface="Calibri" pitchFamily="34" charset="0"/>
              </a:rPr>
              <a:t>who asked for this </a:t>
            </a:r>
            <a:r>
              <a:rPr lang="en-US" sz="1600" dirty="0" smtClean="0">
                <a:latin typeface="Calibri" pitchFamily="34" charset="0"/>
                <a:cs typeface="Calibri" pitchFamily="34" charset="0"/>
              </a:rPr>
              <a:t>feature</a:t>
            </a:r>
          </a:p>
          <a:p>
            <a:pPr lvl="1">
              <a:buFont typeface="Arial" pitchFamily="34" charset="0"/>
              <a:buChar char="•"/>
            </a:pPr>
            <a:r>
              <a:rPr lang="en-US" sz="1600" dirty="0">
                <a:latin typeface="Calibri" pitchFamily="34" charset="0"/>
                <a:cs typeface="Calibri" pitchFamily="34" charset="0"/>
              </a:rPr>
              <a:t> </a:t>
            </a:r>
            <a:r>
              <a:rPr lang="en-US" sz="1600" dirty="0" smtClean="0">
                <a:latin typeface="Calibri" pitchFamily="34" charset="0"/>
                <a:cs typeface="Calibri" pitchFamily="34" charset="0"/>
              </a:rPr>
              <a:t>device segmentation</a:t>
            </a:r>
          </a:p>
          <a:p>
            <a:pPr lvl="1">
              <a:buFont typeface="Arial" pitchFamily="34" charset="0"/>
              <a:buChar char="•"/>
            </a:pPr>
            <a:r>
              <a:rPr lang="en-US" sz="1600" dirty="0" smtClean="0">
                <a:latin typeface="Calibri" pitchFamily="34" charset="0"/>
                <a:cs typeface="Calibri" pitchFamily="34" charset="0"/>
              </a:rPr>
              <a:t> customer’s </a:t>
            </a:r>
            <a:r>
              <a:rPr lang="en-US" sz="1600" dirty="0">
                <a:latin typeface="Calibri" pitchFamily="34" charset="0"/>
                <a:cs typeface="Calibri" pitchFamily="34" charset="0"/>
              </a:rPr>
              <a:t>demanding level and purpose </a:t>
            </a:r>
            <a:endParaRPr lang="en-US" sz="1600" dirty="0" smtClean="0">
              <a:latin typeface="Calibri" pitchFamily="34" charset="0"/>
              <a:cs typeface="Calibri" pitchFamily="34" charset="0"/>
            </a:endParaRPr>
          </a:p>
          <a:p>
            <a:pPr lvl="1">
              <a:buFont typeface="Arial" pitchFamily="34" charset="0"/>
              <a:buChar char="•"/>
            </a:pPr>
            <a:r>
              <a:rPr lang="en-US" sz="1600" dirty="0">
                <a:latin typeface="Calibri" pitchFamily="34" charset="0"/>
                <a:cs typeface="Calibri" pitchFamily="34" charset="0"/>
              </a:rPr>
              <a:t> </a:t>
            </a:r>
            <a:r>
              <a:rPr lang="en-US" sz="1600" dirty="0" smtClean="0">
                <a:latin typeface="Calibri" pitchFamily="34" charset="0"/>
                <a:cs typeface="Calibri" pitchFamily="34" charset="0"/>
              </a:rPr>
              <a:t>competitor’s </a:t>
            </a:r>
            <a:r>
              <a:rPr lang="en-US" sz="1600" dirty="0">
                <a:latin typeface="Calibri" pitchFamily="34" charset="0"/>
                <a:cs typeface="Calibri" pitchFamily="34" charset="0"/>
              </a:rPr>
              <a:t>status</a:t>
            </a:r>
          </a:p>
        </p:txBody>
      </p:sp>
      <p:sp>
        <p:nvSpPr>
          <p:cNvPr id="8" name="Horizontal Scroll 7"/>
          <p:cNvSpPr/>
          <p:nvPr/>
        </p:nvSpPr>
        <p:spPr>
          <a:xfrm>
            <a:off x="5796136" y="0"/>
            <a:ext cx="1944216" cy="504056"/>
          </a:xfrm>
          <a:prstGeom prst="horizontalScroll">
            <a:avLst/>
          </a:prstGeom>
          <a:solidFill>
            <a:srgbClr val="FFCC99"/>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Calibri" pitchFamily="34" charset="0"/>
                <a:cs typeface="Calibri" pitchFamily="34" charset="0"/>
              </a:rPr>
              <a:t>PM</a:t>
            </a:r>
            <a:endParaRPr lang="en-US" b="1" dirty="0">
              <a:solidFill>
                <a:srgbClr val="0070C0"/>
              </a:solidFill>
              <a:latin typeface="Calibri" pitchFamily="34" charset="0"/>
              <a:cs typeface="Calibri" pitchFamily="34" charset="0"/>
            </a:endParaRPr>
          </a:p>
        </p:txBody>
      </p:sp>
      <p:sp>
        <p:nvSpPr>
          <p:cNvPr id="9" name="Slide Number Placeholder 8"/>
          <p:cNvSpPr>
            <a:spLocks noGrp="1"/>
          </p:cNvSpPr>
          <p:nvPr>
            <p:ph type="sldNum" sz="quarter" idx="12"/>
          </p:nvPr>
        </p:nvSpPr>
        <p:spPr/>
        <p:txBody>
          <a:bodyPr/>
          <a:lstStyle/>
          <a:p>
            <a:fld id="{DB891E38-8736-4A9B-8B53-2A10FF6BCDBA}" type="slidenum">
              <a:rPr lang="en-US" smtClean="0"/>
              <a:pPr/>
              <a:t>6</a:t>
            </a:fld>
            <a:endParaRPr lang="en-US"/>
          </a:p>
        </p:txBody>
      </p:sp>
      <p:sp>
        <p:nvSpPr>
          <p:cNvPr id="10" name="Footer Placeholder 9"/>
          <p:cNvSpPr>
            <a:spLocks noGrp="1"/>
          </p:cNvSpPr>
          <p:nvPr>
            <p:ph type="ftr" sz="quarter" idx="11"/>
          </p:nvPr>
        </p:nvSpPr>
        <p:spPr/>
        <p:txBody>
          <a:bodyPr/>
          <a:lstStyle/>
          <a:p>
            <a:r>
              <a:rPr lang="en-US" smtClean="0"/>
              <a:t>FRD v1.1</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Part 4</a:t>
            </a:r>
            <a:r>
              <a:rPr lang="zh-TW" altLang="en-US" dirty="0" smtClean="0">
                <a:latin typeface="Calibri" pitchFamily="34" charset="0"/>
                <a:cs typeface="Calibri" pitchFamily="34" charset="0"/>
              </a:rPr>
              <a:t>－</a:t>
            </a:r>
            <a:r>
              <a:rPr lang="en-US" dirty="0" smtClean="0">
                <a:latin typeface="Calibri" pitchFamily="34" charset="0"/>
                <a:cs typeface="Calibri" pitchFamily="34" charset="0"/>
              </a:rPr>
              <a:t>Platform &amp; Branch</a:t>
            </a:r>
            <a:endParaRPr lang="en-US" dirty="0">
              <a:latin typeface="Calibri" pitchFamily="34" charset="0"/>
              <a:cs typeface="Calibri" pitchFamily="34" charset="0"/>
            </a:endParaRPr>
          </a:p>
        </p:txBody>
      </p:sp>
      <p:graphicFrame>
        <p:nvGraphicFramePr>
          <p:cNvPr id="4" name="Table 3"/>
          <p:cNvGraphicFramePr>
            <a:graphicFrameLocks noGrp="1"/>
          </p:cNvGraphicFramePr>
          <p:nvPr/>
        </p:nvGraphicFramePr>
        <p:xfrm>
          <a:off x="323528" y="1484784"/>
          <a:ext cx="8568000" cy="2630102"/>
        </p:xfrm>
        <a:graphic>
          <a:graphicData uri="http://schemas.openxmlformats.org/drawingml/2006/table">
            <a:tbl>
              <a:tblPr firstRow="1" bandRow="1">
                <a:tableStyleId>{5940675A-B579-460E-94D1-54222C63F5DA}</a:tableStyleId>
              </a:tblPr>
              <a:tblGrid>
                <a:gridCol w="2160240"/>
                <a:gridCol w="6407760"/>
              </a:tblGrid>
              <a:tr h="432048">
                <a:tc>
                  <a:txBody>
                    <a:bodyPr/>
                    <a:lstStyle/>
                    <a:p>
                      <a:r>
                        <a:rPr lang="en-US" dirty="0" smtClean="0">
                          <a:latin typeface="Calibri" pitchFamily="34" charset="0"/>
                          <a:cs typeface="Calibri" pitchFamily="34" charset="0"/>
                        </a:rPr>
                        <a:t>First landing platform</a:t>
                      </a:r>
                      <a:r>
                        <a:rPr lang="en-US" baseline="0" dirty="0" smtClean="0">
                          <a:latin typeface="Calibri" pitchFamily="34" charset="0"/>
                          <a:cs typeface="Calibri" pitchFamily="34" charset="0"/>
                        </a:rPr>
                        <a:t> /b</a:t>
                      </a:r>
                      <a:r>
                        <a:rPr lang="en-US" dirty="0" smtClean="0">
                          <a:latin typeface="Calibri" pitchFamily="34" charset="0"/>
                          <a:cs typeface="Calibri" pitchFamily="34" charset="0"/>
                        </a:rPr>
                        <a:t>ranch</a:t>
                      </a:r>
                      <a:endParaRPr lang="en-US" b="0" dirty="0">
                        <a:latin typeface="Calibri" pitchFamily="34" charset="0"/>
                        <a:cs typeface="Calibri" pitchFamily="34" charset="0"/>
                      </a:endParaRPr>
                    </a:p>
                  </a:txBody>
                  <a:tcPr>
                    <a:solidFill>
                      <a:schemeClr val="bg1">
                        <a:lumMod val="85000"/>
                      </a:schemeClr>
                    </a:solidFill>
                  </a:tcPr>
                </a:tc>
                <a:tc>
                  <a:txBody>
                    <a:bodyPr/>
                    <a:lstStyle/>
                    <a:p>
                      <a:endParaRPr lang="pt-BR" altLang="zh-TW" sz="1600" dirty="0" smtClean="0">
                        <a:solidFill>
                          <a:srgbClr val="0070C0"/>
                        </a:solidFill>
                        <a:latin typeface="+mj-lt"/>
                        <a:cs typeface="Calibri" pitchFamily="34" charset="0"/>
                      </a:endParaRPr>
                    </a:p>
                  </a:txBody>
                  <a:tcPr anchor="ctr"/>
                </a:tc>
              </a:tr>
              <a:tr h="584056">
                <a:tc>
                  <a:txBody>
                    <a:bodyPr/>
                    <a:lstStyle/>
                    <a:p>
                      <a:r>
                        <a:rPr lang="en-US" dirty="0" smtClean="0">
                          <a:latin typeface="Calibri" pitchFamily="34" charset="0"/>
                          <a:cs typeface="Calibri" pitchFamily="34" charset="0"/>
                        </a:rPr>
                        <a:t>Patch back platform /branch</a:t>
                      </a:r>
                      <a:r>
                        <a:rPr lang="en-US" baseline="0" dirty="0" smtClean="0">
                          <a:latin typeface="Calibri" pitchFamily="34" charset="0"/>
                          <a:cs typeface="Calibri" pitchFamily="34" charset="0"/>
                        </a:rPr>
                        <a:t> </a:t>
                      </a:r>
                      <a:r>
                        <a:rPr lang="en-US" sz="1400" i="1" dirty="0" smtClean="0">
                          <a:latin typeface="Calibri" pitchFamily="34" charset="0"/>
                          <a:cs typeface="Calibri" pitchFamily="34" charset="0"/>
                        </a:rPr>
                        <a:t>(list all of them)</a:t>
                      </a:r>
                      <a:endParaRPr lang="en-US" sz="1400" i="1" dirty="0">
                        <a:latin typeface="Calibri" pitchFamily="34" charset="0"/>
                        <a:cs typeface="Calibri" pitchFamily="34" charset="0"/>
                      </a:endParaRPr>
                    </a:p>
                  </a:txBody>
                  <a:tcPr>
                    <a:solidFill>
                      <a:schemeClr val="bg1">
                        <a:lumMod val="85000"/>
                      </a:schemeClr>
                    </a:solidFill>
                  </a:tcPr>
                </a:tc>
                <a:tc>
                  <a:txBody>
                    <a:bodyPr/>
                    <a:lstStyle/>
                    <a:p>
                      <a:endParaRPr lang="pt-BR" altLang="zh-TW" sz="1600" dirty="0" smtClean="0">
                        <a:solidFill>
                          <a:srgbClr val="0070C0"/>
                        </a:solidFill>
                        <a:latin typeface="Calibri" pitchFamily="34" charset="0"/>
                        <a:cs typeface="Calibri" pitchFamily="34" charset="0"/>
                      </a:endParaRPr>
                    </a:p>
                  </a:txBody>
                  <a:tcPr anchor="ctr"/>
                </a:tc>
              </a:tr>
              <a:tr h="385411">
                <a:tc>
                  <a:txBody>
                    <a:bodyPr/>
                    <a:lstStyle/>
                    <a:p>
                      <a:r>
                        <a:rPr lang="en-US" dirty="0" smtClean="0">
                          <a:latin typeface="Calibri" pitchFamily="34" charset="0"/>
                          <a:cs typeface="Calibri" pitchFamily="34" charset="0"/>
                        </a:rPr>
                        <a:t>Expected schedule</a:t>
                      </a:r>
                      <a:endParaRPr lang="en-US" dirty="0">
                        <a:latin typeface="Calibri" pitchFamily="34" charset="0"/>
                        <a:cs typeface="Calibri" pitchFamily="34" charset="0"/>
                      </a:endParaRPr>
                    </a:p>
                  </a:txBody>
                  <a:tcPr>
                    <a:solidFill>
                      <a:schemeClr val="bg1">
                        <a:lumMod val="85000"/>
                      </a:schemeClr>
                    </a:solidFill>
                  </a:tcPr>
                </a:tc>
                <a:tc>
                  <a:txBody>
                    <a:bodyPr/>
                    <a:lstStyle/>
                    <a:p>
                      <a:endParaRPr lang="en-US" sz="1600" dirty="0">
                        <a:solidFill>
                          <a:srgbClr val="0070C0"/>
                        </a:solidFill>
                        <a:latin typeface="Calibri" pitchFamily="34" charset="0"/>
                        <a:cs typeface="Calibri" pitchFamily="34" charset="0"/>
                      </a:endParaRPr>
                    </a:p>
                  </a:txBody>
                  <a:tcPr anchor="ctr"/>
                </a:tc>
              </a:tr>
              <a:tr h="385411">
                <a:tc>
                  <a:txBody>
                    <a:bodyPr/>
                    <a:lstStyle/>
                    <a:p>
                      <a:r>
                        <a:rPr lang="en-US" dirty="0" smtClean="0">
                          <a:latin typeface="Calibri" pitchFamily="34" charset="0"/>
                          <a:cs typeface="Calibri" pitchFamily="34" charset="0"/>
                        </a:rPr>
                        <a:t>Add into SDK?</a:t>
                      </a:r>
                    </a:p>
                    <a:p>
                      <a:r>
                        <a:rPr lang="en-US" sz="1400" i="1" dirty="0" smtClean="0">
                          <a:latin typeface="Calibri" pitchFamily="34" charset="0"/>
                          <a:cs typeface="Calibri" pitchFamily="34" charset="0"/>
                        </a:rPr>
                        <a:t>(Yes/No)</a:t>
                      </a:r>
                      <a:endParaRPr lang="en-US" i="1" dirty="0">
                        <a:latin typeface="Calibri" pitchFamily="34" charset="0"/>
                        <a:cs typeface="Calibri" pitchFamily="34" charset="0"/>
                      </a:endParaRPr>
                    </a:p>
                  </a:txBody>
                  <a:tcPr>
                    <a:solidFill>
                      <a:schemeClr val="bg1">
                        <a:lumMod val="85000"/>
                      </a:schemeClr>
                    </a:solidFill>
                  </a:tcPr>
                </a:tc>
                <a:tc>
                  <a:txBody>
                    <a:bodyPr/>
                    <a:lstStyle/>
                    <a:p>
                      <a:endParaRPr lang="en-US" sz="1600" dirty="0">
                        <a:solidFill>
                          <a:srgbClr val="0070C0"/>
                        </a:solidFill>
                        <a:latin typeface="Calibri" pitchFamily="34" charset="0"/>
                        <a:cs typeface="Calibri" pitchFamily="34" charset="0"/>
                      </a:endParaRPr>
                    </a:p>
                  </a:txBody>
                  <a:tcPr anchor="ctr"/>
                </a:tc>
              </a:tr>
              <a:tr h="385411">
                <a:tc>
                  <a:txBody>
                    <a:bodyPr/>
                    <a:lstStyle/>
                    <a:p>
                      <a:r>
                        <a:rPr lang="en-US" dirty="0" smtClean="0">
                          <a:latin typeface="Calibri" pitchFamily="34" charset="0"/>
                          <a:cs typeface="Calibri" pitchFamily="34" charset="0"/>
                        </a:rPr>
                        <a:t>Notes</a:t>
                      </a:r>
                      <a:endParaRPr lang="en-US" dirty="0">
                        <a:latin typeface="Calibri" pitchFamily="34" charset="0"/>
                        <a:cs typeface="Calibri" pitchFamily="34" charset="0"/>
                      </a:endParaRPr>
                    </a:p>
                  </a:txBody>
                  <a:tcPr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solidFill>
                          <a:srgbClr val="0070C0"/>
                        </a:solidFill>
                        <a:latin typeface="Calibri" pitchFamily="34" charset="0"/>
                        <a:cs typeface="Calibri" pitchFamily="34" charset="0"/>
                      </a:endParaRPr>
                    </a:p>
                  </a:txBody>
                  <a:tcPr anchor="ctr"/>
                </a:tc>
              </a:tr>
            </a:tbl>
          </a:graphicData>
        </a:graphic>
      </p:graphicFrame>
      <p:sp>
        <p:nvSpPr>
          <p:cNvPr id="6" name="Horizontal Scroll 5"/>
          <p:cNvSpPr/>
          <p:nvPr/>
        </p:nvSpPr>
        <p:spPr>
          <a:xfrm>
            <a:off x="5796136" y="0"/>
            <a:ext cx="1944216" cy="504056"/>
          </a:xfrm>
          <a:prstGeom prst="horizontalScroll">
            <a:avLst/>
          </a:prstGeom>
          <a:solidFill>
            <a:srgbClr val="FFCC99"/>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Calibri" pitchFamily="34" charset="0"/>
                <a:cs typeface="Calibri" pitchFamily="34" charset="0"/>
              </a:rPr>
              <a:t>PM</a:t>
            </a:r>
            <a:endParaRPr lang="en-US" b="1" dirty="0">
              <a:solidFill>
                <a:srgbClr val="0070C0"/>
              </a:solidFill>
              <a:latin typeface="Calibri" pitchFamily="34" charset="0"/>
              <a:cs typeface="Calibri" pitchFamily="34" charset="0"/>
            </a:endParaRPr>
          </a:p>
        </p:txBody>
      </p:sp>
      <p:sp>
        <p:nvSpPr>
          <p:cNvPr id="7" name="Slide Number Placeholder 6"/>
          <p:cNvSpPr>
            <a:spLocks noGrp="1"/>
          </p:cNvSpPr>
          <p:nvPr>
            <p:ph type="sldNum" sz="quarter" idx="12"/>
          </p:nvPr>
        </p:nvSpPr>
        <p:spPr/>
        <p:txBody>
          <a:bodyPr/>
          <a:lstStyle/>
          <a:p>
            <a:fld id="{DB891E38-8736-4A9B-8B53-2A10FF6BCDBA}" type="slidenum">
              <a:rPr lang="en-US" smtClean="0"/>
              <a:pPr/>
              <a:t>7</a:t>
            </a:fld>
            <a:endParaRPr lang="en-US"/>
          </a:p>
        </p:txBody>
      </p:sp>
      <p:sp>
        <p:nvSpPr>
          <p:cNvPr id="8" name="Footer Placeholder 7"/>
          <p:cNvSpPr>
            <a:spLocks noGrp="1"/>
          </p:cNvSpPr>
          <p:nvPr>
            <p:ph type="ftr" sz="quarter" idx="11"/>
          </p:nvPr>
        </p:nvSpPr>
        <p:spPr/>
        <p:txBody>
          <a:bodyPr/>
          <a:lstStyle/>
          <a:p>
            <a:r>
              <a:rPr lang="en-US" smtClean="0"/>
              <a:t>FRD v1.1</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Part 5</a:t>
            </a:r>
            <a:r>
              <a:rPr lang="zh-TW" altLang="en-US" dirty="0" smtClean="0">
                <a:latin typeface="Calibri" pitchFamily="34" charset="0"/>
                <a:cs typeface="Calibri" pitchFamily="34" charset="0"/>
              </a:rPr>
              <a:t>－</a:t>
            </a:r>
            <a:r>
              <a:rPr lang="en-US" dirty="0" smtClean="0">
                <a:latin typeface="Calibri" pitchFamily="34" charset="0"/>
                <a:cs typeface="Calibri" pitchFamily="34" charset="0"/>
              </a:rPr>
              <a:t>Technical Feasibility/Effort Estimation</a:t>
            </a:r>
            <a:endParaRPr lang="en-US" dirty="0">
              <a:latin typeface="Calibri" pitchFamily="34" charset="0"/>
              <a:cs typeface="Calibri" pitchFamily="34" charset="0"/>
            </a:endParaRPr>
          </a:p>
        </p:txBody>
      </p:sp>
      <p:graphicFrame>
        <p:nvGraphicFramePr>
          <p:cNvPr id="3" name="Table 2"/>
          <p:cNvGraphicFramePr>
            <a:graphicFrameLocks noGrp="1"/>
          </p:cNvGraphicFramePr>
          <p:nvPr/>
        </p:nvGraphicFramePr>
        <p:xfrm>
          <a:off x="323528" y="2099840"/>
          <a:ext cx="8568000" cy="3901440"/>
        </p:xfrm>
        <a:graphic>
          <a:graphicData uri="http://schemas.openxmlformats.org/drawingml/2006/table">
            <a:tbl>
              <a:tblPr firstRow="1" bandRow="1">
                <a:tableStyleId>{5940675A-B579-460E-94D1-54222C63F5DA}</a:tableStyleId>
              </a:tblPr>
              <a:tblGrid>
                <a:gridCol w="1202526"/>
                <a:gridCol w="1389762"/>
                <a:gridCol w="5975712"/>
              </a:tblGrid>
              <a:tr h="550024">
                <a:tc gridSpan="2">
                  <a:txBody>
                    <a:bodyPr/>
                    <a:lstStyle/>
                    <a:p>
                      <a:r>
                        <a:rPr lang="en-US" altLang="zh-TW" dirty="0" smtClean="0">
                          <a:latin typeface="Calibri" pitchFamily="34" charset="0"/>
                          <a:cs typeface="Calibri" pitchFamily="34" charset="0"/>
                        </a:rPr>
                        <a:t>Estimated total efforts</a:t>
                      </a:r>
                    </a:p>
                    <a:p>
                      <a:r>
                        <a:rPr lang="en-US" altLang="zh-TW" sz="1400" dirty="0" smtClean="0">
                          <a:latin typeface="Calibri" pitchFamily="34" charset="0"/>
                          <a:cs typeface="Calibri" pitchFamily="34" charset="0"/>
                        </a:rPr>
                        <a:t>(man-weeks)</a:t>
                      </a:r>
                      <a:endParaRPr lang="en-US" sz="1400" dirty="0">
                        <a:latin typeface="Calibri" pitchFamily="34" charset="0"/>
                        <a:cs typeface="Calibri" pitchFamily="34" charset="0"/>
                      </a:endParaRPr>
                    </a:p>
                  </a:txBody>
                  <a:tcPr>
                    <a:solidFill>
                      <a:schemeClr val="bg1">
                        <a:lumMod val="85000"/>
                      </a:schemeClr>
                    </a:solidFill>
                  </a:tcPr>
                </a:tc>
                <a:tc hMerge="1">
                  <a:txBody>
                    <a:bodyPr/>
                    <a:lstStyle/>
                    <a:p>
                      <a:endParaRPr lang="en-US"/>
                    </a:p>
                  </a:txBody>
                  <a:tcPr/>
                </a:tc>
                <a:tc>
                  <a:txBody>
                    <a:bodyPr/>
                    <a:lstStyle/>
                    <a:p>
                      <a:endParaRPr lang="en-US" sz="1600" dirty="0">
                        <a:solidFill>
                          <a:srgbClr val="0070C0"/>
                        </a:solidFill>
                        <a:latin typeface="Calibri" pitchFamily="34" charset="0"/>
                        <a:cs typeface="Calibri" pitchFamily="34" charset="0"/>
                      </a:endParaRPr>
                    </a:p>
                  </a:txBody>
                  <a:tcPr anchor="ctr"/>
                </a:tc>
              </a:tr>
              <a:tr h="550024">
                <a:tc rowSpan="2">
                  <a:txBody>
                    <a:bodyPr/>
                    <a:lstStyle/>
                    <a:p>
                      <a:r>
                        <a:rPr lang="en-US" dirty="0" smtClean="0">
                          <a:latin typeface="Calibri" pitchFamily="34" charset="0"/>
                          <a:cs typeface="Calibri" pitchFamily="34" charset="0"/>
                        </a:rPr>
                        <a:t>RD resource</a:t>
                      </a:r>
                      <a:endParaRPr lang="en-US" dirty="0">
                        <a:latin typeface="Calibri" pitchFamily="34" charset="0"/>
                        <a:cs typeface="Calibri" pitchFamily="34" charset="0"/>
                      </a:endParaRPr>
                    </a:p>
                  </a:txBody>
                  <a:tcPr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r>
                        <a:rPr lang="en-US" dirty="0" smtClean="0">
                          <a:latin typeface="Calibri" pitchFamily="34" charset="0"/>
                          <a:cs typeface="Calibri" pitchFamily="34" charset="0"/>
                        </a:rPr>
                        <a:t>Total effort</a:t>
                      </a:r>
                    </a:p>
                    <a:p>
                      <a:r>
                        <a:rPr lang="en-US" sz="1400" dirty="0" smtClean="0">
                          <a:latin typeface="Calibri" pitchFamily="34" charset="0"/>
                          <a:cs typeface="Calibri" pitchFamily="34" charset="0"/>
                        </a:rPr>
                        <a:t>(man-weeks)</a:t>
                      </a:r>
                      <a:endParaRPr lang="en-US" sz="140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endParaRPr lang="en-US" sz="1600" dirty="0">
                        <a:solidFill>
                          <a:srgbClr val="0070C0"/>
                        </a:solidFill>
                        <a:latin typeface="Calibri" pitchFamily="34" charset="0"/>
                        <a:cs typeface="Calibri" pitchFamily="34" charset="0"/>
                      </a:endParaRPr>
                    </a:p>
                  </a:txBody>
                  <a:tcPr anchor="ctr"/>
                </a:tc>
              </a:tr>
              <a:tr h="347384">
                <a:tc vMerge="1">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latin typeface="Calibri" pitchFamily="34" charset="0"/>
                          <a:cs typeface="Calibri" pitchFamily="34" charset="0"/>
                        </a:rPr>
                        <a:t>Dept</a:t>
                      </a:r>
                      <a:r>
                        <a:rPr lang="en-US" baseline="0" dirty="0" smtClean="0">
                          <a:latin typeface="Calibri" pitchFamily="34" charset="0"/>
                          <a:cs typeface="Calibri" pitchFamily="34" charset="0"/>
                        </a:rPr>
                        <a:t>. list</a:t>
                      </a:r>
                      <a:endParaRPr lang="en-US"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endParaRPr lang="en-US" sz="1600" dirty="0">
                        <a:solidFill>
                          <a:srgbClr val="0070C0"/>
                        </a:solidFill>
                        <a:latin typeface="Calibri" pitchFamily="34" charset="0"/>
                        <a:cs typeface="Calibri" pitchFamily="34" charset="0"/>
                      </a:endParaRPr>
                    </a:p>
                  </a:txBody>
                  <a:tcPr anchor="ctr"/>
                </a:tc>
              </a:tr>
              <a:tr h="550024">
                <a:tc rowSpan="2">
                  <a:txBody>
                    <a:bodyPr/>
                    <a:lstStyle/>
                    <a:p>
                      <a:r>
                        <a:rPr lang="en-US" dirty="0" smtClean="0">
                          <a:latin typeface="Calibri" pitchFamily="34" charset="0"/>
                          <a:cs typeface="Calibri" pitchFamily="34" charset="0"/>
                        </a:rPr>
                        <a:t>QA resource</a:t>
                      </a:r>
                      <a:endParaRPr lang="en-US" dirty="0">
                        <a:latin typeface="Calibri" pitchFamily="34" charset="0"/>
                        <a:cs typeface="Calibri" pitchFamily="34" charset="0"/>
                      </a:endParaRPr>
                    </a:p>
                  </a:txBody>
                  <a:tcPr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r>
                        <a:rPr lang="en-US" dirty="0" smtClean="0">
                          <a:latin typeface="Calibri" pitchFamily="34" charset="0"/>
                          <a:cs typeface="Calibri" pitchFamily="34" charset="0"/>
                        </a:rPr>
                        <a:t>Total effort</a:t>
                      </a:r>
                    </a:p>
                    <a:p>
                      <a:r>
                        <a:rPr lang="en-US" sz="1400" dirty="0" smtClean="0">
                          <a:latin typeface="Calibri" pitchFamily="34" charset="0"/>
                          <a:cs typeface="Calibri" pitchFamily="34" charset="0"/>
                        </a:rPr>
                        <a:t>(man-weeks)</a:t>
                      </a:r>
                      <a:endParaRPr lang="en-US" sz="180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endParaRPr lang="en-US" sz="1600" dirty="0">
                        <a:solidFill>
                          <a:srgbClr val="0070C0"/>
                        </a:solidFill>
                        <a:latin typeface="Calibri" pitchFamily="34" charset="0"/>
                        <a:cs typeface="Calibri" pitchFamily="34" charset="0"/>
                      </a:endParaRPr>
                    </a:p>
                  </a:txBody>
                  <a:tcPr anchor="ctr"/>
                </a:tc>
              </a:tr>
              <a:tr h="550024">
                <a:tc vMerge="1">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sz="1600" dirty="0" smtClean="0">
                          <a:latin typeface="Calibri" pitchFamily="34" charset="0"/>
                          <a:cs typeface="Calibri" pitchFamily="34" charset="0"/>
                        </a:rPr>
                        <a:t>Number of tester</a:t>
                      </a:r>
                      <a:endParaRPr lang="en-US" sz="160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endParaRPr lang="en-US" sz="1600" dirty="0">
                        <a:solidFill>
                          <a:srgbClr val="0070C0"/>
                        </a:solidFill>
                        <a:latin typeface="Calibri" pitchFamily="34" charset="0"/>
                        <a:cs typeface="Calibri" pitchFamily="34" charset="0"/>
                      </a:endParaRPr>
                    </a:p>
                  </a:txBody>
                  <a:tcPr anchor="ctr"/>
                </a:tc>
              </a:tr>
              <a:tr h="607921">
                <a:tc gridSpan="2">
                  <a:txBody>
                    <a:bodyPr/>
                    <a:lstStyle/>
                    <a:p>
                      <a:r>
                        <a:rPr lang="en-US" dirty="0" smtClean="0">
                          <a:latin typeface="Calibri" pitchFamily="34" charset="0"/>
                          <a:cs typeface="Calibri" pitchFamily="34" charset="0"/>
                        </a:rPr>
                        <a:t>Existing tasks that MAY be impacted</a:t>
                      </a:r>
                      <a:endParaRPr lang="en-US" dirty="0">
                        <a:latin typeface="Calibri" pitchFamily="34" charset="0"/>
                        <a:cs typeface="Calibri" pitchFamily="34" charset="0"/>
                      </a:endParaRPr>
                    </a:p>
                  </a:txBody>
                  <a:tcPr>
                    <a:solidFill>
                      <a:schemeClr val="bg1">
                        <a:lumMod val="85000"/>
                      </a:schemeClr>
                    </a:solidFill>
                  </a:tcPr>
                </a:tc>
                <a:tc hMerge="1">
                  <a:txBody>
                    <a:bodyPr/>
                    <a:lstStyle/>
                    <a:p>
                      <a:endParaRPr lang="en-US"/>
                    </a:p>
                  </a:txBody>
                  <a:tcPr/>
                </a:tc>
                <a:tc>
                  <a:txBody>
                    <a:bodyPr/>
                    <a:lstStyle/>
                    <a:p>
                      <a:endParaRPr lang="en-US" sz="1600" dirty="0" smtClean="0">
                        <a:solidFill>
                          <a:srgbClr val="0070C0"/>
                        </a:solidFill>
                        <a:latin typeface="Calibri" pitchFamily="34" charset="0"/>
                        <a:cs typeface="Calibri" pitchFamily="34" charset="0"/>
                      </a:endParaRPr>
                    </a:p>
                  </a:txBody>
                  <a:tcPr anchor="ctr"/>
                </a:tc>
              </a:tr>
              <a:tr h="550024">
                <a:tc gridSpan="2">
                  <a:txBody>
                    <a:bodyPr/>
                    <a:lstStyle/>
                    <a:p>
                      <a:r>
                        <a:rPr lang="en-US" dirty="0" smtClean="0">
                          <a:latin typeface="Calibri" pitchFamily="34" charset="0"/>
                          <a:cs typeface="Calibri" pitchFamily="34" charset="0"/>
                        </a:rPr>
                        <a:t>Notes</a:t>
                      </a:r>
                    </a:p>
                    <a:p>
                      <a:r>
                        <a:rPr lang="en-US" sz="1400" dirty="0" smtClean="0">
                          <a:latin typeface="Calibri" pitchFamily="34" charset="0"/>
                          <a:cs typeface="Calibri" pitchFamily="34" charset="0"/>
                        </a:rPr>
                        <a:t>(Assumptions,</a:t>
                      </a:r>
                      <a:r>
                        <a:rPr lang="en-US" sz="1400" baseline="0" dirty="0" smtClean="0">
                          <a:latin typeface="Calibri" pitchFamily="34" charset="0"/>
                          <a:cs typeface="Calibri" pitchFamily="34" charset="0"/>
                        </a:rPr>
                        <a:t> Risks, etc.)</a:t>
                      </a:r>
                      <a:endParaRPr lang="en-US" dirty="0">
                        <a:latin typeface="Calibri" pitchFamily="34" charset="0"/>
                        <a:cs typeface="Calibri" pitchFamily="34" charset="0"/>
                      </a:endParaRPr>
                    </a:p>
                  </a:txBody>
                  <a:tcPr>
                    <a:solidFill>
                      <a:schemeClr val="bg1">
                        <a:lumMod val="85000"/>
                      </a:schemeClr>
                    </a:solidFill>
                  </a:tcPr>
                </a:tc>
                <a:tc hMerge="1">
                  <a:txBody>
                    <a:bodyPr/>
                    <a:lstStyle/>
                    <a:p>
                      <a:endParaRPr lang="en-US"/>
                    </a:p>
                  </a:txBody>
                  <a:tcPr/>
                </a:tc>
                <a:tc>
                  <a:txBody>
                    <a:bodyPr/>
                    <a:lstStyle/>
                    <a:p>
                      <a:endParaRPr lang="en-US" sz="1600" dirty="0">
                        <a:solidFill>
                          <a:srgbClr val="0070C0"/>
                        </a:solidFill>
                        <a:latin typeface="Calibri" pitchFamily="34" charset="0"/>
                        <a:cs typeface="Calibri" pitchFamily="34" charset="0"/>
                      </a:endParaRPr>
                    </a:p>
                  </a:txBody>
                  <a:tcPr anchor="ctr"/>
                </a:tc>
              </a:tr>
            </a:tbl>
          </a:graphicData>
        </a:graphic>
      </p:graphicFrame>
      <p:sp>
        <p:nvSpPr>
          <p:cNvPr id="5" name="Slide Number Placeholder 4"/>
          <p:cNvSpPr>
            <a:spLocks noGrp="1"/>
          </p:cNvSpPr>
          <p:nvPr>
            <p:ph type="sldNum" sz="quarter" idx="12"/>
          </p:nvPr>
        </p:nvSpPr>
        <p:spPr/>
        <p:txBody>
          <a:bodyPr/>
          <a:lstStyle/>
          <a:p>
            <a:fld id="{DB891E38-8736-4A9B-8B53-2A10FF6BCDBA}"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FRD v1.1</a:t>
            </a:r>
            <a:endParaRPr lang="en-US"/>
          </a:p>
        </p:txBody>
      </p:sp>
      <p:sp>
        <p:nvSpPr>
          <p:cNvPr id="7" name="Horizontal Scroll 6"/>
          <p:cNvSpPr/>
          <p:nvPr/>
        </p:nvSpPr>
        <p:spPr>
          <a:xfrm>
            <a:off x="5796136" y="0"/>
            <a:ext cx="1944216" cy="504056"/>
          </a:xfrm>
          <a:prstGeom prst="horizontalScroll">
            <a:avLst/>
          </a:prstGeom>
          <a:solidFill>
            <a:srgbClr val="FF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Calibri" pitchFamily="34" charset="0"/>
                <a:cs typeface="Calibri" pitchFamily="34" charset="0"/>
              </a:rPr>
              <a:t>FPM</a:t>
            </a:r>
            <a:endParaRPr lang="en-US" b="1" dirty="0">
              <a:solidFill>
                <a:srgbClr val="0070C0"/>
              </a:solidFill>
              <a:latin typeface="Calibri" pitchFamily="34" charset="0"/>
              <a:cs typeface="Calibri" pitchFamily="34" charset="0"/>
            </a:endParaRPr>
          </a:p>
        </p:txBody>
      </p:sp>
      <p:graphicFrame>
        <p:nvGraphicFramePr>
          <p:cNvPr id="8" name="Table 7"/>
          <p:cNvGraphicFramePr>
            <a:graphicFrameLocks noGrp="1"/>
          </p:cNvGraphicFramePr>
          <p:nvPr/>
        </p:nvGraphicFramePr>
        <p:xfrm>
          <a:off x="323528" y="1085684"/>
          <a:ext cx="8568952" cy="944880"/>
        </p:xfrm>
        <a:graphic>
          <a:graphicData uri="http://schemas.openxmlformats.org/drawingml/2006/table">
            <a:tbl>
              <a:tblPr firstRow="1" bandRow="1">
                <a:tableStyleId>{5940675A-B579-460E-94D1-54222C63F5DA}</a:tableStyleId>
              </a:tblPr>
              <a:tblGrid>
                <a:gridCol w="7560840"/>
                <a:gridCol w="1008112"/>
              </a:tblGrid>
              <a:tr h="321735">
                <a:tc>
                  <a:txBody>
                    <a:bodyPr/>
                    <a:lstStyle/>
                    <a:p>
                      <a:r>
                        <a:rPr lang="en-US" dirty="0" smtClean="0">
                          <a:latin typeface="Calibri" pitchFamily="34" charset="0"/>
                          <a:cs typeface="Calibri" pitchFamily="34" charset="0"/>
                        </a:rPr>
                        <a:t>Can fulfill requirement</a:t>
                      </a:r>
                      <a:r>
                        <a:rPr lang="en-US" baseline="0" dirty="0" smtClean="0">
                          <a:latin typeface="Calibri" pitchFamily="34" charset="0"/>
                          <a:cs typeface="Calibri" pitchFamily="34" charset="0"/>
                        </a:rPr>
                        <a:t> from requestor &amp; PM?</a:t>
                      </a:r>
                      <a:endParaRPr lang="en-US" dirty="0" smtClean="0">
                        <a:latin typeface="Calibri" pitchFamily="34" charset="0"/>
                        <a:cs typeface="Calibri" pitchFamily="34" charset="0"/>
                      </a:endParaRPr>
                    </a:p>
                  </a:txBody>
                  <a:tcPr marT="36000" marB="36000">
                    <a:solidFill>
                      <a:schemeClr val="bg1">
                        <a:lumMod val="85000"/>
                      </a:schemeClr>
                    </a:solidFill>
                  </a:tcPr>
                </a:tc>
                <a:tc>
                  <a:txBody>
                    <a:bodyPr/>
                    <a:lstStyle/>
                    <a:p>
                      <a:endParaRPr lang="en-US" dirty="0">
                        <a:solidFill>
                          <a:srgbClr val="0070C0"/>
                        </a:solidFill>
                        <a:latin typeface="Calibri" pitchFamily="34" charset="0"/>
                        <a:cs typeface="Calibri" pitchFamily="34" charset="0"/>
                      </a:endParaRPr>
                    </a:p>
                  </a:txBody>
                  <a:tcPr anchor="ctr"/>
                </a:tc>
              </a:tr>
              <a:tr h="509413">
                <a:tc gridSpan="2">
                  <a:txBody>
                    <a:bodyPr/>
                    <a:lstStyle/>
                    <a:p>
                      <a:r>
                        <a:rPr lang="en-US" sz="1400" i="1" dirty="0" smtClean="0">
                          <a:solidFill>
                            <a:srgbClr val="0070C0"/>
                          </a:solidFill>
                          <a:latin typeface="Calibri" pitchFamily="34" charset="0"/>
                          <a:cs typeface="Calibri" pitchFamily="34" charset="0"/>
                        </a:rPr>
                        <a:t>(Please explain</a:t>
                      </a:r>
                      <a:r>
                        <a:rPr lang="en-US" sz="1400" i="1" baseline="0" dirty="0" smtClean="0">
                          <a:solidFill>
                            <a:srgbClr val="0070C0"/>
                          </a:solidFill>
                          <a:latin typeface="Calibri" pitchFamily="34" charset="0"/>
                          <a:cs typeface="Calibri" pitchFamily="34" charset="0"/>
                        </a:rPr>
                        <a:t> if requirement is not fulfilled)</a:t>
                      </a:r>
                      <a:endParaRPr lang="en-US" sz="1400" i="1" dirty="0" smtClean="0">
                        <a:solidFill>
                          <a:srgbClr val="0070C0"/>
                        </a:solidFill>
                        <a:latin typeface="Calibri" pitchFamily="34" charset="0"/>
                        <a:cs typeface="Calibri" pitchFamily="34" charset="0"/>
                      </a:endParaRPr>
                    </a:p>
                    <a:p>
                      <a:endParaRPr lang="en-US" dirty="0">
                        <a:solidFill>
                          <a:srgbClr val="0070C0"/>
                        </a:solidFill>
                        <a:latin typeface="Calibri" pitchFamily="34" charset="0"/>
                        <a:cs typeface="Calibri" pitchFamily="34" charset="0"/>
                      </a:endParaRPr>
                    </a:p>
                  </a:txBody>
                  <a:tcPr/>
                </a:tc>
                <a:tc hMerge="1">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dirty="0" smtClean="0"/>
              <a:t>FRD v1.1</a:t>
            </a:r>
            <a:endParaRPr lang="en-US" dirty="0"/>
          </a:p>
        </p:txBody>
      </p:sp>
      <p:sp>
        <p:nvSpPr>
          <p:cNvPr id="2" name="Title 1"/>
          <p:cNvSpPr>
            <a:spLocks noGrp="1"/>
          </p:cNvSpPr>
          <p:nvPr>
            <p:ph type="title"/>
          </p:nvPr>
        </p:nvSpPr>
        <p:spPr/>
        <p:txBody>
          <a:bodyPr/>
          <a:lstStyle/>
          <a:p>
            <a:r>
              <a:rPr lang="en-US" dirty="0" smtClean="0">
                <a:latin typeface="Calibri" pitchFamily="34" charset="0"/>
                <a:cs typeface="Calibri" pitchFamily="34" charset="0"/>
              </a:rPr>
              <a:t>FMS Information</a:t>
            </a:r>
            <a:endParaRPr lang="en-US" dirty="0">
              <a:latin typeface="Calibri" pitchFamily="34" charset="0"/>
              <a:cs typeface="Calibri" pitchFamily="34" charset="0"/>
            </a:endParaRPr>
          </a:p>
        </p:txBody>
      </p:sp>
      <p:graphicFrame>
        <p:nvGraphicFramePr>
          <p:cNvPr id="4" name="Table 3"/>
          <p:cNvGraphicFramePr>
            <a:graphicFrameLocks noGrp="1"/>
          </p:cNvGraphicFramePr>
          <p:nvPr/>
        </p:nvGraphicFramePr>
        <p:xfrm>
          <a:off x="323528" y="1212332"/>
          <a:ext cx="8568000" cy="792480"/>
        </p:xfrm>
        <a:graphic>
          <a:graphicData uri="http://schemas.openxmlformats.org/drawingml/2006/table">
            <a:tbl>
              <a:tblPr firstRow="1" bandRow="1">
                <a:tableStyleId>{5940675A-B579-460E-94D1-54222C63F5DA}</a:tableStyleId>
              </a:tblPr>
              <a:tblGrid>
                <a:gridCol w="3168352"/>
                <a:gridCol w="5399648"/>
              </a:tblGrid>
              <a:tr h="432048">
                <a:tc>
                  <a:txBody>
                    <a:bodyPr/>
                    <a:lstStyle/>
                    <a:p>
                      <a:r>
                        <a:rPr lang="en-US" dirty="0" smtClean="0">
                          <a:latin typeface="Calibri" pitchFamily="34" charset="0"/>
                          <a:cs typeface="Calibri" pitchFamily="34" charset="0"/>
                        </a:rPr>
                        <a:t>New FMS item needed?</a:t>
                      </a:r>
                    </a:p>
                    <a:p>
                      <a:r>
                        <a:rPr lang="en-US" sz="1400" i="1" dirty="0" smtClean="0">
                          <a:latin typeface="Calibri" pitchFamily="34" charset="0"/>
                          <a:cs typeface="Calibri" pitchFamily="34" charset="0"/>
                        </a:rPr>
                        <a:t>(If no, please provide</a:t>
                      </a:r>
                      <a:r>
                        <a:rPr lang="en-US" sz="1400" i="1" baseline="0" dirty="0" smtClean="0">
                          <a:latin typeface="Calibri" pitchFamily="34" charset="0"/>
                          <a:cs typeface="Calibri" pitchFamily="34" charset="0"/>
                        </a:rPr>
                        <a:t> existing FMS id)</a:t>
                      </a:r>
                    </a:p>
                    <a:p>
                      <a:r>
                        <a:rPr lang="en-US" sz="1400" i="1" baseline="0" dirty="0" smtClean="0">
                          <a:latin typeface="Calibri" pitchFamily="34" charset="0"/>
                          <a:cs typeface="Calibri" pitchFamily="34" charset="0"/>
                        </a:rPr>
                        <a:t>(If yes, please fill the following table)</a:t>
                      </a:r>
                      <a:endParaRPr lang="en-US" sz="1400" i="1" dirty="0">
                        <a:latin typeface="Calibri" pitchFamily="34" charset="0"/>
                        <a:cs typeface="Calibri" pitchFamily="34" charset="0"/>
                      </a:endParaRPr>
                    </a:p>
                  </a:txBody>
                  <a:tcPr>
                    <a:solidFill>
                      <a:schemeClr val="bg1">
                        <a:lumMod val="85000"/>
                      </a:schemeClr>
                    </a:solidFill>
                  </a:tcPr>
                </a:tc>
                <a:tc>
                  <a:txBody>
                    <a:bodyPr/>
                    <a:lstStyle/>
                    <a:p>
                      <a:endParaRPr lang="en-US" dirty="0">
                        <a:solidFill>
                          <a:srgbClr val="0070C0"/>
                        </a:solidFill>
                        <a:latin typeface="Calibri" pitchFamily="34" charset="0"/>
                        <a:cs typeface="Calibri" pitchFamily="34" charset="0"/>
                      </a:endParaRPr>
                    </a:p>
                  </a:txBody>
                  <a:tcPr anchor="ctr"/>
                </a:tc>
              </a:tr>
            </a:tbl>
          </a:graphicData>
        </a:graphic>
      </p:graphicFrame>
      <p:graphicFrame>
        <p:nvGraphicFramePr>
          <p:cNvPr id="5" name="Table 4"/>
          <p:cNvGraphicFramePr>
            <a:graphicFrameLocks noGrp="1"/>
          </p:cNvGraphicFramePr>
          <p:nvPr/>
        </p:nvGraphicFramePr>
        <p:xfrm>
          <a:off x="323528" y="2148436"/>
          <a:ext cx="8568000" cy="3944860"/>
        </p:xfrm>
        <a:graphic>
          <a:graphicData uri="http://schemas.openxmlformats.org/drawingml/2006/table">
            <a:tbl>
              <a:tblPr firstRow="1" bandRow="1">
                <a:tableStyleId>{5940675A-B579-460E-94D1-54222C63F5DA}</a:tableStyleId>
              </a:tblPr>
              <a:tblGrid>
                <a:gridCol w="3176069"/>
                <a:gridCol w="5391931"/>
              </a:tblGrid>
              <a:tr h="524630">
                <a:tc>
                  <a:txBody>
                    <a:bodyPr/>
                    <a:lstStyle/>
                    <a:p>
                      <a:r>
                        <a:rPr lang="en-US" dirty="0" smtClean="0">
                          <a:latin typeface="Calibri" pitchFamily="34" charset="0"/>
                          <a:cs typeface="Calibri" pitchFamily="34" charset="0"/>
                        </a:rPr>
                        <a:t>Feature Category</a:t>
                      </a:r>
                      <a:endParaRPr lang="en-US" dirty="0">
                        <a:latin typeface="Calibri" pitchFamily="34" charset="0"/>
                        <a:cs typeface="Calibri" pitchFamily="34" charset="0"/>
                      </a:endParaRPr>
                    </a:p>
                  </a:txBody>
                  <a:tcPr anchor="ctr">
                    <a:solidFill>
                      <a:schemeClr val="bg1">
                        <a:lumMod val="85000"/>
                      </a:schemeClr>
                    </a:solidFill>
                  </a:tcPr>
                </a:tc>
                <a:tc>
                  <a:txBody>
                    <a:bodyPr/>
                    <a:lstStyle/>
                    <a:p>
                      <a:endParaRPr lang="en-US" sz="1400" b="0" dirty="0">
                        <a:solidFill>
                          <a:srgbClr val="0070C0"/>
                        </a:solidFill>
                        <a:latin typeface="Calibri" pitchFamily="34" charset="0"/>
                        <a:cs typeface="Calibri" pitchFamily="34" charset="0"/>
                      </a:endParaRPr>
                    </a:p>
                  </a:txBody>
                  <a:tcPr anchor="ctr"/>
                </a:tc>
              </a:tr>
              <a:tr h="524630">
                <a:tc>
                  <a:txBody>
                    <a:bodyPr/>
                    <a:lstStyle/>
                    <a:p>
                      <a:r>
                        <a:rPr lang="en-US" dirty="0" smtClean="0">
                          <a:latin typeface="Calibri" pitchFamily="34" charset="0"/>
                          <a:cs typeface="Calibri" pitchFamily="34" charset="0"/>
                        </a:rPr>
                        <a:t>Feature Name</a:t>
                      </a:r>
                      <a:endParaRPr lang="en-US" dirty="0">
                        <a:latin typeface="Calibri" pitchFamily="34" charset="0"/>
                        <a:cs typeface="Calibri" pitchFamily="34" charset="0"/>
                      </a:endParaRPr>
                    </a:p>
                  </a:txBody>
                  <a:tcPr anchor="ctr">
                    <a:solidFill>
                      <a:schemeClr val="bg1">
                        <a:lumMod val="85000"/>
                      </a:schemeClr>
                    </a:solidFill>
                  </a:tcPr>
                </a:tc>
                <a:tc>
                  <a:txBody>
                    <a:bodyPr/>
                    <a:lstStyle/>
                    <a:p>
                      <a:endParaRPr lang="en-US" sz="1400" dirty="0">
                        <a:solidFill>
                          <a:srgbClr val="0070C0"/>
                        </a:solidFill>
                        <a:latin typeface="Calibri" pitchFamily="34" charset="0"/>
                        <a:cs typeface="Calibri" pitchFamily="34" charset="0"/>
                      </a:endParaRPr>
                    </a:p>
                  </a:txBody>
                  <a:tcPr anchor="ctr"/>
                </a:tc>
              </a:tr>
              <a:tr h="524630">
                <a:tc>
                  <a:txBody>
                    <a:bodyPr/>
                    <a:lstStyle/>
                    <a:p>
                      <a:r>
                        <a:rPr lang="en-US" dirty="0" smtClean="0">
                          <a:latin typeface="Calibri" pitchFamily="34" charset="0"/>
                          <a:cs typeface="Calibri" pitchFamily="34" charset="0"/>
                        </a:rPr>
                        <a:t>Description</a:t>
                      </a:r>
                    </a:p>
                    <a:p>
                      <a:r>
                        <a:rPr lang="en-US" sz="1400" i="1" dirty="0" smtClean="0">
                          <a:latin typeface="Calibri" pitchFamily="34" charset="0"/>
                          <a:cs typeface="Calibri" pitchFamily="34" charset="0"/>
                        </a:rPr>
                        <a:t>(External)</a:t>
                      </a:r>
                      <a:endParaRPr lang="en-US" sz="1400" i="1" dirty="0">
                        <a:latin typeface="Calibri" pitchFamily="34" charset="0"/>
                        <a:cs typeface="Calibri" pitchFamily="34" charset="0"/>
                      </a:endParaRPr>
                    </a:p>
                  </a:txBody>
                  <a:tcPr>
                    <a:solidFill>
                      <a:schemeClr val="bg1">
                        <a:lumMod val="85000"/>
                      </a:schemeClr>
                    </a:solidFill>
                  </a:tcPr>
                </a:tc>
                <a:tc>
                  <a:txBody>
                    <a:bodyPr/>
                    <a:lstStyle/>
                    <a:p>
                      <a:pPr marL="228600" indent="-228600">
                        <a:buNone/>
                      </a:pPr>
                      <a:endParaRPr lang="en-US" sz="1400" b="0" dirty="0">
                        <a:solidFill>
                          <a:srgbClr val="0070C0"/>
                        </a:solidFill>
                        <a:latin typeface="Calibri" pitchFamily="34" charset="0"/>
                        <a:cs typeface="Calibri" pitchFamily="34" charset="0"/>
                      </a:endParaRPr>
                    </a:p>
                  </a:txBody>
                  <a:tcPr anchor="ctr"/>
                </a:tc>
              </a:tr>
              <a:tr h="524630">
                <a:tc>
                  <a:txBody>
                    <a:bodyPr/>
                    <a:lstStyle/>
                    <a:p>
                      <a:r>
                        <a:rPr lang="en-US" dirty="0" smtClean="0">
                          <a:latin typeface="Calibri" pitchFamily="34" charset="0"/>
                          <a:cs typeface="Calibri" pitchFamily="34" charset="0"/>
                        </a:rPr>
                        <a:t>Note</a:t>
                      </a:r>
                    </a:p>
                    <a:p>
                      <a:r>
                        <a:rPr lang="en-US" sz="1400" i="1" u="none" dirty="0" smtClean="0">
                          <a:latin typeface="Calibri" pitchFamily="34" charset="0"/>
                          <a:cs typeface="Calibri" pitchFamily="34" charset="0"/>
                        </a:rPr>
                        <a:t>(Internal)</a:t>
                      </a:r>
                      <a:endParaRPr lang="en-US" sz="1400" i="1" u="none" dirty="0">
                        <a:latin typeface="Calibri" pitchFamily="34" charset="0"/>
                        <a:cs typeface="Calibri" pitchFamily="34" charset="0"/>
                      </a:endParaRPr>
                    </a:p>
                  </a:txBody>
                  <a:tcPr>
                    <a:solidFill>
                      <a:schemeClr val="bg1">
                        <a:lumMod val="85000"/>
                      </a:schemeClr>
                    </a:solidFill>
                  </a:tcPr>
                </a:tc>
                <a:tc>
                  <a:txBody>
                    <a:bodyPr/>
                    <a:lstStyle/>
                    <a:p>
                      <a:endParaRPr lang="en-US" sz="1400" dirty="0">
                        <a:solidFill>
                          <a:srgbClr val="0070C0"/>
                        </a:solidFill>
                        <a:latin typeface="Calibri" pitchFamily="34" charset="0"/>
                        <a:cs typeface="Calibri" pitchFamily="34" charset="0"/>
                      </a:endParaRPr>
                    </a:p>
                  </a:txBody>
                  <a:tcPr anchor="ctr"/>
                </a:tc>
              </a:tr>
              <a:tr h="524630">
                <a:tc>
                  <a:txBody>
                    <a:bodyPr/>
                    <a:lstStyle/>
                    <a:p>
                      <a:r>
                        <a:rPr lang="en-US" dirty="0" smtClean="0">
                          <a:latin typeface="Calibri" pitchFamily="34" charset="0"/>
                          <a:cs typeface="Calibri" pitchFamily="34" charset="0"/>
                        </a:rPr>
                        <a:t>Operator Specific</a:t>
                      </a:r>
                    </a:p>
                    <a:p>
                      <a:r>
                        <a:rPr lang="en-US" sz="1400" i="1" dirty="0" smtClean="0">
                          <a:latin typeface="Calibri" pitchFamily="34" charset="0"/>
                          <a:cs typeface="Calibri" pitchFamily="34" charset="0"/>
                        </a:rPr>
                        <a:t>(If yes, please specify</a:t>
                      </a:r>
                      <a:r>
                        <a:rPr lang="en-US" sz="1400" i="1" baseline="0" dirty="0" smtClean="0">
                          <a:latin typeface="Calibri" pitchFamily="34" charset="0"/>
                          <a:cs typeface="Calibri" pitchFamily="34" charset="0"/>
                        </a:rPr>
                        <a:t> the operator)</a:t>
                      </a:r>
                      <a:endParaRPr lang="en-US" sz="1400" i="1" dirty="0">
                        <a:latin typeface="Calibri" pitchFamily="34" charset="0"/>
                        <a:cs typeface="Calibri" pitchFamily="34" charset="0"/>
                      </a:endParaRPr>
                    </a:p>
                  </a:txBody>
                  <a:tcPr>
                    <a:solidFill>
                      <a:schemeClr val="bg1">
                        <a:lumMod val="85000"/>
                      </a:schemeClr>
                    </a:solidFill>
                  </a:tcPr>
                </a:tc>
                <a:tc>
                  <a:txBody>
                    <a:bodyPr/>
                    <a:lstStyle/>
                    <a:p>
                      <a:endParaRPr lang="en-US" sz="1400" dirty="0">
                        <a:solidFill>
                          <a:srgbClr val="0070C0"/>
                        </a:solidFill>
                        <a:latin typeface="Calibri" pitchFamily="34" charset="0"/>
                        <a:cs typeface="Calibri" pitchFamily="34" charset="0"/>
                      </a:endParaRPr>
                    </a:p>
                  </a:txBody>
                  <a:tcPr anchor="ctr"/>
                </a:tc>
              </a:tr>
              <a:tr h="524630">
                <a:tc>
                  <a:txBody>
                    <a:bodyPr/>
                    <a:lstStyle/>
                    <a:p>
                      <a:r>
                        <a:rPr lang="en-US" dirty="0" smtClean="0">
                          <a:latin typeface="Calibri" pitchFamily="34" charset="0"/>
                          <a:cs typeface="Calibri" pitchFamily="34" charset="0"/>
                        </a:rPr>
                        <a:t>BSP Package</a:t>
                      </a:r>
                    </a:p>
                    <a:p>
                      <a:r>
                        <a:rPr lang="en-US" sz="1400" i="1" dirty="0" smtClean="0">
                          <a:latin typeface="Calibri" pitchFamily="34" charset="0"/>
                          <a:cs typeface="Calibri" pitchFamily="34" charset="0"/>
                        </a:rPr>
                        <a:t>(Yes/No)</a:t>
                      </a:r>
                      <a:endParaRPr lang="en-US" sz="1400" i="1" dirty="0">
                        <a:latin typeface="Calibri" pitchFamily="34" charset="0"/>
                        <a:cs typeface="Calibri" pitchFamily="34" charset="0"/>
                      </a:endParaRPr>
                    </a:p>
                  </a:txBody>
                  <a:tcPr>
                    <a:solidFill>
                      <a:schemeClr val="bg1">
                        <a:lumMod val="85000"/>
                      </a:schemeClr>
                    </a:solidFill>
                  </a:tcPr>
                </a:tc>
                <a:tc>
                  <a:txBody>
                    <a:bodyPr/>
                    <a:lstStyle/>
                    <a:p>
                      <a:endParaRPr lang="en-US" sz="1400" dirty="0">
                        <a:solidFill>
                          <a:srgbClr val="0070C0"/>
                        </a:solidFill>
                        <a:latin typeface="Calibri" pitchFamily="34" charset="0"/>
                        <a:cs typeface="Calibri" pitchFamily="34" charset="0"/>
                      </a:endParaRPr>
                    </a:p>
                  </a:txBody>
                  <a:tcPr anchor="ctr"/>
                </a:tc>
              </a:tr>
              <a:tr h="524630">
                <a:tc>
                  <a:txBody>
                    <a:bodyPr/>
                    <a:lstStyle/>
                    <a:p>
                      <a:r>
                        <a:rPr lang="en-US" dirty="0" smtClean="0">
                          <a:latin typeface="Calibri" pitchFamily="34" charset="0"/>
                          <a:cs typeface="Calibri" pitchFamily="34" charset="0"/>
                        </a:rPr>
                        <a:t>HW Dependent</a:t>
                      </a:r>
                    </a:p>
                    <a:p>
                      <a:r>
                        <a:rPr lang="en-US" sz="1400" i="1" dirty="0" smtClean="0">
                          <a:latin typeface="Calibri" pitchFamily="34" charset="0"/>
                          <a:cs typeface="Calibri" pitchFamily="34" charset="0"/>
                        </a:rPr>
                        <a:t>(Yes/No)</a:t>
                      </a:r>
                      <a:endParaRPr lang="en-US" i="1" dirty="0">
                        <a:latin typeface="Calibri" pitchFamily="34" charset="0"/>
                        <a:cs typeface="Calibri" pitchFamily="34" charset="0"/>
                      </a:endParaRPr>
                    </a:p>
                  </a:txBody>
                  <a:tcPr>
                    <a:solidFill>
                      <a:schemeClr val="bg1">
                        <a:lumMod val="85000"/>
                      </a:schemeClr>
                    </a:solidFill>
                  </a:tcPr>
                </a:tc>
                <a:tc>
                  <a:txBody>
                    <a:bodyPr/>
                    <a:lstStyle/>
                    <a:p>
                      <a:endParaRPr lang="en-US" sz="1400" dirty="0">
                        <a:solidFill>
                          <a:srgbClr val="0070C0"/>
                        </a:solidFill>
                        <a:latin typeface="Calibri" pitchFamily="34" charset="0"/>
                        <a:cs typeface="Calibri" pitchFamily="34" charset="0"/>
                      </a:endParaRPr>
                    </a:p>
                  </a:txBody>
                  <a:tcPr anchor="ctr">
                    <a:solidFill>
                      <a:schemeClr val="bg1"/>
                    </a:solidFill>
                  </a:tcPr>
                </a:tc>
              </a:tr>
            </a:tbl>
          </a:graphicData>
        </a:graphic>
      </p:graphicFrame>
      <p:sp>
        <p:nvSpPr>
          <p:cNvPr id="6" name="Slide Number Placeholder 5"/>
          <p:cNvSpPr>
            <a:spLocks noGrp="1"/>
          </p:cNvSpPr>
          <p:nvPr>
            <p:ph type="sldNum" sz="quarter" idx="12"/>
          </p:nvPr>
        </p:nvSpPr>
        <p:spPr/>
        <p:txBody>
          <a:bodyPr/>
          <a:lstStyle/>
          <a:p>
            <a:fld id="{DB891E38-8736-4A9B-8B53-2A10FF6BCDBA}" type="slidenum">
              <a:rPr lang="en-US" smtClean="0"/>
              <a:pPr/>
              <a:t>9</a:t>
            </a:fld>
            <a:endParaRPr lang="en-US"/>
          </a:p>
        </p:txBody>
      </p:sp>
      <p:sp>
        <p:nvSpPr>
          <p:cNvPr id="8" name="Horizontal Scroll 7"/>
          <p:cNvSpPr/>
          <p:nvPr/>
        </p:nvSpPr>
        <p:spPr>
          <a:xfrm>
            <a:off x="5796136" y="0"/>
            <a:ext cx="1944216" cy="504056"/>
          </a:xfrm>
          <a:prstGeom prst="horizontalScroll">
            <a:avLst/>
          </a:prstGeom>
          <a:solidFill>
            <a:srgbClr val="FF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Calibri" pitchFamily="34" charset="0"/>
                <a:cs typeface="Calibri" pitchFamily="34" charset="0"/>
              </a:rPr>
              <a:t>FPM</a:t>
            </a:r>
            <a:endParaRPr lang="en-US" b="1" dirty="0">
              <a:solidFill>
                <a:srgbClr val="0070C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themeElements>
    <a:clrScheme name="_Internal_Us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_Internal_Use">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_Internal_Us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_Internal_Us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_Internal_Us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_Internal_Us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_Internal_Us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_Internal_Us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_Internal_Us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_Internal_Us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_Internal_Us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_Internal_Us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_Internal_Us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_Internal_Us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E2F9484E7EC5408CBB80BB460A8FC0" ma:contentTypeVersion="2" ma:contentTypeDescription="Create a new document." ma:contentTypeScope="" ma:versionID="4f570f647b2bc81fcf1672098927e46b">
  <xsd:schema xmlns:xsd="http://www.w3.org/2001/XMLSchema" xmlns:p="http://schemas.microsoft.com/office/2006/metadata/properties" xmlns:ns1="http://schemas.microsoft.com/sharepoint/v3" targetNamespace="http://schemas.microsoft.com/office/2006/metadata/properties" ma:root="true" ma:fieldsID="68386b4cbc1976f13a61d68a9900ede1" ns1:_="">
    <xsd:import namespace="http://schemas.microsoft.com/sharepoint/v3"/>
    <xsd:element name="properties">
      <xsd:complexType>
        <xsd:sequence>
          <xsd:element name="documentManagement">
            <xsd:complexType>
              <xsd:all>
                <xsd:element ref="ns1:SCEnDecrypt" minOccurs="0"/>
                <xsd:element ref="ns1:SCEncryptBy"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SCEnDecrypt" ma:index="2" nillable="true" ma:displayName="En/Decrypt" ma:default="Not Encrypted" ma:format="RadioButtons" ma:internalName="SCEnDecrypt">
      <xsd:simpleType>
        <xsd:restriction base="dms:Choice">
          <xsd:enumeration value="Not Encrypted"/>
          <xsd:enumeration value="Encrypted"/>
          <xsd:enumeration value="Queue"/>
        </xsd:restriction>
      </xsd:simpleType>
    </xsd:element>
    <xsd:element name="SCEncryptBy" ma:index="3" nillable="true" ma:displayName="Encrypt By" ma:list="UserInfo" ma:internalName="SCEncrypt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ma:readOnly="tru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SCEnDecrypt xmlns="http://schemas.microsoft.com/sharepoint/v3">Not Encrypted</SCEnDecrypt>
    <SCEncryptBy xmlns="http://schemas.microsoft.com/sharepoint/v3">
      <UserInfo>
        <DisplayName/>
        <AccountId xsi:nil="true"/>
        <AccountType/>
      </UserInfo>
    </SCEncryptB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F6431F-6FD5-447B-A87C-1F74223E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3BB0DA0-C63B-4804-9380-0D2E21A8048D}">
  <ds:schemaRefs>
    <ds:schemaRef ds:uri="http://schemas.microsoft.com/office/2006/metadata/properties"/>
    <ds:schemaRef ds:uri="http://schemas.microsoft.com/sharepoint/v3"/>
  </ds:schemaRefs>
</ds:datastoreItem>
</file>

<file path=customXml/itemProps3.xml><?xml version="1.0" encoding="utf-8"?>
<ds:datastoreItem xmlns:ds="http://schemas.openxmlformats.org/officeDocument/2006/customXml" ds:itemID="{4E438EA3-FC60-42C5-99C9-89DC2157AD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Internal_Use</Template>
  <TotalTime>1608</TotalTime>
  <Words>543</Words>
  <Application>Microsoft Office PowerPoint</Application>
  <PresentationFormat>On-screen Show (4:3)</PresentationFormat>
  <Paragraphs>135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Title</vt:lpstr>
      <vt:lpstr>Guest SSID for Repeater</vt:lpstr>
      <vt:lpstr>Request Information</vt:lpstr>
      <vt:lpstr>Part 1.1－Description of The Request</vt:lpstr>
      <vt:lpstr>Part 1.2－Expected Schedule</vt:lpstr>
      <vt:lpstr>Part 2－To Do/Not To Do Check List</vt:lpstr>
      <vt:lpstr>Part 3－Value Proposition</vt:lpstr>
      <vt:lpstr>Part 4－Platform &amp; Branch</vt:lpstr>
      <vt:lpstr>Part 5－Technical Feasibility/Effort Estimation</vt:lpstr>
      <vt:lpstr>FMS Information</vt:lpstr>
    </vt:vector>
  </TitlesOfParts>
  <Company>MediaTek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mtk00563</dc:creator>
  <cp:lastModifiedBy>abc</cp:lastModifiedBy>
  <cp:revision>90</cp:revision>
  <dcterms:created xsi:type="dcterms:W3CDTF">2013-09-11T06:26:51Z</dcterms:created>
  <dcterms:modified xsi:type="dcterms:W3CDTF">2014-06-19T15:35:02Z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0x01010013E2F9484E7EC5408CBB80BB460A8FC0</vt:lpwstr>
  </property>
  <property fmtid="{D5CDD505-2E9C-101B-9397-08002B2CF9AE}" pid="4" name="_AdHocReviewCycleID">
    <vt:i4>-848444815</vt:i4>
  </property>
  <property fmtid="{D5CDD505-2E9C-101B-9397-08002B2CF9AE}" pid="5" name="_EmailSubject">
    <vt:lpwstr>NTGR Guest SSID</vt:lpwstr>
  </property>
  <property fmtid="{D5CDD505-2E9C-101B-9397-08002B2CF9AE}" pid="6" name="_AuthorEmail">
    <vt:lpwstr>joe.tseng@mediatek.com</vt:lpwstr>
  </property>
  <property fmtid="{D5CDD505-2E9C-101B-9397-08002B2CF9AE}" pid="7" name="_AuthorEmailDisplayName">
    <vt:lpwstr>Joe Tseng (曾國維)</vt:lpwstr>
  </property>
  <property fmtid="{D5CDD505-2E9C-101B-9397-08002B2CF9AE}" pid="8" name="_PreviousAdHocReviewCycleID">
    <vt:i4>2061687042</vt:i4>
  </property>
</Properties>
</file>