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sldIdLst>
    <p:sldId id="256" r:id="rId2"/>
    <p:sldId id="286" r:id="rId3"/>
    <p:sldId id="272" r:id="rId4"/>
    <p:sldId id="257" r:id="rId5"/>
    <p:sldId id="271" r:id="rId6"/>
    <p:sldId id="281" r:id="rId7"/>
    <p:sldId id="279" r:id="rId8"/>
    <p:sldId id="282" r:id="rId9"/>
    <p:sldId id="283" r:id="rId10"/>
    <p:sldId id="275" r:id="rId11"/>
    <p:sldId id="276" r:id="rId12"/>
    <p:sldId id="273" r:id="rId13"/>
    <p:sldId id="274" r:id="rId14"/>
    <p:sldId id="277" r:id="rId15"/>
    <p:sldId id="278" r:id="rId16"/>
    <p:sldId id="284" r:id="rId17"/>
    <p:sldId id="285" r:id="rId18"/>
    <p:sldId id="287" r:id="rId19"/>
    <p:sldId id="270"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DE04"/>
    <a:srgbClr val="F6FEC8"/>
    <a:srgbClr val="809703"/>
    <a:srgbClr val="FB2C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7535" autoAdjust="0"/>
  </p:normalViewPr>
  <p:slideViewPr>
    <p:cSldViewPr>
      <p:cViewPr varScale="1">
        <p:scale>
          <a:sx n="112" d="100"/>
          <a:sy n="112" d="100"/>
        </p:scale>
        <p:origin x="1590" y="102"/>
      </p:cViewPr>
      <p:guideLst>
        <p:guide orient="horz" pos="216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2EC82D-4443-4AC6-8220-B2A8C60B7F73}" type="datetimeFigureOut">
              <a:rPr lang="zh-CN" altLang="en-US" smtClean="0"/>
              <a:pPr/>
              <a:t>2014/11/25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FAEB2-5182-4F24-B2F6-C411E5A2F34D}" type="slidenum">
              <a:rPr lang="zh-CN" altLang="en-US" smtClean="0"/>
              <a:pPr/>
              <a:t>‹#›</a:t>
            </a:fld>
            <a:endParaRPr lang="zh-CN" altLang="en-US"/>
          </a:p>
        </p:txBody>
      </p:sp>
    </p:spTree>
    <p:extLst>
      <p:ext uri="{BB962C8B-B14F-4D97-AF65-F5344CB8AC3E}">
        <p14:creationId xmlns:p14="http://schemas.microsoft.com/office/powerpoint/2010/main" val="177601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1" name="KSO_BT1"/>
          <p:cNvSpPr>
            <a:spLocks noGrp="1" noChangeArrowheads="1"/>
          </p:cNvSpPr>
          <p:nvPr>
            <p:ph type="ctrTitle"/>
          </p:nvPr>
        </p:nvSpPr>
        <p:spPr>
          <a:xfrm>
            <a:off x="763588" y="5019675"/>
            <a:ext cx="7618412" cy="795338"/>
          </a:xfrm>
        </p:spPr>
        <p:txBody>
          <a:bodyPr/>
          <a:lstStyle>
            <a:lvl1pPr algn="ctr">
              <a:defRPr sz="4200"/>
            </a:lvl1pPr>
          </a:lstStyle>
          <a:p>
            <a:pPr lvl="0"/>
            <a:r>
              <a:rPr lang="zh-CN" noProof="0" smtClean="0"/>
              <a:t>单击此处编辑母版标题样式</a:t>
            </a:r>
          </a:p>
        </p:txBody>
      </p:sp>
      <p:sp>
        <p:nvSpPr>
          <p:cNvPr id="2052" name="KSO_BC1"/>
          <p:cNvSpPr>
            <a:spLocks noGrp="1" noChangeArrowheads="1"/>
          </p:cNvSpPr>
          <p:nvPr>
            <p:ph type="subTitle" idx="1"/>
          </p:nvPr>
        </p:nvSpPr>
        <p:spPr>
          <a:xfrm>
            <a:off x="760413" y="5848350"/>
            <a:ext cx="7623175" cy="469900"/>
          </a:xfrm>
        </p:spPr>
        <p:txBody>
          <a:bodyPr/>
          <a:lstStyle>
            <a:lvl1pPr marL="0" indent="0" algn="ctr">
              <a:buFont typeface="Wingdings" panose="05000000000000000000" pitchFamily="2" charset="2"/>
              <a:buNone/>
              <a:defRPr>
                <a:solidFill>
                  <a:schemeClr val="accent2"/>
                </a:solidFill>
              </a:defRPr>
            </a:lvl1pPr>
          </a:lstStyle>
          <a:p>
            <a:pPr lvl="0"/>
            <a:r>
              <a:rPr lang="zh-CN" noProof="0" dirty="0" smtClean="0"/>
              <a:t>单击此处编辑母版副标题样式</a:t>
            </a:r>
          </a:p>
        </p:txBody>
      </p:sp>
      <p:sp>
        <p:nvSpPr>
          <p:cNvPr id="5" name="KSO_FD"/>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a:xfrm>
            <a:off x="6553200" y="6245225"/>
            <a:ext cx="2133600" cy="476250"/>
          </a:xfrm>
        </p:spPr>
        <p:txBody>
          <a:bodyPr/>
          <a:lstStyle>
            <a:lvl1pPr>
              <a:defRPr/>
            </a:lvl1pPr>
          </a:lstStyle>
          <a:p>
            <a:fld id="{946F570B-2F58-4BC2-B99D-201EE9DF352F}" type="slidenum">
              <a:rPr lang="zh-CN" altLang="en-US"/>
              <a:pPr/>
              <a:t>‹#›</a:t>
            </a:fld>
            <a:endParaRPr lang="en-US" altLang="zh-CN"/>
          </a:p>
        </p:txBody>
      </p:sp>
      <p:grpSp>
        <p:nvGrpSpPr>
          <p:cNvPr id="11" name="组合 10"/>
          <p:cNvGrpSpPr/>
          <p:nvPr userDrawn="1"/>
        </p:nvGrpSpPr>
        <p:grpSpPr>
          <a:xfrm>
            <a:off x="467715" y="404790"/>
            <a:ext cx="8230473" cy="504035"/>
            <a:chOff x="467715" y="404790"/>
            <a:chExt cx="8230473" cy="504035"/>
          </a:xfrm>
        </p:grpSpPr>
        <p:pic>
          <p:nvPicPr>
            <p:cNvPr id="12"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3388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4A4471C-FC23-4AEF-AFA9-EE6E13D42893}" type="slidenum">
              <a:rPr lang="zh-CN" altLang="en-US"/>
              <a:pPr/>
              <a:t>‹#›</a:t>
            </a:fld>
            <a:endParaRPr lang="en-US" altLang="zh-CN"/>
          </a:p>
        </p:txBody>
      </p:sp>
      <p:grpSp>
        <p:nvGrpSpPr>
          <p:cNvPr id="7" name="组合 6"/>
          <p:cNvGrpSpPr/>
          <p:nvPr userDrawn="1"/>
        </p:nvGrpSpPr>
        <p:grpSpPr>
          <a:xfrm>
            <a:off x="467715" y="404790"/>
            <a:ext cx="8230473" cy="504035"/>
            <a:chOff x="467715" y="404790"/>
            <a:chExt cx="8230473" cy="504035"/>
          </a:xfrm>
        </p:grpSpPr>
        <p:pic>
          <p:nvPicPr>
            <p:cNvPr id="8"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25142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338" y="153988"/>
            <a:ext cx="2063750" cy="6369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4500" y="153988"/>
            <a:ext cx="6040438" cy="6369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F41A100-0A47-48CB-B62F-62F2D06A6A00}" type="slidenum">
              <a:rPr lang="zh-CN" altLang="en-US"/>
              <a:pPr/>
              <a:t>‹#›</a:t>
            </a:fld>
            <a:endParaRPr lang="en-US" altLang="zh-CN"/>
          </a:p>
        </p:txBody>
      </p:sp>
      <p:grpSp>
        <p:nvGrpSpPr>
          <p:cNvPr id="7" name="组合 6"/>
          <p:cNvGrpSpPr/>
          <p:nvPr userDrawn="1"/>
        </p:nvGrpSpPr>
        <p:grpSpPr>
          <a:xfrm>
            <a:off x="467715" y="404790"/>
            <a:ext cx="8230473" cy="504035"/>
            <a:chOff x="467715" y="404790"/>
            <a:chExt cx="8230473" cy="504035"/>
          </a:xfrm>
        </p:grpSpPr>
        <p:pic>
          <p:nvPicPr>
            <p:cNvPr id="8"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81888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FEFA33F-688B-4686-8CAD-9454DE8CFA14}" type="slidenum">
              <a:rPr lang="zh-CN" altLang="en-US"/>
              <a:pPr/>
              <a:t>‹#›</a:t>
            </a:fld>
            <a:endParaRPr lang="en-US" altLang="zh-CN"/>
          </a:p>
        </p:txBody>
      </p:sp>
      <p:grpSp>
        <p:nvGrpSpPr>
          <p:cNvPr id="7" name="组合 6"/>
          <p:cNvGrpSpPr/>
          <p:nvPr userDrawn="1"/>
        </p:nvGrpSpPr>
        <p:grpSpPr>
          <a:xfrm>
            <a:off x="467715" y="404790"/>
            <a:ext cx="8230473" cy="504035"/>
            <a:chOff x="467715" y="404790"/>
            <a:chExt cx="8230473" cy="504035"/>
          </a:xfrm>
        </p:grpSpPr>
        <p:pic>
          <p:nvPicPr>
            <p:cNvPr id="8"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74611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B961D2F-0985-4457-9CE0-E9A1D495E15F}" type="slidenum">
              <a:rPr lang="zh-CN" altLang="en-US"/>
              <a:pPr/>
              <a:t>‹#›</a:t>
            </a:fld>
            <a:endParaRPr lang="en-US" altLang="zh-CN"/>
          </a:p>
        </p:txBody>
      </p:sp>
      <p:grpSp>
        <p:nvGrpSpPr>
          <p:cNvPr id="7" name="组合 6"/>
          <p:cNvGrpSpPr/>
          <p:nvPr userDrawn="1"/>
        </p:nvGrpSpPr>
        <p:grpSpPr>
          <a:xfrm>
            <a:off x="467715" y="404790"/>
            <a:ext cx="8230473" cy="504035"/>
            <a:chOff x="467715" y="404790"/>
            <a:chExt cx="8230473" cy="504035"/>
          </a:xfrm>
        </p:grpSpPr>
        <p:pic>
          <p:nvPicPr>
            <p:cNvPr id="8"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连接符 8"/>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78039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44500" y="1209675"/>
            <a:ext cx="4051300" cy="5313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9675"/>
            <a:ext cx="4052888" cy="5313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ED6A5CF9-6F24-4E3F-AE43-3AEE45E70011}" type="slidenum">
              <a:rPr lang="zh-CN" altLang="en-US"/>
              <a:pPr/>
              <a:t>‹#›</a:t>
            </a:fld>
            <a:endParaRPr lang="en-US" altLang="zh-CN"/>
          </a:p>
        </p:txBody>
      </p:sp>
      <p:grpSp>
        <p:nvGrpSpPr>
          <p:cNvPr id="8" name="组合 7"/>
          <p:cNvGrpSpPr/>
          <p:nvPr userDrawn="1"/>
        </p:nvGrpSpPr>
        <p:grpSpPr>
          <a:xfrm>
            <a:off x="467715" y="404790"/>
            <a:ext cx="8230473" cy="504035"/>
            <a:chOff x="467715" y="404790"/>
            <a:chExt cx="8230473" cy="504035"/>
          </a:xfrm>
        </p:grpSpPr>
        <p:pic>
          <p:nvPicPr>
            <p:cNvPr id="9"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23729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E19C2BE7-194C-4B02-9A49-B742952FA663}" type="slidenum">
              <a:rPr lang="zh-CN" altLang="en-US"/>
              <a:pPr/>
              <a:t>‹#›</a:t>
            </a:fld>
            <a:endParaRPr lang="en-US" altLang="zh-CN"/>
          </a:p>
        </p:txBody>
      </p:sp>
      <p:grpSp>
        <p:nvGrpSpPr>
          <p:cNvPr id="10" name="组合 9"/>
          <p:cNvGrpSpPr/>
          <p:nvPr userDrawn="1"/>
        </p:nvGrpSpPr>
        <p:grpSpPr>
          <a:xfrm>
            <a:off x="467715" y="404790"/>
            <a:ext cx="8230473" cy="504035"/>
            <a:chOff x="467715" y="404790"/>
            <a:chExt cx="8230473" cy="504035"/>
          </a:xfrm>
        </p:grpSpPr>
        <p:pic>
          <p:nvPicPr>
            <p:cNvPr id="11"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70815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fld id="{EB7730EB-6977-42C6-A08F-47DC38518C88}" type="slidenum">
              <a:rPr lang="zh-CN" altLang="en-US"/>
              <a:pPr/>
              <a:t>‹#›</a:t>
            </a:fld>
            <a:endParaRPr lang="en-US" altLang="zh-CN"/>
          </a:p>
        </p:txBody>
      </p:sp>
      <p:grpSp>
        <p:nvGrpSpPr>
          <p:cNvPr id="6" name="组合 5"/>
          <p:cNvGrpSpPr/>
          <p:nvPr userDrawn="1"/>
        </p:nvGrpSpPr>
        <p:grpSpPr>
          <a:xfrm>
            <a:off x="467715" y="404790"/>
            <a:ext cx="8230473" cy="504035"/>
            <a:chOff x="467715" y="404790"/>
            <a:chExt cx="8230473" cy="504035"/>
          </a:xfrm>
        </p:grpSpPr>
        <p:pic>
          <p:nvPicPr>
            <p:cNvPr id="7"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404195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4256A3C7-CF5F-4D49-AF1B-AF0FB47B6B05}" type="slidenum">
              <a:rPr lang="zh-CN" altLang="en-US"/>
              <a:pPr/>
              <a:t>‹#›</a:t>
            </a:fld>
            <a:endParaRPr lang="en-US" altLang="zh-CN"/>
          </a:p>
        </p:txBody>
      </p:sp>
      <p:grpSp>
        <p:nvGrpSpPr>
          <p:cNvPr id="5" name="组合 4"/>
          <p:cNvGrpSpPr/>
          <p:nvPr userDrawn="1"/>
        </p:nvGrpSpPr>
        <p:grpSpPr>
          <a:xfrm>
            <a:off x="467715" y="404790"/>
            <a:ext cx="8230473" cy="504035"/>
            <a:chOff x="467715" y="404790"/>
            <a:chExt cx="8230473" cy="504035"/>
          </a:xfrm>
        </p:grpSpPr>
        <p:pic>
          <p:nvPicPr>
            <p:cNvPr id="6"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13147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0E137193-B834-4CF1-8404-F515C136D051}" type="slidenum">
              <a:rPr lang="zh-CN" altLang="en-US"/>
              <a:pPr/>
              <a:t>‹#›</a:t>
            </a:fld>
            <a:endParaRPr lang="en-US" altLang="zh-CN"/>
          </a:p>
        </p:txBody>
      </p:sp>
      <p:grpSp>
        <p:nvGrpSpPr>
          <p:cNvPr id="8" name="组合 7"/>
          <p:cNvGrpSpPr/>
          <p:nvPr userDrawn="1"/>
        </p:nvGrpSpPr>
        <p:grpSpPr>
          <a:xfrm>
            <a:off x="467715" y="404790"/>
            <a:ext cx="8230473" cy="504035"/>
            <a:chOff x="467715" y="404790"/>
            <a:chExt cx="8230473" cy="504035"/>
          </a:xfrm>
        </p:grpSpPr>
        <p:pic>
          <p:nvPicPr>
            <p:cNvPr id="9"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0989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BDD92F3A-5FC1-49E1-AC18-38D88056AD47}" type="slidenum">
              <a:rPr lang="zh-CN" altLang="en-US"/>
              <a:pPr/>
              <a:t>‹#›</a:t>
            </a:fld>
            <a:endParaRPr lang="en-US" altLang="zh-CN"/>
          </a:p>
        </p:txBody>
      </p:sp>
      <p:grpSp>
        <p:nvGrpSpPr>
          <p:cNvPr id="8" name="组合 7"/>
          <p:cNvGrpSpPr/>
          <p:nvPr userDrawn="1"/>
        </p:nvGrpSpPr>
        <p:grpSpPr>
          <a:xfrm>
            <a:off x="467715" y="404790"/>
            <a:ext cx="8230473" cy="504035"/>
            <a:chOff x="467715" y="404790"/>
            <a:chExt cx="8230473" cy="504035"/>
          </a:xfrm>
        </p:grpSpPr>
        <p:pic>
          <p:nvPicPr>
            <p:cNvPr id="9" name="Picture 2" descr="E:\Grace的工作文档\爱猫新媒体\{E29209D6-34D9-4F60-ADDC-212D29AF94F8}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30193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KSO_BT1"/>
          <p:cNvSpPr>
            <a:spLocks noGrp="1" noChangeArrowheads="1"/>
          </p:cNvSpPr>
          <p:nvPr>
            <p:ph type="title"/>
          </p:nvPr>
        </p:nvSpPr>
        <p:spPr bwMode="auto">
          <a:xfrm>
            <a:off x="444500" y="260780"/>
            <a:ext cx="6470650" cy="59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dirty="0" smtClean="0"/>
              <a:t>单击此处编辑母版标题样式</a:t>
            </a:r>
          </a:p>
        </p:txBody>
      </p:sp>
      <p:sp>
        <p:nvSpPr>
          <p:cNvPr id="1028" name="KSO_BC1"/>
          <p:cNvSpPr>
            <a:spLocks noGrp="1" noChangeArrowheads="1"/>
          </p:cNvSpPr>
          <p:nvPr>
            <p:ph type="body" idx="1"/>
          </p:nvPr>
        </p:nvSpPr>
        <p:spPr bwMode="auto">
          <a:xfrm>
            <a:off x="444500" y="1209675"/>
            <a:ext cx="8256588"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smtClean="0"/>
              <a:t>单击此处编辑母版文本样式</a:t>
            </a:r>
          </a:p>
          <a:p>
            <a:pPr lvl="1"/>
            <a:r>
              <a:rPr lang="zh-CN" altLang="zh-CN" dirty="0" smtClean="0"/>
              <a:t>第二级</a:t>
            </a:r>
          </a:p>
        </p:txBody>
      </p:sp>
      <p:sp>
        <p:nvSpPr>
          <p:cNvPr id="1029"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969697"/>
                </a:solidFill>
                <a:latin typeface="Arial" panose="020B0604020202020204" pitchFamily="34" charset="0"/>
                <a:ea typeface="宋体" panose="02010600030101010101" pitchFamily="2" charset="-122"/>
              </a:defRPr>
            </a:lvl1pPr>
          </a:lstStyle>
          <a:p>
            <a:pPr>
              <a:defRPr/>
            </a:pPr>
            <a:endParaRPr lang="en-US"/>
          </a:p>
        </p:txBody>
      </p:sp>
      <p:sp>
        <p:nvSpPr>
          <p:cNvPr id="1030"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969697"/>
                </a:solidFill>
                <a:latin typeface="Arial" panose="020B0604020202020204" pitchFamily="34" charset="0"/>
                <a:ea typeface="宋体" panose="02010600030101010101" pitchFamily="2" charset="-122"/>
              </a:defRPr>
            </a:lvl1pPr>
          </a:lstStyle>
          <a:p>
            <a:pPr>
              <a:defRPr/>
            </a:pPr>
            <a:endParaRPr lang="zh-CN" altLang="en-US"/>
          </a:p>
        </p:txBody>
      </p:sp>
      <p:sp>
        <p:nvSpPr>
          <p:cNvPr id="1031"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969697"/>
                </a:solidFill>
              </a:defRPr>
            </a:lvl1pPr>
          </a:lstStyle>
          <a:p>
            <a:fld id="{BAB39A69-EA75-42C6-9FBA-6D8C093FDD2D}" type="slidenum">
              <a:rPr lang="zh-CN" altLang="en-US"/>
              <a:pPr/>
              <a:t>‹#›</a:t>
            </a:fld>
            <a:endParaRPr lang="en-US" altLang="zh-CN"/>
          </a:p>
        </p:txBody>
      </p:sp>
      <p:grpSp>
        <p:nvGrpSpPr>
          <p:cNvPr id="4" name="组合 3"/>
          <p:cNvGrpSpPr/>
          <p:nvPr/>
        </p:nvGrpSpPr>
        <p:grpSpPr>
          <a:xfrm>
            <a:off x="467715" y="404790"/>
            <a:ext cx="8230473" cy="504035"/>
            <a:chOff x="467715" y="404790"/>
            <a:chExt cx="8230473" cy="504035"/>
          </a:xfrm>
        </p:grpSpPr>
        <p:pic>
          <p:nvPicPr>
            <p:cNvPr id="8" name="Picture 2" descr="E:\Grace的工作文档\爱猫新媒体\{E29209D6-34D9-4F60-ADDC-212D29AF94F8} - 副本.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userDrawn="1"/>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eaLnBrk="0" fontAlgn="base" hangingPunct="0">
        <a:lnSpc>
          <a:spcPct val="90000"/>
        </a:lnSpc>
        <a:spcBef>
          <a:spcPct val="0"/>
        </a:spcBef>
        <a:spcAft>
          <a:spcPct val="0"/>
        </a:spcAft>
        <a:defRPr sz="2800" b="1" kern="1200">
          <a:solidFill>
            <a:schemeClr val="tx1">
              <a:lumMod val="75000"/>
            </a:schemeClr>
          </a:solidFill>
          <a:latin typeface="+mj-lt"/>
          <a:ea typeface="+mj-ea"/>
          <a:cs typeface="+mj-cs"/>
        </a:defRPr>
      </a:lvl1pPr>
      <a:lvl2pPr algn="l" rtl="0" eaLnBrk="0" fontAlgn="base" hangingPunct="0">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000" b="1">
          <a:solidFill>
            <a:srgbClr val="963B22"/>
          </a:solidFill>
          <a:latin typeface="Arial Black" panose="020B0A04020102020204" pitchFamily="34" charset="0"/>
          <a:ea typeface="微软雅黑" panose="020B0503020204020204" pitchFamily="34" charset="-122"/>
        </a:defRPr>
      </a:lvl9pPr>
    </p:titleStyle>
    <p:bodyStyle>
      <a:lvl1pPr marL="357188" indent="-357188" algn="just" rtl="0" eaLnBrk="0" fontAlgn="base" hangingPunct="0">
        <a:spcBef>
          <a:spcPts val="1800"/>
        </a:spcBef>
        <a:spcAft>
          <a:spcPct val="0"/>
        </a:spcAft>
        <a:buClr>
          <a:srgbClr val="963B22"/>
        </a:buClr>
        <a:buSzPct val="60000"/>
        <a:buFont typeface="Wingdings" pitchFamily="2" charset="2"/>
        <a:buChar char=""/>
        <a:defRPr sz="2000" kern="1200">
          <a:solidFill>
            <a:schemeClr val="tx1">
              <a:lumMod val="75000"/>
            </a:schemeClr>
          </a:solidFill>
          <a:latin typeface="+mn-lt"/>
          <a:ea typeface="+mn-ea"/>
          <a:cs typeface="+mn-cs"/>
        </a:defRPr>
      </a:lvl1pPr>
      <a:lvl2pPr marL="357188" indent="-357188" algn="just" rtl="0" eaLnBrk="0" fontAlgn="base" hangingPunct="0">
        <a:lnSpc>
          <a:spcPct val="130000"/>
        </a:lnSpc>
        <a:spcBef>
          <a:spcPct val="0"/>
        </a:spcBef>
        <a:spcAft>
          <a:spcPts val="600"/>
        </a:spcAft>
        <a:buClr>
          <a:srgbClr val="F2C37D"/>
        </a:buClr>
        <a:buFont typeface="幼圆" pitchFamily="49" charset="-122"/>
        <a:buChar char=" "/>
        <a:defRPr sz="1600" kern="1200">
          <a:solidFill>
            <a:schemeClr val="tx1">
              <a:lumMod val="75000"/>
            </a:schemeClr>
          </a:solidFill>
          <a:latin typeface="幼圆" panose="02010509060101010101" pitchFamily="49" charset="-122"/>
          <a:ea typeface="幼圆" panose="02010509060101010101" pitchFamily="49" charset="-122"/>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幼圆" panose="02010509060101010101" pitchFamily="49" charset="-122"/>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幼圆" panose="02010509060101010101" pitchFamily="49" charset="-122"/>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6" y="5057334"/>
            <a:ext cx="9149345" cy="182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ctrTitle" idx="4294967295"/>
          </p:nvPr>
        </p:nvSpPr>
        <p:spPr>
          <a:xfrm>
            <a:off x="1619794" y="1700880"/>
            <a:ext cx="6838405" cy="2016125"/>
          </a:xfrm>
          <a:noFill/>
        </p:spPr>
        <p:txBody>
          <a:bodyPr/>
          <a:lstStyle/>
          <a:p>
            <a:pPr algn="ctr" eaLnBrk="1" hangingPunct="1">
              <a:lnSpc>
                <a:spcPct val="150000"/>
              </a:lnSpc>
            </a:pPr>
            <a:r>
              <a:rPr lang="en-US" altLang="zh-CN" sz="4000" dirty="0" smtClean="0">
                <a:solidFill>
                  <a:srgbClr val="FF0000"/>
                </a:solidFill>
                <a:latin typeface="+mn-ea"/>
                <a:ea typeface="+mn-ea"/>
                <a:sym typeface="华文隶书" pitchFamily="2" charset="-122"/>
              </a:rPr>
              <a:t>Android Coding</a:t>
            </a:r>
            <a:r>
              <a:rPr lang="zh-CN" altLang="en-US" sz="4000" dirty="0" smtClean="0">
                <a:solidFill>
                  <a:srgbClr val="FF0000"/>
                </a:solidFill>
                <a:latin typeface="+mn-ea"/>
                <a:ea typeface="+mn-ea"/>
                <a:sym typeface="华文隶书" pitchFamily="2" charset="-122"/>
              </a:rPr>
              <a:t>规范与</a:t>
            </a:r>
            <a:r>
              <a:rPr lang="zh-CN" altLang="en-US" sz="4000" dirty="0">
                <a:solidFill>
                  <a:srgbClr val="FF0000"/>
                </a:solidFill>
                <a:latin typeface="+mn-ea"/>
                <a:sym typeface="华文隶书" pitchFamily="2" charset="-122"/>
              </a:rPr>
              <a:t>统一</a:t>
            </a:r>
            <a:r>
              <a:rPr lang="zh-CN" altLang="en-US" sz="4000" dirty="0" smtClean="0">
                <a:solidFill>
                  <a:srgbClr val="FF0000"/>
                </a:solidFill>
                <a:latin typeface="+mn-ea"/>
                <a:ea typeface="+mn-ea"/>
                <a:sym typeface="华文隶书" pitchFamily="2" charset="-122"/>
              </a:rPr>
              <a:t>团队代码风格</a:t>
            </a:r>
            <a:endParaRPr lang="en-US" altLang="zh-CN" sz="4000" dirty="0" smtClean="0">
              <a:solidFill>
                <a:srgbClr val="FF0000"/>
              </a:solidFill>
              <a:latin typeface="+mn-ea"/>
              <a:ea typeface="+mn-ea"/>
              <a:sym typeface="华文隶书" pitchFamily="2" charset="-122"/>
            </a:endParaRPr>
          </a:p>
        </p:txBody>
      </p:sp>
      <p:sp>
        <p:nvSpPr>
          <p:cNvPr id="13315" name="Text Box 4"/>
          <p:cNvSpPr>
            <a:spLocks noChangeArrowheads="1"/>
          </p:cNvSpPr>
          <p:nvPr/>
        </p:nvSpPr>
        <p:spPr bwMode="auto">
          <a:xfrm>
            <a:off x="-5346" y="5805165"/>
            <a:ext cx="91493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ts val="1800"/>
              </a:spcBef>
              <a:buClr>
                <a:srgbClr val="963B22"/>
              </a:buClr>
              <a:buSzPct val="60000"/>
              <a:buFont typeface="Wingdings" pitchFamily="2" charset="2"/>
              <a:buChar char=""/>
              <a:defRPr sz="2000">
                <a:solidFill>
                  <a:srgbClr val="732C14"/>
                </a:solidFill>
                <a:latin typeface="Arial" charset="0"/>
                <a:ea typeface="微软雅黑" pitchFamily="34" charset="-122"/>
              </a:defRPr>
            </a:lvl1pPr>
            <a:lvl2pPr marL="742950" indent="-285750" algn="just">
              <a:lnSpc>
                <a:spcPct val="130000"/>
              </a:lnSpc>
              <a:spcAft>
                <a:spcPts val="600"/>
              </a:spcAft>
              <a:buClr>
                <a:srgbClr val="F2C37D"/>
              </a:buClr>
              <a:buFont typeface="幼圆" pitchFamily="49" charset="-122"/>
              <a:buChar char=" "/>
              <a:defRPr sz="1600">
                <a:solidFill>
                  <a:srgbClr val="7D7D7D"/>
                </a:solidFill>
                <a:latin typeface="幼圆" pitchFamily="49" charset="-122"/>
                <a:ea typeface="幼圆" pitchFamily="49" charset="-122"/>
              </a:defRPr>
            </a:lvl2pPr>
            <a:lvl3pPr marL="1143000" indent="-228600">
              <a:lnSpc>
                <a:spcPct val="90000"/>
              </a:lnSpc>
              <a:spcBef>
                <a:spcPts val="500"/>
              </a:spcBef>
              <a:buFont typeface="Arial" charset="0"/>
              <a:buChar char="•"/>
              <a:defRPr sz="2000">
                <a:solidFill>
                  <a:schemeClr val="tx1"/>
                </a:solidFill>
                <a:latin typeface="Arial" charset="0"/>
                <a:ea typeface="幼圆" pitchFamily="49" charset="-122"/>
              </a:defRPr>
            </a:lvl3pPr>
            <a:lvl4pPr marL="1600200" indent="-228600">
              <a:lnSpc>
                <a:spcPct val="90000"/>
              </a:lnSpc>
              <a:spcBef>
                <a:spcPts val="500"/>
              </a:spcBef>
              <a:buFont typeface="Arial" charset="0"/>
              <a:buChar char="•"/>
              <a:defRPr>
                <a:solidFill>
                  <a:schemeClr val="tx1"/>
                </a:solidFill>
                <a:latin typeface="Arial" charset="0"/>
                <a:ea typeface="幼圆" pitchFamily="49" charset="-122"/>
              </a:defRPr>
            </a:lvl4pPr>
            <a:lvl5pPr marL="2057400" indent="-228600">
              <a:lnSpc>
                <a:spcPct val="90000"/>
              </a:lnSpc>
              <a:spcBef>
                <a:spcPts val="500"/>
              </a:spcBef>
              <a:buFont typeface="Arial" charset="0"/>
              <a:buChar char="•"/>
              <a:defRPr>
                <a:solidFill>
                  <a:schemeClr val="tx1"/>
                </a:solidFill>
                <a:latin typeface="Arial" charset="0"/>
                <a:ea typeface="幼圆" pitchFamily="49"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9pPr>
          </a:lstStyle>
          <a:p>
            <a:pPr algn="ctr" eaLnBrk="1" hangingPunct="1">
              <a:spcBef>
                <a:spcPct val="50000"/>
              </a:spcBef>
              <a:buClrTx/>
              <a:buSzTx/>
              <a:buFont typeface="Arial" charset="0"/>
              <a:buNone/>
            </a:pPr>
            <a:r>
              <a:rPr lang="zh-CN" altLang="en-US" sz="1400" b="1" dirty="0" smtClean="0">
                <a:solidFill>
                  <a:schemeClr val="tx1">
                    <a:lumMod val="50000"/>
                  </a:schemeClr>
                </a:solidFill>
                <a:latin typeface="+mn-ea"/>
                <a:ea typeface="+mn-ea"/>
              </a:rPr>
              <a:t>深圳市爱猫新媒体</a:t>
            </a:r>
            <a:r>
              <a:rPr lang="zh-CN" altLang="en-US" sz="1400" b="1" dirty="0" smtClean="0">
                <a:solidFill>
                  <a:schemeClr val="tx1">
                    <a:lumMod val="50000"/>
                  </a:schemeClr>
                </a:solidFill>
                <a:latin typeface="+mn-ea"/>
              </a:rPr>
              <a:t>网络</a:t>
            </a:r>
            <a:r>
              <a:rPr lang="zh-CN" altLang="en-US" sz="1400" b="1" dirty="0" smtClean="0">
                <a:solidFill>
                  <a:schemeClr val="tx1">
                    <a:lumMod val="50000"/>
                  </a:schemeClr>
                </a:solidFill>
                <a:latin typeface="+mn-ea"/>
                <a:ea typeface="+mn-ea"/>
              </a:rPr>
              <a:t>科技</a:t>
            </a:r>
            <a:r>
              <a:rPr lang="zh-CN" altLang="en-US" sz="1400" b="1" dirty="0">
                <a:solidFill>
                  <a:schemeClr val="tx1">
                    <a:lumMod val="50000"/>
                  </a:schemeClr>
                </a:solidFill>
                <a:latin typeface="+mn-ea"/>
                <a:ea typeface="+mn-ea"/>
              </a:rPr>
              <a:t>有限公司       </a:t>
            </a:r>
            <a:endParaRPr lang="en-US" altLang="zh-CN" sz="1400" b="1" dirty="0">
              <a:solidFill>
                <a:schemeClr val="tx1">
                  <a:lumMod val="50000"/>
                </a:schemeClr>
              </a:solidFill>
              <a:latin typeface="+mn-ea"/>
              <a:ea typeface="+mn-ea"/>
              <a:sym typeface="Arial Black" pitchFamily="34" charset="0"/>
            </a:endParaRPr>
          </a:p>
        </p:txBody>
      </p:sp>
      <p:pic>
        <p:nvPicPr>
          <p:cNvPr id="10" name="Picture 2" descr="E:\Grace的工作文档\爱猫新媒体\{E29209D6-34D9-4F60-ADDC-212D29AF94F8} - 副本.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20" y="304990"/>
            <a:ext cx="2592180" cy="615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代码规范</a:t>
            </a:r>
            <a:r>
              <a:rPr lang="en-US" altLang="zh-CN" dirty="0" smtClean="0"/>
              <a:t>-</a:t>
            </a:r>
            <a:r>
              <a:rPr lang="zh-CN" altLang="en-US" dirty="0" smtClean="0"/>
              <a:t>注释</a:t>
            </a:r>
            <a:endParaRPr lang="zh-CN" altLang="en-US" dirty="0"/>
          </a:p>
        </p:txBody>
      </p:sp>
      <p:sp>
        <p:nvSpPr>
          <p:cNvPr id="3" name="内容占位符 2"/>
          <p:cNvSpPr>
            <a:spLocks noGrp="1"/>
          </p:cNvSpPr>
          <p:nvPr>
            <p:ph idx="1"/>
          </p:nvPr>
        </p:nvSpPr>
        <p:spPr>
          <a:xfrm>
            <a:off x="444500" y="1196845"/>
            <a:ext cx="8256588" cy="5313363"/>
          </a:xfrm>
        </p:spPr>
        <p:txBody>
          <a:bodyPr/>
          <a:lstStyle/>
          <a:p>
            <a:r>
              <a:rPr lang="zh-CN" altLang="en-US" dirty="0" smtClean="0"/>
              <a:t>不要学国外源码写英文注释</a:t>
            </a:r>
            <a:endParaRPr lang="en-US" altLang="zh-CN" dirty="0" smtClean="0"/>
          </a:p>
          <a:p>
            <a:r>
              <a:rPr lang="en-US" altLang="zh-CN" dirty="0" smtClean="0"/>
              <a:t>Eclipse</a:t>
            </a:r>
            <a:r>
              <a:rPr lang="zh-CN" altLang="en-US" dirty="0" smtClean="0"/>
              <a:t>注释快捷键 </a:t>
            </a:r>
            <a:r>
              <a:rPr lang="en-US" altLang="zh-CN" dirty="0" err="1" smtClean="0"/>
              <a:t>Shift+Alt+F</a:t>
            </a:r>
            <a:r>
              <a:rPr lang="zh-CN" altLang="en-US" dirty="0" smtClean="0"/>
              <a:t>，按照注释模板进行注释</a:t>
            </a:r>
            <a:endParaRPr lang="en-US" altLang="zh-CN" dirty="0" smtClean="0"/>
          </a:p>
          <a:p>
            <a:r>
              <a:rPr lang="zh-CN" altLang="en-US" dirty="0"/>
              <a:t>类注</a:t>
            </a:r>
            <a:r>
              <a:rPr lang="zh-CN" altLang="en-US" dirty="0" smtClean="0"/>
              <a:t>释</a:t>
            </a:r>
            <a:endParaRPr lang="en-US" altLang="zh-CN" dirty="0" smtClean="0"/>
          </a:p>
          <a:p>
            <a:endParaRPr lang="en-US" altLang="zh-CN" dirty="0"/>
          </a:p>
          <a:p>
            <a:endParaRPr lang="en-US" altLang="zh-CN" dirty="0"/>
          </a:p>
          <a:p>
            <a:endParaRPr lang="en-US" altLang="zh-CN" dirty="0" smtClean="0"/>
          </a:p>
          <a:p>
            <a:endParaRPr lang="en-US" altLang="zh-CN" dirty="0"/>
          </a:p>
          <a:p>
            <a:r>
              <a:rPr lang="zh-CN" altLang="en-US" dirty="0" smtClean="0"/>
              <a:t>变量注释</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115760" y="5373135"/>
            <a:ext cx="4933950" cy="895350"/>
          </a:xfrm>
          <a:prstGeom prst="rect">
            <a:avLst/>
          </a:prstGeom>
        </p:spPr>
      </p:pic>
      <p:pic>
        <p:nvPicPr>
          <p:cNvPr id="8" name="图片 7"/>
          <p:cNvPicPr>
            <a:picLocks noChangeAspect="1"/>
          </p:cNvPicPr>
          <p:nvPr/>
        </p:nvPicPr>
        <p:blipFill>
          <a:blip r:embed="rId3"/>
          <a:stretch>
            <a:fillRect/>
          </a:stretch>
        </p:blipFill>
        <p:spPr>
          <a:xfrm>
            <a:off x="1021322" y="2780955"/>
            <a:ext cx="6067425" cy="1581150"/>
          </a:xfrm>
          <a:prstGeom prst="rect">
            <a:avLst/>
          </a:prstGeom>
        </p:spPr>
      </p:pic>
    </p:spTree>
    <p:extLst>
      <p:ext uri="{BB962C8B-B14F-4D97-AF65-F5344CB8AC3E}">
        <p14:creationId xmlns:p14="http://schemas.microsoft.com/office/powerpoint/2010/main" val="254733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代码规范</a:t>
            </a:r>
            <a:r>
              <a:rPr lang="en-US" altLang="zh-CN" dirty="0" smtClean="0"/>
              <a:t>-</a:t>
            </a:r>
            <a:r>
              <a:rPr lang="zh-CN" altLang="en-US" dirty="0" smtClean="0"/>
              <a:t>注释</a:t>
            </a:r>
            <a:endParaRPr lang="zh-CN" altLang="en-US" dirty="0"/>
          </a:p>
        </p:txBody>
      </p:sp>
      <p:sp>
        <p:nvSpPr>
          <p:cNvPr id="4" name="内容占位符 3"/>
          <p:cNvSpPr>
            <a:spLocks noGrp="1"/>
          </p:cNvSpPr>
          <p:nvPr>
            <p:ph idx="1"/>
          </p:nvPr>
        </p:nvSpPr>
        <p:spPr/>
        <p:txBody>
          <a:bodyPr/>
          <a:lstStyle/>
          <a:p>
            <a:r>
              <a:rPr lang="zh-CN" altLang="en-US" dirty="0"/>
              <a:t>方</a:t>
            </a:r>
            <a:r>
              <a:rPr lang="zh-CN" altLang="en-US" dirty="0" smtClean="0"/>
              <a:t>法注释</a:t>
            </a:r>
            <a:endParaRPr lang="zh-CN" altLang="en-US" dirty="0"/>
          </a:p>
        </p:txBody>
      </p:sp>
      <p:pic>
        <p:nvPicPr>
          <p:cNvPr id="7" name="图片 6"/>
          <p:cNvPicPr>
            <a:picLocks noChangeAspect="1"/>
          </p:cNvPicPr>
          <p:nvPr/>
        </p:nvPicPr>
        <p:blipFill>
          <a:blip r:embed="rId2"/>
          <a:stretch>
            <a:fillRect/>
          </a:stretch>
        </p:blipFill>
        <p:spPr>
          <a:xfrm>
            <a:off x="611725" y="1844891"/>
            <a:ext cx="8102324" cy="3600250"/>
          </a:xfrm>
          <a:prstGeom prst="rect">
            <a:avLst/>
          </a:prstGeom>
        </p:spPr>
      </p:pic>
    </p:spTree>
    <p:extLst>
      <p:ext uri="{BB962C8B-B14F-4D97-AF65-F5344CB8AC3E}">
        <p14:creationId xmlns:p14="http://schemas.microsoft.com/office/powerpoint/2010/main" val="56628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代码规范</a:t>
            </a:r>
            <a:r>
              <a:rPr lang="en-US" altLang="zh-CN" dirty="0" smtClean="0"/>
              <a:t>-</a:t>
            </a:r>
            <a:r>
              <a:rPr lang="zh-CN" altLang="en-US" dirty="0" smtClean="0"/>
              <a:t>其他</a:t>
            </a:r>
            <a:endParaRPr lang="zh-CN" altLang="en-US" dirty="0"/>
          </a:p>
        </p:txBody>
      </p:sp>
      <p:sp>
        <p:nvSpPr>
          <p:cNvPr id="3" name="内容占位符 2"/>
          <p:cNvSpPr>
            <a:spLocks noGrp="1"/>
          </p:cNvSpPr>
          <p:nvPr>
            <p:ph idx="1"/>
          </p:nvPr>
        </p:nvSpPr>
        <p:spPr/>
        <p:txBody>
          <a:bodyPr/>
          <a:lstStyle/>
          <a:p>
            <a:r>
              <a:rPr lang="zh-CN" altLang="en-US" dirty="0" smtClean="0"/>
              <a:t>方法之间加空行，同一流程的方法代码放在一块区域</a:t>
            </a:r>
            <a:endParaRPr lang="en-US" altLang="zh-CN" dirty="0" smtClean="0"/>
          </a:p>
          <a:p>
            <a:r>
              <a:rPr lang="zh-CN" altLang="en-US" dirty="0" smtClean="0"/>
              <a:t>成员变量放在类的头位置，同类型的属性放在一块区域可不空行，不同类型的空行</a:t>
            </a:r>
            <a:endParaRPr lang="en-US" altLang="zh-CN" dirty="0" smtClean="0"/>
          </a:p>
          <a:p>
            <a:r>
              <a:rPr lang="zh-CN" altLang="en-US" dirty="0" smtClean="0"/>
              <a:t>操</a:t>
            </a:r>
            <a:r>
              <a:rPr lang="zh-CN" altLang="en-US" dirty="0"/>
              <a:t>作</a:t>
            </a:r>
            <a:r>
              <a:rPr lang="zh-CN" altLang="en-US" dirty="0" smtClean="0"/>
              <a:t>符前后加空格</a:t>
            </a:r>
            <a:endParaRPr lang="en-US" altLang="zh-CN" dirty="0" smtClean="0"/>
          </a:p>
          <a:p>
            <a:r>
              <a:rPr lang="zh-CN" altLang="en-US" dirty="0"/>
              <a:t>所</a:t>
            </a:r>
            <a:r>
              <a:rPr lang="zh-CN" altLang="en-US" dirty="0" smtClean="0"/>
              <a:t>有方法、变量无需公开的情况下全部使用</a:t>
            </a:r>
            <a:r>
              <a:rPr lang="en-US" altLang="zh-CN" dirty="0" smtClean="0"/>
              <a:t>private</a:t>
            </a:r>
            <a:r>
              <a:rPr lang="zh-CN" altLang="en-US" dirty="0" smtClean="0"/>
              <a:t>，</a:t>
            </a:r>
            <a:r>
              <a:rPr lang="zh-CN" altLang="zh-CN" dirty="0"/>
              <a:t>尽量限制成员函数的可见</a:t>
            </a:r>
            <a:r>
              <a:rPr lang="zh-CN" altLang="zh-CN" dirty="0" smtClean="0"/>
              <a:t>性</a:t>
            </a:r>
            <a:r>
              <a:rPr lang="zh-CN" altLang="en-US" dirty="0" smtClean="0"/>
              <a:t>，</a:t>
            </a:r>
            <a:r>
              <a:rPr lang="zh-CN" altLang="zh-CN" dirty="0"/>
              <a:t>如果成员函数没必要公有</a:t>
            </a:r>
            <a:r>
              <a:rPr lang="en-US" altLang="zh-CN" dirty="0"/>
              <a:t> (public)</a:t>
            </a:r>
            <a:r>
              <a:rPr lang="zh-CN" altLang="zh-CN" dirty="0"/>
              <a:t>，就定义为保护</a:t>
            </a:r>
            <a:r>
              <a:rPr lang="en-US" altLang="zh-CN" dirty="0"/>
              <a:t> (protected)</a:t>
            </a:r>
            <a:r>
              <a:rPr lang="zh-CN" altLang="zh-CN" dirty="0"/>
              <a:t>；没必要保护</a:t>
            </a:r>
            <a:r>
              <a:rPr lang="en-US" altLang="zh-CN" dirty="0"/>
              <a:t> (protected)</a:t>
            </a:r>
            <a:r>
              <a:rPr lang="zh-CN" altLang="zh-CN" dirty="0"/>
              <a:t>，就定义为私有</a:t>
            </a:r>
            <a:r>
              <a:rPr lang="en-US" altLang="zh-CN" dirty="0"/>
              <a:t> (private</a:t>
            </a:r>
            <a:r>
              <a:rPr lang="en-US" altLang="zh-CN" dirty="0" smtClean="0"/>
              <a:t>)</a:t>
            </a:r>
          </a:p>
          <a:p>
            <a:r>
              <a:rPr lang="zh-CN" altLang="en-US" dirty="0"/>
              <a:t>代</a:t>
            </a:r>
            <a:r>
              <a:rPr lang="zh-CN" altLang="en-US" dirty="0" smtClean="0"/>
              <a:t>码</a:t>
            </a:r>
            <a:r>
              <a:rPr lang="en-US" altLang="zh-CN" dirty="0" smtClean="0"/>
              <a:t>Format</a:t>
            </a:r>
            <a:r>
              <a:rPr lang="zh-CN" altLang="en-US" dirty="0" smtClean="0"/>
              <a:t>，在</a:t>
            </a:r>
            <a:r>
              <a:rPr lang="en-US" altLang="zh-CN" dirty="0" smtClean="0"/>
              <a:t>XML</a:t>
            </a:r>
            <a:r>
              <a:rPr lang="zh-CN" altLang="en-US" dirty="0"/>
              <a:t>代</a:t>
            </a:r>
            <a:r>
              <a:rPr lang="zh-CN" altLang="en-US" dirty="0" smtClean="0"/>
              <a:t>码或</a:t>
            </a:r>
            <a:r>
              <a:rPr lang="en-US" altLang="zh-CN" dirty="0" smtClean="0"/>
              <a:t>Java</a:t>
            </a:r>
            <a:r>
              <a:rPr lang="zh-CN" altLang="en-US" dirty="0" smtClean="0"/>
              <a:t>代码格式不正确的时候可使用</a:t>
            </a:r>
            <a:r>
              <a:rPr lang="en-US" altLang="zh-CN" dirty="0" smtClean="0"/>
              <a:t>Eclipse</a:t>
            </a:r>
            <a:r>
              <a:rPr lang="zh-CN" altLang="en-US" dirty="0" smtClean="0"/>
              <a:t>快捷键进行</a:t>
            </a:r>
            <a:r>
              <a:rPr lang="en-US" altLang="zh-CN" dirty="0" smtClean="0"/>
              <a:t>Format</a:t>
            </a:r>
            <a:r>
              <a:rPr lang="zh-CN" altLang="en-US" dirty="0" smtClean="0"/>
              <a:t>（</a:t>
            </a:r>
            <a:r>
              <a:rPr lang="en-US" altLang="zh-CN" dirty="0" err="1" smtClean="0"/>
              <a:t>Ctrl+Shift+F</a:t>
            </a:r>
            <a:r>
              <a:rPr lang="zh-CN" altLang="en-US" dirty="0" smtClean="0"/>
              <a:t>）。但是如果自己的代码足够规范的情况下使用</a:t>
            </a:r>
            <a:r>
              <a:rPr lang="en-US" altLang="zh-CN" dirty="0" smtClean="0"/>
              <a:t>Format</a:t>
            </a:r>
            <a:r>
              <a:rPr lang="zh-CN" altLang="en-US" dirty="0" smtClean="0"/>
              <a:t>会导致代码空行变化，这种情况下不要使用</a:t>
            </a:r>
            <a:r>
              <a:rPr lang="en-US" altLang="zh-CN" dirty="0" smtClean="0"/>
              <a:t>Format</a:t>
            </a:r>
            <a:endParaRPr lang="zh-CN" altLang="zh-CN" dirty="0"/>
          </a:p>
          <a:p>
            <a:endParaRPr lang="en-US" altLang="zh-CN" dirty="0" smtClean="0"/>
          </a:p>
        </p:txBody>
      </p:sp>
    </p:spTree>
    <p:extLst>
      <p:ext uri="{BB962C8B-B14F-4D97-AF65-F5344CB8AC3E}">
        <p14:creationId xmlns:p14="http://schemas.microsoft.com/office/powerpoint/2010/main" val="416966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a:t>
            </a:r>
          </a:p>
        </p:txBody>
      </p:sp>
      <p:sp>
        <p:nvSpPr>
          <p:cNvPr id="8" name="内容占位符 7"/>
          <p:cNvSpPr>
            <a:spLocks noGrp="1"/>
          </p:cNvSpPr>
          <p:nvPr>
            <p:ph idx="1"/>
          </p:nvPr>
        </p:nvSpPr>
        <p:spPr/>
        <p:txBody>
          <a:bodyPr/>
          <a:lstStyle/>
          <a:p>
            <a:r>
              <a:rPr lang="zh-CN" altLang="en-US" dirty="0"/>
              <a:t>刘远</a:t>
            </a:r>
            <a:r>
              <a:rPr lang="zh-CN" altLang="en-US" dirty="0" smtClean="0"/>
              <a:t>彬补充</a:t>
            </a:r>
            <a:endParaRPr lang="en-US" altLang="zh-CN" dirty="0" smtClean="0"/>
          </a:p>
          <a:p>
            <a:r>
              <a:rPr lang="zh-CN" altLang="en-US" dirty="0" smtClean="0"/>
              <a:t>刘群山补充</a:t>
            </a:r>
            <a:endParaRPr lang="zh-CN" altLang="en-US" dirty="0"/>
          </a:p>
        </p:txBody>
      </p:sp>
    </p:spTree>
    <p:extLst>
      <p:ext uri="{BB962C8B-B14F-4D97-AF65-F5344CB8AC3E}">
        <p14:creationId xmlns:p14="http://schemas.microsoft.com/office/powerpoint/2010/main" val="126323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a:t>
            </a:r>
            <a:r>
              <a:rPr lang="zh-CN" altLang="en-US" dirty="0" smtClean="0"/>
              <a:t>码可读性</a:t>
            </a:r>
            <a:endParaRPr lang="zh-CN" altLang="en-US" dirty="0"/>
          </a:p>
        </p:txBody>
      </p:sp>
      <p:sp>
        <p:nvSpPr>
          <p:cNvPr id="8" name="内容占位符 7"/>
          <p:cNvSpPr>
            <a:spLocks noGrp="1"/>
          </p:cNvSpPr>
          <p:nvPr>
            <p:ph idx="1"/>
          </p:nvPr>
        </p:nvSpPr>
        <p:spPr/>
        <p:txBody>
          <a:bodyPr/>
          <a:lstStyle/>
          <a:p>
            <a:r>
              <a:rPr lang="zh-CN" altLang="en-US" dirty="0"/>
              <a:t>代码书写层</a:t>
            </a:r>
            <a:r>
              <a:rPr lang="zh-CN" altLang="en-US" dirty="0" smtClean="0"/>
              <a:t>次</a:t>
            </a:r>
            <a:endParaRPr lang="en-US" altLang="zh-CN" dirty="0" smtClean="0"/>
          </a:p>
          <a:p>
            <a:r>
              <a:rPr lang="zh-CN" altLang="en-US" dirty="0"/>
              <a:t>一</a:t>
            </a:r>
            <a:r>
              <a:rPr lang="zh-CN" altLang="en-US" dirty="0" smtClean="0"/>
              <a:t>个方法只干一个事情，例如</a:t>
            </a:r>
            <a:r>
              <a:rPr lang="en-US" altLang="zh-CN" dirty="0" err="1" smtClean="0"/>
              <a:t>init</a:t>
            </a:r>
            <a:r>
              <a:rPr lang="zh-CN" altLang="en-US" dirty="0" smtClean="0"/>
              <a:t>方法中不要放事件处理的内部类</a:t>
            </a:r>
            <a:endParaRPr lang="en-US" altLang="zh-CN" dirty="0" smtClean="0"/>
          </a:p>
          <a:p>
            <a:r>
              <a:rPr lang="zh-CN" altLang="en-US" dirty="0"/>
              <a:t>接口的实现 </a:t>
            </a:r>
            <a:r>
              <a:rPr lang="zh-CN" altLang="en-US" dirty="0" smtClean="0"/>
              <a:t>，在实现接口时使</a:t>
            </a:r>
            <a:r>
              <a:rPr lang="zh-CN" altLang="en-US" dirty="0"/>
              <a:t>用</a:t>
            </a:r>
            <a:r>
              <a:rPr lang="zh-CN" altLang="en-US" dirty="0" smtClean="0"/>
              <a:t>匿</a:t>
            </a:r>
            <a:r>
              <a:rPr lang="zh-CN" altLang="en-US" dirty="0"/>
              <a:t>名内部类和当前</a:t>
            </a:r>
            <a:r>
              <a:rPr lang="zh-CN" altLang="en-US" dirty="0" smtClean="0"/>
              <a:t>类实现的</a:t>
            </a:r>
            <a:r>
              <a:rPr lang="zh-CN" altLang="en-US" dirty="0"/>
              <a:t>选</a:t>
            </a:r>
            <a:r>
              <a:rPr lang="zh-CN" altLang="en-US" dirty="0" smtClean="0"/>
              <a:t>择</a:t>
            </a:r>
            <a:endParaRPr lang="en-US" altLang="zh-CN" dirty="0" smtClean="0"/>
          </a:p>
          <a:p>
            <a:r>
              <a:rPr lang="en-US" altLang="zh-CN" dirty="0"/>
              <a:t>Handler</a:t>
            </a:r>
            <a:r>
              <a:rPr lang="zh-CN" altLang="en-US" dirty="0"/>
              <a:t>的使</a:t>
            </a:r>
            <a:r>
              <a:rPr lang="zh-CN" altLang="en-US" dirty="0" smtClean="0"/>
              <a:t>用，不</a:t>
            </a:r>
            <a:r>
              <a:rPr lang="zh-CN" altLang="en-US" dirty="0"/>
              <a:t>通过</a:t>
            </a:r>
            <a:r>
              <a:rPr lang="en-US" altLang="zh-CN" dirty="0"/>
              <a:t>Handler</a:t>
            </a:r>
            <a:r>
              <a:rPr lang="zh-CN" altLang="en-US" dirty="0"/>
              <a:t>进行类与类之间的事件通</a:t>
            </a:r>
            <a:r>
              <a:rPr lang="zh-CN" altLang="en-US" dirty="0" smtClean="0"/>
              <a:t>知</a:t>
            </a:r>
            <a:endParaRPr lang="en-US" altLang="zh-CN" dirty="0"/>
          </a:p>
          <a:p>
            <a:r>
              <a:rPr lang="zh-CN" altLang="en-US" dirty="0" smtClean="0"/>
              <a:t>同</a:t>
            </a:r>
            <a:r>
              <a:rPr lang="zh-CN" altLang="en-US" dirty="0"/>
              <a:t>一数据结构避免多个类进行直接改</a:t>
            </a:r>
            <a:r>
              <a:rPr lang="zh-CN" altLang="en-US" dirty="0" smtClean="0"/>
              <a:t>变，例如</a:t>
            </a:r>
            <a:r>
              <a:rPr lang="en-US" altLang="zh-CN" dirty="0" smtClean="0"/>
              <a:t>Adapter</a:t>
            </a:r>
            <a:r>
              <a:rPr lang="zh-CN" altLang="en-US" dirty="0" smtClean="0"/>
              <a:t>中的</a:t>
            </a:r>
            <a:r>
              <a:rPr lang="en-US" altLang="zh-CN" dirty="0" smtClean="0"/>
              <a:t>List</a:t>
            </a:r>
            <a:r>
              <a:rPr lang="zh-CN" altLang="en-US" dirty="0" smtClean="0"/>
              <a:t>数据被</a:t>
            </a:r>
            <a:r>
              <a:rPr lang="en-US" altLang="zh-CN" dirty="0" smtClean="0"/>
              <a:t>Controller</a:t>
            </a:r>
            <a:r>
              <a:rPr lang="zh-CN" altLang="en-US" dirty="0" smtClean="0"/>
              <a:t>或</a:t>
            </a:r>
            <a:r>
              <a:rPr lang="en-US" altLang="zh-CN" dirty="0" smtClean="0"/>
              <a:t>Activity</a:t>
            </a:r>
            <a:r>
              <a:rPr lang="zh-CN" altLang="en-US" dirty="0" smtClean="0"/>
              <a:t>直接改变</a:t>
            </a:r>
            <a:endParaRPr lang="zh-CN" altLang="en-US" dirty="0"/>
          </a:p>
        </p:txBody>
      </p:sp>
    </p:spTree>
    <p:extLst>
      <p:ext uri="{BB962C8B-B14F-4D97-AF65-F5344CB8AC3E}">
        <p14:creationId xmlns:p14="http://schemas.microsoft.com/office/powerpoint/2010/main" val="264585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部分类的使用</a:t>
            </a:r>
          </a:p>
        </p:txBody>
      </p:sp>
      <p:sp>
        <p:nvSpPr>
          <p:cNvPr id="3" name="内容占位符 2"/>
          <p:cNvSpPr>
            <a:spLocks noGrp="1"/>
          </p:cNvSpPr>
          <p:nvPr>
            <p:ph idx="1"/>
          </p:nvPr>
        </p:nvSpPr>
        <p:spPr/>
        <p:txBody>
          <a:bodyPr/>
          <a:lstStyle/>
          <a:p>
            <a:pPr marL="0" indent="0">
              <a:buNone/>
            </a:pPr>
            <a:r>
              <a:rPr lang="zh-CN" altLang="en-US" dirty="0" smtClean="0"/>
              <a:t>这些类使用的话题出现在前不久的一些代码中，在业务场景中出现的比较多，另外还有很多场景大家可以记下来，在下次会议的时候总结并分享出来</a:t>
            </a:r>
            <a:endParaRPr lang="en-US" altLang="zh-CN" dirty="0" smtClean="0"/>
          </a:p>
          <a:p>
            <a:r>
              <a:rPr lang="zh-CN" altLang="en-US" dirty="0" smtClean="0"/>
              <a:t>慎</a:t>
            </a:r>
            <a:r>
              <a:rPr lang="zh-CN" altLang="en-US" dirty="0"/>
              <a:t>用</a:t>
            </a:r>
            <a:r>
              <a:rPr lang="en-US" altLang="zh-CN" dirty="0" err="1" smtClean="0"/>
              <a:t>AsyncTask</a:t>
            </a:r>
            <a:endParaRPr lang="en-US" altLang="zh-CN" dirty="0" smtClean="0"/>
          </a:p>
          <a:p>
            <a:pPr marL="0" indent="0">
              <a:buNone/>
            </a:pPr>
            <a:r>
              <a:rPr lang="en-US" altLang="zh-CN" dirty="0" smtClean="0"/>
              <a:t>1</a:t>
            </a:r>
            <a:r>
              <a:rPr lang="zh-CN" altLang="en-US" dirty="0" smtClean="0"/>
              <a:t>、由于版</a:t>
            </a:r>
            <a:r>
              <a:rPr lang="zh-CN" altLang="en-US" dirty="0"/>
              <a:t>本不一</a:t>
            </a:r>
            <a:r>
              <a:rPr lang="zh-CN" altLang="en-US" dirty="0" smtClean="0"/>
              <a:t>致，特性不一致会出现在不同系统不同效果。</a:t>
            </a:r>
            <a:endParaRPr lang="en-US" altLang="zh-CN" dirty="0"/>
          </a:p>
          <a:p>
            <a:pPr marL="0" indent="0">
              <a:buNone/>
            </a:pPr>
            <a:r>
              <a:rPr lang="en-US" altLang="zh-CN" dirty="0" smtClean="0"/>
              <a:t>2</a:t>
            </a:r>
            <a:r>
              <a:rPr lang="zh-CN" altLang="en-US" dirty="0" smtClean="0"/>
              <a:t>、内</a:t>
            </a:r>
            <a:r>
              <a:rPr lang="zh-CN" altLang="en-US" dirty="0"/>
              <a:t>部使用同一个线程池。</a:t>
            </a:r>
            <a:r>
              <a:rPr lang="zh-CN" altLang="en-US" dirty="0" smtClean="0"/>
              <a:t>当</a:t>
            </a:r>
            <a:r>
              <a:rPr lang="zh-CN" altLang="en-US" dirty="0"/>
              <a:t>图片</a:t>
            </a:r>
            <a:r>
              <a:rPr lang="zh-CN" altLang="en-US" dirty="0" smtClean="0"/>
              <a:t>下载</a:t>
            </a:r>
            <a:r>
              <a:rPr lang="en-US" altLang="zh-CN" dirty="0"/>
              <a:t>+</a:t>
            </a:r>
            <a:r>
              <a:rPr lang="zh-CN" altLang="en-US" dirty="0" smtClean="0"/>
              <a:t>数</a:t>
            </a:r>
            <a:r>
              <a:rPr lang="zh-CN" altLang="en-US" dirty="0"/>
              <a:t>据请求</a:t>
            </a:r>
            <a:r>
              <a:rPr lang="en-US" altLang="zh-CN" dirty="0"/>
              <a:t>+</a:t>
            </a:r>
            <a:r>
              <a:rPr lang="zh-CN" altLang="en-US" dirty="0"/>
              <a:t>短时间</a:t>
            </a:r>
            <a:r>
              <a:rPr lang="en-US" altLang="zh-CN" dirty="0"/>
              <a:t>DB</a:t>
            </a:r>
            <a:r>
              <a:rPr lang="zh-CN" altLang="en-US" dirty="0"/>
              <a:t>请</a:t>
            </a:r>
            <a:r>
              <a:rPr lang="zh-CN" altLang="en-US" dirty="0" smtClean="0"/>
              <a:t>求混</a:t>
            </a:r>
            <a:r>
              <a:rPr lang="zh-CN" altLang="en-US" dirty="0"/>
              <a:t>在一</a:t>
            </a:r>
            <a:r>
              <a:rPr lang="zh-CN" altLang="en-US" dirty="0" smtClean="0"/>
              <a:t>起的时候会出现请求阻塞延时的问题</a:t>
            </a:r>
            <a:endParaRPr lang="en-US" altLang="zh-CN" dirty="0" smtClean="0"/>
          </a:p>
          <a:p>
            <a:r>
              <a:rPr lang="en-US" altLang="zh-CN" dirty="0" smtClean="0"/>
              <a:t>Handler</a:t>
            </a:r>
          </a:p>
          <a:p>
            <a:pPr marL="0" indent="0">
              <a:buNone/>
            </a:pPr>
            <a:r>
              <a:rPr lang="en-US" altLang="zh-CN" dirty="0" smtClean="0"/>
              <a:t>Handler</a:t>
            </a:r>
            <a:r>
              <a:rPr lang="zh-CN" altLang="en-US" dirty="0" smtClean="0"/>
              <a:t>不光只用于</a:t>
            </a:r>
            <a:r>
              <a:rPr lang="en-US" altLang="zh-CN" dirty="0" smtClean="0"/>
              <a:t>UI</a:t>
            </a:r>
            <a:r>
              <a:rPr lang="zh-CN" altLang="en-US" dirty="0" smtClean="0"/>
              <a:t>数据的更新，也可以用在数据轮询操作的时候，类似</a:t>
            </a:r>
            <a:r>
              <a:rPr lang="en-US" altLang="zh-CN" dirty="0" smtClean="0"/>
              <a:t>Timer</a:t>
            </a:r>
            <a:r>
              <a:rPr lang="zh-CN" altLang="en-US" dirty="0" smtClean="0"/>
              <a:t>的功能可用</a:t>
            </a:r>
            <a:r>
              <a:rPr lang="en-US" altLang="zh-CN" dirty="0" smtClean="0"/>
              <a:t>Handler</a:t>
            </a:r>
            <a:r>
              <a:rPr lang="zh-CN" altLang="en-US" dirty="0" smtClean="0"/>
              <a:t>替代，减少现成开销。同时也能作为数据逻辑层的多线程操作、队列操作。</a:t>
            </a:r>
            <a:endParaRPr lang="en-US" altLang="zh-CN" dirty="0" smtClean="0"/>
          </a:p>
          <a:p>
            <a:r>
              <a:rPr lang="zh-CN" altLang="en-US" dirty="0" smtClean="0"/>
              <a:t>巧用</a:t>
            </a:r>
            <a:r>
              <a:rPr lang="en-US" altLang="zh-CN" dirty="0" smtClean="0"/>
              <a:t>V4</a:t>
            </a:r>
            <a:r>
              <a:rPr lang="zh-CN" altLang="en-US" dirty="0" smtClean="0"/>
              <a:t>包下的</a:t>
            </a:r>
            <a:r>
              <a:rPr lang="en-US" altLang="zh-CN" dirty="0" err="1" smtClean="0"/>
              <a:t>LocalBroadcastManager</a:t>
            </a:r>
            <a:r>
              <a:rPr lang="zh-CN" altLang="en-US" dirty="0" smtClean="0"/>
              <a:t>代替系统的</a:t>
            </a:r>
            <a:r>
              <a:rPr lang="en-US" altLang="zh-CN" dirty="0" smtClean="0"/>
              <a:t>Broadcast</a:t>
            </a:r>
          </a:p>
          <a:p>
            <a:pPr marL="0" indent="0">
              <a:buNone/>
            </a:pP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68648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代码分层</a:t>
            </a:r>
          </a:p>
        </p:txBody>
      </p:sp>
      <p:sp>
        <p:nvSpPr>
          <p:cNvPr id="3" name="内容占位符 2"/>
          <p:cNvSpPr>
            <a:spLocks noGrp="1"/>
          </p:cNvSpPr>
          <p:nvPr>
            <p:ph idx="1"/>
          </p:nvPr>
        </p:nvSpPr>
        <p:spPr/>
        <p:txBody>
          <a:bodyPr/>
          <a:lstStyle/>
          <a:p>
            <a:pPr marL="0" indent="0">
              <a:buNone/>
            </a:pPr>
            <a:r>
              <a:rPr lang="en-US" altLang="zh-CN" dirty="0" smtClean="0"/>
              <a:t>Android</a:t>
            </a:r>
            <a:r>
              <a:rPr lang="zh-CN" altLang="en-US" dirty="0" smtClean="0"/>
              <a:t>中使用</a:t>
            </a:r>
            <a:r>
              <a:rPr lang="en-US" altLang="zh-CN" dirty="0" smtClean="0"/>
              <a:t>MVC</a:t>
            </a:r>
            <a:r>
              <a:rPr lang="zh-CN" altLang="en-US" dirty="0" smtClean="0"/>
              <a:t>分层进行。</a:t>
            </a:r>
            <a:endParaRPr lang="en-US" altLang="zh-CN" dirty="0" smtClean="0"/>
          </a:p>
          <a:p>
            <a:r>
              <a:rPr lang="en-US" altLang="zh-CN" dirty="0" smtClean="0"/>
              <a:t>Model</a:t>
            </a:r>
            <a:r>
              <a:rPr lang="zh-CN" altLang="en-US" dirty="0" smtClean="0"/>
              <a:t>：</a:t>
            </a:r>
            <a:r>
              <a:rPr lang="en-US" altLang="zh-CN" dirty="0" smtClean="0"/>
              <a:t>API</a:t>
            </a:r>
            <a:r>
              <a:rPr lang="zh-CN" altLang="en-US" dirty="0" smtClean="0"/>
              <a:t>、</a:t>
            </a:r>
            <a:r>
              <a:rPr lang="en-US" altLang="zh-CN" dirty="0" smtClean="0"/>
              <a:t>DB</a:t>
            </a:r>
            <a:r>
              <a:rPr lang="zh-CN" altLang="en-US" dirty="0" smtClean="0"/>
              <a:t>、下载</a:t>
            </a:r>
            <a:r>
              <a:rPr lang="en-US" altLang="zh-CN" dirty="0" smtClean="0"/>
              <a:t>/</a:t>
            </a:r>
            <a:r>
              <a:rPr lang="zh-CN" altLang="en-US" dirty="0" smtClean="0"/>
              <a:t>上传管理器</a:t>
            </a:r>
            <a:endParaRPr lang="en-US" altLang="zh-CN" dirty="0" smtClean="0"/>
          </a:p>
          <a:p>
            <a:r>
              <a:rPr lang="en-US" altLang="zh-CN" dirty="0" smtClean="0"/>
              <a:t>View</a:t>
            </a:r>
            <a:r>
              <a:rPr lang="zh-CN" altLang="en-US" dirty="0" smtClean="0"/>
              <a:t>：</a:t>
            </a:r>
            <a:r>
              <a:rPr lang="en-US" altLang="zh-CN" dirty="0" smtClean="0"/>
              <a:t>XML</a:t>
            </a:r>
            <a:r>
              <a:rPr lang="zh-CN" altLang="en-US" dirty="0" smtClean="0"/>
              <a:t>、</a:t>
            </a:r>
            <a:r>
              <a:rPr lang="en-US" altLang="zh-CN" dirty="0" smtClean="0"/>
              <a:t>Widget</a:t>
            </a:r>
            <a:r>
              <a:rPr lang="zh-CN" altLang="en-US" dirty="0" smtClean="0"/>
              <a:t>、自定义控件</a:t>
            </a:r>
            <a:endParaRPr lang="en-US" altLang="zh-CN" dirty="0" smtClean="0"/>
          </a:p>
          <a:p>
            <a:r>
              <a:rPr lang="en-US" altLang="zh-CN" dirty="0" smtClean="0"/>
              <a:t>View Controller</a:t>
            </a:r>
            <a:r>
              <a:rPr lang="zh-CN" altLang="en-US" dirty="0" smtClean="0"/>
              <a:t>：</a:t>
            </a:r>
            <a:r>
              <a:rPr lang="en-US" altLang="zh-CN" dirty="0" smtClean="0"/>
              <a:t>Activity</a:t>
            </a:r>
            <a:r>
              <a:rPr lang="zh-CN" altLang="en-US" dirty="0" smtClean="0"/>
              <a:t>、</a:t>
            </a:r>
            <a:r>
              <a:rPr lang="en-US" altLang="zh-CN" dirty="0" smtClean="0"/>
              <a:t>Fragment</a:t>
            </a:r>
            <a:r>
              <a:rPr lang="zh-CN" altLang="en-US" dirty="0" smtClean="0"/>
              <a:t>、</a:t>
            </a:r>
            <a:r>
              <a:rPr lang="en-US" altLang="zh-CN" dirty="0" smtClean="0"/>
              <a:t>Adapter</a:t>
            </a:r>
          </a:p>
          <a:p>
            <a:r>
              <a:rPr lang="en-US" altLang="zh-CN" dirty="0" smtClean="0"/>
              <a:t>Model Controller: View Controller</a:t>
            </a:r>
            <a:r>
              <a:rPr lang="zh-CN" altLang="en-US" dirty="0" smtClean="0"/>
              <a:t>与</a:t>
            </a:r>
            <a:r>
              <a:rPr lang="en-US" altLang="zh-CN" dirty="0" smtClean="0"/>
              <a:t>Model</a:t>
            </a:r>
            <a:r>
              <a:rPr lang="zh-CN" altLang="en-US" dirty="0" smtClean="0"/>
              <a:t>之间的控制器</a:t>
            </a:r>
            <a:endParaRPr lang="zh-CN" altLang="en-US" dirty="0"/>
          </a:p>
        </p:txBody>
      </p:sp>
    </p:spTree>
    <p:extLst>
      <p:ext uri="{BB962C8B-B14F-4D97-AF65-F5344CB8AC3E}">
        <p14:creationId xmlns:p14="http://schemas.microsoft.com/office/powerpoint/2010/main" val="304526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代码设计</a:t>
            </a:r>
            <a:endParaRPr lang="zh-CN" altLang="en-US" dirty="0"/>
          </a:p>
        </p:txBody>
      </p:sp>
      <p:sp>
        <p:nvSpPr>
          <p:cNvPr id="3" name="内容占位符 2"/>
          <p:cNvSpPr>
            <a:spLocks noGrp="1"/>
          </p:cNvSpPr>
          <p:nvPr>
            <p:ph idx="1"/>
          </p:nvPr>
        </p:nvSpPr>
        <p:spPr/>
        <p:txBody>
          <a:bodyPr/>
          <a:lstStyle/>
          <a:p>
            <a:pPr marL="0" indent="0">
              <a:buNone/>
            </a:pPr>
            <a:r>
              <a:rPr lang="zh-CN" altLang="en-US" dirty="0"/>
              <a:t>设</a:t>
            </a:r>
            <a:r>
              <a:rPr lang="zh-CN" altLang="en-US" dirty="0" smtClean="0"/>
              <a:t>计模式的六大原则</a:t>
            </a:r>
            <a:endParaRPr lang="en-US" altLang="zh-CN" dirty="0" smtClean="0"/>
          </a:p>
          <a:p>
            <a:r>
              <a:rPr lang="zh-CN" altLang="en-US" dirty="0" smtClean="0"/>
              <a:t>单一职责原则</a:t>
            </a:r>
            <a:endParaRPr lang="en-US" altLang="zh-CN" dirty="0" smtClean="0"/>
          </a:p>
          <a:p>
            <a:r>
              <a:rPr lang="zh-CN" altLang="en-US" dirty="0" smtClean="0"/>
              <a:t>依赖倒置原则</a:t>
            </a:r>
            <a:endParaRPr lang="en-US" altLang="zh-CN" dirty="0" smtClean="0"/>
          </a:p>
          <a:p>
            <a:r>
              <a:rPr lang="zh-CN" altLang="en-US" dirty="0"/>
              <a:t>里氏替</a:t>
            </a:r>
            <a:r>
              <a:rPr lang="zh-CN" altLang="en-US" dirty="0" smtClean="0"/>
              <a:t>换原则</a:t>
            </a:r>
            <a:endParaRPr lang="en-US" altLang="zh-CN" dirty="0" smtClean="0"/>
          </a:p>
          <a:p>
            <a:r>
              <a:rPr lang="zh-CN" altLang="en-US" dirty="0"/>
              <a:t>接</a:t>
            </a:r>
            <a:r>
              <a:rPr lang="zh-CN" altLang="en-US" dirty="0" smtClean="0"/>
              <a:t>口隔离原则</a:t>
            </a:r>
            <a:endParaRPr lang="en-US" altLang="zh-CN" dirty="0" smtClean="0"/>
          </a:p>
          <a:p>
            <a:r>
              <a:rPr lang="zh-CN" altLang="en-US" dirty="0"/>
              <a:t>迪米</a:t>
            </a:r>
            <a:r>
              <a:rPr lang="zh-CN" altLang="en-US" dirty="0" smtClean="0"/>
              <a:t>特法则</a:t>
            </a:r>
            <a:endParaRPr lang="en-US" altLang="zh-CN" dirty="0" smtClean="0"/>
          </a:p>
          <a:p>
            <a:r>
              <a:rPr lang="zh-CN" altLang="en-US" dirty="0" smtClean="0"/>
              <a:t>开闭原则</a:t>
            </a:r>
            <a:endParaRPr lang="en-US" altLang="zh-CN" dirty="0" smtClean="0"/>
          </a:p>
          <a:p>
            <a:pPr marL="0" indent="0">
              <a:buNone/>
            </a:pPr>
            <a:r>
              <a:rPr lang="zh-CN" altLang="en-US" dirty="0"/>
              <a:t>代码设计的话题很大，在最后稍微提一下，之后我们另开分享（议题：设计原则与设计模式），设计更加是在平时的开发中锻炼出来，项目的开发过程中遇到复杂模块复杂逻辑的地方都会需要进行先设计后开发，希望大家能在其中学到设计的东西，将实际业务场景下的优秀设计分享给大家一起学习。</a:t>
            </a:r>
            <a:endParaRPr lang="en-US" altLang="zh-CN" dirty="0"/>
          </a:p>
          <a:p>
            <a:pPr marL="0" indent="0">
              <a:buNone/>
            </a:pPr>
            <a:endParaRPr lang="zh-CN" altLang="en-US" dirty="0"/>
          </a:p>
        </p:txBody>
      </p:sp>
    </p:spTree>
    <p:extLst>
      <p:ext uri="{BB962C8B-B14F-4D97-AF65-F5344CB8AC3E}">
        <p14:creationId xmlns:p14="http://schemas.microsoft.com/office/powerpoint/2010/main" val="270327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a:t>
            </a:r>
            <a:r>
              <a:rPr lang="zh-CN" altLang="en-US" dirty="0" smtClean="0"/>
              <a:t>际项目中遇到的坏代码示例</a:t>
            </a:r>
            <a:endParaRPr lang="zh-CN" altLang="en-US" dirty="0"/>
          </a:p>
        </p:txBody>
      </p:sp>
      <p:sp>
        <p:nvSpPr>
          <p:cNvPr id="3" name="内容占位符 2"/>
          <p:cNvSpPr>
            <a:spLocks noGrp="1"/>
          </p:cNvSpPr>
          <p:nvPr>
            <p:ph idx="1"/>
          </p:nvPr>
        </p:nvSpPr>
        <p:spPr/>
        <p:txBody>
          <a:bodyPr/>
          <a:lstStyle/>
          <a:p>
            <a:r>
              <a:rPr lang="zh-CN" altLang="en-US" dirty="0" smtClean="0"/>
              <a:t>从爱猫搜片（北京团队）中抠下了下载模块的代码，整个下载模块就两个类，</a:t>
            </a:r>
            <a:r>
              <a:rPr lang="en-US" altLang="zh-CN" dirty="0" smtClean="0"/>
              <a:t>Model</a:t>
            </a:r>
            <a:r>
              <a:rPr lang="zh-CN" altLang="en-US" dirty="0" smtClean="0"/>
              <a:t>在一个类，</a:t>
            </a:r>
            <a:r>
              <a:rPr lang="en-US" altLang="zh-CN" dirty="0" err="1" smtClean="0"/>
              <a:t>View+View</a:t>
            </a:r>
            <a:r>
              <a:rPr lang="en-US" altLang="zh-CN" dirty="0" smtClean="0"/>
              <a:t> </a:t>
            </a:r>
            <a:r>
              <a:rPr lang="en-US" altLang="zh-CN" dirty="0" err="1" smtClean="0"/>
              <a:t>Controller+Model</a:t>
            </a:r>
            <a:r>
              <a:rPr lang="en-US" altLang="zh-CN" dirty="0" smtClean="0"/>
              <a:t> Controller+</a:t>
            </a:r>
            <a:r>
              <a:rPr lang="zh-CN" altLang="en-US" dirty="0" smtClean="0"/>
              <a:t>部分</a:t>
            </a:r>
            <a:r>
              <a:rPr lang="en-US" altLang="zh-CN" dirty="0" smtClean="0"/>
              <a:t>Model</a:t>
            </a:r>
            <a:r>
              <a:rPr lang="zh-CN" altLang="en-US" dirty="0" smtClean="0"/>
              <a:t>全部在</a:t>
            </a:r>
            <a:r>
              <a:rPr lang="en-US" altLang="zh-CN" dirty="0" smtClean="0"/>
              <a:t>Activity</a:t>
            </a:r>
            <a:r>
              <a:rPr lang="zh-CN" altLang="en-US" dirty="0" smtClean="0"/>
              <a:t>类中。</a:t>
            </a:r>
            <a:endParaRPr lang="en-US" altLang="zh-CN" dirty="0" smtClean="0"/>
          </a:p>
          <a:p>
            <a:r>
              <a:rPr lang="zh-CN" altLang="en-US" dirty="0" smtClean="0"/>
              <a:t>其他代码</a:t>
            </a:r>
            <a:endParaRPr lang="zh-CN" altLang="en-US" dirty="0"/>
          </a:p>
        </p:txBody>
      </p:sp>
    </p:spTree>
    <p:extLst>
      <p:ext uri="{BB962C8B-B14F-4D97-AF65-F5344CB8AC3E}">
        <p14:creationId xmlns:p14="http://schemas.microsoft.com/office/powerpoint/2010/main" val="277988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Text Box 7"/>
          <p:cNvSpPr>
            <a:spLocks noChangeArrowheads="1"/>
          </p:cNvSpPr>
          <p:nvPr/>
        </p:nvSpPr>
        <p:spPr bwMode="auto">
          <a:xfrm>
            <a:off x="971750" y="3429000"/>
            <a:ext cx="7543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1800"/>
              </a:spcBef>
              <a:buClr>
                <a:srgbClr val="963B22"/>
              </a:buClr>
              <a:buSzPct val="60000"/>
              <a:buFont typeface="Wingdings" pitchFamily="2" charset="2"/>
              <a:buChar char=""/>
              <a:defRPr sz="2000">
                <a:solidFill>
                  <a:srgbClr val="732C14"/>
                </a:solidFill>
                <a:latin typeface="Arial" charset="0"/>
                <a:ea typeface="微软雅黑" pitchFamily="34" charset="-122"/>
              </a:defRPr>
            </a:lvl1pPr>
            <a:lvl2pPr marL="742950" indent="-285750" algn="just">
              <a:lnSpc>
                <a:spcPct val="130000"/>
              </a:lnSpc>
              <a:spcAft>
                <a:spcPts val="600"/>
              </a:spcAft>
              <a:buClr>
                <a:srgbClr val="F2C37D"/>
              </a:buClr>
              <a:buFont typeface="幼圆" pitchFamily="49" charset="-122"/>
              <a:buChar char=" "/>
              <a:defRPr sz="1600">
                <a:solidFill>
                  <a:srgbClr val="7D7D7D"/>
                </a:solidFill>
                <a:latin typeface="幼圆" pitchFamily="49" charset="-122"/>
                <a:ea typeface="幼圆" pitchFamily="49" charset="-122"/>
              </a:defRPr>
            </a:lvl2pPr>
            <a:lvl3pPr marL="1143000" indent="-228600">
              <a:lnSpc>
                <a:spcPct val="90000"/>
              </a:lnSpc>
              <a:spcBef>
                <a:spcPts val="500"/>
              </a:spcBef>
              <a:buFont typeface="Arial" charset="0"/>
              <a:buChar char="•"/>
              <a:defRPr sz="2000">
                <a:solidFill>
                  <a:schemeClr val="tx1"/>
                </a:solidFill>
                <a:latin typeface="Arial" charset="0"/>
                <a:ea typeface="幼圆" pitchFamily="49" charset="-122"/>
              </a:defRPr>
            </a:lvl3pPr>
            <a:lvl4pPr marL="1600200" indent="-228600">
              <a:lnSpc>
                <a:spcPct val="90000"/>
              </a:lnSpc>
              <a:spcBef>
                <a:spcPts val="500"/>
              </a:spcBef>
              <a:buFont typeface="Arial" charset="0"/>
              <a:buChar char="•"/>
              <a:defRPr>
                <a:solidFill>
                  <a:schemeClr val="tx1"/>
                </a:solidFill>
                <a:latin typeface="Arial" charset="0"/>
                <a:ea typeface="幼圆" pitchFamily="49" charset="-122"/>
              </a:defRPr>
            </a:lvl4pPr>
            <a:lvl5pPr marL="2057400" indent="-228600">
              <a:lnSpc>
                <a:spcPct val="90000"/>
              </a:lnSpc>
              <a:spcBef>
                <a:spcPts val="500"/>
              </a:spcBef>
              <a:buFont typeface="Arial" charset="0"/>
              <a:buChar char="•"/>
              <a:defRPr>
                <a:solidFill>
                  <a:schemeClr val="tx1"/>
                </a:solidFill>
                <a:latin typeface="Arial" charset="0"/>
                <a:ea typeface="幼圆" pitchFamily="49"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9pPr>
          </a:lstStyle>
          <a:p>
            <a:pPr algn="ctr" eaLnBrk="1" hangingPunct="1">
              <a:spcBef>
                <a:spcPct val="50000"/>
              </a:spcBef>
              <a:buClrTx/>
              <a:buSzTx/>
              <a:buFont typeface="Arial" charset="0"/>
              <a:buNone/>
            </a:pPr>
            <a:r>
              <a:rPr lang="en-US" altLang="zh-CN" sz="4000" b="1" dirty="0">
                <a:solidFill>
                  <a:srgbClr val="0070C0"/>
                </a:solidFill>
                <a:latin typeface="Comic Sans MS" pitchFamily="66" charset="0"/>
                <a:ea typeface="宋体" charset="-122"/>
              </a:rPr>
              <a:t>THANK </a:t>
            </a:r>
            <a:r>
              <a:rPr lang="en-US" altLang="zh-CN" sz="4000" b="1" dirty="0" smtClean="0">
                <a:solidFill>
                  <a:srgbClr val="0070C0"/>
                </a:solidFill>
                <a:latin typeface="Comic Sans MS" pitchFamily="66" charset="0"/>
                <a:ea typeface="宋体" charset="-122"/>
              </a:rPr>
              <a:t>  </a:t>
            </a:r>
            <a:r>
              <a:rPr lang="en-US" altLang="zh-CN" sz="4000" b="1" dirty="0">
                <a:solidFill>
                  <a:srgbClr val="0070C0"/>
                </a:solidFill>
                <a:latin typeface="Comic Sans MS" pitchFamily="66" charset="0"/>
                <a:ea typeface="宋体" charset="-122"/>
              </a:rPr>
              <a:t>YOU !</a:t>
            </a:r>
            <a:endParaRPr lang="zh-CN" altLang="en-US" sz="4000" b="1" dirty="0">
              <a:solidFill>
                <a:srgbClr val="0070C0"/>
              </a:solidFill>
              <a:latin typeface="Comic Sans MS" pitchFamily="66" charset="0"/>
              <a:ea typeface="宋体" charset="-122"/>
            </a:endParaRPr>
          </a:p>
        </p:txBody>
      </p:sp>
      <p:grpSp>
        <p:nvGrpSpPr>
          <p:cNvPr id="4" name="组合 3"/>
          <p:cNvGrpSpPr/>
          <p:nvPr/>
        </p:nvGrpSpPr>
        <p:grpSpPr>
          <a:xfrm>
            <a:off x="467715" y="404790"/>
            <a:ext cx="8230473" cy="504035"/>
            <a:chOff x="467715" y="404790"/>
            <a:chExt cx="8230473" cy="504035"/>
          </a:xfrm>
        </p:grpSpPr>
        <p:pic>
          <p:nvPicPr>
            <p:cNvPr id="6" name="Picture 2" descr="E:\Grace的工作文档\爱猫新媒体\{E29209D6-34D9-4F60-ADDC-212D29AF94F8} - 副本.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altLang="en-US" dirty="0" smtClean="0"/>
              <a:t>代码规范</a:t>
            </a:r>
            <a:endParaRPr lang="en-US" altLang="zh-CN" dirty="0" smtClean="0"/>
          </a:p>
          <a:p>
            <a:r>
              <a:rPr lang="zh-CN" altLang="en-US" dirty="0"/>
              <a:t>代</a:t>
            </a:r>
            <a:r>
              <a:rPr lang="zh-CN" altLang="en-US" dirty="0" smtClean="0"/>
              <a:t>码可读性</a:t>
            </a:r>
            <a:endParaRPr lang="en-US" altLang="zh-CN" dirty="0" smtClean="0"/>
          </a:p>
          <a:p>
            <a:r>
              <a:rPr lang="en-US" altLang="zh-CN" dirty="0" smtClean="0"/>
              <a:t>Android</a:t>
            </a:r>
            <a:r>
              <a:rPr lang="zh-CN" altLang="en-US" dirty="0" smtClean="0"/>
              <a:t>下部分类使用</a:t>
            </a:r>
            <a:endParaRPr lang="en-US" altLang="zh-CN" dirty="0" smtClean="0"/>
          </a:p>
          <a:p>
            <a:r>
              <a:rPr lang="zh-CN" altLang="en-US" dirty="0"/>
              <a:t>代</a:t>
            </a:r>
            <a:r>
              <a:rPr lang="zh-CN" altLang="en-US" dirty="0" smtClean="0"/>
              <a:t>码分层</a:t>
            </a:r>
            <a:endParaRPr lang="en-US" altLang="zh-CN" dirty="0" smtClean="0"/>
          </a:p>
          <a:p>
            <a:r>
              <a:rPr lang="zh-CN" altLang="en-US" dirty="0"/>
              <a:t>代</a:t>
            </a:r>
            <a:r>
              <a:rPr lang="zh-CN" altLang="en-US" dirty="0" smtClean="0"/>
              <a:t>码设计</a:t>
            </a:r>
            <a:endParaRPr lang="en-US" altLang="zh-CN" dirty="0" smtClean="0"/>
          </a:p>
          <a:p>
            <a:endParaRPr lang="zh-CN" altLang="en-US" dirty="0"/>
          </a:p>
        </p:txBody>
      </p:sp>
    </p:spTree>
    <p:extLst>
      <p:ext uri="{BB962C8B-B14F-4D97-AF65-F5344CB8AC3E}">
        <p14:creationId xmlns:p14="http://schemas.microsoft.com/office/powerpoint/2010/main" val="93186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p:txBody>
          <a:bodyPr/>
          <a:lstStyle/>
          <a:p>
            <a:pPr marL="0" indent="0">
              <a:buNone/>
            </a:pPr>
            <a:r>
              <a:rPr lang="zh-CN" altLang="en-US" dirty="0"/>
              <a:t>当前团队中各自代码存在着问题或多或少的问</a:t>
            </a:r>
            <a:r>
              <a:rPr lang="zh-CN" altLang="en-US" dirty="0" smtClean="0"/>
              <a:t>题。</a:t>
            </a:r>
            <a:endParaRPr lang="en-US" altLang="zh-CN" dirty="0" smtClean="0"/>
          </a:p>
          <a:p>
            <a:pPr marL="0" indent="0">
              <a:buNone/>
            </a:pPr>
            <a:r>
              <a:rPr lang="zh-CN" altLang="en-US" dirty="0" smtClean="0"/>
              <a:t>例如之前所在团队形成的惯性，出现只注重代码实现，忽略代码质量、可读性、扩展性和可维护性的问题，使用面向对象的语言做面向过程的开发。</a:t>
            </a:r>
            <a:endParaRPr lang="en-US" altLang="zh-CN" dirty="0" smtClean="0"/>
          </a:p>
          <a:p>
            <a:pPr marL="0" indent="0">
              <a:buNone/>
            </a:pPr>
            <a:r>
              <a:rPr lang="zh-CN" altLang="en-US" dirty="0" smtClean="0"/>
              <a:t>问题大体分为：</a:t>
            </a:r>
            <a:endParaRPr lang="en-US" altLang="zh-CN" dirty="0"/>
          </a:p>
          <a:p>
            <a:r>
              <a:rPr lang="zh-CN" altLang="en-US" dirty="0" smtClean="0"/>
              <a:t>来自不同的团队，代码风格不一致</a:t>
            </a:r>
            <a:endParaRPr lang="en-US" altLang="zh-CN" dirty="0" smtClean="0"/>
          </a:p>
          <a:p>
            <a:r>
              <a:rPr lang="zh-CN" altLang="en-US" dirty="0" smtClean="0"/>
              <a:t>命名等规范存在着一定的不规范性</a:t>
            </a:r>
            <a:endParaRPr lang="en-US" altLang="zh-CN" dirty="0" smtClean="0"/>
          </a:p>
          <a:p>
            <a:r>
              <a:rPr lang="zh-CN" altLang="en-US" dirty="0"/>
              <a:t>代</a:t>
            </a:r>
            <a:r>
              <a:rPr lang="zh-CN" altLang="en-US" dirty="0" smtClean="0"/>
              <a:t>码</a:t>
            </a:r>
            <a:r>
              <a:rPr lang="en-US" altLang="zh-CN" dirty="0" smtClean="0"/>
              <a:t>MVC</a:t>
            </a:r>
            <a:r>
              <a:rPr lang="zh-CN" altLang="en-US" dirty="0" smtClean="0"/>
              <a:t>分层存在问题</a:t>
            </a:r>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114190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4"/>
          <p:cNvSpPr>
            <a:spLocks noGrp="1" noChangeArrowheads="1"/>
          </p:cNvSpPr>
          <p:nvPr/>
        </p:nvSpPr>
        <p:spPr bwMode="auto">
          <a:xfrm>
            <a:off x="7524750" y="6237288"/>
            <a:ext cx="1368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1800"/>
              </a:spcBef>
              <a:buClr>
                <a:srgbClr val="963B22"/>
              </a:buClr>
              <a:buSzPct val="60000"/>
              <a:buFont typeface="Wingdings" pitchFamily="2" charset="2"/>
              <a:buChar char=""/>
              <a:defRPr sz="2000">
                <a:solidFill>
                  <a:srgbClr val="732C14"/>
                </a:solidFill>
                <a:latin typeface="Arial" charset="0"/>
                <a:ea typeface="微软雅黑" pitchFamily="34" charset="-122"/>
              </a:defRPr>
            </a:lvl1pPr>
            <a:lvl2pPr marL="742950" indent="-285750" algn="just">
              <a:lnSpc>
                <a:spcPct val="130000"/>
              </a:lnSpc>
              <a:spcAft>
                <a:spcPts val="600"/>
              </a:spcAft>
              <a:buClr>
                <a:srgbClr val="F2C37D"/>
              </a:buClr>
              <a:buFont typeface="幼圆" pitchFamily="49" charset="-122"/>
              <a:buChar char=" "/>
              <a:defRPr sz="1600">
                <a:solidFill>
                  <a:srgbClr val="7D7D7D"/>
                </a:solidFill>
                <a:latin typeface="幼圆" pitchFamily="49" charset="-122"/>
                <a:ea typeface="幼圆" pitchFamily="49" charset="-122"/>
              </a:defRPr>
            </a:lvl2pPr>
            <a:lvl3pPr marL="1143000" indent="-228600">
              <a:lnSpc>
                <a:spcPct val="90000"/>
              </a:lnSpc>
              <a:spcBef>
                <a:spcPts val="500"/>
              </a:spcBef>
              <a:buFont typeface="Arial" charset="0"/>
              <a:buChar char="•"/>
              <a:defRPr sz="2000">
                <a:solidFill>
                  <a:schemeClr val="tx1"/>
                </a:solidFill>
                <a:latin typeface="Arial" charset="0"/>
                <a:ea typeface="幼圆" pitchFamily="49" charset="-122"/>
              </a:defRPr>
            </a:lvl3pPr>
            <a:lvl4pPr marL="1600200" indent="-228600">
              <a:lnSpc>
                <a:spcPct val="90000"/>
              </a:lnSpc>
              <a:spcBef>
                <a:spcPts val="500"/>
              </a:spcBef>
              <a:buFont typeface="Arial" charset="0"/>
              <a:buChar char="•"/>
              <a:defRPr>
                <a:solidFill>
                  <a:schemeClr val="tx1"/>
                </a:solidFill>
                <a:latin typeface="Arial" charset="0"/>
                <a:ea typeface="幼圆" pitchFamily="49" charset="-122"/>
              </a:defRPr>
            </a:lvl4pPr>
            <a:lvl5pPr marL="2057400" indent="-228600">
              <a:lnSpc>
                <a:spcPct val="90000"/>
              </a:lnSpc>
              <a:spcBef>
                <a:spcPts val="500"/>
              </a:spcBef>
              <a:buFont typeface="Arial" charset="0"/>
              <a:buChar char="•"/>
              <a:defRPr>
                <a:solidFill>
                  <a:schemeClr val="tx1"/>
                </a:solidFill>
                <a:latin typeface="Arial" charset="0"/>
                <a:ea typeface="幼圆" pitchFamily="49"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ea typeface="幼圆" pitchFamily="49" charset="-122"/>
              </a:defRPr>
            </a:lvl9pPr>
          </a:lstStyle>
          <a:p>
            <a:pPr algn="ctr">
              <a:spcBef>
                <a:spcPct val="0"/>
              </a:spcBef>
              <a:buClrTx/>
              <a:buSzTx/>
              <a:buFont typeface="Arial" charset="0"/>
              <a:buNone/>
            </a:pPr>
            <a:fld id="{F734BFB4-A26E-4295-81E0-908B43819D88}" type="slidenum">
              <a:rPr lang="en-US" altLang="zh-CN" sz="1600">
                <a:solidFill>
                  <a:srgbClr val="FF9933"/>
                </a:solidFill>
                <a:latin typeface="宋体" charset="-122"/>
                <a:ea typeface="宋体" charset="-122"/>
                <a:sym typeface="宋体" charset="-122"/>
              </a:rPr>
              <a:pPr algn="ctr">
                <a:spcBef>
                  <a:spcPct val="0"/>
                </a:spcBef>
                <a:buClrTx/>
                <a:buSzTx/>
                <a:buFont typeface="Arial" charset="0"/>
                <a:buNone/>
              </a:pPr>
              <a:t>4</a:t>
            </a:fld>
            <a:endParaRPr lang="en-US" altLang="zh-CN" sz="1600">
              <a:solidFill>
                <a:srgbClr val="FF9933"/>
              </a:solidFill>
              <a:latin typeface="宋体" charset="-122"/>
              <a:ea typeface="宋体" charset="-122"/>
              <a:sym typeface="宋体" charset="-122"/>
            </a:endParaRPr>
          </a:p>
        </p:txBody>
      </p:sp>
      <p:sp>
        <p:nvSpPr>
          <p:cNvPr id="14339" name="Rectangle 2"/>
          <p:cNvSpPr>
            <a:spLocks noGrp="1" noChangeArrowheads="1"/>
          </p:cNvSpPr>
          <p:nvPr>
            <p:ph type="title" idx="4294967295"/>
          </p:nvPr>
        </p:nvSpPr>
        <p:spPr>
          <a:xfrm>
            <a:off x="467715" y="440942"/>
            <a:ext cx="6408445" cy="467883"/>
          </a:xfrm>
          <a:noFill/>
        </p:spPr>
        <p:txBody>
          <a:bodyPr/>
          <a:lstStyle/>
          <a:p>
            <a:pPr eaLnBrk="1" hangingPunct="1"/>
            <a:r>
              <a:rPr lang="zh-CN" altLang="en-US" sz="3200" dirty="0">
                <a:latin typeface="黑体" pitchFamily="49" charset="-122"/>
                <a:ea typeface="黑体" pitchFamily="49" charset="-122"/>
                <a:sym typeface="黑体" pitchFamily="49" charset="-122"/>
              </a:rPr>
              <a:t>代码规范重要性</a:t>
            </a:r>
            <a:endParaRPr lang="en-US" altLang="zh-CN" sz="3200" dirty="0">
              <a:latin typeface="黑体" pitchFamily="49" charset="-122"/>
              <a:ea typeface="黑体" pitchFamily="49" charset="-122"/>
              <a:sym typeface="黑体" pitchFamily="49" charset="-122"/>
            </a:endParaRPr>
          </a:p>
        </p:txBody>
      </p:sp>
      <p:sp>
        <p:nvSpPr>
          <p:cNvPr id="14340" name="Rectangle 3"/>
          <p:cNvSpPr>
            <a:spLocks noGrp="1" noChangeArrowheads="1"/>
          </p:cNvSpPr>
          <p:nvPr>
            <p:ph type="body" idx="4294967295"/>
          </p:nvPr>
        </p:nvSpPr>
        <p:spPr>
          <a:xfrm>
            <a:off x="457200" y="1556870"/>
            <a:ext cx="8229600" cy="4525963"/>
          </a:xfrm>
          <a:noFill/>
        </p:spPr>
        <p:txBody>
          <a:bodyPr/>
          <a:lstStyle/>
          <a:p>
            <a:pPr lvl="1" algn="l" eaLnBrk="1" hangingPunct="1">
              <a:buFont typeface="Wingdings" panose="05000000000000000000" pitchFamily="2" charset="2"/>
              <a:buChar char="u"/>
            </a:pPr>
            <a:r>
              <a:rPr lang="zh-CN" altLang="en-US" sz="2400" dirty="0">
                <a:latin typeface="黑体" pitchFamily="49" charset="-122"/>
                <a:ea typeface="黑体" pitchFamily="49" charset="-122"/>
                <a:sym typeface="黑体" pitchFamily="49" charset="-122"/>
              </a:rPr>
              <a:t>可读性的基</a:t>
            </a:r>
            <a:r>
              <a:rPr lang="zh-CN" altLang="en-US" sz="2400" dirty="0" smtClean="0">
                <a:latin typeface="黑体" pitchFamily="49" charset="-122"/>
                <a:ea typeface="黑体" pitchFamily="49" charset="-122"/>
                <a:sym typeface="黑体" pitchFamily="49" charset="-122"/>
              </a:rPr>
              <a:t>础</a:t>
            </a:r>
            <a:endParaRPr lang="en-US" altLang="zh-CN" sz="2400" dirty="0" smtClean="0">
              <a:latin typeface="黑体" pitchFamily="49" charset="-122"/>
              <a:ea typeface="黑体" pitchFamily="49" charset="-122"/>
              <a:sym typeface="黑体" pitchFamily="49" charset="-122"/>
            </a:endParaRPr>
          </a:p>
          <a:p>
            <a:pPr lvl="1" algn="l" eaLnBrk="1" hangingPunct="1">
              <a:buFont typeface="Wingdings" panose="05000000000000000000" pitchFamily="2" charset="2"/>
              <a:buChar char="u"/>
            </a:pPr>
            <a:r>
              <a:rPr lang="zh-CN" altLang="en-US" sz="2400" dirty="0">
                <a:latin typeface="黑体" pitchFamily="49" charset="-122"/>
                <a:ea typeface="黑体" pitchFamily="49" charset="-122"/>
                <a:sym typeface="黑体" pitchFamily="49" charset="-122"/>
              </a:rPr>
              <a:t>可维护</a:t>
            </a:r>
            <a:r>
              <a:rPr lang="zh-CN" altLang="en-US" sz="2400" dirty="0" smtClean="0">
                <a:latin typeface="黑体" pitchFamily="49" charset="-122"/>
                <a:ea typeface="黑体" pitchFamily="49" charset="-122"/>
                <a:sym typeface="黑体" pitchFamily="49" charset="-122"/>
              </a:rPr>
              <a:t>性的基础</a:t>
            </a:r>
            <a:endParaRPr lang="en-US" altLang="zh-CN" sz="2400" dirty="0" smtClean="0">
              <a:latin typeface="黑体" pitchFamily="49" charset="-122"/>
              <a:ea typeface="黑体" pitchFamily="49" charset="-122"/>
              <a:sym typeface="黑体" pitchFamily="49" charset="-122"/>
            </a:endParaRPr>
          </a:p>
          <a:p>
            <a:pPr lvl="1" algn="l" eaLnBrk="1" hangingPunct="1">
              <a:buFont typeface="Wingdings" panose="05000000000000000000" pitchFamily="2" charset="2"/>
              <a:buChar char="u"/>
            </a:pPr>
            <a:r>
              <a:rPr lang="zh-CN" altLang="en-US" sz="2400" dirty="0" smtClean="0">
                <a:latin typeface="黑体" pitchFamily="49" charset="-122"/>
                <a:ea typeface="黑体" pitchFamily="49" charset="-122"/>
                <a:sym typeface="黑体" pitchFamily="49" charset="-122"/>
              </a:rPr>
              <a:t>代码质量衡量的基础</a:t>
            </a:r>
            <a:endParaRPr lang="en-US" altLang="zh-CN" sz="2400" dirty="0" smtClean="0">
              <a:latin typeface="黑体" pitchFamily="49" charset="-122"/>
              <a:ea typeface="黑体" pitchFamily="49" charset="-122"/>
              <a:sym typeface="黑体" pitchFamily="49" charset="-122"/>
            </a:endParaRPr>
          </a:p>
          <a:p>
            <a:pPr lvl="1" algn="l" eaLnBrk="1" hangingPunct="1">
              <a:buFont typeface="Wingdings" panose="05000000000000000000" pitchFamily="2" charset="2"/>
              <a:buChar char="u"/>
            </a:pPr>
            <a:r>
              <a:rPr lang="zh-CN" altLang="en-US" sz="2400" dirty="0" smtClean="0">
                <a:latin typeface="黑体" pitchFamily="49" charset="-122"/>
                <a:ea typeface="黑体" pitchFamily="49" charset="-122"/>
                <a:sym typeface="黑体" pitchFamily="49" charset="-122"/>
              </a:rPr>
              <a:t>优秀程序员的基础</a:t>
            </a:r>
            <a:endParaRPr lang="en-US" altLang="zh-CN" sz="2400" dirty="0" smtClean="0">
              <a:latin typeface="黑体" pitchFamily="49" charset="-122"/>
              <a:ea typeface="黑体" pitchFamily="49" charset="-122"/>
              <a:sym typeface="黑体" pitchFamily="49" charset="-122"/>
            </a:endParaRPr>
          </a:p>
          <a:p>
            <a:pPr lvl="1" algn="l" eaLnBrk="1" hangingPunct="1">
              <a:buFont typeface="Wingdings" panose="05000000000000000000" pitchFamily="2" charset="2"/>
              <a:buChar char="u"/>
            </a:pPr>
            <a:r>
              <a:rPr lang="zh-CN" altLang="en-US" sz="2400" dirty="0" smtClean="0">
                <a:latin typeface="黑体" pitchFamily="49" charset="-122"/>
                <a:ea typeface="黑体" pitchFamily="49" charset="-122"/>
                <a:sym typeface="黑体" pitchFamily="49" charset="-122"/>
              </a:rPr>
              <a:t>统一团队代码风格</a:t>
            </a:r>
            <a:endParaRPr lang="en-US" altLang="zh-CN" sz="2400" dirty="0" smtClean="0">
              <a:latin typeface="黑体" pitchFamily="49" charset="-122"/>
              <a:ea typeface="黑体" pitchFamily="49" charset="-122"/>
              <a:sym typeface="黑体" pitchFamily="49" charset="-122"/>
            </a:endParaRPr>
          </a:p>
          <a:p>
            <a:pPr lvl="1" algn="l" eaLnBrk="1" hangingPunct="1">
              <a:buFont typeface="Wingdings" panose="05000000000000000000" pitchFamily="2" charset="2"/>
              <a:buChar char="u"/>
            </a:pPr>
            <a:endParaRPr lang="en-US" altLang="zh-CN" sz="2400" dirty="0" smtClean="0">
              <a:latin typeface="黑体" pitchFamily="49" charset="-122"/>
              <a:ea typeface="黑体" pitchFamily="49" charset="-122"/>
              <a:sym typeface="黑体" pitchFamily="49" charset="-122"/>
            </a:endParaRPr>
          </a:p>
          <a:p>
            <a:pPr lvl="1" algn="l" eaLnBrk="1" hangingPunct="1"/>
            <a:endParaRPr lang="en-US" altLang="zh-CN" sz="2400" dirty="0" smtClean="0">
              <a:latin typeface="黑体" pitchFamily="49" charset="-122"/>
              <a:ea typeface="黑体" pitchFamily="49" charset="-122"/>
              <a:sym typeface="黑体" pitchFamily="49" charset="-122"/>
            </a:endParaRPr>
          </a:p>
          <a:p>
            <a:pPr algn="l" eaLnBrk="1" hangingPunct="1">
              <a:buFont typeface="Wingdings" pitchFamily="2" charset="2"/>
              <a:buChar char="n"/>
            </a:pPr>
            <a:endParaRPr lang="zh-CN" altLang="en-US" sz="2800" dirty="0" smtClean="0">
              <a:latin typeface="黑体" pitchFamily="49" charset="-122"/>
              <a:ea typeface="黑体" pitchFamily="49" charset="-122"/>
              <a:sym typeface="黑体" pitchFamily="49" charset="-122"/>
            </a:endParaRPr>
          </a:p>
        </p:txBody>
      </p:sp>
      <p:grpSp>
        <p:nvGrpSpPr>
          <p:cNvPr id="5" name="组合 4"/>
          <p:cNvGrpSpPr/>
          <p:nvPr/>
        </p:nvGrpSpPr>
        <p:grpSpPr>
          <a:xfrm>
            <a:off x="467715" y="404790"/>
            <a:ext cx="8230473" cy="504035"/>
            <a:chOff x="467715" y="404790"/>
            <a:chExt cx="8230473" cy="504035"/>
          </a:xfrm>
        </p:grpSpPr>
        <p:pic>
          <p:nvPicPr>
            <p:cNvPr id="6" name="Picture 2" descr="E:\Grace的工作文档\爱猫新媒体\{E29209D6-34D9-4F60-ADDC-212D29AF94F8} - 副本.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160" y="404790"/>
              <a:ext cx="1822028" cy="43297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bwMode="auto">
            <a:xfrm>
              <a:off x="467715" y="908825"/>
              <a:ext cx="8208570" cy="0"/>
            </a:xfrm>
            <a:prstGeom prst="line">
              <a:avLst/>
            </a:prstGeom>
            <a:ln>
              <a:solidFill>
                <a:srgbClr val="0070C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代码规</a:t>
            </a:r>
            <a:r>
              <a:rPr lang="zh-CN" altLang="en-US" dirty="0" smtClean="0"/>
              <a:t>范</a:t>
            </a:r>
            <a:r>
              <a:rPr lang="en-US" altLang="zh-CN" dirty="0" smtClean="0"/>
              <a:t>-</a:t>
            </a:r>
            <a:r>
              <a:rPr lang="zh-CN" altLang="en-US" dirty="0"/>
              <a:t>命</a:t>
            </a:r>
            <a:r>
              <a:rPr lang="zh-CN" altLang="en-US" dirty="0" smtClean="0"/>
              <a:t>名</a:t>
            </a:r>
            <a:endParaRPr lang="zh-CN" altLang="en-US" dirty="0"/>
          </a:p>
        </p:txBody>
      </p:sp>
      <p:sp>
        <p:nvSpPr>
          <p:cNvPr id="3" name="内容占位符 2"/>
          <p:cNvSpPr>
            <a:spLocks noGrp="1"/>
          </p:cNvSpPr>
          <p:nvPr>
            <p:ph idx="1"/>
          </p:nvPr>
        </p:nvSpPr>
        <p:spPr/>
        <p:txBody>
          <a:bodyPr/>
          <a:lstStyle/>
          <a:p>
            <a:r>
              <a:rPr lang="zh-CN" altLang="en-US" dirty="0" smtClean="0"/>
              <a:t>包</a:t>
            </a:r>
            <a:endParaRPr lang="en-US" altLang="zh-CN" dirty="0" smtClean="0"/>
          </a:p>
          <a:p>
            <a:r>
              <a:rPr lang="zh-CN" altLang="en-US" dirty="0" smtClean="0"/>
              <a:t>类</a:t>
            </a:r>
            <a:endParaRPr lang="en-US" altLang="zh-CN" dirty="0" smtClean="0"/>
          </a:p>
          <a:p>
            <a:r>
              <a:rPr lang="zh-CN" altLang="en-US" dirty="0" smtClean="0"/>
              <a:t>方法</a:t>
            </a:r>
            <a:endParaRPr lang="en-US" altLang="zh-CN" dirty="0" smtClean="0"/>
          </a:p>
          <a:p>
            <a:r>
              <a:rPr lang="zh-CN" altLang="en-US" dirty="0"/>
              <a:t>成</a:t>
            </a:r>
            <a:r>
              <a:rPr lang="zh-CN" altLang="en-US" dirty="0" smtClean="0"/>
              <a:t>员变量</a:t>
            </a:r>
            <a:endParaRPr lang="en-US" altLang="zh-CN" dirty="0" smtClean="0"/>
          </a:p>
          <a:p>
            <a:r>
              <a:rPr lang="zh-CN" altLang="en-US" dirty="0"/>
              <a:t>临</a:t>
            </a:r>
            <a:r>
              <a:rPr lang="zh-CN" altLang="en-US" dirty="0" smtClean="0"/>
              <a:t>时变量</a:t>
            </a:r>
            <a:endParaRPr lang="en-US" altLang="zh-CN" dirty="0" smtClean="0"/>
          </a:p>
          <a:p>
            <a:r>
              <a:rPr lang="zh-CN" altLang="en-US" dirty="0"/>
              <a:t>静</a:t>
            </a:r>
            <a:r>
              <a:rPr lang="zh-CN" altLang="en-US" dirty="0" smtClean="0"/>
              <a:t>态变量</a:t>
            </a:r>
            <a:endParaRPr lang="en-US" altLang="zh-CN" dirty="0" smtClean="0"/>
          </a:p>
          <a:p>
            <a:r>
              <a:rPr lang="zh-CN" altLang="en-US" dirty="0"/>
              <a:t>常量</a:t>
            </a:r>
            <a:endParaRPr lang="en-US" altLang="zh-CN" dirty="0" smtClean="0"/>
          </a:p>
          <a:p>
            <a:pPr marL="0" indent="0">
              <a:buNone/>
            </a:pPr>
            <a:endParaRPr lang="zh-CN" altLang="en-US" dirty="0"/>
          </a:p>
        </p:txBody>
      </p:sp>
    </p:spTree>
    <p:extLst>
      <p:ext uri="{BB962C8B-B14F-4D97-AF65-F5344CB8AC3E}">
        <p14:creationId xmlns:p14="http://schemas.microsoft.com/office/powerpoint/2010/main" val="73363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代码规</a:t>
            </a:r>
            <a:r>
              <a:rPr lang="zh-CN" altLang="en-US" dirty="0" smtClean="0"/>
              <a:t>范</a:t>
            </a:r>
            <a:r>
              <a:rPr lang="en-US" altLang="zh-CN" dirty="0" smtClean="0"/>
              <a:t>-</a:t>
            </a:r>
            <a:r>
              <a:rPr lang="zh-CN" altLang="en-US" dirty="0"/>
              <a:t>命</a:t>
            </a:r>
            <a:r>
              <a:rPr lang="zh-CN" altLang="en-US" dirty="0" smtClean="0"/>
              <a:t>名</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775" y="1124840"/>
            <a:ext cx="5894308" cy="5313363"/>
          </a:xfrm>
        </p:spPr>
      </p:pic>
    </p:spTree>
    <p:extLst>
      <p:ext uri="{BB962C8B-B14F-4D97-AF65-F5344CB8AC3E}">
        <p14:creationId xmlns:p14="http://schemas.microsoft.com/office/powerpoint/2010/main" val="221118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类、方法、变量的命名</a:t>
            </a:r>
            <a:endParaRPr lang="zh-CN" altLang="en-US" dirty="0"/>
          </a:p>
        </p:txBody>
      </p:sp>
      <p:sp>
        <p:nvSpPr>
          <p:cNvPr id="3" name="内容占位符 2"/>
          <p:cNvSpPr>
            <a:spLocks noGrp="1"/>
          </p:cNvSpPr>
          <p:nvPr>
            <p:ph idx="1"/>
          </p:nvPr>
        </p:nvSpPr>
        <p:spPr/>
        <p:txBody>
          <a:bodyPr/>
          <a:lstStyle/>
          <a:p>
            <a:r>
              <a:rPr lang="zh-CN" altLang="en-US" dirty="0" smtClean="0"/>
              <a:t>类和变量的命名使用名词</a:t>
            </a:r>
            <a:r>
              <a:rPr lang="zh-CN" altLang="en-US" dirty="0"/>
              <a:t>的英文</a:t>
            </a:r>
            <a:r>
              <a:rPr lang="zh-CN" altLang="en-US" dirty="0" smtClean="0"/>
              <a:t>表示。</a:t>
            </a:r>
            <a:endParaRPr lang="en-US" altLang="zh-CN" dirty="0" smtClean="0"/>
          </a:p>
          <a:p>
            <a:r>
              <a:rPr lang="zh-CN" altLang="en-US" dirty="0"/>
              <a:t>方</a:t>
            </a:r>
            <a:r>
              <a:rPr lang="zh-CN" altLang="en-US" dirty="0" smtClean="0"/>
              <a:t>法命名使用动词</a:t>
            </a:r>
            <a:r>
              <a:rPr lang="en-US" altLang="zh-CN" dirty="0" smtClean="0"/>
              <a:t>+</a:t>
            </a:r>
            <a:r>
              <a:rPr lang="zh-CN" altLang="en-US" dirty="0" smtClean="0"/>
              <a:t>名词进行表示。</a:t>
            </a:r>
            <a:endParaRPr lang="en-US" altLang="zh-CN" dirty="0" smtClean="0"/>
          </a:p>
          <a:p>
            <a:r>
              <a:rPr lang="zh-CN" altLang="en-US" dirty="0"/>
              <a:t>命名即意味着类的职责赋予，赋予职责后就决定了</a:t>
            </a:r>
            <a:r>
              <a:rPr lang="en-US" altLang="zh-CN" dirty="0"/>
              <a:t>MVC</a:t>
            </a:r>
            <a:r>
              <a:rPr lang="zh-CN" altLang="en-US" dirty="0"/>
              <a:t>层次的不同层次，职责外的东西避免出现在该类</a:t>
            </a:r>
            <a:r>
              <a:rPr lang="zh-CN" altLang="en-US" dirty="0" smtClean="0"/>
              <a:t>中。</a:t>
            </a:r>
            <a:endParaRPr lang="en-US" altLang="zh-CN" dirty="0" smtClean="0"/>
          </a:p>
          <a:p>
            <a:pPr marL="0" indent="0">
              <a:buNone/>
            </a:pPr>
            <a:r>
              <a:rPr lang="zh-CN" altLang="en-US" dirty="0"/>
              <a:t>代码整洁之</a:t>
            </a:r>
            <a:r>
              <a:rPr lang="zh-CN" altLang="en-US" dirty="0" smtClean="0"/>
              <a:t>道中也描述着代</a:t>
            </a:r>
            <a:r>
              <a:rPr lang="zh-CN" altLang="en-US" dirty="0"/>
              <a:t>码命名比注释</a:t>
            </a:r>
            <a:r>
              <a:rPr lang="zh-CN" altLang="en-US" dirty="0" smtClean="0"/>
              <a:t>更为重</a:t>
            </a:r>
            <a:r>
              <a:rPr lang="zh-CN" altLang="en-US" dirty="0"/>
              <a:t>要，好的代码无需注释（可另开讨论会</a:t>
            </a:r>
            <a:r>
              <a:rPr lang="zh-CN" altLang="en-US" dirty="0" smtClean="0"/>
              <a:t>议，议题：代码整洁之道）</a:t>
            </a:r>
            <a:endParaRPr lang="en-US" altLang="zh-CN" dirty="0" smtClean="0"/>
          </a:p>
        </p:txBody>
      </p:sp>
    </p:spTree>
    <p:extLst>
      <p:ext uri="{BB962C8B-B14F-4D97-AF65-F5344CB8AC3E}">
        <p14:creationId xmlns:p14="http://schemas.microsoft.com/office/powerpoint/2010/main" val="63809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下的资源命名</a:t>
            </a:r>
          </a:p>
        </p:txBody>
      </p:sp>
      <p:sp>
        <p:nvSpPr>
          <p:cNvPr id="5" name="内容占位符 4"/>
          <p:cNvSpPr>
            <a:spLocks noGrp="1"/>
          </p:cNvSpPr>
          <p:nvPr>
            <p:ph idx="1"/>
          </p:nvPr>
        </p:nvSpPr>
        <p:spPr>
          <a:xfrm>
            <a:off x="448306" y="1196845"/>
            <a:ext cx="8256588" cy="5313363"/>
          </a:xfrm>
        </p:spPr>
        <p:txBody>
          <a:bodyPr/>
          <a:lstStyle/>
          <a:p>
            <a:r>
              <a:rPr lang="en-US" altLang="zh-CN" dirty="0" smtClean="0"/>
              <a:t>XML</a:t>
            </a:r>
            <a:r>
              <a:rPr lang="zh-CN" altLang="en-US" dirty="0" smtClean="0"/>
              <a:t>资源命名</a:t>
            </a:r>
            <a:endParaRPr lang="en-US" altLang="zh-CN" dirty="0" smtClean="0"/>
          </a:p>
          <a:p>
            <a:endParaRPr lang="zh-CN" altLang="en-US" dirty="0"/>
          </a:p>
        </p:txBody>
      </p:sp>
      <p:pic>
        <p:nvPicPr>
          <p:cNvPr id="7" name="内容占位符 3"/>
          <p:cNvPicPr>
            <a:picLocks noChangeAspect="1"/>
          </p:cNvPicPr>
          <p:nvPr/>
        </p:nvPicPr>
        <p:blipFill>
          <a:blip r:embed="rId2"/>
          <a:stretch>
            <a:fillRect/>
          </a:stretch>
        </p:blipFill>
        <p:spPr bwMode="auto">
          <a:xfrm>
            <a:off x="539720" y="1700880"/>
            <a:ext cx="70104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4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en-US" dirty="0" smtClean="0"/>
              <a:t>下的资源命名</a:t>
            </a:r>
            <a:endParaRPr lang="zh-CN" altLang="en-US" dirty="0"/>
          </a:p>
        </p:txBody>
      </p:sp>
      <p:sp>
        <p:nvSpPr>
          <p:cNvPr id="3" name="内容占位符 2"/>
          <p:cNvSpPr>
            <a:spLocks noGrp="1"/>
          </p:cNvSpPr>
          <p:nvPr>
            <p:ph idx="1"/>
          </p:nvPr>
        </p:nvSpPr>
        <p:spPr/>
        <p:txBody>
          <a:bodyPr/>
          <a:lstStyle/>
          <a:p>
            <a:r>
              <a:rPr lang="en-US" altLang="zh-CN" dirty="0" smtClean="0"/>
              <a:t>Layout</a:t>
            </a:r>
            <a:r>
              <a:rPr lang="zh-CN" altLang="en-US" dirty="0" smtClean="0"/>
              <a:t>、</a:t>
            </a:r>
            <a:r>
              <a:rPr lang="en-US" altLang="zh-CN" dirty="0" err="1" smtClean="0"/>
              <a:t>Drawable</a:t>
            </a:r>
            <a:r>
              <a:rPr lang="zh-CN" altLang="en-US" dirty="0" smtClean="0"/>
              <a:t>命名</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44500" y="1988900"/>
            <a:ext cx="3505200" cy="4419600"/>
          </a:xfrm>
          <a:prstGeom prst="rect">
            <a:avLst/>
          </a:prstGeom>
        </p:spPr>
      </p:pic>
      <p:pic>
        <p:nvPicPr>
          <p:cNvPr id="5" name="图片 4"/>
          <p:cNvPicPr>
            <a:picLocks noChangeAspect="1"/>
          </p:cNvPicPr>
          <p:nvPr/>
        </p:nvPicPr>
        <p:blipFill>
          <a:blip r:embed="rId3"/>
          <a:stretch>
            <a:fillRect/>
          </a:stretch>
        </p:blipFill>
        <p:spPr>
          <a:xfrm>
            <a:off x="5292050" y="1178133"/>
            <a:ext cx="2867025" cy="5353050"/>
          </a:xfrm>
          <a:prstGeom prst="rect">
            <a:avLst/>
          </a:prstGeom>
        </p:spPr>
      </p:pic>
    </p:spTree>
    <p:extLst>
      <p:ext uri="{BB962C8B-B14F-4D97-AF65-F5344CB8AC3E}">
        <p14:creationId xmlns:p14="http://schemas.microsoft.com/office/powerpoint/2010/main" val="881009357"/>
      </p:ext>
    </p:extLst>
  </p:cSld>
  <p:clrMapOvr>
    <a:masterClrMapping/>
  </p:clrMapOvr>
</p:sld>
</file>

<file path=ppt/theme/theme1.xml><?xml version="1.0" encoding="utf-8"?>
<a:theme xmlns:a="http://schemas.openxmlformats.org/drawingml/2006/main" name="53cd864ee33d0">
  <a:themeElements>
    <a:clrScheme name="53cd864ee33d0 1">
      <a:dk1>
        <a:srgbClr val="4B4D4F"/>
      </a:dk1>
      <a:lt1>
        <a:srgbClr val="FFFFFF"/>
      </a:lt1>
      <a:dk2>
        <a:srgbClr val="3D3F41"/>
      </a:dk2>
      <a:lt2>
        <a:srgbClr val="EEECE1"/>
      </a:lt2>
      <a:accent1>
        <a:srgbClr val="DC5C31"/>
      </a:accent1>
      <a:accent2>
        <a:srgbClr val="EA9B26"/>
      </a:accent2>
      <a:accent3>
        <a:srgbClr val="FFFFFF"/>
      </a:accent3>
      <a:accent4>
        <a:srgbClr val="3F4042"/>
      </a:accent4>
      <a:accent5>
        <a:srgbClr val="EBB5AD"/>
      </a:accent5>
      <a:accent6>
        <a:srgbClr val="D48C21"/>
      </a:accent6>
      <a:hlink>
        <a:srgbClr val="00B0F0"/>
      </a:hlink>
      <a:folHlink>
        <a:srgbClr val="AFB2B4"/>
      </a:folHlink>
    </a:clrScheme>
    <a:fontScheme name="53cd864ee33d0">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4ee33d0 1">
        <a:dk1>
          <a:srgbClr val="4B4D4F"/>
        </a:dk1>
        <a:lt1>
          <a:srgbClr val="FFFFFF"/>
        </a:lt1>
        <a:dk2>
          <a:srgbClr val="3D3F41"/>
        </a:dk2>
        <a:lt2>
          <a:srgbClr val="EEECE1"/>
        </a:lt2>
        <a:accent1>
          <a:srgbClr val="DC5C31"/>
        </a:accent1>
        <a:accent2>
          <a:srgbClr val="EA9B26"/>
        </a:accent2>
        <a:accent3>
          <a:srgbClr val="FFFFFF"/>
        </a:accent3>
        <a:accent4>
          <a:srgbClr val="3F4042"/>
        </a:accent4>
        <a:accent5>
          <a:srgbClr val="EBB5AD"/>
        </a:accent5>
        <a:accent6>
          <a:srgbClr val="D48C2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Pages>0</Pages>
  <Words>1390</Words>
  <Characters>0</Characters>
  <Application>Microsoft Office PowerPoint</Application>
  <DocSecurity>0</DocSecurity>
  <PresentationFormat>全屏显示(4:3)</PresentationFormat>
  <Lines>0</Lines>
  <Paragraphs>96</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黑体</vt:lpstr>
      <vt:lpstr>华文隶书</vt:lpstr>
      <vt:lpstr>宋体</vt:lpstr>
      <vt:lpstr>微软雅黑</vt:lpstr>
      <vt:lpstr>幼圆</vt:lpstr>
      <vt:lpstr>Arial</vt:lpstr>
      <vt:lpstr>Arial Black</vt:lpstr>
      <vt:lpstr>Calibri</vt:lpstr>
      <vt:lpstr>Comic Sans MS</vt:lpstr>
      <vt:lpstr>Wingdings</vt:lpstr>
      <vt:lpstr>53cd864ee33d0</vt:lpstr>
      <vt:lpstr>Android Coding规范与统一团队代码风格</vt:lpstr>
      <vt:lpstr>目录</vt:lpstr>
      <vt:lpstr>前言</vt:lpstr>
      <vt:lpstr>代码规范重要性</vt:lpstr>
      <vt:lpstr>代码规范-命名</vt:lpstr>
      <vt:lpstr>代码规范-命名</vt:lpstr>
      <vt:lpstr>类、方法、变量的命名</vt:lpstr>
      <vt:lpstr>Android下的资源命名</vt:lpstr>
      <vt:lpstr>Android下的资源命名</vt:lpstr>
      <vt:lpstr>代码规范-注释</vt:lpstr>
      <vt:lpstr>代码规范-注释</vt:lpstr>
      <vt:lpstr>代码规范-其他</vt:lpstr>
      <vt:lpstr>其他</vt:lpstr>
      <vt:lpstr>代码可读性</vt:lpstr>
      <vt:lpstr>部分类的使用</vt:lpstr>
      <vt:lpstr>代码分层</vt:lpstr>
      <vt:lpstr>代码设计</vt:lpstr>
      <vt:lpstr>实际项目中遇到的坏代码示例</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信息安全意识培训 网络钓鱼攻击防范</dc:title>
  <dc:creator>4yber</dc:creator>
  <cp:lastModifiedBy>x64</cp:lastModifiedBy>
  <cp:revision>126</cp:revision>
  <dcterms:created xsi:type="dcterms:W3CDTF">2014-02-12T06:27:00Z</dcterms:created>
  <dcterms:modified xsi:type="dcterms:W3CDTF">2014-11-25T08:47:25Z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