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0"/>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23" autoAdjust="0"/>
  </p:normalViewPr>
  <p:slideViewPr>
    <p:cSldViewPr snapToGrid="0" snapToObjects="1">
      <p:cViewPr varScale="1">
        <p:scale>
          <a:sx n="123" d="100"/>
          <a:sy n="123" d="100"/>
        </p:scale>
        <p:origin x="-271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9D7016-1255-DB46-8C4E-B199946F1176}" type="datetimeFigureOut">
              <a:rPr kumimoji="1" lang="zh-CN" altLang="en-US" smtClean="0"/>
              <a:t>14/11/27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9F8E-50EA-3841-AEA4-68D60E415D13}" type="slidenum">
              <a:rPr kumimoji="1" lang="zh-CN" altLang="en-US" smtClean="0"/>
              <a:t>‹#›</a:t>
            </a:fld>
            <a:endParaRPr kumimoji="1" lang="zh-CN" altLang="en-US"/>
          </a:p>
        </p:txBody>
      </p:sp>
    </p:spTree>
    <p:extLst>
      <p:ext uri="{BB962C8B-B14F-4D97-AF65-F5344CB8AC3E}">
        <p14:creationId xmlns:p14="http://schemas.microsoft.com/office/powerpoint/2010/main" val="7095193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敏捷在现在不管是编程中还是其他应用都十分方便强大</a:t>
            </a:r>
            <a:endParaRPr kumimoji="1" lang="en-US" altLang="zh-CN" dirty="0" smtClean="0"/>
          </a:p>
          <a:p>
            <a:r>
              <a:rPr kumimoji="1" lang="en-US" altLang="zh-CN" dirty="0" smtClean="0"/>
              <a:t>2.</a:t>
            </a:r>
            <a:r>
              <a:rPr kumimoji="1" lang="en-US" altLang="en-US" dirty="0" smtClean="0"/>
              <a:t>敏捷不是目的，只是手段</a:t>
            </a:r>
          </a:p>
          <a:p>
            <a:r>
              <a:rPr kumimoji="1" lang="zh-CN" altLang="en-US" dirty="0" smtClean="0"/>
              <a:t>3</a:t>
            </a:r>
            <a:r>
              <a:rPr kumimoji="1" lang="en-US" altLang="zh-CN" dirty="0" smtClean="0"/>
              <a:t>.</a:t>
            </a:r>
            <a:r>
              <a:rPr kumimoji="1" lang="zh-CN" altLang="en-US" dirty="0" smtClean="0"/>
              <a:t>开发过程中会有各种可以提升我们开发效率的习惯这些习惯我们都要有意识的去养成，同时应该摈弃一些坏的开发习惯</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a:t>
            </a:fld>
            <a:endParaRPr kumimoji="1" lang="zh-CN" altLang="en-US"/>
          </a:p>
        </p:txBody>
      </p:sp>
    </p:spTree>
    <p:extLst>
      <p:ext uri="{BB962C8B-B14F-4D97-AF65-F5344CB8AC3E}">
        <p14:creationId xmlns:p14="http://schemas.microsoft.com/office/powerpoint/2010/main" val="159001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敏捷需要持续不断的学习和充电。逆水行舟，不进则退。</a:t>
            </a:r>
            <a:endParaRPr kumimoji="1" lang="en-US" altLang="zh-CN" dirty="0" smtClean="0"/>
          </a:p>
          <a:p>
            <a:r>
              <a:rPr kumimoji="1" lang="zh-CN" altLang="en-US" dirty="0" smtClean="0"/>
              <a:t>软件开发行业是一个不停发展和永远变化的领域。虽然有一些概念会一直有用，但是还有很多知识很快就会过时，从事软件开发行业就像是在跑步机上，必须一只跟上步伐稳步前进，不然就会摔倒出局。</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13</a:t>
            </a:fld>
            <a:endParaRPr kumimoji="1" lang="zh-CN" altLang="en-US"/>
          </a:p>
        </p:txBody>
      </p:sp>
    </p:spTree>
    <p:extLst>
      <p:ext uri="{BB962C8B-B14F-4D97-AF65-F5344CB8AC3E}">
        <p14:creationId xmlns:p14="http://schemas.microsoft.com/office/powerpoint/2010/main" val="357939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如果跟上了新技术，接下来再学习其他就不再是大问题，不需要一口气爬上</a:t>
            </a:r>
            <a:r>
              <a:rPr kumimoji="1" lang="en-US" altLang="zh-CN" dirty="0" smtClean="0"/>
              <a:t>10</a:t>
            </a:r>
            <a:r>
              <a:rPr kumimoji="1" lang="zh-CN" altLang="en-US" dirty="0" smtClean="0"/>
              <a:t>楼，而需要一直在攀登，所以最后看起来像是只要再上一二层。如果对这些技术都一无所知，想要马上登上</a:t>
            </a:r>
            <a:r>
              <a:rPr kumimoji="1" lang="en-US" altLang="zh-CN" dirty="0" smtClean="0"/>
              <a:t>10</a:t>
            </a:r>
            <a:r>
              <a:rPr kumimoji="1" lang="zh-CN" altLang="en-US" dirty="0" smtClean="0"/>
              <a:t>楼，肯定会让你喘不过气来</a:t>
            </a:r>
            <a:endParaRPr kumimoji="1" lang="en-US" altLang="zh-CN" dirty="0" smtClean="0"/>
          </a:p>
          <a:p>
            <a:endParaRPr kumimoji="1" lang="en-US" altLang="zh-CN" dirty="0" smtClean="0"/>
          </a:p>
          <a:p>
            <a:r>
              <a:rPr kumimoji="1" lang="zh-CN" altLang="en-US" dirty="0" smtClean="0"/>
              <a:t>迭代和增量式学习</a:t>
            </a:r>
            <a:endParaRPr kumimoji="1" lang="en-US" altLang="zh-CN" dirty="0" smtClean="0"/>
          </a:p>
          <a:p>
            <a:r>
              <a:rPr kumimoji="1" lang="zh-CN" altLang="en-US" dirty="0" smtClean="0"/>
              <a:t>了解最新行情</a:t>
            </a:r>
            <a:endParaRPr kumimoji="1" lang="en-US" altLang="zh-CN" dirty="0" smtClean="0"/>
          </a:p>
          <a:p>
            <a:r>
              <a:rPr kumimoji="1" lang="zh-CN" altLang="en-US" dirty="0" smtClean="0"/>
              <a:t>参加本地的用户组活动</a:t>
            </a:r>
            <a:endParaRPr kumimoji="1" lang="en-US" altLang="zh-CN" dirty="0" smtClean="0"/>
          </a:p>
          <a:p>
            <a:r>
              <a:rPr kumimoji="1" lang="zh-CN" altLang="en-US" dirty="0" smtClean="0"/>
              <a:t>参加研讨会议</a:t>
            </a:r>
            <a:endParaRPr kumimoji="1" lang="en-US" altLang="zh-CN" dirty="0" smtClean="0"/>
          </a:p>
          <a:p>
            <a:r>
              <a:rPr kumimoji="1" lang="zh-CN" altLang="en-US" dirty="0" smtClean="0"/>
              <a:t>大量阅读</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14</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你不可能精通每一项技术，但是可以根据经验快速学习</a:t>
            </a:r>
            <a:endParaRPr kumimoji="1" lang="en-US" altLang="zh-CN" dirty="0" smtClean="0"/>
          </a:p>
          <a:p>
            <a:r>
              <a:rPr kumimoji="1" lang="zh-CN" altLang="en-US" dirty="0" smtClean="0"/>
              <a:t>明白新技术解决的问题，使用的地方</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15</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小组会议，知识交流</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16</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也许有些技术现在没有流行，但是谁能保证以后也不会流行呢</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17</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随着新知识的获取，必须丢弃一些太老，太旧的知识</a:t>
            </a:r>
            <a:endParaRPr kumimoji="1" lang="en-US" altLang="zh-CN" dirty="0" smtClean="0"/>
          </a:p>
          <a:p>
            <a:r>
              <a:rPr kumimoji="1" lang="zh-CN" altLang="en-US" dirty="0" smtClean="0"/>
              <a:t>但也不是完全丢弃，而是要保证不能习惯性的落入旧习惯</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18</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19</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观察一下医生是怎么工作的</a:t>
            </a:r>
            <a:endParaRPr kumimoji="1" lang="en-US" altLang="zh-CN" dirty="0" smtClean="0"/>
          </a:p>
          <a:p>
            <a:r>
              <a:rPr kumimoji="1" lang="zh-CN" altLang="en-US" dirty="0" smtClean="0"/>
              <a:t>十万个为什么</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20</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你在问的时候，可能会被反问为什么问这个问题</a:t>
            </a:r>
            <a:endParaRPr kumimoji="1" lang="en-US" altLang="zh-CN" dirty="0" smtClean="0"/>
          </a:p>
          <a:p>
            <a:r>
              <a:rPr kumimoji="1" lang="zh-CN" altLang="en-US" dirty="0" smtClean="0"/>
              <a:t>发现问题时应该更进一步调查。而不是戛然而止</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21</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敏捷开发需要一个节奏和循环，让开发更加轻松</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22</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态度正确才会真正去思考项目的提升方法。如果态度不正确，那根本就无法集中全部精力来投入到项目与团队中来，就更不要说什么敏捷方法了。</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4</a:t>
            </a:fld>
            <a:endParaRPr kumimoji="1" lang="zh-CN" altLang="en-US"/>
          </a:p>
        </p:txBody>
      </p:sp>
    </p:spTree>
    <p:extLst>
      <p:ext uri="{BB962C8B-B14F-4D97-AF65-F5344CB8AC3E}">
        <p14:creationId xmlns:p14="http://schemas.microsoft.com/office/powerpoint/2010/main" val="3579392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23</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24</a:t>
            </a:fld>
            <a:endParaRPr kumimoji="1" lang="zh-CN" altLang="en-US"/>
          </a:p>
        </p:txBody>
      </p:sp>
    </p:spTree>
    <p:extLst>
      <p:ext uri="{BB962C8B-B14F-4D97-AF65-F5344CB8AC3E}">
        <p14:creationId xmlns:p14="http://schemas.microsoft.com/office/powerpoint/2010/main" val="3579392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25</a:t>
            </a:fld>
            <a:endParaRPr kumimoji="1" lang="zh-CN" altLang="en-US"/>
          </a:p>
        </p:txBody>
      </p:sp>
    </p:spTree>
    <p:extLst>
      <p:ext uri="{BB962C8B-B14F-4D97-AF65-F5344CB8AC3E}">
        <p14:creationId xmlns:p14="http://schemas.microsoft.com/office/powerpoint/2010/main" val="3579392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代码在快速的变化。敏捷就是管理变化的，代码可能是变化最频繁的东西</a:t>
            </a:r>
            <a:endParaRPr kumimoji="1" lang="en-US" altLang="zh-CN" dirty="0" smtClean="0"/>
          </a:p>
          <a:p>
            <a:r>
              <a:rPr kumimoji="1" lang="zh-CN" altLang="en-US" dirty="0" smtClean="0"/>
              <a:t>为了应对代码变化，需要持续获得代码的健康状态的反馈。</a:t>
            </a:r>
            <a:endParaRPr kumimoji="1" lang="en-US" altLang="zh-CN" dirty="0" smtClean="0"/>
          </a:p>
          <a:p>
            <a:r>
              <a:rPr kumimoji="1" lang="zh-CN" altLang="en-US" dirty="0" smtClean="0"/>
              <a:t>修改时，带上守护天使，保证所有功能都能正常工作。</a:t>
            </a:r>
            <a:endParaRPr kumimoji="1" lang="en-US" altLang="zh-CN" dirty="0" smtClean="0"/>
          </a:p>
          <a:p>
            <a:endParaRPr kumimoji="1" lang="en-US" altLang="zh-CN" dirty="0" smtClean="0"/>
          </a:p>
          <a:p>
            <a:r>
              <a:rPr kumimoji="1" lang="zh-CN" altLang="en-US" dirty="0" smtClean="0"/>
              <a:t>传统方式：写小代码，嵌入输出语句，观察变量的值，或是在调试器中嵌入一些桩</a:t>
            </a:r>
            <a:r>
              <a:rPr kumimoji="1" lang="en-US" altLang="zh-CN" dirty="0" smtClean="0"/>
              <a:t>stub</a:t>
            </a:r>
            <a:r>
              <a:rPr kumimoji="1" lang="zh-CN" altLang="en-US" dirty="0" smtClean="0"/>
              <a:t>来运行代码。收工查看所有运行结果。</a:t>
            </a:r>
            <a:endParaRPr kumimoji="1" lang="en-US" altLang="zh-CN" dirty="0" smtClean="0"/>
          </a:p>
          <a:p>
            <a:r>
              <a:rPr kumimoji="1" lang="zh-CN" altLang="en-US" dirty="0" smtClean="0"/>
              <a:t>敏捷测试的单元测试：编写代码来自动化检查具体值，而不是手工操作</a:t>
            </a:r>
            <a:endParaRPr kumimoji="1" lang="en-US" altLang="zh-CN" dirty="0" smtClean="0"/>
          </a:p>
          <a:p>
            <a:endParaRPr kumimoji="1" lang="en-US" altLang="zh-CN" dirty="0" smtClean="0"/>
          </a:p>
          <a:p>
            <a:r>
              <a:rPr kumimoji="1" lang="zh-CN" altLang="en-US" dirty="0" smtClean="0"/>
              <a:t>清楚自己要测试的内容，确保测试是可重复的（使用当前时间或本机</a:t>
            </a:r>
            <a:r>
              <a:rPr kumimoji="1" lang="en-US" altLang="zh-CN" dirty="0" smtClean="0"/>
              <a:t>IP</a:t>
            </a:r>
            <a:r>
              <a:rPr kumimoji="1" lang="zh-CN" altLang="en-US" dirty="0" smtClean="0"/>
              <a:t>都会让测试依赖与时间或者机器等）</a:t>
            </a:r>
            <a:endParaRPr kumimoji="1" lang="en-US" altLang="zh-CN" dirty="0" smtClean="0"/>
          </a:p>
          <a:p>
            <a:r>
              <a:rPr kumimoji="1" lang="zh-CN" altLang="en-US" dirty="0" smtClean="0"/>
              <a:t>测试边界条件。比如</a:t>
            </a:r>
            <a:r>
              <a:rPr kumimoji="1" lang="en-US" altLang="zh-CN" dirty="0" smtClean="0"/>
              <a:t>11</a:t>
            </a:r>
            <a:r>
              <a:rPr kumimoji="1" lang="zh-CN" altLang="en-US" dirty="0" smtClean="0"/>
              <a:t>：</a:t>
            </a:r>
            <a:r>
              <a:rPr kumimoji="1" lang="en-US" altLang="zh-CN" dirty="0" smtClean="0"/>
              <a:t>59</a:t>
            </a:r>
            <a:r>
              <a:rPr kumimoji="1" lang="zh-CN" altLang="en-US" dirty="0" smtClean="0"/>
              <a:t>：</a:t>
            </a:r>
            <a:r>
              <a:rPr kumimoji="1" lang="en-US" altLang="zh-CN" dirty="0" smtClean="0"/>
              <a:t>59-0</a:t>
            </a:r>
            <a:r>
              <a:rPr kumimoji="1" lang="zh-CN" altLang="en-US" dirty="0" smtClean="0"/>
              <a:t>：</a:t>
            </a:r>
            <a:r>
              <a:rPr kumimoji="1" lang="en-US" altLang="zh-CN" dirty="0" smtClean="0"/>
              <a:t>00</a:t>
            </a:r>
            <a:r>
              <a:rPr kumimoji="1" lang="zh-CN" altLang="en-US" dirty="0" smtClean="0"/>
              <a:t>：</a:t>
            </a:r>
            <a:r>
              <a:rPr kumimoji="1" lang="en-US" altLang="zh-CN" dirty="0" smtClean="0"/>
              <a:t>00</a:t>
            </a:r>
          </a:p>
          <a:p>
            <a:r>
              <a:rPr kumimoji="1" lang="zh-CN" altLang="en-US" dirty="0" smtClean="0"/>
              <a:t>不放过任何一个失败的测试</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26</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27</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如果要让你的产品尽可能的好，自己要先积极的使用它</a:t>
            </a:r>
            <a:endParaRPr kumimoji="1" lang="en-US" altLang="zh-CN" dirty="0" smtClean="0"/>
          </a:p>
          <a:p>
            <a:r>
              <a:rPr kumimoji="1" lang="zh-CN" altLang="en-US" dirty="0" smtClean="0"/>
              <a:t>在说服别人使用我们创造的</a:t>
            </a:r>
            <a:r>
              <a:rPr kumimoji="1" lang="en-US" altLang="zh-CN" dirty="0" err="1" smtClean="0"/>
              <a:t>api</a:t>
            </a:r>
            <a:r>
              <a:rPr kumimoji="1" lang="zh-CN" altLang="en-US" dirty="0" smtClean="0"/>
              <a:t>或者接口时，得先让自己切实地使用这些接口</a:t>
            </a:r>
            <a:endParaRPr kumimoji="1" lang="en-US" altLang="zh-CN" dirty="0" smtClean="0"/>
          </a:p>
          <a:p>
            <a:r>
              <a:rPr kumimoji="1" lang="zh-CN" altLang="en-US" dirty="0" smtClean="0"/>
              <a:t>站在用户的角度去思考</a:t>
            </a:r>
            <a:endParaRPr kumimoji="1" lang="en-US" altLang="zh-CN" dirty="0" smtClean="0"/>
          </a:p>
          <a:p>
            <a:r>
              <a:rPr kumimoji="1" lang="en-US" altLang="zh-CN" dirty="0" smtClean="0"/>
              <a:t>TDD</a:t>
            </a:r>
            <a:r>
              <a:rPr kumimoji="1" lang="zh-CN" altLang="en-US" dirty="0" smtClean="0"/>
              <a:t>（</a:t>
            </a:r>
            <a:r>
              <a:rPr kumimoji="1" lang="zh-CN" altLang="zh-CN" dirty="0" smtClean="0"/>
              <a:t>T</a:t>
            </a:r>
            <a:r>
              <a:rPr kumimoji="1" lang="en-US" altLang="zh-CN" dirty="0" err="1" smtClean="0"/>
              <a:t>est</a:t>
            </a:r>
            <a:r>
              <a:rPr kumimoji="1" lang="zh-CN" altLang="en-US" dirty="0" smtClean="0"/>
              <a:t> </a:t>
            </a:r>
            <a:r>
              <a:rPr kumimoji="1" lang="en-US" altLang="zh-CN" dirty="0" smtClean="0"/>
              <a:t>Driven</a:t>
            </a:r>
            <a:r>
              <a:rPr kumimoji="1" lang="zh-CN" altLang="en-US" dirty="0" smtClean="0"/>
              <a:t> </a:t>
            </a:r>
            <a:r>
              <a:rPr kumimoji="1" lang="en-US" altLang="zh-CN" dirty="0" smtClean="0"/>
              <a:t>Development</a:t>
            </a:r>
            <a:r>
              <a:rPr kumimoji="1" lang="zh-CN" altLang="en-US" dirty="0" smtClean="0"/>
              <a:t> 测试驱动开发）</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28</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测试先行可以帮你改进很多设计，但是还是需要在提交代码前做测试</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29</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只要环境不同，就可能会有不同的问题</a:t>
            </a:r>
            <a:endParaRPr kumimoji="1" lang="en-US" altLang="zh-CN" dirty="0" smtClean="0"/>
          </a:p>
          <a:p>
            <a:r>
              <a:rPr kumimoji="1" lang="zh-CN" altLang="en-US" dirty="0" smtClean="0"/>
              <a:t>在不同的环境下运行编写的测试用例</a:t>
            </a:r>
            <a:endParaRPr kumimoji="1" lang="en-US" altLang="zh-CN" dirty="0" smtClean="0"/>
          </a:p>
          <a:p>
            <a:r>
              <a:rPr kumimoji="1" lang="zh-CN" altLang="en-US" dirty="0" smtClean="0"/>
              <a:t>持续集成，用一个持续集成工具，周期性的从源代码控制系统中取得代码，并运行代码。如果测试失败，会通知相关开发者</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30</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测试先行可以帮你改进很多设计，但是还是需要在提交代码前做测试</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31</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要确保客户们得到的数据是正确的，至少在客户看来是正确的。</a:t>
            </a:r>
            <a:endParaRPr kumimoji="1" lang="en-US" altLang="zh-CN" dirty="0" smtClean="0"/>
          </a:p>
          <a:p>
            <a:r>
              <a:rPr kumimoji="1" lang="zh-CN" altLang="en-US" dirty="0" smtClean="0"/>
              <a:t>关键业务逻辑必须要独立的进行严格测试，并且最后需要通过用户的审批。</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32</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也许会不相信，但却是有些人常常不把解决问题放在最高优先级上。可以自我反省一下，出现问题时，第一反应究竟是什么</a:t>
            </a:r>
            <a:endParaRPr kumimoji="1" lang="en-US" altLang="zh-CN" dirty="0" smtClean="0"/>
          </a:p>
          <a:p>
            <a:r>
              <a:rPr kumimoji="1" lang="zh-CN" altLang="en-US" dirty="0" smtClean="0"/>
              <a:t>如果你说的话只是让事态更加复杂，或者只是一味抱怨，或者伤害了他人的感情，那么就在无意中给问题火上浇油。相反，应该问问，我能够做些什么。在敏捷的团队中，大家的重点是做事，而不是指责犯错者。</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5</a:t>
            </a:fld>
            <a:endParaRPr kumimoji="1" lang="zh-CN" altLang="en-US"/>
          </a:p>
        </p:txBody>
      </p:sp>
    </p:spTree>
    <p:extLst>
      <p:ext uri="{BB962C8B-B14F-4D97-AF65-F5344CB8AC3E}">
        <p14:creationId xmlns:p14="http://schemas.microsoft.com/office/powerpoint/2010/main" val="2251360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测试先行可以帮你改进很多设计，但是还是需要在提交代码前做测试</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33</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时间的消逝可以这个你明：判断工作进度最好是看实际花费的时间而不是估计的时间</a:t>
            </a:r>
            <a:endParaRPr kumimoji="1" lang="en-US" altLang="zh-CN" dirty="0" smtClean="0"/>
          </a:p>
          <a:p>
            <a:r>
              <a:rPr kumimoji="1" lang="zh-CN" altLang="en-US" dirty="0" smtClean="0"/>
              <a:t>不应该简单的用比例衡量工作完成度，而应仔细测定还剩下多少工作量没完成。</a:t>
            </a:r>
            <a:endParaRPr kumimoji="1" lang="en-US" altLang="zh-CN" dirty="0" smtClean="0"/>
          </a:p>
          <a:p>
            <a:r>
              <a:rPr kumimoji="1" lang="zh-CN" altLang="en-US" dirty="0" smtClean="0"/>
              <a:t>如果能一直让下一步工作是可见的，会有助于进度度量。最好的办法就是使用待办事项。</a:t>
            </a:r>
            <a:endParaRPr kumimoji="1" lang="en-US" altLang="zh-CN" dirty="0" smtClean="0"/>
          </a:p>
          <a:p>
            <a:r>
              <a:rPr kumimoji="1" lang="zh-CN" altLang="en-US" dirty="0" smtClean="0"/>
              <a:t>弄清楚项目的真实进度</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34</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参考</a:t>
            </a:r>
            <a:r>
              <a:rPr kumimoji="1" lang="en-US" altLang="zh-CN" dirty="0" smtClean="0"/>
              <a:t>IPMS</a:t>
            </a:r>
            <a:r>
              <a:rPr kumimoji="1" lang="zh-CN" altLang="en-US" dirty="0" smtClean="0"/>
              <a:t>任务系统</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35</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当出了错误，要尽可能的提供详细信息，在得到用户反馈的时候，不要去嘲笑用户愚蠢，而要去真这个你解决问题。</a:t>
            </a:r>
            <a:endParaRPr kumimoji="1" lang="en-US" altLang="zh-CN" dirty="0" smtClean="0"/>
          </a:p>
          <a:p>
            <a:r>
              <a:rPr kumimoji="1" lang="zh-CN" altLang="en-US" dirty="0" smtClean="0"/>
              <a:t>不管是产品的</a:t>
            </a:r>
            <a:r>
              <a:rPr kumimoji="1" lang="en-US" altLang="zh-CN" dirty="0" smtClean="0"/>
              <a:t>bug</a:t>
            </a:r>
            <a:r>
              <a:rPr kumimoji="1" lang="zh-CN" altLang="en-US" dirty="0" smtClean="0"/>
              <a:t>还是文档的</a:t>
            </a:r>
            <a:r>
              <a:rPr kumimoji="1" lang="en-US" altLang="zh-CN" dirty="0" smtClean="0"/>
              <a:t>bug</a:t>
            </a:r>
            <a:r>
              <a:rPr kumimoji="1" lang="zh-CN" altLang="en-US" dirty="0" smtClean="0"/>
              <a:t>或者是用户对社区理解的</a:t>
            </a:r>
            <a:r>
              <a:rPr kumimoji="1" lang="en-US" altLang="zh-CN" dirty="0" smtClean="0"/>
              <a:t>bug</a:t>
            </a:r>
            <a:r>
              <a:rPr kumimoji="1" lang="zh-CN" altLang="en-US" dirty="0" smtClean="0"/>
              <a:t>，都是团队的问题，而不是用户的问题。</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36</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参考</a:t>
            </a:r>
            <a:r>
              <a:rPr kumimoji="1" lang="en-US" altLang="zh-CN" dirty="0" smtClean="0"/>
              <a:t>IPMS</a:t>
            </a:r>
            <a:r>
              <a:rPr kumimoji="1" lang="zh-CN" altLang="en-US" smtClean="0"/>
              <a:t>任务系统</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37</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38</a:t>
            </a:fld>
            <a:endParaRPr kumimoji="1" lang="zh-CN" altLang="en-US"/>
          </a:p>
        </p:txBody>
      </p:sp>
    </p:spTree>
    <p:extLst>
      <p:ext uri="{BB962C8B-B14F-4D97-AF65-F5344CB8AC3E}">
        <p14:creationId xmlns:p14="http://schemas.microsoft.com/office/powerpoint/2010/main" val="357939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最经常体现在</a:t>
            </a:r>
            <a:r>
              <a:rPr kumimoji="1" lang="en-US" altLang="zh-CN" dirty="0" smtClean="0"/>
              <a:t>bug</a:t>
            </a:r>
            <a:r>
              <a:rPr kumimoji="1" lang="zh-CN" altLang="en-US" dirty="0" smtClean="0"/>
              <a:t>修复中，修复</a:t>
            </a:r>
            <a:r>
              <a:rPr kumimoji="1" lang="en-US" altLang="zh-CN" dirty="0" smtClean="0"/>
              <a:t>bug</a:t>
            </a:r>
            <a:r>
              <a:rPr kumimoji="1" lang="zh-CN" altLang="en-US" dirty="0" smtClean="0"/>
              <a:t>时一定要仔细理解代码后才能进行正确的修改，而不是直接在不理解的情况下增加微调代码。</a:t>
            </a:r>
            <a:endParaRPr kumimoji="1" lang="en-US" altLang="zh-CN" dirty="0" smtClean="0"/>
          </a:p>
          <a:p>
            <a:r>
              <a:rPr kumimoji="1" lang="zh-CN" altLang="en-US" dirty="0" smtClean="0"/>
              <a:t>修改时还需注意添加的代码会不会影响到其他模块。</a:t>
            </a:r>
            <a:endParaRPr kumimoji="1" lang="en-US" altLang="zh-CN" dirty="0" smtClean="0"/>
          </a:p>
          <a:p>
            <a:endParaRPr kumimoji="1" lang="en-US" altLang="zh-CN" dirty="0" smtClean="0"/>
          </a:p>
          <a:p>
            <a:r>
              <a:rPr kumimoji="1" lang="zh-CN" altLang="en-US" dirty="0" smtClean="0"/>
              <a:t>防微杜渐</a:t>
            </a:r>
            <a:endParaRPr kumimoji="1" lang="en-US" altLang="zh-CN" dirty="0" smtClean="0"/>
          </a:p>
          <a:p>
            <a:r>
              <a:rPr kumimoji="1" lang="zh-CN" altLang="en-US" dirty="0" smtClean="0"/>
              <a:t>不孤立的编码</a:t>
            </a:r>
            <a:endParaRPr kumimoji="1" lang="en-US" altLang="zh-CN" dirty="0" smtClean="0"/>
          </a:p>
          <a:p>
            <a:r>
              <a:rPr kumimoji="1" lang="zh-CN" altLang="en-US" dirty="0" smtClean="0"/>
              <a:t>使用单元测试</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7</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8</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方案设计的讨论失控编程情绪化的指责</a:t>
            </a:r>
            <a:r>
              <a:rPr kumimoji="1" lang="en-US" altLang="zh-CN" dirty="0" smtClean="0"/>
              <a:t>—</a:t>
            </a:r>
            <a:r>
              <a:rPr kumimoji="1" lang="zh-CN" altLang="en-US" dirty="0" smtClean="0"/>
              <a:t>做决定是基于谁提出了这个观点，而不是权衡观点本身的利弊。</a:t>
            </a:r>
            <a:endParaRPr kumimoji="1" lang="en-US" altLang="zh-CN" dirty="0" smtClean="0"/>
          </a:p>
          <a:p>
            <a:r>
              <a:rPr kumimoji="1" lang="zh-CN" altLang="en-US" dirty="0" smtClean="0"/>
              <a:t>对于一个明显错误时，询问队友，提出顾虑，而不是否定个人能力和观点。</a:t>
            </a:r>
            <a:endParaRPr kumimoji="1" lang="en-US" altLang="zh-CN" dirty="0" smtClean="0"/>
          </a:p>
          <a:p>
            <a:endParaRPr kumimoji="1" lang="en-US" altLang="zh-CN" dirty="0" smtClean="0"/>
          </a:p>
          <a:p>
            <a:r>
              <a:rPr kumimoji="1" lang="zh-CN" altLang="en-US" dirty="0" smtClean="0"/>
              <a:t>消极扼杀创新</a:t>
            </a:r>
            <a:endParaRPr kumimoji="1" lang="en-US" altLang="zh-CN" dirty="0" smtClean="0"/>
          </a:p>
          <a:p>
            <a:r>
              <a:rPr kumimoji="1" lang="zh-CN" altLang="en-US" dirty="0" smtClean="0"/>
              <a:t>设定最终期限</a:t>
            </a:r>
            <a:endParaRPr kumimoji="1" lang="en-US" altLang="zh-CN" dirty="0" smtClean="0"/>
          </a:p>
          <a:p>
            <a:r>
              <a:rPr kumimoji="1" lang="zh-CN" altLang="en-US" dirty="0" smtClean="0"/>
              <a:t>逆向思维</a:t>
            </a:r>
            <a:endParaRPr kumimoji="1" lang="en-US" altLang="zh-CN" dirty="0" smtClean="0"/>
          </a:p>
          <a:p>
            <a:r>
              <a:rPr kumimoji="1" lang="zh-CN" altLang="en-US" dirty="0" smtClean="0"/>
              <a:t>设立仲裁人</a:t>
            </a:r>
            <a:endParaRPr kumimoji="1" lang="en-US" altLang="zh-CN" dirty="0" smtClean="0"/>
          </a:p>
          <a:p>
            <a:r>
              <a:rPr kumimoji="1" lang="zh-CN" altLang="en-US" dirty="0" smtClean="0"/>
              <a:t>支持已经做出的决定</a:t>
            </a:r>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9</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不要因为只是想体现自己的想法而对拟订的好思路画蛇添足</a:t>
            </a:r>
            <a:endParaRPr kumimoji="1" lang="en-US" altLang="zh-CN" dirty="0" smtClean="0"/>
          </a:p>
          <a:p>
            <a:r>
              <a:rPr kumimoji="1" lang="zh-CN" altLang="en-US" dirty="0" smtClean="0"/>
              <a:t>不要一味反对，需要多换位思考</a:t>
            </a:r>
            <a:endParaRPr kumimoji="1" lang="en-US" altLang="zh-CN" dirty="0" smtClean="0"/>
          </a:p>
          <a:p>
            <a:r>
              <a:rPr kumimoji="1" lang="zh-CN" altLang="en-US" dirty="0" smtClean="0"/>
              <a:t>学会反对的技巧</a:t>
            </a:r>
            <a:endParaRPr kumimoji="1" lang="en-US" altLang="zh-CN" dirty="0" smtClean="0"/>
          </a:p>
          <a:p>
            <a:r>
              <a:rPr kumimoji="1" lang="zh-CN" altLang="en-US" dirty="0" smtClean="0"/>
              <a:t>在开发者眼里最好，并不一定就是用户认为最好的。反之亦然</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10</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谁去给猫系铃铛寓言</a:t>
            </a:r>
            <a:endParaRPr kumimoji="1" lang="en-US" altLang="zh-CN" dirty="0" smtClean="0"/>
          </a:p>
          <a:p>
            <a:r>
              <a:rPr kumimoji="1" lang="zh-CN" altLang="en-US" dirty="0" smtClean="0"/>
              <a:t>有时候，绝妙的计划会因为勇气不足而最终失败</a:t>
            </a:r>
            <a:endParaRPr kumimoji="1" lang="en-US" altLang="zh-CN" dirty="0" smtClean="0"/>
          </a:p>
          <a:p>
            <a:r>
              <a:rPr kumimoji="1" lang="zh-CN" altLang="en-US" dirty="0" smtClean="0"/>
              <a:t>假如要你修复其他人编写的代码，而代码很那理解也不好使用。是应该继续修复，保留这些脏乱代码，还是告诉老板，这些代码太烂了，应该统统扔掉</a:t>
            </a:r>
            <a:endParaRPr kumimoji="1" lang="en-US" altLang="zh-CN" dirty="0" smtClean="0"/>
          </a:p>
          <a:p>
            <a:r>
              <a:rPr kumimoji="1" lang="zh-CN" altLang="en-US" dirty="0" smtClean="0"/>
              <a:t>处理组件，突然发现完全弄错了，需要推翻重来，不要视图掩盖问题，而是有勇气站出来</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11</a:t>
            </a:fld>
            <a:endParaRPr kumimoji="1" lang="zh-CN" altLang="en-US"/>
          </a:p>
        </p:txBody>
      </p:sp>
    </p:spTree>
    <p:extLst>
      <p:ext uri="{BB962C8B-B14F-4D97-AF65-F5344CB8AC3E}">
        <p14:creationId xmlns:p14="http://schemas.microsoft.com/office/powerpoint/2010/main" val="234685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如果你说天快要塌下来了，其他团员都不赞同，仔细想想，可能是你是对的，但是表达不对，或者他们也许是对的。</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559F8E-50EA-3841-AEA4-68D60E415D13}" type="slidenum">
              <a:rPr kumimoji="1" lang="zh-CN" altLang="en-US" smtClean="0"/>
              <a:t>12</a:t>
            </a:fld>
            <a:endParaRPr kumimoji="1" lang="zh-CN" altLang="en-US"/>
          </a:p>
        </p:txBody>
      </p:sp>
    </p:spTree>
    <p:extLst>
      <p:ext uri="{BB962C8B-B14F-4D97-AF65-F5344CB8AC3E}">
        <p14:creationId xmlns:p14="http://schemas.microsoft.com/office/powerpoint/2010/main" val="47771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14/11/27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pic>
        <p:nvPicPr>
          <p:cNvPr id="17" name="图片 16"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14/11/27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14/11/27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pic>
        <p:nvPicPr>
          <p:cNvPr id="14" name="图片 13"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14/11/27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14/11/27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pic>
        <p:nvPicPr>
          <p:cNvPr id="15" name="图片 14"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14/11/27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14/11/27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14/11/27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14/11/27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pic>
        <p:nvPicPr>
          <p:cNvPr id="13" name="图片 12"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14/11/27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pic>
        <p:nvPicPr>
          <p:cNvPr id="16" name="图片 15"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14/11/27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pic>
        <p:nvPicPr>
          <p:cNvPr id="16" name="图片 15" descr="LOGO.png"/>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14/11/27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pic>
        <p:nvPicPr>
          <p:cNvPr id="7" name="图片 6" descr="LOGO.png"/>
          <p:cNvPicPr>
            <a:picLocks noChangeAspect="1"/>
          </p:cNvPicPr>
          <p:nvPr userDrawn="1"/>
        </p:nvPicPr>
        <p:blipFill>
          <a:blip r:embed="rId13" cstate="print">
            <a:alphaModFix amt="50000"/>
            <a:extLst>
              <a:ext uri="{28A0092B-C50C-407E-A947-70E740481C1C}">
                <a14:useLocalDpi xmlns:a14="http://schemas.microsoft.com/office/drawing/2010/main" val="0"/>
              </a:ext>
            </a:extLst>
          </a:blip>
          <a:stretch>
            <a:fillRect/>
          </a:stretch>
        </p:blipFill>
        <p:spPr>
          <a:xfrm>
            <a:off x="4818093" y="5829872"/>
            <a:ext cx="4325907" cy="1028128"/>
          </a:xfrm>
          <a:prstGeom prst="rect">
            <a:avLst/>
          </a:prstGeom>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高效程序员的</a:t>
            </a:r>
            <a:r>
              <a:rPr kumimoji="1" lang="en-US" altLang="zh-CN" dirty="0"/>
              <a:t>45</a:t>
            </a:r>
            <a:r>
              <a:rPr kumimoji="1" lang="zh-CN" altLang="en-US" dirty="0" smtClean="0"/>
              <a:t>个习惯</a:t>
            </a:r>
            <a:r>
              <a:rPr kumimoji="1" lang="en-US" altLang="zh-CN" dirty="0" smtClean="0"/>
              <a:t/>
            </a:r>
            <a:br>
              <a:rPr kumimoji="1" lang="en-US" altLang="zh-CN" dirty="0" smtClean="0"/>
            </a:br>
            <a:r>
              <a:rPr kumimoji="1" lang="zh-CN" altLang="zh-CN" dirty="0" smtClean="0"/>
              <a:t>-</a:t>
            </a:r>
            <a:r>
              <a:rPr kumimoji="1" lang="en-US" altLang="zh-CN" dirty="0" smtClean="0"/>
              <a:t>-</a:t>
            </a:r>
            <a:r>
              <a:rPr kumimoji="1" lang="zh-CN" altLang="en-US" dirty="0" smtClean="0"/>
              <a:t>敏捷开发修炼之道</a:t>
            </a:r>
            <a:endParaRPr kumimoji="1" lang="zh-CN" altLang="en-US" dirty="0"/>
          </a:p>
        </p:txBody>
      </p:sp>
      <p:sp>
        <p:nvSpPr>
          <p:cNvPr id="3" name="副标题 2"/>
          <p:cNvSpPr>
            <a:spLocks noGrp="1"/>
          </p:cNvSpPr>
          <p:nvPr>
            <p:ph type="subTitle" idx="1"/>
          </p:nvPr>
        </p:nvSpPr>
        <p:spPr>
          <a:xfrm>
            <a:off x="943476" y="3556001"/>
            <a:ext cx="7247949" cy="1473200"/>
          </a:xfrm>
        </p:spPr>
        <p:txBody>
          <a:bodyPr>
            <a:noAutofit/>
          </a:bodyPr>
          <a:lstStyle/>
          <a:p>
            <a:r>
              <a:rPr kumimoji="1" lang="zh-CN" altLang="en-US" dirty="0" smtClean="0"/>
              <a:t>爱猫新媒体内部交流讲义</a:t>
            </a:r>
            <a:endParaRPr kumimoji="1" lang="zh-CN" altLang="en-US" dirty="0"/>
          </a:p>
        </p:txBody>
      </p:sp>
    </p:spTree>
    <p:extLst>
      <p:ext uri="{BB962C8B-B14F-4D97-AF65-F5344CB8AC3E}">
        <p14:creationId xmlns:p14="http://schemas.microsoft.com/office/powerpoint/2010/main" val="22866513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631216"/>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一个团队能够很公正的讨论一些方案的优缺点，你不会因为拒绝了有太多缺陷的方案而伤害别人，也不会因为采纳了某个不甚完美（但是更好的）解决方案而被人忌恨。</a:t>
            </a:r>
            <a:endParaRPr kumimoji="1" lang="en-US" altLang="zh-CN" sz="2400" dirty="0"/>
          </a:p>
        </p:txBody>
      </p:sp>
      <p:sp>
        <p:nvSpPr>
          <p:cNvPr id="3" name="文本框 2"/>
          <p:cNvSpPr txBox="1"/>
          <p:nvPr/>
        </p:nvSpPr>
        <p:spPr>
          <a:xfrm>
            <a:off x="285750" y="2500095"/>
            <a:ext cx="8572500" cy="3847207"/>
          </a:xfrm>
          <a:prstGeom prst="rect">
            <a:avLst/>
          </a:prstGeom>
          <a:noFill/>
        </p:spPr>
        <p:txBody>
          <a:bodyPr wrap="square" rtlCol="0">
            <a:spAutoFit/>
          </a:bodyPr>
          <a:lstStyle/>
          <a:p>
            <a:r>
              <a:rPr kumimoji="1" lang="zh-CN" altLang="en-US" sz="2800" b="1" dirty="0" smtClean="0"/>
              <a:t>平衡的艺术</a:t>
            </a:r>
            <a:endParaRPr kumimoji="1" lang="en-US" altLang="zh-CN" sz="2800" b="1" dirty="0" smtClean="0"/>
          </a:p>
          <a:p>
            <a:r>
              <a:rPr kumimoji="1" lang="en-US" altLang="zh-CN" sz="2400" dirty="0" smtClean="0"/>
              <a:t>★</a:t>
            </a:r>
            <a:r>
              <a:rPr kumimoji="1" lang="zh-CN" altLang="en-US" sz="2400" dirty="0" smtClean="0"/>
              <a:t>尽力贡献自己的好想法，如果你的想法没有被采纳也无需生气。</a:t>
            </a:r>
            <a:endParaRPr kumimoji="1" lang="en-US" altLang="zh-CN" sz="2400" dirty="0" smtClean="0"/>
          </a:p>
          <a:p>
            <a:r>
              <a:rPr kumimoji="1" lang="en-US" altLang="zh-CN" sz="2400" dirty="0" smtClean="0"/>
              <a:t>★</a:t>
            </a:r>
            <a:r>
              <a:rPr kumimoji="1" lang="zh-CN" altLang="en-US" sz="2400" dirty="0" smtClean="0"/>
              <a:t>脱离实际的反方观点会使争论变味。。</a:t>
            </a:r>
            <a:endParaRPr kumimoji="1" lang="en-US" altLang="zh-CN" sz="2400" dirty="0" smtClean="0"/>
          </a:p>
          <a:p>
            <a:r>
              <a:rPr kumimoji="1" lang="en-US" altLang="zh-CN" sz="2400" dirty="0" smtClean="0"/>
              <a:t>★</a:t>
            </a:r>
            <a:r>
              <a:rPr kumimoji="1" lang="zh-CN" altLang="en-US" sz="2400" dirty="0" smtClean="0"/>
              <a:t>想要支持或者反驳一个观点，有时候必须先做一个原型或者调查出它有多少同意或者反对者。</a:t>
            </a:r>
            <a:endParaRPr kumimoji="1" lang="en-US" altLang="zh-CN" sz="2400" dirty="0" smtClean="0"/>
          </a:p>
          <a:p>
            <a:r>
              <a:rPr kumimoji="1" lang="en-US" altLang="zh-CN" sz="2400" dirty="0" smtClean="0"/>
              <a:t>★</a:t>
            </a:r>
            <a:r>
              <a:rPr kumimoji="1" lang="zh-CN" altLang="en-US" sz="2400" dirty="0" smtClean="0"/>
              <a:t>在开始寻找最好的解决方案前，大家对</a:t>
            </a:r>
            <a:r>
              <a:rPr kumimoji="1" lang="en-US" altLang="zh-CN" sz="2400" dirty="0" smtClean="0"/>
              <a:t>”</a:t>
            </a:r>
            <a:r>
              <a:rPr kumimoji="1" lang="zh-CN" altLang="en-US" sz="2400" dirty="0" smtClean="0"/>
              <a:t>最好</a:t>
            </a:r>
            <a:r>
              <a:rPr kumimoji="1" lang="en-US" altLang="zh-CN" sz="2400" dirty="0" smtClean="0"/>
              <a:t>”</a:t>
            </a:r>
            <a:r>
              <a:rPr kumimoji="1" lang="zh-CN" altLang="en-US" sz="2400" dirty="0" smtClean="0"/>
              <a:t>的含义要先达成共识。</a:t>
            </a:r>
            <a:endParaRPr kumimoji="1" lang="en-US" altLang="zh-CN" sz="2400" dirty="0" smtClean="0"/>
          </a:p>
          <a:p>
            <a:r>
              <a:rPr kumimoji="1" lang="en-US" altLang="zh-CN" sz="2400" dirty="0" smtClean="0"/>
              <a:t>★</a:t>
            </a:r>
            <a:r>
              <a:rPr kumimoji="1" lang="zh-CN" altLang="en-US" sz="2400" dirty="0" smtClean="0"/>
              <a:t>只有更好，没有最好</a:t>
            </a:r>
            <a:endParaRPr kumimoji="1" lang="en-US" altLang="zh-CN" sz="2400" dirty="0" smtClean="0"/>
          </a:p>
          <a:p>
            <a:r>
              <a:rPr kumimoji="1" lang="en-US" altLang="zh-CN" sz="2400" dirty="0" smtClean="0"/>
              <a:t>★</a:t>
            </a:r>
            <a:r>
              <a:rPr kumimoji="1" lang="zh-CN" altLang="en-US" sz="2400" dirty="0" smtClean="0"/>
              <a:t>不带个人情绪并不是要盲目的接受所有的观点</a:t>
            </a:r>
            <a:endParaRPr kumimoji="1" lang="en-US" altLang="zh-CN" sz="2400" dirty="0" smtClean="0"/>
          </a:p>
        </p:txBody>
      </p:sp>
    </p:spTree>
    <p:extLst>
      <p:ext uri="{BB962C8B-B14F-4D97-AF65-F5344CB8AC3E}">
        <p14:creationId xmlns:p14="http://schemas.microsoft.com/office/powerpoint/2010/main" val="10742754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4.</a:t>
            </a:r>
            <a:r>
              <a:rPr kumimoji="1" lang="zh-CN" altLang="en-US" dirty="0" smtClean="0"/>
              <a:t>排除万难，奋勇前进</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569660"/>
          </a:xfrm>
          <a:prstGeom prst="rect">
            <a:avLst/>
          </a:prstGeom>
          <a:noFill/>
        </p:spPr>
        <p:txBody>
          <a:bodyPr wrap="square" rtlCol="0">
            <a:spAutoFit/>
          </a:bodyPr>
          <a:lstStyle/>
          <a:p>
            <a:r>
              <a:rPr kumimoji="1" lang="zh-CN" altLang="en-US" sz="2400" dirty="0" smtClean="0"/>
              <a:t>如果你发现其他人的代码有问题，只要你自己心里知道就可以了。毕竟，你不想伤害他们，或者惹来麻烦。如果他是你老板，更要格外谨慎，只要按照他的命令执行就行了。</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做正确的事。</a:t>
            </a:r>
            <a:r>
              <a:rPr kumimoji="1" lang="zh-CN" altLang="en-US" sz="2400" dirty="0" smtClean="0"/>
              <a:t>要诚实，要有勇气去说出实情。有时，这样做很困难，所以我们要有足够的勇气。</a:t>
            </a:r>
            <a:endParaRPr kumimoji="1" lang="zh-CN" altLang="en-US" sz="2400" dirty="0"/>
          </a:p>
        </p:txBody>
      </p:sp>
    </p:spTree>
    <p:extLst>
      <p:ext uri="{BB962C8B-B14F-4D97-AF65-F5344CB8AC3E}">
        <p14:creationId xmlns:p14="http://schemas.microsoft.com/office/powerpoint/2010/main" val="102526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631216"/>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勇气会让人觉得有点不自在，提前鼓足勇气更需要魄力。但有些时候，他是扫除障碍的唯一途径，否则问题就会进一步恶化下去。骨气你的勇气，这能让你从恐惧中解脱出来。</a:t>
            </a:r>
            <a:endParaRPr kumimoji="1" lang="en-US" altLang="zh-CN" sz="2400" dirty="0"/>
          </a:p>
        </p:txBody>
      </p:sp>
      <p:sp>
        <p:nvSpPr>
          <p:cNvPr id="3" name="文本框 2"/>
          <p:cNvSpPr txBox="1"/>
          <p:nvPr/>
        </p:nvSpPr>
        <p:spPr>
          <a:xfrm>
            <a:off x="285750" y="2500095"/>
            <a:ext cx="8572500" cy="3108544"/>
          </a:xfrm>
          <a:prstGeom prst="rect">
            <a:avLst/>
          </a:prstGeom>
          <a:noFill/>
        </p:spPr>
        <p:txBody>
          <a:bodyPr wrap="square" rtlCol="0">
            <a:spAutoFit/>
          </a:bodyPr>
          <a:lstStyle/>
          <a:p>
            <a:r>
              <a:rPr kumimoji="1" lang="zh-CN" altLang="en-US" sz="2800" b="1" dirty="0" smtClean="0"/>
              <a:t>平衡的艺术</a:t>
            </a:r>
            <a:endParaRPr kumimoji="1" lang="en-US" altLang="zh-CN" sz="2800" b="1" dirty="0" smtClean="0"/>
          </a:p>
          <a:p>
            <a:r>
              <a:rPr kumimoji="1" lang="en-US" altLang="zh-CN" sz="2400" dirty="0" smtClean="0"/>
              <a:t>★</a:t>
            </a:r>
            <a:r>
              <a:rPr kumimoji="1" lang="zh-CN" altLang="en-US" sz="2400" dirty="0" smtClean="0"/>
              <a:t>合理表达清楚自己的意思。</a:t>
            </a:r>
            <a:endParaRPr kumimoji="1" lang="en-US" altLang="zh-CN" sz="2400" dirty="0" smtClean="0"/>
          </a:p>
          <a:p>
            <a:r>
              <a:rPr kumimoji="1" lang="en-US" altLang="zh-CN" sz="2400" dirty="0" smtClean="0"/>
              <a:t>★</a:t>
            </a:r>
            <a:r>
              <a:rPr kumimoji="1" lang="zh-CN" altLang="en-US" sz="2400" dirty="0" smtClean="0"/>
              <a:t>写代码中发现了奇怪的问题，花时间去理解，而不是轻易的否定和重写他们。</a:t>
            </a:r>
            <a:endParaRPr kumimoji="1" lang="en-US" altLang="zh-CN" sz="2400" dirty="0" smtClean="0"/>
          </a:p>
          <a:p>
            <a:r>
              <a:rPr kumimoji="1" lang="en-US" altLang="zh-CN" sz="2400" dirty="0" smtClean="0"/>
              <a:t>★</a:t>
            </a:r>
            <a:r>
              <a:rPr kumimoji="1" lang="zh-CN" altLang="en-US" sz="2400" dirty="0" smtClean="0"/>
              <a:t>勇敢的站出来时，需要用别人能理解的方式去表达自己的观点。</a:t>
            </a:r>
            <a:endParaRPr kumimoji="1" lang="en-US" altLang="zh-CN" sz="2400" dirty="0" smtClean="0"/>
          </a:p>
          <a:p>
            <a:r>
              <a:rPr kumimoji="1" lang="en-US" altLang="zh-CN" sz="2400" dirty="0" smtClean="0"/>
              <a:t>★</a:t>
            </a:r>
            <a:r>
              <a:rPr kumimoji="1" lang="zh-CN" altLang="en-US" sz="2400" dirty="0" smtClean="0"/>
              <a:t>如果你在压力下要对代码质量做出妥协，可以指出，作为一名开发者，没有职权毁坏公司的资产（所有代码）</a:t>
            </a:r>
            <a:endParaRPr kumimoji="1" lang="en-US" altLang="zh-CN" sz="2400" dirty="0" smtClean="0"/>
          </a:p>
        </p:txBody>
      </p:sp>
    </p:spTree>
    <p:extLst>
      <p:ext uri="{BB962C8B-B14F-4D97-AF65-F5344CB8AC3E}">
        <p14:creationId xmlns:p14="http://schemas.microsoft.com/office/powerpoint/2010/main" val="39456822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即使你已经在正确的轨道上，但如果只是停止不欠，也仍然会被淘汰出局。</a:t>
            </a:r>
          </a:p>
          <a:p>
            <a:r>
              <a:rPr kumimoji="1" lang="zh-CN" altLang="en-US" dirty="0" smtClean="0"/>
              <a:t>活到老，学到老。</a:t>
            </a:r>
            <a:endParaRPr kumimoji="1" lang="en-US" altLang="zh-CN" dirty="0" smtClean="0"/>
          </a:p>
        </p:txBody>
      </p:sp>
      <p:sp>
        <p:nvSpPr>
          <p:cNvPr id="3" name="标题 2"/>
          <p:cNvSpPr>
            <a:spLocks noGrp="1"/>
          </p:cNvSpPr>
          <p:nvPr>
            <p:ph type="title"/>
          </p:nvPr>
        </p:nvSpPr>
        <p:spPr/>
        <p:txBody>
          <a:bodyPr/>
          <a:lstStyle/>
          <a:p>
            <a:r>
              <a:rPr kumimoji="1" lang="zh-CN" altLang="en-US" dirty="0" smtClean="0"/>
              <a:t>二、学无止境</a:t>
            </a:r>
            <a:endParaRPr kumimoji="1" lang="zh-CN" altLang="en-US" dirty="0"/>
          </a:p>
        </p:txBody>
      </p:sp>
    </p:spTree>
    <p:extLst>
      <p:ext uri="{BB962C8B-B14F-4D97-AF65-F5344CB8AC3E}">
        <p14:creationId xmlns:p14="http://schemas.microsoft.com/office/powerpoint/2010/main" val="6597043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5.</a:t>
            </a:r>
            <a:r>
              <a:rPr kumimoji="1" lang="zh-CN" altLang="en-US" dirty="0" smtClean="0"/>
              <a:t>跟踪变化</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软件技术的变化如此之快，势不可挡，这是他的本性。继续用你熟悉的寓言做你的老本行吧，你不可能跟上技术变化的脚步</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跟踪技术变化。</a:t>
            </a:r>
            <a:r>
              <a:rPr kumimoji="1" lang="zh-CN" altLang="en-US" sz="2400" dirty="0" smtClean="0"/>
              <a:t>你不需要精通所有技术，但需要清楚知道行业动向，从而规划你的项目和职业生涯。</a:t>
            </a:r>
            <a:endParaRPr kumimoji="1" lang="zh-CN" altLang="en-US" sz="2400" dirty="0"/>
          </a:p>
        </p:txBody>
      </p:sp>
    </p:spTree>
    <p:extLst>
      <p:ext uri="{BB962C8B-B14F-4D97-AF65-F5344CB8AC3E}">
        <p14:creationId xmlns:p14="http://schemas.microsoft.com/office/powerpoint/2010/main" val="311024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你能嗅到讲要流行的新技术，知道它们已经发布或投入使用。如果必须把工作切换到一种新的技术领域，你能做到</a:t>
            </a:r>
            <a:endParaRPr kumimoji="1" lang="en-US" altLang="zh-CN" sz="2400" dirty="0"/>
          </a:p>
        </p:txBody>
      </p:sp>
      <p:sp>
        <p:nvSpPr>
          <p:cNvPr id="3" name="文本框 2"/>
          <p:cNvSpPr txBox="1"/>
          <p:nvPr/>
        </p:nvSpPr>
        <p:spPr>
          <a:xfrm>
            <a:off x="285750" y="2500095"/>
            <a:ext cx="8572500" cy="3108544"/>
          </a:xfrm>
          <a:prstGeom prst="rect">
            <a:avLst/>
          </a:prstGeom>
          <a:noFill/>
        </p:spPr>
        <p:txBody>
          <a:bodyPr wrap="square" rtlCol="0">
            <a:spAutoFit/>
          </a:bodyPr>
          <a:lstStyle/>
          <a:p>
            <a:r>
              <a:rPr kumimoji="1" lang="zh-CN" altLang="en-US" sz="2800" b="1" dirty="0" smtClean="0"/>
              <a:t>平衡的艺术</a:t>
            </a:r>
            <a:endParaRPr kumimoji="1" lang="en-US" altLang="zh-CN" sz="2800" b="1" dirty="0" smtClean="0"/>
          </a:p>
          <a:p>
            <a:r>
              <a:rPr kumimoji="1" lang="en-US" altLang="zh-CN" sz="2400" dirty="0" smtClean="0"/>
              <a:t>★</a:t>
            </a:r>
            <a:r>
              <a:rPr kumimoji="1" lang="zh-CN" altLang="en-US" sz="2400" dirty="0" smtClean="0"/>
              <a:t>许多新想法从未变得羽翼丰满，成为有用的技术。需要正确把握自己投入的精力。</a:t>
            </a:r>
            <a:endParaRPr kumimoji="1" lang="en-US" altLang="zh-CN" sz="2400" dirty="0" smtClean="0"/>
          </a:p>
          <a:p>
            <a:r>
              <a:rPr kumimoji="1" lang="en-US" altLang="zh-CN" sz="2400" dirty="0" smtClean="0"/>
              <a:t>★</a:t>
            </a:r>
            <a:r>
              <a:rPr kumimoji="1" lang="zh-CN" altLang="en-US" sz="2400" dirty="0" smtClean="0"/>
              <a:t>只要你在某方面成为专家，就能用同样的方法，很容易在新领域成为专家。</a:t>
            </a:r>
            <a:endParaRPr kumimoji="1" lang="en-US" altLang="zh-CN" sz="2400" dirty="0" smtClean="0"/>
          </a:p>
          <a:p>
            <a:r>
              <a:rPr kumimoji="1" lang="en-US" altLang="zh-CN" sz="2400" dirty="0" smtClean="0"/>
              <a:t>★</a:t>
            </a:r>
            <a:r>
              <a:rPr kumimoji="1" lang="zh-CN" altLang="en-US" sz="2400" dirty="0" smtClean="0"/>
              <a:t>需要明白为什么需要这项新技术。</a:t>
            </a:r>
            <a:endParaRPr kumimoji="1" lang="en-US" altLang="zh-CN" sz="2400" dirty="0" smtClean="0"/>
          </a:p>
          <a:p>
            <a:r>
              <a:rPr kumimoji="1" lang="en-US" altLang="zh-CN" sz="2400" dirty="0" smtClean="0"/>
              <a:t>★</a:t>
            </a:r>
            <a:r>
              <a:rPr kumimoji="1" lang="zh-CN" altLang="en-US" sz="2400" dirty="0" smtClean="0"/>
              <a:t>避免在一时冲动下，只是因为想学习而将应用切换到新的技术。</a:t>
            </a:r>
            <a:endParaRPr kumimoji="1" lang="en-US" altLang="zh-CN" sz="2400" dirty="0" smtClean="0"/>
          </a:p>
        </p:txBody>
      </p:sp>
    </p:spTree>
    <p:extLst>
      <p:ext uri="{BB962C8B-B14F-4D97-AF65-F5344CB8AC3E}">
        <p14:creationId xmlns:p14="http://schemas.microsoft.com/office/powerpoint/2010/main" val="32548732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6.</a:t>
            </a:r>
            <a:r>
              <a:rPr kumimoji="1" lang="zh-CN" altLang="en-US" dirty="0" smtClean="0"/>
              <a:t>对团队投资</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不要和别人分享你的知识</a:t>
            </a:r>
            <a:r>
              <a:rPr kumimoji="1" lang="en-US" altLang="zh-CN" sz="2400" dirty="0" smtClean="0"/>
              <a:t>—</a:t>
            </a:r>
            <a:r>
              <a:rPr kumimoji="1" lang="zh-CN" altLang="en-US" sz="2400" dirty="0" smtClean="0"/>
              <a:t>自己留着。你是因为这些知识而成为团队中的佼佼者，只要自己聪明就可以了，不用管其他失败者。</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1569660"/>
          </a:xfrm>
          <a:prstGeom prst="rect">
            <a:avLst/>
          </a:prstGeom>
          <a:noFill/>
        </p:spPr>
        <p:txBody>
          <a:bodyPr wrap="square" rtlCol="0">
            <a:spAutoFit/>
          </a:bodyPr>
          <a:lstStyle/>
          <a:p>
            <a:r>
              <a:rPr kumimoji="1" lang="zh-CN" altLang="en-US" sz="2400" b="1" dirty="0" smtClean="0"/>
              <a:t>提供你和团队学习的更好平台。</a:t>
            </a:r>
            <a:r>
              <a:rPr kumimoji="1" lang="zh-CN" altLang="en-US" sz="2400" dirty="0" smtClean="0"/>
              <a:t>通过午餐会议可以增进每个人的知识和技能，并帮助大家聚集在一起金星沟通交流。唤起人们对技术和技巧的激情，将会对项目大有裨益。</a:t>
            </a:r>
            <a:endParaRPr kumimoji="1" lang="zh-CN" altLang="en-US" sz="2400" dirty="0"/>
          </a:p>
        </p:txBody>
      </p:sp>
    </p:spTree>
    <p:extLst>
      <p:ext uri="{BB962C8B-B14F-4D97-AF65-F5344CB8AC3E}">
        <p14:creationId xmlns:p14="http://schemas.microsoft.com/office/powerpoint/2010/main" val="42478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这样做，会让每个人都觉得自己越来越聪明。整个团队都要了解新技术，并指出如何使用它，或者指出需要注意的缺陷。</a:t>
            </a:r>
            <a:endParaRPr kumimoji="1" lang="en-US" altLang="zh-CN" sz="2400" dirty="0"/>
          </a:p>
        </p:txBody>
      </p:sp>
      <p:sp>
        <p:nvSpPr>
          <p:cNvPr id="3" name="文本框 2"/>
          <p:cNvSpPr txBox="1"/>
          <p:nvPr/>
        </p:nvSpPr>
        <p:spPr>
          <a:xfrm>
            <a:off x="285750" y="2500095"/>
            <a:ext cx="8572500" cy="2369880"/>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小组多讨论，多交流。</a:t>
            </a:r>
            <a:endParaRPr kumimoji="1" lang="en-US" altLang="zh-CN" sz="2400" dirty="0" smtClean="0"/>
          </a:p>
          <a:p>
            <a:r>
              <a:rPr kumimoji="1" lang="en-US" altLang="zh-CN" sz="2400" dirty="0" smtClean="0"/>
              <a:t>★</a:t>
            </a:r>
            <a:r>
              <a:rPr kumimoji="1" lang="zh-CN" altLang="en-US" sz="2400" dirty="0" smtClean="0"/>
              <a:t>不要局限于纯技术的图书和主题，相关的非技术主题也会对团队有帮助</a:t>
            </a:r>
            <a:endParaRPr kumimoji="1" lang="en-US" altLang="zh-CN" sz="2400" dirty="0" smtClean="0"/>
          </a:p>
          <a:p>
            <a:r>
              <a:rPr kumimoji="1" lang="en-US" altLang="zh-CN" sz="2400" dirty="0" smtClean="0"/>
              <a:t>★</a:t>
            </a:r>
            <a:r>
              <a:rPr kumimoji="1" lang="zh-CN" altLang="en-US" sz="2400" dirty="0" smtClean="0"/>
              <a:t>不是所有的讲座都能引人入胜，有些甚至显得不合时宜。不管怎样，都要未雨绸缪</a:t>
            </a:r>
            <a:endParaRPr kumimoji="1" lang="en-US" altLang="zh-CN" sz="2400" dirty="0" smtClean="0"/>
          </a:p>
        </p:txBody>
      </p:sp>
    </p:spTree>
    <p:extLst>
      <p:ext uri="{BB962C8B-B14F-4D97-AF65-F5344CB8AC3E}">
        <p14:creationId xmlns:p14="http://schemas.microsoft.com/office/powerpoint/2010/main" val="6534572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7.</a:t>
            </a:r>
            <a:r>
              <a:rPr kumimoji="1" lang="zh-CN" altLang="en-US" dirty="0" smtClean="0"/>
              <a:t>懂得丢弃</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569660"/>
          </a:xfrm>
          <a:prstGeom prst="rect">
            <a:avLst/>
          </a:prstGeom>
          <a:noFill/>
        </p:spPr>
        <p:txBody>
          <a:bodyPr wrap="square" rtlCol="0">
            <a:spAutoFit/>
          </a:bodyPr>
          <a:lstStyle/>
          <a:p>
            <a:r>
              <a:rPr kumimoji="1" lang="zh-CN" altLang="en-US" sz="2400" dirty="0" smtClean="0"/>
              <a:t>那就是你一贯的工作方法，并且是有原因的。这个方法也很好的为你所用。开始你就掌握了这个方法，很明显它是最好的方法。真的，从那以后就不要再改变了。</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1200328"/>
          </a:xfrm>
          <a:prstGeom prst="rect">
            <a:avLst/>
          </a:prstGeom>
          <a:noFill/>
        </p:spPr>
        <p:txBody>
          <a:bodyPr wrap="square" rtlCol="0">
            <a:spAutoFit/>
          </a:bodyPr>
          <a:lstStyle/>
          <a:p>
            <a:r>
              <a:rPr kumimoji="1" lang="zh-CN" altLang="en-US" sz="2400" b="1" dirty="0" smtClean="0"/>
              <a:t>学习新的东西，丢弃旧的东西。</a:t>
            </a:r>
            <a:r>
              <a:rPr kumimoji="1" lang="zh-CN" altLang="en-US" sz="2400" dirty="0" smtClean="0"/>
              <a:t>在学习一门新技术的时候， 要丢弃会阻止你前进的旧习惯。毕竟，汽车要比马车车厢强的多。</a:t>
            </a:r>
            <a:endParaRPr kumimoji="1" lang="zh-CN" altLang="en-US" sz="2400" dirty="0"/>
          </a:p>
        </p:txBody>
      </p:sp>
    </p:spTree>
    <p:extLst>
      <p:ext uri="{BB962C8B-B14F-4D97-AF65-F5344CB8AC3E}">
        <p14:creationId xmlns:p14="http://schemas.microsoft.com/office/powerpoint/2010/main" val="172500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新技术会让人感到有一点恐惧。你确实需要学习很多东西。已有的技能和习惯为你打下了很好的基础，但不能依赖他们。</a:t>
            </a:r>
            <a:endParaRPr kumimoji="1" lang="en-US" altLang="zh-CN" sz="2400" dirty="0"/>
          </a:p>
        </p:txBody>
      </p:sp>
      <p:sp>
        <p:nvSpPr>
          <p:cNvPr id="3" name="文本框 2"/>
          <p:cNvSpPr txBox="1"/>
          <p:nvPr/>
        </p:nvSpPr>
        <p:spPr>
          <a:xfrm>
            <a:off x="285750" y="2500095"/>
            <a:ext cx="8572500" cy="2739211"/>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要果断丢弃旧习惯，一味遵循过时的旧习惯会危害你的职业生涯。</a:t>
            </a:r>
            <a:endParaRPr kumimoji="1" lang="en-US" altLang="zh-CN" sz="2400" dirty="0" smtClean="0"/>
          </a:p>
          <a:p>
            <a:r>
              <a:rPr kumimoji="1" lang="en-US" altLang="zh-CN" sz="2400" dirty="0" smtClean="0"/>
              <a:t>★</a:t>
            </a:r>
            <a:r>
              <a:rPr kumimoji="1" lang="zh-CN" altLang="en-US" sz="2400" dirty="0" smtClean="0"/>
              <a:t>不是完全忘记旧的习惯，二十只在使用适当的技术的时候才使用它。</a:t>
            </a:r>
            <a:endParaRPr kumimoji="1" lang="en-US" altLang="zh-CN" sz="2400" dirty="0" smtClean="0"/>
          </a:p>
          <a:p>
            <a:r>
              <a:rPr kumimoji="1" lang="en-US" altLang="zh-CN" sz="2400" dirty="0" smtClean="0"/>
              <a:t>★</a:t>
            </a:r>
            <a:r>
              <a:rPr kumimoji="1" lang="zh-CN" altLang="en-US" sz="2400" dirty="0" smtClean="0"/>
              <a:t>对于所使用的语言，要总结熟悉的语言特性，并且比较这些特性在新语言或新版本中有什么不同。</a:t>
            </a:r>
            <a:endParaRPr kumimoji="1" lang="en-US" altLang="zh-CN" sz="2400" dirty="0" smtClean="0"/>
          </a:p>
        </p:txBody>
      </p:sp>
    </p:spTree>
    <p:extLst>
      <p:ext uri="{BB962C8B-B14F-4D97-AF65-F5344CB8AC3E}">
        <p14:creationId xmlns:p14="http://schemas.microsoft.com/office/powerpoint/2010/main" val="29841033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1.</a:t>
            </a:r>
            <a:r>
              <a:rPr kumimoji="1" lang="zh-CN" altLang="en-US" dirty="0" smtClean="0"/>
              <a:t>敏捷已经成为一种炙手可热的新时尚</a:t>
            </a:r>
            <a:endParaRPr kumimoji="1" lang="en-US" altLang="zh-CN" dirty="0" smtClean="0"/>
          </a:p>
          <a:p>
            <a:r>
              <a:rPr kumimoji="1" lang="zh-CN" altLang="zh-CN" dirty="0" smtClean="0"/>
              <a:t>2</a:t>
            </a:r>
            <a:r>
              <a:rPr kumimoji="1" lang="en-US" altLang="zh-CN" dirty="0" smtClean="0"/>
              <a:t>.</a:t>
            </a:r>
            <a:r>
              <a:rPr kumimoji="1" lang="zh-CN" altLang="en-US" dirty="0" smtClean="0"/>
              <a:t>敏捷不是快</a:t>
            </a:r>
            <a:endParaRPr kumimoji="1" lang="en-US" altLang="zh-CN" dirty="0" smtClean="0"/>
          </a:p>
          <a:p>
            <a:r>
              <a:rPr kumimoji="1" lang="zh-CN" altLang="zh-CN" dirty="0" smtClean="0"/>
              <a:t>3</a:t>
            </a:r>
            <a:r>
              <a:rPr kumimoji="1" lang="en-US" altLang="zh-CN" dirty="0" smtClean="0"/>
              <a:t>.</a:t>
            </a:r>
            <a:r>
              <a:rPr kumimoji="1" lang="zh-CN" altLang="en-US" dirty="0" smtClean="0"/>
              <a:t>敏捷需要养成习惯</a:t>
            </a:r>
            <a:endParaRPr kumimoji="1" lang="zh-CN" altLang="en-US" dirty="0"/>
          </a:p>
        </p:txBody>
      </p:sp>
      <p:sp>
        <p:nvSpPr>
          <p:cNvPr id="3" name="标题 2"/>
          <p:cNvSpPr>
            <a:spLocks noGrp="1"/>
          </p:cNvSpPr>
          <p:nvPr>
            <p:ph type="title"/>
          </p:nvPr>
        </p:nvSpPr>
        <p:spPr/>
        <p:txBody>
          <a:bodyPr/>
          <a:lstStyle/>
          <a:p>
            <a:r>
              <a:rPr kumimoji="1" lang="zh-CN" altLang="en-US" dirty="0" smtClean="0"/>
              <a:t>简介</a:t>
            </a:r>
            <a:endParaRPr kumimoji="1" lang="zh-CN" altLang="en-US" dirty="0"/>
          </a:p>
        </p:txBody>
      </p:sp>
    </p:spTree>
    <p:extLst>
      <p:ext uri="{BB962C8B-B14F-4D97-AF65-F5344CB8AC3E}">
        <p14:creationId xmlns:p14="http://schemas.microsoft.com/office/powerpoint/2010/main" val="308310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8.</a:t>
            </a:r>
            <a:r>
              <a:rPr kumimoji="1" lang="zh-CN" altLang="en-US" dirty="0" smtClean="0"/>
              <a:t>打破沙锅问到底</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接受别人给你的解释。别人告诉你问题出在了什么地方，你就去看什么地方。不需要再浪费时间去追根问底。</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不停的问为什么。</a:t>
            </a:r>
            <a:r>
              <a:rPr kumimoji="1" lang="zh-CN" altLang="en-US" sz="2400" dirty="0" smtClean="0"/>
              <a:t>不能只满足于别人告诉你的表面现象，要不听的提问直到你明白问题的根源。</a:t>
            </a:r>
            <a:endParaRPr kumimoji="1" lang="zh-CN" altLang="en-US" sz="2400" dirty="0"/>
          </a:p>
        </p:txBody>
      </p:sp>
    </p:spTree>
    <p:extLst>
      <p:ext uri="{BB962C8B-B14F-4D97-AF65-F5344CB8AC3E}">
        <p14:creationId xmlns:p14="http://schemas.microsoft.com/office/powerpoint/2010/main" val="191283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631216"/>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这就好比是从矿石中采掘贵重的珠宝。你不停的筛选掉无关的物质一次比一次的深入，直到找到发光的宝石。你要能感觉到真正地理解了问题，而不是只知道表面的症状。</a:t>
            </a:r>
            <a:endParaRPr kumimoji="1" lang="en-US" altLang="zh-CN" sz="2400" dirty="0"/>
          </a:p>
        </p:txBody>
      </p:sp>
      <p:sp>
        <p:nvSpPr>
          <p:cNvPr id="3" name="文本框 2"/>
          <p:cNvSpPr txBox="1"/>
          <p:nvPr/>
        </p:nvSpPr>
        <p:spPr>
          <a:xfrm>
            <a:off x="285750" y="2500095"/>
            <a:ext cx="8572500" cy="1631216"/>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lang="zh-CN" altLang="en-US" sz="2400" dirty="0" smtClean="0"/>
              <a:t>要问</a:t>
            </a:r>
            <a:r>
              <a:rPr lang="zh-CN" altLang="en-US" sz="2400" dirty="0" smtClean="0"/>
              <a:t>到</a:t>
            </a:r>
            <a:r>
              <a:rPr lang="zh-CN" altLang="en-US" sz="2400" dirty="0" smtClean="0"/>
              <a:t>点子上</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相好提问的理由。</a:t>
            </a:r>
            <a:endParaRPr kumimoji="1" lang="en-US" altLang="zh-CN" sz="2400" dirty="0" smtClean="0"/>
          </a:p>
          <a:p>
            <a:r>
              <a:rPr kumimoji="1" lang="en-US" altLang="zh-CN" sz="2400" dirty="0" smtClean="0"/>
              <a:t>★</a:t>
            </a:r>
            <a:r>
              <a:rPr kumimoji="1" lang="zh-CN" altLang="en-US" sz="2400" dirty="0" smtClean="0"/>
              <a:t>提问的起点是不知道。而不应该将不知道作为结束。</a:t>
            </a:r>
            <a:endParaRPr kumimoji="1" lang="en-US" altLang="zh-CN" sz="2400" dirty="0" smtClean="0"/>
          </a:p>
        </p:txBody>
      </p:sp>
    </p:spTree>
    <p:extLst>
      <p:ext uri="{BB962C8B-B14F-4D97-AF65-F5344CB8AC3E}">
        <p14:creationId xmlns:p14="http://schemas.microsoft.com/office/powerpoint/2010/main" val="27919562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9</a:t>
            </a:r>
            <a:r>
              <a:rPr kumimoji="1" lang="en-US" altLang="zh-CN" dirty="0" smtClean="0"/>
              <a:t>.</a:t>
            </a:r>
            <a:r>
              <a:rPr kumimoji="1" lang="zh-CN" altLang="en-US" dirty="0" smtClean="0"/>
              <a:t>把握开发节奏</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569660"/>
          </a:xfrm>
          <a:prstGeom prst="rect">
            <a:avLst/>
          </a:prstGeom>
          <a:noFill/>
        </p:spPr>
        <p:txBody>
          <a:bodyPr wrap="square" rtlCol="0">
            <a:spAutoFit/>
          </a:bodyPr>
          <a:lstStyle/>
          <a:p>
            <a:r>
              <a:rPr kumimoji="1" lang="zh-CN" altLang="en-US" sz="2400" dirty="0" smtClean="0"/>
              <a:t>我们很长时间没有进行代码复审，所以这周会复审所有的代码，此外，我们也要做一个发布计划了，那就从星期二开始，用三周时间，做下一个发布计划。</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解决任务，在事情变得一团糟之前</a:t>
            </a:r>
            <a:r>
              <a:rPr kumimoji="1" lang="zh-CN" altLang="en-US" sz="2400" b="1" dirty="0" smtClean="0"/>
              <a:t>。</a:t>
            </a:r>
            <a:r>
              <a:rPr kumimoji="1" lang="zh-CN" altLang="en-US" sz="2400" dirty="0" smtClean="0"/>
              <a:t>保持事件之间稳定重复的间隔，更容易解决常见的重复任务。</a:t>
            </a:r>
            <a:endParaRPr kumimoji="1" lang="zh-CN" altLang="en-US" sz="2400" dirty="0"/>
          </a:p>
        </p:txBody>
      </p:sp>
    </p:spTree>
    <p:extLst>
      <p:ext uri="{BB962C8B-B14F-4D97-AF65-F5344CB8AC3E}">
        <p14:creationId xmlns:p14="http://schemas.microsoft.com/office/powerpoint/2010/main" val="422790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631216"/>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项目开发需要有一致和稳定的节奏。编辑，运行测试，代码复审，一致的迭代，然后发布。如果知道什么时候开始下一个节拍，跳舞就会更加容易</a:t>
            </a:r>
            <a:endParaRPr kumimoji="1" lang="en-US" altLang="zh-CN" sz="2400" dirty="0"/>
          </a:p>
        </p:txBody>
      </p:sp>
      <p:sp>
        <p:nvSpPr>
          <p:cNvPr id="3" name="文本框 2"/>
          <p:cNvSpPr txBox="1"/>
          <p:nvPr/>
        </p:nvSpPr>
        <p:spPr>
          <a:xfrm>
            <a:off x="285750" y="2500095"/>
            <a:ext cx="8572500" cy="3108544"/>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每天结束的时候，测试代码，提交代码，没有残留的代码</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不要搞的经常加班</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以固定，有规律的长度运行迭代</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如果开发节奏过于密集，你会精疲力竭的。</a:t>
            </a:r>
            <a:endParaRPr kumimoji="1" lang="en-US" altLang="zh-CN" sz="2400" dirty="0" smtClean="0"/>
          </a:p>
          <a:p>
            <a:r>
              <a:rPr kumimoji="1" lang="en-US" altLang="zh-CN" sz="2400" dirty="0" smtClean="0"/>
              <a:t>★</a:t>
            </a:r>
            <a:r>
              <a:rPr kumimoji="1" lang="zh-CN" altLang="en-US" sz="2400" dirty="0" smtClean="0"/>
              <a:t>有规律的开发节奏会暴露很多问题，让你有更多鼓起勇气的接口。</a:t>
            </a:r>
            <a:endParaRPr kumimoji="1" lang="en-US" altLang="zh-CN" sz="2400" dirty="0" smtClean="0"/>
          </a:p>
          <a:p>
            <a:r>
              <a:rPr kumimoji="1" lang="en-US" altLang="zh-CN" sz="2400" dirty="0" smtClean="0"/>
              <a:t>★</a:t>
            </a:r>
            <a:r>
              <a:rPr kumimoji="1" lang="zh-CN" altLang="en-US" sz="2400" dirty="0" smtClean="0"/>
              <a:t>一点点的成功也是一个很大的激励。</a:t>
            </a:r>
            <a:endParaRPr kumimoji="1" lang="en-US" altLang="zh-CN" sz="2400" dirty="0" smtClean="0"/>
          </a:p>
        </p:txBody>
      </p:sp>
    </p:spTree>
    <p:extLst>
      <p:ext uri="{BB962C8B-B14F-4D97-AF65-F5344CB8AC3E}">
        <p14:creationId xmlns:p14="http://schemas.microsoft.com/office/powerpoint/2010/main" val="37872510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en-US" altLang="zh-CN" dirty="0" smtClean="0"/>
          </a:p>
        </p:txBody>
      </p:sp>
      <p:sp>
        <p:nvSpPr>
          <p:cNvPr id="3" name="标题 2"/>
          <p:cNvSpPr>
            <a:spLocks noGrp="1"/>
          </p:cNvSpPr>
          <p:nvPr>
            <p:ph type="title"/>
          </p:nvPr>
        </p:nvSpPr>
        <p:spPr/>
        <p:txBody>
          <a:bodyPr/>
          <a:lstStyle/>
          <a:p>
            <a:r>
              <a:rPr kumimoji="1" lang="zh-CN" altLang="en-US" dirty="0" smtClean="0"/>
              <a:t>三</a:t>
            </a:r>
            <a:r>
              <a:rPr kumimoji="1" lang="zh-CN" altLang="en-US" dirty="0" smtClean="0"/>
              <a:t>、</a:t>
            </a:r>
            <a:r>
              <a:rPr kumimoji="1" lang="zh-CN" altLang="en-US" dirty="0" smtClean="0"/>
              <a:t>交付用户想要的软件</a:t>
            </a:r>
            <a:endParaRPr kumimoji="1" lang="zh-CN" altLang="en-US" dirty="0"/>
          </a:p>
        </p:txBody>
      </p:sp>
    </p:spTree>
    <p:extLst>
      <p:ext uri="{BB962C8B-B14F-4D97-AF65-F5344CB8AC3E}">
        <p14:creationId xmlns:p14="http://schemas.microsoft.com/office/powerpoint/2010/main" val="25287556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在敏捷项目中，我们小步前进，不停地收集反馈，时刻矫正自己。</a:t>
            </a:r>
            <a:endParaRPr kumimoji="1" lang="en-US" altLang="zh-CN" dirty="0" smtClean="0"/>
          </a:p>
          <a:p>
            <a:r>
              <a:rPr kumimoji="1" lang="zh-CN" altLang="en-US" dirty="0" smtClean="0"/>
              <a:t>前期：测试，提</a:t>
            </a:r>
            <a:r>
              <a:rPr kumimoji="1" lang="en-US" altLang="zh-CN" dirty="0" smtClean="0"/>
              <a:t>bug</a:t>
            </a:r>
            <a:r>
              <a:rPr kumimoji="1" lang="zh-CN" altLang="en-US" dirty="0" smtClean="0"/>
              <a:t>。后期：收集用户反馈</a:t>
            </a:r>
            <a:endParaRPr kumimoji="1" lang="en-US" altLang="zh-CN" dirty="0" smtClean="0"/>
          </a:p>
        </p:txBody>
      </p:sp>
      <p:sp>
        <p:nvSpPr>
          <p:cNvPr id="3" name="标题 2"/>
          <p:cNvSpPr>
            <a:spLocks noGrp="1"/>
          </p:cNvSpPr>
          <p:nvPr>
            <p:ph type="title"/>
          </p:nvPr>
        </p:nvSpPr>
        <p:spPr/>
        <p:txBody>
          <a:bodyPr/>
          <a:lstStyle/>
          <a:p>
            <a:r>
              <a:rPr kumimoji="1" lang="zh-CN" altLang="en-US" dirty="0" smtClean="0"/>
              <a:t>四</a:t>
            </a:r>
            <a:r>
              <a:rPr kumimoji="1" lang="zh-CN" altLang="en-US" dirty="0" smtClean="0"/>
              <a:t>、</a:t>
            </a:r>
            <a:r>
              <a:rPr kumimoji="1" lang="zh-CN" altLang="en-US" dirty="0" smtClean="0"/>
              <a:t>敏捷反馈</a:t>
            </a:r>
            <a:endParaRPr kumimoji="1" lang="zh-CN" altLang="en-US" dirty="0"/>
          </a:p>
        </p:txBody>
      </p:sp>
    </p:spTree>
    <p:extLst>
      <p:ext uri="{BB962C8B-B14F-4D97-AF65-F5344CB8AC3E}">
        <p14:creationId xmlns:p14="http://schemas.microsoft.com/office/powerpoint/2010/main" val="9234404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latin typeface="+mj-ea"/>
              </a:rPr>
              <a:t>19</a:t>
            </a:r>
            <a:r>
              <a:rPr kumimoji="1" lang="en-US" altLang="zh-CN" dirty="0" smtClean="0"/>
              <a:t>.</a:t>
            </a:r>
            <a:r>
              <a:rPr kumimoji="1" lang="zh-CN" altLang="en-US" dirty="0" smtClean="0"/>
              <a:t>守护天使</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569660"/>
          </a:xfrm>
          <a:prstGeom prst="rect">
            <a:avLst/>
          </a:prstGeom>
          <a:noFill/>
        </p:spPr>
        <p:txBody>
          <a:bodyPr wrap="square" rtlCol="0">
            <a:spAutoFit/>
          </a:bodyPr>
          <a:lstStyle/>
          <a:p>
            <a:r>
              <a:rPr kumimoji="1" lang="zh-CN" altLang="en-US" sz="2400" dirty="0" smtClean="0"/>
              <a:t>你不必为单元测试花费那么多时间和精力。它只会拖延项目的进度。好歹，你也是一个不错的车给你许愿</a:t>
            </a:r>
            <a:r>
              <a:rPr kumimoji="1" lang="en-US" altLang="zh-CN" sz="2400" dirty="0" smtClean="0"/>
              <a:t>—</a:t>
            </a:r>
            <a:r>
              <a:rPr kumimoji="1" lang="zh-CN" altLang="en-US" sz="2400" dirty="0" smtClean="0"/>
              <a:t>单元测试只会浪费时间，我们现在正处于关键时刻。</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1200328"/>
          </a:xfrm>
          <a:prstGeom prst="rect">
            <a:avLst/>
          </a:prstGeom>
          <a:noFill/>
        </p:spPr>
        <p:txBody>
          <a:bodyPr wrap="square" rtlCol="0">
            <a:spAutoFit/>
          </a:bodyPr>
          <a:lstStyle/>
          <a:p>
            <a:r>
              <a:rPr kumimoji="1" lang="zh-CN" altLang="en-US" sz="2400" b="1" dirty="0" smtClean="0"/>
              <a:t>使用自动化的单元测试</a:t>
            </a:r>
            <a:r>
              <a:rPr kumimoji="1" lang="zh-CN" altLang="en-US" sz="2400" b="1" dirty="0" smtClean="0"/>
              <a:t>。</a:t>
            </a:r>
            <a:r>
              <a:rPr kumimoji="1" lang="zh-CN" altLang="en-US" sz="2400" dirty="0" smtClean="0"/>
              <a:t>好的单元测试能够为你的代码问题提供及时的警报。如果没有到位的单元测试，不要进行任何设计和代码修改。</a:t>
            </a:r>
            <a:endParaRPr kumimoji="1" lang="zh-CN" altLang="en-US" sz="2400" dirty="0"/>
          </a:p>
        </p:txBody>
      </p:sp>
    </p:spTree>
    <p:extLst>
      <p:ext uri="{BB962C8B-B14F-4D97-AF65-F5344CB8AC3E}">
        <p14:creationId xmlns:p14="http://schemas.microsoft.com/office/powerpoint/2010/main" val="350309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你依赖于单元测试。如果代码没有测试，你会觉得不舒服，就像是在高空作业没有系安全带一样。</a:t>
            </a:r>
            <a:endParaRPr kumimoji="1" lang="en-US" altLang="zh-CN" sz="2400" dirty="0"/>
          </a:p>
        </p:txBody>
      </p:sp>
      <p:sp>
        <p:nvSpPr>
          <p:cNvPr id="3" name="文本框 2"/>
          <p:cNvSpPr txBox="1"/>
          <p:nvPr/>
        </p:nvSpPr>
        <p:spPr>
          <a:xfrm>
            <a:off x="285750" y="2500095"/>
            <a:ext cx="8572500" cy="3477875"/>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单元测试是优质股</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人们不编写单元测试的很多接口都是因为代码中的设计缺陷</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单元测试只有在达到一定测试覆盖率的时候，才能真正的发挥作用</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如果开发节奏过于密集，你会精疲力竭的。</a:t>
            </a:r>
            <a:endParaRPr kumimoji="1" lang="en-US" altLang="zh-CN" sz="2400" dirty="0" smtClean="0"/>
          </a:p>
          <a:p>
            <a:r>
              <a:rPr kumimoji="1" lang="en-US" altLang="zh-CN" sz="2400" dirty="0" smtClean="0"/>
              <a:t>★</a:t>
            </a:r>
            <a:r>
              <a:rPr kumimoji="1" lang="zh-CN" altLang="en-US" sz="2400" dirty="0" smtClean="0"/>
              <a:t>有规律的开发节奏会暴露很多问题，让你有更多鼓起勇气的接口。</a:t>
            </a:r>
            <a:endParaRPr kumimoji="1" lang="en-US" altLang="zh-CN" sz="2400" dirty="0" smtClean="0"/>
          </a:p>
          <a:p>
            <a:r>
              <a:rPr kumimoji="1" lang="en-US" altLang="zh-CN" sz="2400" dirty="0" smtClean="0"/>
              <a:t>★</a:t>
            </a:r>
            <a:r>
              <a:rPr kumimoji="1" lang="zh-CN" altLang="en-US" sz="2400" dirty="0" smtClean="0"/>
              <a:t>不是测试越多质量就越高，测试必须要有效。</a:t>
            </a:r>
            <a:endParaRPr kumimoji="1" lang="en-US" altLang="zh-CN" sz="2400" dirty="0" smtClean="0"/>
          </a:p>
        </p:txBody>
      </p:sp>
    </p:spTree>
    <p:extLst>
      <p:ext uri="{BB962C8B-B14F-4D97-AF65-F5344CB8AC3E}">
        <p14:creationId xmlns:p14="http://schemas.microsoft.com/office/powerpoint/2010/main" val="34932986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20</a:t>
            </a:r>
            <a:r>
              <a:rPr kumimoji="1" lang="en-US" altLang="zh-CN" dirty="0" smtClean="0"/>
              <a:t>.</a:t>
            </a:r>
            <a:r>
              <a:rPr kumimoji="1" lang="en-US" altLang="en-US" dirty="0" smtClean="0"/>
              <a:t>先用它再实现它</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前进，先完成所有的库代码。后面会有大量时间看用户是如何思考的。现在只要把代码扔过墙去就可以了，我保证它没有问题。</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使用自动化的单元测试</a:t>
            </a:r>
            <a:r>
              <a:rPr kumimoji="1" lang="zh-CN" altLang="en-US" sz="2400" b="1" dirty="0" smtClean="0"/>
              <a:t>。</a:t>
            </a:r>
            <a:r>
              <a:rPr kumimoji="1" lang="zh-CN" altLang="en-US" sz="2400" dirty="0" smtClean="0"/>
              <a:t>将</a:t>
            </a:r>
            <a:r>
              <a:rPr kumimoji="1" lang="en-US" altLang="zh-CN" sz="2400" dirty="0" smtClean="0"/>
              <a:t>TDD</a:t>
            </a:r>
            <a:r>
              <a:rPr kumimoji="1" lang="zh-CN" altLang="en-US" sz="2400" dirty="0" smtClean="0"/>
              <a:t>作为设计工具，它会为你带来更简单更有实效的设计。</a:t>
            </a:r>
            <a:endParaRPr kumimoji="1" lang="zh-CN" altLang="en-US" sz="2400" dirty="0"/>
          </a:p>
        </p:txBody>
      </p:sp>
    </p:spTree>
    <p:extLst>
      <p:ext uri="{BB962C8B-B14F-4D97-AF65-F5344CB8AC3E}">
        <p14:creationId xmlns:p14="http://schemas.microsoft.com/office/powerpoint/2010/main" val="592766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这种感觉就是，只在有具体理由的时候才开始编码。你可以专注于接口设计，而不会被很多实现的细节干扰</a:t>
            </a:r>
            <a:endParaRPr kumimoji="1" lang="en-US" altLang="zh-CN" sz="2400" dirty="0"/>
          </a:p>
        </p:txBody>
      </p:sp>
      <p:sp>
        <p:nvSpPr>
          <p:cNvPr id="3" name="文本框 2"/>
          <p:cNvSpPr txBox="1"/>
          <p:nvPr/>
        </p:nvSpPr>
        <p:spPr>
          <a:xfrm>
            <a:off x="285750" y="2500095"/>
            <a:ext cx="8572500" cy="3108544"/>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不要把测试优先和提交代码之前的测试等同起来</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任何一个设计都可以被改进</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你在验证一个想法或者设计一个原型的时候，单元测试可能会不合适，但是万一这些代码演变成一个系统，就必须为它们添加测试</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单纯的单元测试无法保证好的设计，但他们会对设计有帮助，会让设计更加简单。</a:t>
            </a:r>
            <a:endParaRPr kumimoji="1" lang="en-US" altLang="zh-CN" sz="2400" dirty="0" smtClean="0"/>
          </a:p>
        </p:txBody>
      </p:sp>
    </p:spTree>
    <p:extLst>
      <p:ext uri="{BB962C8B-B14F-4D97-AF65-F5344CB8AC3E}">
        <p14:creationId xmlns:p14="http://schemas.microsoft.com/office/powerpoint/2010/main" val="38371284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16125"/>
            <a:ext cx="7408333" cy="4379913"/>
          </a:xfrm>
        </p:spPr>
        <p:txBody>
          <a:bodyPr>
            <a:normAutofit/>
          </a:bodyPr>
          <a:lstStyle/>
          <a:p>
            <a:r>
              <a:rPr kumimoji="1" lang="zh-CN" altLang="en-US" sz="2800" dirty="0" smtClean="0"/>
              <a:t>一、态度决定一切</a:t>
            </a:r>
            <a:endParaRPr kumimoji="1" lang="en-US" altLang="zh-CN" sz="2800" dirty="0" smtClean="0"/>
          </a:p>
          <a:p>
            <a:r>
              <a:rPr kumimoji="1" lang="zh-CN" altLang="en-US" sz="2800" dirty="0" smtClean="0"/>
              <a:t>二、学无止境</a:t>
            </a:r>
            <a:endParaRPr kumimoji="1" lang="en-US" altLang="zh-CN" sz="2800" dirty="0" smtClean="0"/>
          </a:p>
          <a:p>
            <a:r>
              <a:rPr kumimoji="1" lang="zh-CN" altLang="en-US" sz="2800" dirty="0" smtClean="0"/>
              <a:t>三、交付用户想要的软件</a:t>
            </a:r>
            <a:endParaRPr kumimoji="1" lang="en-US" altLang="zh-CN" sz="2800" dirty="0" smtClean="0"/>
          </a:p>
          <a:p>
            <a:r>
              <a:rPr kumimoji="1" lang="zh-CN" altLang="en-US" sz="2800" dirty="0" smtClean="0"/>
              <a:t>四、敏捷反馈</a:t>
            </a:r>
            <a:endParaRPr kumimoji="1" lang="en-US" altLang="zh-CN" sz="2800" dirty="0" smtClean="0"/>
          </a:p>
          <a:p>
            <a:r>
              <a:rPr kumimoji="1" lang="zh-CN" altLang="en-US" sz="2800" dirty="0" smtClean="0"/>
              <a:t>五、敏捷编码</a:t>
            </a:r>
            <a:endParaRPr kumimoji="1" lang="en-US" altLang="zh-CN" sz="2800" dirty="0" smtClean="0"/>
          </a:p>
          <a:p>
            <a:r>
              <a:rPr kumimoji="1" lang="zh-CN" altLang="en-US" sz="2800" dirty="0" smtClean="0"/>
              <a:t>六、敏捷调试、</a:t>
            </a:r>
            <a:endParaRPr kumimoji="1" lang="en-US" altLang="zh-CN" sz="2800" dirty="0" smtClean="0"/>
          </a:p>
          <a:p>
            <a:r>
              <a:rPr kumimoji="1" lang="zh-CN" altLang="en-US" sz="2800" dirty="0" smtClean="0"/>
              <a:t>七、敏捷协作</a:t>
            </a:r>
            <a:endParaRPr kumimoji="1" lang="en-US" altLang="zh-CN" sz="2800" dirty="0" smtClean="0"/>
          </a:p>
          <a:p>
            <a:r>
              <a:rPr kumimoji="1" lang="zh-CN" altLang="en-US" sz="2800" dirty="0" smtClean="0"/>
              <a:t>八、尾声</a:t>
            </a:r>
            <a:endParaRPr kumimoji="1" lang="zh-CN" altLang="en-US" sz="2800" dirty="0"/>
          </a:p>
        </p:txBody>
      </p:sp>
      <p:sp>
        <p:nvSpPr>
          <p:cNvPr id="3" name="标题 2"/>
          <p:cNvSpPr>
            <a:spLocks noGrp="1"/>
          </p:cNvSpPr>
          <p:nvPr>
            <p:ph type="title"/>
          </p:nvPr>
        </p:nvSpPr>
        <p:spPr/>
        <p:txBody>
          <a:bodyPr/>
          <a:lstStyle/>
          <a:p>
            <a:r>
              <a:rPr kumimoji="1" lang="en-US" altLang="en-US" dirty="0" smtClean="0"/>
              <a:t>目录</a:t>
            </a:r>
            <a:endParaRPr kumimoji="1" lang="zh-CN" altLang="en-US" dirty="0"/>
          </a:p>
        </p:txBody>
      </p:sp>
    </p:spTree>
    <p:extLst>
      <p:ext uri="{BB962C8B-B14F-4D97-AF65-F5344CB8AC3E}">
        <p14:creationId xmlns:p14="http://schemas.microsoft.com/office/powerpoint/2010/main" val="362882986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21</a:t>
            </a:r>
            <a:r>
              <a:rPr kumimoji="1" lang="en-US" altLang="zh-CN" dirty="0" smtClean="0"/>
              <a:t>.</a:t>
            </a:r>
            <a:r>
              <a:rPr kumimoji="1" lang="zh-CN" altLang="en-US" dirty="0" smtClean="0"/>
              <a:t>不同环境，就有不同问题</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830997"/>
          </a:xfrm>
          <a:prstGeom prst="rect">
            <a:avLst/>
          </a:prstGeom>
          <a:noFill/>
        </p:spPr>
        <p:txBody>
          <a:bodyPr wrap="square" rtlCol="0">
            <a:spAutoFit/>
          </a:bodyPr>
          <a:lstStyle/>
          <a:p>
            <a:r>
              <a:rPr kumimoji="1" lang="zh-CN" altLang="en-US" sz="2400" dirty="0" smtClean="0"/>
              <a:t>只要代码能在你的机器上运行就可以了，谁会关心它是否可以在其他平台上工作，你又不用其他平台</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1200328"/>
          </a:xfrm>
          <a:prstGeom prst="rect">
            <a:avLst/>
          </a:prstGeom>
          <a:noFill/>
        </p:spPr>
        <p:txBody>
          <a:bodyPr wrap="square" rtlCol="0">
            <a:spAutoFit/>
          </a:bodyPr>
          <a:lstStyle/>
          <a:p>
            <a:r>
              <a:rPr kumimoji="1" lang="zh-CN" altLang="en-US" sz="2400" b="1" dirty="0" smtClean="0"/>
              <a:t>不同环境，就有不同问题</a:t>
            </a:r>
            <a:r>
              <a:rPr kumimoji="1" lang="zh-CN" altLang="en-US" sz="2400" b="1" dirty="0" smtClean="0"/>
              <a:t>。</a:t>
            </a:r>
            <a:r>
              <a:rPr kumimoji="1" lang="zh-CN" altLang="en-US" sz="2400" dirty="0" smtClean="0"/>
              <a:t>使用持续集成工具，在每一种支持的平台和环境中运行单元测试，要积极地寻找问题，而不是等问题来找你。</a:t>
            </a:r>
            <a:endParaRPr kumimoji="1" lang="zh-CN" altLang="en-US" sz="2400" dirty="0"/>
          </a:p>
        </p:txBody>
      </p:sp>
    </p:spTree>
    <p:extLst>
      <p:ext uri="{BB962C8B-B14F-4D97-AF65-F5344CB8AC3E}">
        <p14:creationId xmlns:p14="http://schemas.microsoft.com/office/powerpoint/2010/main" val="3199760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感觉就像是在做单元测试，非但如此，而且还是跨越不同的世界的单元测试。</a:t>
            </a:r>
            <a:endParaRPr kumimoji="1" lang="en-US" altLang="zh-CN" sz="2400" dirty="0"/>
          </a:p>
        </p:txBody>
      </p:sp>
      <p:sp>
        <p:nvSpPr>
          <p:cNvPr id="3" name="文本框 2"/>
          <p:cNvSpPr txBox="1"/>
          <p:nvPr/>
        </p:nvSpPr>
        <p:spPr>
          <a:xfrm>
            <a:off x="285750" y="2500095"/>
            <a:ext cx="8572500" cy="1631216"/>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只因为不同的栈层顺序，不同的单词大小写等，就能发现很多平台上的</a:t>
            </a:r>
            <a:r>
              <a:rPr kumimoji="1" lang="en-US" altLang="zh-CN" sz="2400" dirty="0" smtClean="0"/>
              <a:t>bug</a:t>
            </a:r>
            <a:r>
              <a:rPr kumimoji="1" lang="zh-CN" altLang="en-US" sz="2400" dirty="0" smtClean="0"/>
              <a:t>。</a:t>
            </a:r>
            <a:endParaRPr kumimoji="1" lang="en-US" altLang="zh-CN" sz="2400" dirty="0" smtClean="0"/>
          </a:p>
          <a:p>
            <a:endParaRPr kumimoji="1" lang="en-US" altLang="zh-CN" sz="2400" dirty="0" smtClean="0"/>
          </a:p>
        </p:txBody>
      </p:sp>
    </p:spTree>
    <p:extLst>
      <p:ext uri="{BB962C8B-B14F-4D97-AF65-F5344CB8AC3E}">
        <p14:creationId xmlns:p14="http://schemas.microsoft.com/office/powerpoint/2010/main" val="11400619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22</a:t>
            </a:r>
            <a:r>
              <a:rPr kumimoji="1" lang="en-US" altLang="zh-CN" dirty="0" smtClean="0"/>
              <a:t>.</a:t>
            </a:r>
            <a:r>
              <a:rPr kumimoji="1" lang="zh-CN" altLang="en-US" dirty="0" smtClean="0"/>
              <a:t>自动验收测试</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很好，你现在用单元测试来验证代码是否完成了你期望的行为。发给客户吧，我们很快会知道这是否是客户期望的功能。</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为核心的业务逻辑创建测试</a:t>
            </a:r>
            <a:r>
              <a:rPr kumimoji="1" lang="zh-CN" altLang="en-US" sz="2400" b="1" dirty="0" smtClean="0"/>
              <a:t>。</a:t>
            </a:r>
            <a:r>
              <a:rPr kumimoji="1" lang="zh-CN" altLang="en-US" sz="2400" dirty="0" smtClean="0"/>
              <a:t>让你的客户单独验证这些测试，要让它们像一般的测试一样可以自动运行。</a:t>
            </a:r>
            <a:endParaRPr kumimoji="1" lang="zh-CN" altLang="en-US" sz="2400" dirty="0"/>
          </a:p>
        </p:txBody>
      </p:sp>
    </p:spTree>
    <p:extLst>
      <p:ext uri="{BB962C8B-B14F-4D97-AF65-F5344CB8AC3E}">
        <p14:creationId xmlns:p14="http://schemas.microsoft.com/office/powerpoint/2010/main" val="428094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它像是协作完成的单元测试，</a:t>
            </a:r>
            <a:r>
              <a:rPr kumimoji="1" lang="zh-CN" altLang="en-US" sz="2400" dirty="0" smtClean="0"/>
              <a:t>你仍然是在编写测试，但从其他人那里获得答案。</a:t>
            </a:r>
            <a:endParaRPr kumimoji="1" lang="en-US" altLang="zh-CN" sz="2400" dirty="0"/>
          </a:p>
        </p:txBody>
      </p:sp>
      <p:sp>
        <p:nvSpPr>
          <p:cNvPr id="3" name="文本框 2"/>
          <p:cNvSpPr txBox="1"/>
          <p:nvPr/>
        </p:nvSpPr>
        <p:spPr>
          <a:xfrm>
            <a:off x="285750" y="2500095"/>
            <a:ext cx="8572500" cy="2739211"/>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不是所有客户逗能给你提供正确的数据，如果他们已经有了正确的数据，就根本不需要新系统了。</a:t>
            </a:r>
            <a:endParaRPr kumimoji="1" lang="en-US" altLang="zh-CN" sz="2400" dirty="0" smtClean="0"/>
          </a:p>
          <a:p>
            <a:r>
              <a:rPr kumimoji="1" lang="en-US" altLang="zh-CN" sz="2400" dirty="0" smtClean="0"/>
              <a:t>★</a:t>
            </a:r>
            <a:r>
              <a:rPr kumimoji="1" lang="zh-CN" altLang="en-US" sz="2400" dirty="0" smtClean="0"/>
              <a:t>你也许会再旧系统中发现以前根本不知道的</a:t>
            </a:r>
            <a:r>
              <a:rPr kumimoji="1" lang="en-US" altLang="zh-CN" sz="2400" dirty="0" smtClean="0"/>
              <a:t>bug</a:t>
            </a:r>
            <a:r>
              <a:rPr kumimoji="1" lang="zh-CN" altLang="en-US" sz="2400" dirty="0" smtClean="0"/>
              <a:t>，或者以前不存在的真是问题。</a:t>
            </a:r>
            <a:endParaRPr kumimoji="1" lang="en-US" altLang="zh-CN" sz="2400" dirty="0" smtClean="0"/>
          </a:p>
          <a:p>
            <a:r>
              <a:rPr kumimoji="1" lang="en-US" altLang="zh-CN" sz="2400" dirty="0" smtClean="0"/>
              <a:t>★</a:t>
            </a:r>
            <a:r>
              <a:rPr kumimoji="1" lang="zh-CN" altLang="en-US" sz="2400" dirty="0" smtClean="0"/>
              <a:t>使用客户的业务逻辑，但是不要陷入无边无际的文档写作之中。</a:t>
            </a:r>
            <a:endParaRPr kumimoji="1" lang="en-US" altLang="zh-CN" sz="2400" dirty="0" smtClean="0"/>
          </a:p>
        </p:txBody>
      </p:sp>
    </p:spTree>
    <p:extLst>
      <p:ext uri="{BB962C8B-B14F-4D97-AF65-F5344CB8AC3E}">
        <p14:creationId xmlns:p14="http://schemas.microsoft.com/office/powerpoint/2010/main" val="374823566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23</a:t>
            </a:r>
            <a:r>
              <a:rPr kumimoji="1" lang="en-US" altLang="zh-CN" dirty="0" smtClean="0"/>
              <a:t>.</a:t>
            </a:r>
            <a:r>
              <a:rPr kumimoji="1" lang="zh-CN" altLang="en-US" dirty="0" smtClean="0"/>
              <a:t>度量真实的进度</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用自己的时间表报告工作进度，我们会用它做项目计划。不用管那些实际的工作时间，每周填满</a:t>
            </a:r>
            <a:r>
              <a:rPr kumimoji="1" lang="en-US" altLang="zh-CN" sz="2400" dirty="0" smtClean="0"/>
              <a:t>40</a:t>
            </a:r>
            <a:r>
              <a:rPr kumimoji="1" lang="zh-CN" altLang="en-US" sz="2400" dirty="0" smtClean="0"/>
              <a:t>小时就可以了。</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度量剩下的工作量</a:t>
            </a:r>
            <a:r>
              <a:rPr kumimoji="1" lang="zh-CN" altLang="en-US" sz="2400" b="1" dirty="0" smtClean="0"/>
              <a:t>。</a:t>
            </a:r>
            <a:r>
              <a:rPr kumimoji="1" lang="zh-CN" altLang="en-US" sz="2400" dirty="0" smtClean="0"/>
              <a:t>不要用不恰当的度量来欺骗自己或者团队。要评估那些需要完成的待办事项。</a:t>
            </a:r>
            <a:endParaRPr kumimoji="1" lang="zh-CN" altLang="en-US" sz="2400" dirty="0"/>
          </a:p>
        </p:txBody>
      </p:sp>
    </p:spTree>
    <p:extLst>
      <p:ext uri="{BB962C8B-B14F-4D97-AF65-F5344CB8AC3E}">
        <p14:creationId xmlns:p14="http://schemas.microsoft.com/office/powerpoint/2010/main" val="424534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你会觉得很舒服，因为你很清楚哪些任务已经完成，哪些是没有完成的，以及它们的优先级。</a:t>
            </a:r>
            <a:endParaRPr kumimoji="1" lang="en-US" altLang="zh-CN" sz="2400" dirty="0"/>
          </a:p>
        </p:txBody>
      </p:sp>
      <p:sp>
        <p:nvSpPr>
          <p:cNvPr id="3" name="文本框 2"/>
          <p:cNvSpPr txBox="1"/>
          <p:nvPr/>
        </p:nvSpPr>
        <p:spPr>
          <a:xfrm>
            <a:off x="285750" y="2500095"/>
            <a:ext cx="8572500" cy="2369880"/>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时间单位粒度不能太细，也不能太粗</a:t>
            </a:r>
            <a:r>
              <a:rPr kumimoji="1" lang="zh-CN" altLang="en-US" sz="2400" dirty="0" smtClean="0"/>
              <a:t>。</a:t>
            </a:r>
            <a:endParaRPr kumimoji="1" lang="en-US" altLang="zh-CN" sz="2400" dirty="0" smtClean="0"/>
          </a:p>
          <a:p>
            <a:r>
              <a:rPr kumimoji="1" lang="en-US" altLang="zh-CN" sz="2400" dirty="0" smtClean="0"/>
              <a:t>★</a:t>
            </a:r>
            <a:r>
              <a:rPr kumimoji="1" lang="zh-CN" altLang="en-US" sz="2400" dirty="0" smtClean="0"/>
              <a:t>关注功能，而不是日程表。</a:t>
            </a:r>
            <a:endParaRPr kumimoji="1" lang="en-US" altLang="zh-CN" sz="2400" dirty="0" smtClean="0"/>
          </a:p>
          <a:p>
            <a:r>
              <a:rPr kumimoji="1" lang="en-US" altLang="zh-CN" sz="2400" dirty="0" smtClean="0"/>
              <a:t>★</a:t>
            </a:r>
            <a:r>
              <a:rPr kumimoji="1" lang="zh-CN" altLang="en-US" sz="2400" dirty="0" smtClean="0"/>
              <a:t>不要花费太多时间来了解你所花费的时间。</a:t>
            </a:r>
            <a:endParaRPr kumimoji="1" lang="en-US" altLang="zh-CN" sz="2400" dirty="0" smtClean="0"/>
          </a:p>
          <a:p>
            <a:r>
              <a:rPr kumimoji="1" lang="en-US" altLang="zh-CN" sz="2400" dirty="0" smtClean="0"/>
              <a:t>★</a:t>
            </a:r>
            <a:r>
              <a:rPr kumimoji="1" lang="zh-CN" altLang="en-US" sz="2400" dirty="0" smtClean="0"/>
              <a:t>一周工作</a:t>
            </a:r>
            <a:r>
              <a:rPr kumimoji="1" lang="en-US" altLang="zh-CN" sz="2400" dirty="0" smtClean="0"/>
              <a:t>40</a:t>
            </a:r>
            <a:r>
              <a:rPr kumimoji="1" lang="zh-CN" altLang="en-US" sz="2400" dirty="0" smtClean="0"/>
              <a:t>小时，不是说你就有</a:t>
            </a:r>
            <a:r>
              <a:rPr kumimoji="1" lang="en-US" altLang="zh-CN" sz="2400" dirty="0" smtClean="0"/>
              <a:t>40</a:t>
            </a:r>
            <a:r>
              <a:rPr kumimoji="1" lang="zh-CN" altLang="en-US" sz="2400" dirty="0" smtClean="0"/>
              <a:t>消失编码，要减去会议，电话，邮件以及其他活动时间。</a:t>
            </a:r>
            <a:endParaRPr kumimoji="1" lang="en-US" altLang="zh-CN" sz="2400" dirty="0" smtClean="0"/>
          </a:p>
        </p:txBody>
      </p:sp>
    </p:spTree>
    <p:extLst>
      <p:ext uri="{BB962C8B-B14F-4D97-AF65-F5344CB8AC3E}">
        <p14:creationId xmlns:p14="http://schemas.microsoft.com/office/powerpoint/2010/main" val="14451145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24</a:t>
            </a:r>
            <a:r>
              <a:rPr kumimoji="1" lang="en-US" altLang="zh-CN" dirty="0" smtClean="0"/>
              <a:t>.</a:t>
            </a:r>
            <a:r>
              <a:rPr kumimoji="1" lang="zh-CN" altLang="en-US" dirty="0" smtClean="0"/>
              <a:t>倾听用户的声音</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用户就是会抱怨。这不是你的错，是用户太愚蠢了，连使用手册逗看不懂。它不是一个</a:t>
            </a:r>
            <a:r>
              <a:rPr kumimoji="1" lang="en-US" altLang="zh-CN" sz="2400" dirty="0" smtClean="0"/>
              <a:t>bug</a:t>
            </a:r>
            <a:r>
              <a:rPr kumimoji="1" lang="zh-CN" altLang="en-US" sz="2400" dirty="0" smtClean="0"/>
              <a:t>，只是用户不明白如何使用而已。他们本应该知道更多。</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959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每一个抱怨的背后都隐藏了一个</a:t>
            </a:r>
            <a:r>
              <a:rPr kumimoji="1" lang="zh-CN" altLang="en-US" sz="2400" b="1" dirty="0" smtClean="0"/>
              <a:t>事实</a:t>
            </a:r>
            <a:r>
              <a:rPr kumimoji="1" lang="zh-CN" altLang="en-US" sz="2400" b="1" dirty="0" smtClean="0"/>
              <a:t>。</a:t>
            </a:r>
            <a:r>
              <a:rPr kumimoji="1" lang="zh-CN" altLang="en-US" sz="2400" dirty="0" smtClean="0"/>
              <a:t>找出真相，修复真正的问题。</a:t>
            </a:r>
            <a:endParaRPr kumimoji="1" lang="zh-CN" altLang="en-US" sz="2400" dirty="0"/>
          </a:p>
        </p:txBody>
      </p:sp>
    </p:spTree>
    <p:extLst>
      <p:ext uri="{BB962C8B-B14F-4D97-AF65-F5344CB8AC3E}">
        <p14:creationId xmlns:p14="http://schemas.microsoft.com/office/powerpoint/2010/main" val="2825333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1261884"/>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对客户的那些愚蠢抱怨。你既不会生气，也不会轻视。你会查看一下，找出背后真正的问题。</a:t>
            </a:r>
            <a:endParaRPr kumimoji="1" lang="en-US" altLang="zh-CN" sz="2400" dirty="0"/>
          </a:p>
        </p:txBody>
      </p:sp>
      <p:sp>
        <p:nvSpPr>
          <p:cNvPr id="3" name="文本框 2"/>
          <p:cNvSpPr txBox="1"/>
          <p:nvPr/>
        </p:nvSpPr>
        <p:spPr>
          <a:xfrm>
            <a:off x="285750" y="2500095"/>
            <a:ext cx="8572500" cy="3108544"/>
          </a:xfrm>
          <a:prstGeom prst="rect">
            <a:avLst/>
          </a:prstGeom>
          <a:noFill/>
        </p:spPr>
        <p:txBody>
          <a:bodyPr wrap="square" rtlCol="0">
            <a:spAutoFit/>
          </a:bodyPr>
          <a:lstStyle/>
          <a:p>
            <a:r>
              <a:rPr kumimoji="1" lang="zh-CN" altLang="en-US" sz="2800" b="1" dirty="0" smtClean="0"/>
              <a:t>平衡的艺术</a:t>
            </a:r>
          </a:p>
          <a:p>
            <a:r>
              <a:rPr kumimoji="1" lang="en-US" altLang="zh-CN" sz="2400" dirty="0" smtClean="0"/>
              <a:t>★</a:t>
            </a:r>
            <a:r>
              <a:rPr kumimoji="1" lang="zh-CN" altLang="en-US" sz="2400" dirty="0" smtClean="0"/>
              <a:t>没有愚蠢的用户。</a:t>
            </a:r>
            <a:endParaRPr kumimoji="1" lang="en-US" altLang="zh-CN" sz="2400" dirty="0" smtClean="0"/>
          </a:p>
          <a:p>
            <a:r>
              <a:rPr kumimoji="1" lang="en-US" altLang="zh-CN" sz="2400" dirty="0" smtClean="0"/>
              <a:t>★</a:t>
            </a:r>
            <a:r>
              <a:rPr kumimoji="1" lang="zh-CN" altLang="en-US" sz="2400" dirty="0" smtClean="0"/>
              <a:t>只有愚蠢、自大的开发人员。</a:t>
            </a:r>
            <a:endParaRPr kumimoji="1" lang="en-US" altLang="zh-CN" sz="2400" dirty="0" smtClean="0"/>
          </a:p>
          <a:p>
            <a:r>
              <a:rPr kumimoji="1" lang="en-US" altLang="zh-CN" sz="2400" dirty="0" smtClean="0"/>
              <a:t>★</a:t>
            </a:r>
            <a:r>
              <a:rPr kumimoji="1" lang="en-US" altLang="zh-CN" sz="2400" dirty="0" smtClean="0"/>
              <a:t>”</a:t>
            </a:r>
            <a:r>
              <a:rPr kumimoji="1" lang="zh-CN" altLang="en-US" sz="2400" dirty="0" smtClean="0"/>
              <a:t>它就是这样的</a:t>
            </a:r>
            <a:r>
              <a:rPr kumimoji="1" lang="en-US" altLang="zh-CN" sz="2400" dirty="0" smtClean="0"/>
              <a:t>”</a:t>
            </a:r>
            <a:r>
              <a:rPr kumimoji="1" lang="zh-CN" altLang="en-US" sz="2400" dirty="0" smtClean="0"/>
              <a:t>这不是一个好的答案。</a:t>
            </a:r>
            <a:endParaRPr kumimoji="1" lang="en-US" altLang="zh-CN" sz="2400" dirty="0" smtClean="0"/>
          </a:p>
          <a:p>
            <a:r>
              <a:rPr kumimoji="1" lang="en-US" altLang="zh-CN" sz="2400" dirty="0" smtClean="0"/>
              <a:t>★</a:t>
            </a:r>
            <a:r>
              <a:rPr kumimoji="1" lang="zh-CN" altLang="en-US" sz="2400" dirty="0" smtClean="0"/>
              <a:t>如果代码问题解决不了也许考虑通过修改文档或者培训来弥补。</a:t>
            </a:r>
            <a:endParaRPr kumimoji="1" lang="en-US" altLang="zh-CN" sz="2400" dirty="0" smtClean="0"/>
          </a:p>
          <a:p>
            <a:r>
              <a:rPr kumimoji="1" lang="en-US" altLang="zh-CN" sz="2400" dirty="0" smtClean="0"/>
              <a:t>★</a:t>
            </a:r>
            <a:r>
              <a:rPr kumimoji="1" lang="zh-CN" altLang="en-US" sz="2400" dirty="0" smtClean="0"/>
              <a:t>你的用户有可能会阅读所有的文档，记住其中的所有内容。但也可能不会。</a:t>
            </a:r>
            <a:endParaRPr kumimoji="1" lang="en-US" altLang="zh-CN" sz="2400" dirty="0" smtClean="0"/>
          </a:p>
        </p:txBody>
      </p:sp>
    </p:spTree>
    <p:extLst>
      <p:ext uri="{BB962C8B-B14F-4D97-AF65-F5344CB8AC3E}">
        <p14:creationId xmlns:p14="http://schemas.microsoft.com/office/powerpoint/2010/main" val="3500466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新项目刚开始着手的时候，它的代码很容易理解和上手。然而，随着开发的推进，项目不知不觉演变成为一个庞然怪物。发展到最后，往往需要投入更多的精力来让它继续下去。</a:t>
            </a:r>
            <a:endParaRPr kumimoji="1" lang="en-US" altLang="zh-CN" dirty="0" smtClean="0"/>
          </a:p>
          <a:p>
            <a:r>
              <a:rPr kumimoji="1" lang="zh-CN" altLang="en-US" dirty="0" smtClean="0"/>
              <a:t>在完成任务的时候，可能会难以抵挡诱惑为节省时间而走</a:t>
            </a:r>
            <a:r>
              <a:rPr kumimoji="1" lang="en-US" altLang="zh-CN" dirty="0" smtClean="0"/>
              <a:t>”</a:t>
            </a:r>
            <a:r>
              <a:rPr kumimoji="1" lang="zh-CN" altLang="en-US" dirty="0" smtClean="0"/>
              <a:t>捷径</a:t>
            </a:r>
            <a:r>
              <a:rPr kumimoji="1" lang="en-US" altLang="zh-CN" dirty="0" smtClean="0"/>
              <a:t>”</a:t>
            </a:r>
            <a:r>
              <a:rPr kumimoji="1" lang="zh-CN" altLang="en-US" dirty="0" smtClean="0"/>
              <a:t>。然而这些捷径往往只会推迟问题的爆发时间，而不是彻底解决掉。</a:t>
            </a:r>
            <a:endParaRPr kumimoji="1" lang="en-US" altLang="zh-CN" dirty="0" smtClean="0"/>
          </a:p>
        </p:txBody>
      </p:sp>
      <p:sp>
        <p:nvSpPr>
          <p:cNvPr id="3" name="标题 2"/>
          <p:cNvSpPr>
            <a:spLocks noGrp="1"/>
          </p:cNvSpPr>
          <p:nvPr>
            <p:ph type="title"/>
          </p:nvPr>
        </p:nvSpPr>
        <p:spPr/>
        <p:txBody>
          <a:bodyPr/>
          <a:lstStyle/>
          <a:p>
            <a:r>
              <a:rPr kumimoji="1" lang="zh-CN" altLang="en-US" dirty="0" smtClean="0"/>
              <a:t>五</a:t>
            </a:r>
            <a:r>
              <a:rPr kumimoji="1" lang="zh-CN" altLang="en-US" dirty="0" smtClean="0"/>
              <a:t>、</a:t>
            </a:r>
            <a:r>
              <a:rPr kumimoji="1" lang="zh-CN" altLang="en-US" dirty="0" smtClean="0"/>
              <a:t>敏捷编码</a:t>
            </a:r>
            <a:endParaRPr kumimoji="1" lang="zh-CN" altLang="en-US" dirty="0"/>
          </a:p>
        </p:txBody>
      </p:sp>
    </p:spTree>
    <p:extLst>
      <p:ext uri="{BB962C8B-B14F-4D97-AF65-F5344CB8AC3E}">
        <p14:creationId xmlns:p14="http://schemas.microsoft.com/office/powerpoint/2010/main" val="26172046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态度十分重要，包括个人和团队，专业的态度应该着眼于项目和团队的积极结果，关注个人和团队的成长，围绕最后的成功开展工作。</a:t>
            </a:r>
            <a:endParaRPr kumimoji="1" lang="en-US" altLang="zh-CN" dirty="0" smtClean="0"/>
          </a:p>
          <a:p>
            <a:r>
              <a:rPr kumimoji="1" lang="zh-CN" altLang="en-US" dirty="0" smtClean="0"/>
              <a:t>只有在对项目、工作、事业有一个专业的态度时，使用敏捷方法才会生效。如果态度不正确，那么所有的习惯都不管用。有了正确的态度，才可以从这些方法中受益。</a:t>
            </a:r>
            <a:endParaRPr kumimoji="1" lang="zh-CN" altLang="en-US" dirty="0"/>
          </a:p>
        </p:txBody>
      </p:sp>
      <p:sp>
        <p:nvSpPr>
          <p:cNvPr id="3" name="标题 2"/>
          <p:cNvSpPr>
            <a:spLocks noGrp="1"/>
          </p:cNvSpPr>
          <p:nvPr>
            <p:ph type="title"/>
          </p:nvPr>
        </p:nvSpPr>
        <p:spPr/>
        <p:txBody>
          <a:bodyPr/>
          <a:lstStyle/>
          <a:p>
            <a:r>
              <a:rPr kumimoji="1" lang="zh-CN" altLang="en-US" dirty="0" smtClean="0"/>
              <a:t>一、态度决定一切</a:t>
            </a:r>
            <a:endParaRPr kumimoji="1" lang="zh-CN" altLang="en-US" dirty="0"/>
          </a:p>
        </p:txBody>
      </p:sp>
    </p:spTree>
    <p:extLst>
      <p:ext uri="{BB962C8B-B14F-4D97-AF65-F5344CB8AC3E}">
        <p14:creationId xmlns:p14="http://schemas.microsoft.com/office/powerpoint/2010/main" val="22705398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1.</a:t>
            </a:r>
            <a:r>
              <a:rPr kumimoji="1" lang="zh-CN" altLang="en-US" dirty="0" smtClean="0"/>
              <a:t>做事</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591056"/>
            <a:ext cx="1549400" cy="2362200"/>
          </a:xfrm>
          <a:prstGeom prst="rect">
            <a:avLst/>
          </a:prstGeom>
        </p:spPr>
      </p:pic>
      <p:sp>
        <p:nvSpPr>
          <p:cNvPr id="5" name="文本框 4"/>
          <p:cNvSpPr txBox="1"/>
          <p:nvPr/>
        </p:nvSpPr>
        <p:spPr>
          <a:xfrm>
            <a:off x="457200" y="2095500"/>
            <a:ext cx="6702425" cy="1200328"/>
          </a:xfrm>
          <a:prstGeom prst="rect">
            <a:avLst/>
          </a:prstGeom>
          <a:noFill/>
        </p:spPr>
        <p:txBody>
          <a:bodyPr wrap="square" rtlCol="0">
            <a:spAutoFit/>
          </a:bodyPr>
          <a:lstStyle/>
          <a:p>
            <a:r>
              <a:rPr kumimoji="1" lang="zh-CN" altLang="en-US" sz="2400" dirty="0" smtClean="0"/>
              <a:t>出了问题，第一重要的是确定元凶。找到那个白痴！一旦证实了是他的错误，就可以保证这样的问题永远不会发生了</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59200"/>
            <a:ext cx="1409700" cy="2197100"/>
          </a:xfrm>
          <a:prstGeom prst="rect">
            <a:avLst/>
          </a:prstGeom>
        </p:spPr>
      </p:pic>
      <p:sp>
        <p:nvSpPr>
          <p:cNvPr id="7" name="文本框 6"/>
          <p:cNvSpPr txBox="1"/>
          <p:nvPr/>
        </p:nvSpPr>
        <p:spPr>
          <a:xfrm>
            <a:off x="1409700" y="4397375"/>
            <a:ext cx="7277100" cy="830997"/>
          </a:xfrm>
          <a:prstGeom prst="rect">
            <a:avLst/>
          </a:prstGeom>
          <a:noFill/>
        </p:spPr>
        <p:txBody>
          <a:bodyPr wrap="square" rtlCol="0">
            <a:spAutoFit/>
          </a:bodyPr>
          <a:lstStyle/>
          <a:p>
            <a:r>
              <a:rPr kumimoji="1" lang="zh-CN" altLang="en-US" sz="2400" b="1" dirty="0" smtClean="0"/>
              <a:t>指责不会修复</a:t>
            </a:r>
            <a:r>
              <a:rPr kumimoji="1" lang="en-US" altLang="zh-CN" sz="2400" b="1" dirty="0" smtClean="0"/>
              <a:t>bug</a:t>
            </a:r>
            <a:r>
              <a:rPr kumimoji="1" lang="zh-CN" altLang="en-US" sz="2400" b="1" dirty="0" smtClean="0"/>
              <a:t>。</a:t>
            </a:r>
            <a:r>
              <a:rPr kumimoji="1" lang="zh-CN" altLang="en-US" sz="2400" dirty="0" smtClean="0"/>
              <a:t>把矛头对准问题的解决办法，而不是人。这是真正有用处的正面效应。</a:t>
            </a:r>
            <a:endParaRPr kumimoji="1" lang="zh-CN" altLang="en-US" sz="2400" dirty="0"/>
          </a:p>
        </p:txBody>
      </p:sp>
    </p:spTree>
    <p:extLst>
      <p:ext uri="{BB962C8B-B14F-4D97-AF65-F5344CB8AC3E}">
        <p14:creationId xmlns:p14="http://schemas.microsoft.com/office/powerpoint/2010/main" val="19192734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238211"/>
            <a:ext cx="8572500" cy="1631216"/>
          </a:xfrm>
          <a:prstGeom prst="rect">
            <a:avLst/>
          </a:prstGeom>
          <a:noFill/>
        </p:spPr>
        <p:txBody>
          <a:bodyPr wrap="square" rtlCol="0">
            <a:spAutoFit/>
          </a:bodyPr>
          <a:lstStyle/>
          <a:p>
            <a:r>
              <a:rPr kumimoji="1" lang="zh-CN" altLang="en-US" sz="2800" b="1" dirty="0" smtClean="0"/>
              <a:t>切身感受</a:t>
            </a:r>
            <a:endParaRPr kumimoji="1" lang="en-US" altLang="zh-CN" sz="2800" b="1" dirty="0" smtClean="0"/>
          </a:p>
          <a:p>
            <a:r>
              <a:rPr kumimoji="1" lang="zh-CN" altLang="en-US" sz="2400" dirty="0" smtClean="0"/>
              <a:t>勇于承认自己不知道答案，这会让人感觉放心。一个重大错误应该被当做是一次学习而不是指责他人的机会。团队成员们在一起工作，应相互帮助，而不是互相指责。</a:t>
            </a:r>
            <a:endParaRPr kumimoji="1" lang="en-US" altLang="zh-CN" sz="2400" dirty="0"/>
          </a:p>
        </p:txBody>
      </p:sp>
      <p:sp>
        <p:nvSpPr>
          <p:cNvPr id="3" name="文本框 2"/>
          <p:cNvSpPr txBox="1"/>
          <p:nvPr/>
        </p:nvSpPr>
        <p:spPr>
          <a:xfrm>
            <a:off x="285750" y="2869427"/>
            <a:ext cx="8572500" cy="3108544"/>
          </a:xfrm>
          <a:prstGeom prst="rect">
            <a:avLst/>
          </a:prstGeom>
          <a:noFill/>
        </p:spPr>
        <p:txBody>
          <a:bodyPr wrap="square" rtlCol="0">
            <a:spAutoFit/>
          </a:bodyPr>
          <a:lstStyle/>
          <a:p>
            <a:r>
              <a:rPr kumimoji="1" lang="zh-CN" altLang="en-US" sz="2800" b="1" dirty="0" smtClean="0"/>
              <a:t>平衡的艺术</a:t>
            </a:r>
            <a:endParaRPr kumimoji="1" lang="en-US" altLang="zh-CN" sz="2800" b="1" dirty="0" smtClean="0"/>
          </a:p>
          <a:p>
            <a:r>
              <a:rPr kumimoji="1" lang="en-US" altLang="zh-CN" sz="2400" dirty="0" smtClean="0"/>
              <a:t>★</a:t>
            </a:r>
            <a:r>
              <a:rPr kumimoji="1" lang="zh-CN" altLang="en-US" sz="2400" dirty="0" smtClean="0"/>
              <a:t>“这不是我的错</a:t>
            </a:r>
            <a:r>
              <a:rPr kumimoji="1" lang="en-US" altLang="zh-CN" sz="2400" dirty="0" smtClean="0"/>
              <a:t>”</a:t>
            </a:r>
            <a:r>
              <a:rPr kumimoji="1" lang="zh-CN" altLang="en-US" sz="2400" dirty="0" smtClean="0"/>
              <a:t>，这句话不对。</a:t>
            </a:r>
            <a:r>
              <a:rPr kumimoji="1" lang="en-US" altLang="zh-CN" sz="2400" dirty="0" smtClean="0"/>
              <a:t>”</a:t>
            </a:r>
            <a:r>
              <a:rPr kumimoji="1" lang="zh-CN" altLang="en-US" sz="2400" dirty="0" smtClean="0"/>
              <a:t>这都是你的错</a:t>
            </a:r>
            <a:r>
              <a:rPr kumimoji="1" lang="en-US" altLang="zh-CN" sz="2400" dirty="0" smtClean="0"/>
              <a:t>”</a:t>
            </a:r>
            <a:r>
              <a:rPr kumimoji="1" lang="zh-CN" altLang="en-US" sz="2400" dirty="0" smtClean="0"/>
              <a:t>，这句话更不对。</a:t>
            </a:r>
            <a:endParaRPr kumimoji="1" lang="en-US" altLang="zh-CN" sz="2400" dirty="0" smtClean="0"/>
          </a:p>
          <a:p>
            <a:r>
              <a:rPr kumimoji="1" lang="en-US" altLang="zh-CN" sz="2400" dirty="0" smtClean="0"/>
              <a:t>★</a:t>
            </a:r>
            <a:r>
              <a:rPr kumimoji="1" lang="zh-CN" altLang="en-US" sz="2400" dirty="0" smtClean="0"/>
              <a:t>不要花费太多时间在追究问题是谁造成的，而应该是想办法如何解决问题</a:t>
            </a:r>
            <a:endParaRPr kumimoji="1" lang="en-US" altLang="zh-CN" sz="2400" dirty="0" smtClean="0"/>
          </a:p>
          <a:p>
            <a:r>
              <a:rPr kumimoji="1" lang="en-US" altLang="zh-CN" sz="2400" dirty="0" smtClean="0"/>
              <a:t>★</a:t>
            </a:r>
            <a:r>
              <a:rPr kumimoji="1" lang="zh-CN" altLang="en-US" sz="2400" dirty="0" smtClean="0"/>
              <a:t>如果一个团队成员误解了一个需求，一个</a:t>
            </a:r>
            <a:r>
              <a:rPr kumimoji="1" lang="en-US" altLang="zh-CN" sz="2400" dirty="0" smtClean="0"/>
              <a:t>API</a:t>
            </a:r>
            <a:r>
              <a:rPr kumimoji="1" lang="zh-CN" altLang="en-US" sz="2400" dirty="0" smtClean="0"/>
              <a:t>调用，或者最近一次会议做的决策，那么也许就意味着团队的其他成员也有相同的误解。要确保整个团队尽快消除误解。</a:t>
            </a:r>
            <a:endParaRPr kumimoji="1" lang="en-US" altLang="zh-CN" sz="2400" dirty="0" smtClean="0"/>
          </a:p>
        </p:txBody>
      </p:sp>
    </p:spTree>
    <p:extLst>
      <p:ext uri="{BB962C8B-B14F-4D97-AF65-F5344CB8AC3E}">
        <p14:creationId xmlns:p14="http://schemas.microsoft.com/office/powerpoint/2010/main" val="24161960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2.</a:t>
            </a:r>
            <a:r>
              <a:rPr kumimoji="1" lang="zh-CN" altLang="en-US" dirty="0" smtClean="0"/>
              <a:t>欲速则不达</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569660"/>
          </a:xfrm>
          <a:prstGeom prst="rect">
            <a:avLst/>
          </a:prstGeom>
          <a:noFill/>
        </p:spPr>
        <p:txBody>
          <a:bodyPr wrap="square" rtlCol="0">
            <a:spAutoFit/>
          </a:bodyPr>
          <a:lstStyle/>
          <a:p>
            <a:r>
              <a:rPr kumimoji="1" lang="zh-CN" altLang="en-US" sz="2400" dirty="0" smtClean="0"/>
              <a:t>你不需要真正的理解那块代码，它只要能够工作就可以了。哦，它需要一个小小的调整。只需要在结果中加上几行代码，它就可以工作了。干吧！就把那几行代码加进去，它应该可以工作。</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705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不要坠入快速的简单修复之中。</a:t>
            </a:r>
            <a:r>
              <a:rPr kumimoji="1" lang="zh-CN" altLang="en-US" sz="2400" dirty="0" smtClean="0"/>
              <a:t>要投入时间和精力保证代码的整洁，敞亮。</a:t>
            </a:r>
            <a:endParaRPr kumimoji="1" lang="zh-CN" altLang="en-US" sz="2400" dirty="0"/>
          </a:p>
        </p:txBody>
      </p:sp>
    </p:spTree>
    <p:extLst>
      <p:ext uri="{BB962C8B-B14F-4D97-AF65-F5344CB8AC3E}">
        <p14:creationId xmlns:p14="http://schemas.microsoft.com/office/powerpoint/2010/main" val="103670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868879"/>
            <a:ext cx="8572500" cy="2000548"/>
          </a:xfrm>
          <a:prstGeom prst="rect">
            <a:avLst/>
          </a:prstGeom>
          <a:noFill/>
        </p:spPr>
        <p:txBody>
          <a:bodyPr wrap="square" rtlCol="0">
            <a:spAutoFit/>
          </a:bodyPr>
          <a:lstStyle/>
          <a:p>
            <a:r>
              <a:rPr kumimoji="1" lang="zh-CN" altLang="en-US" sz="2800" b="1" dirty="0" smtClean="0"/>
              <a:t>切身感受</a:t>
            </a:r>
          </a:p>
          <a:p>
            <a:r>
              <a:rPr kumimoji="1" lang="zh-CN" altLang="en-US" sz="2400" dirty="0" smtClean="0"/>
              <a:t>在项目中，代码应该是很亮堂的，不应该有黑暗死角。你也许不知道每块代码的每个细节，或者每个算法的每个步骤，但是你对整体的相关只是有很好的了解。没有任何一块代码被警戒线或者</a:t>
            </a:r>
            <a:r>
              <a:rPr kumimoji="1" lang="en-US" altLang="zh-CN" sz="2400" dirty="0" smtClean="0"/>
              <a:t>”</a:t>
            </a:r>
            <a:r>
              <a:rPr kumimoji="1" lang="zh-CN" altLang="en-US" sz="2400" dirty="0" smtClean="0"/>
              <a:t>切勿入内</a:t>
            </a:r>
            <a:r>
              <a:rPr kumimoji="1" lang="en-US" altLang="zh-CN" sz="2400" dirty="0" smtClean="0"/>
              <a:t>”</a:t>
            </a:r>
            <a:r>
              <a:rPr kumimoji="1" lang="zh-CN" altLang="en-US" sz="2400" dirty="0" smtClean="0"/>
              <a:t>的标志隔离开来。</a:t>
            </a:r>
            <a:endParaRPr kumimoji="1" lang="en-US" altLang="zh-CN" sz="2400" dirty="0"/>
          </a:p>
        </p:txBody>
      </p:sp>
      <p:sp>
        <p:nvSpPr>
          <p:cNvPr id="3" name="文本框 2"/>
          <p:cNvSpPr txBox="1"/>
          <p:nvPr/>
        </p:nvSpPr>
        <p:spPr>
          <a:xfrm>
            <a:off x="285750" y="2869427"/>
            <a:ext cx="8572500" cy="3108544"/>
          </a:xfrm>
          <a:prstGeom prst="rect">
            <a:avLst/>
          </a:prstGeom>
          <a:noFill/>
        </p:spPr>
        <p:txBody>
          <a:bodyPr wrap="square" rtlCol="0">
            <a:spAutoFit/>
          </a:bodyPr>
          <a:lstStyle/>
          <a:p>
            <a:r>
              <a:rPr kumimoji="1" lang="zh-CN" altLang="en-US" sz="2800" b="1" dirty="0" smtClean="0"/>
              <a:t>平衡的艺术</a:t>
            </a:r>
            <a:endParaRPr kumimoji="1" lang="en-US" altLang="zh-CN" sz="2800" b="1" dirty="0" smtClean="0"/>
          </a:p>
          <a:p>
            <a:r>
              <a:rPr kumimoji="1" lang="en-US" altLang="zh-CN" sz="2400" dirty="0" smtClean="0"/>
              <a:t>★</a:t>
            </a:r>
            <a:r>
              <a:rPr kumimoji="1" lang="zh-CN" altLang="en-US" sz="2400" dirty="0" smtClean="0"/>
              <a:t>你必须要理解一块代码是如何工作的，但是不一定要成为一位专家。</a:t>
            </a:r>
            <a:endParaRPr kumimoji="1" lang="en-US" altLang="zh-CN" sz="2400" dirty="0" smtClean="0"/>
          </a:p>
          <a:p>
            <a:r>
              <a:rPr kumimoji="1" lang="en-US" altLang="zh-CN" sz="2400" dirty="0" smtClean="0"/>
              <a:t>★</a:t>
            </a:r>
            <a:r>
              <a:rPr kumimoji="1" lang="zh-CN" altLang="en-US" sz="2400" dirty="0" smtClean="0"/>
              <a:t>不要急于修复一段没能真正理解的代码，要解决真正的问题，不要治标不治本。</a:t>
            </a:r>
            <a:endParaRPr kumimoji="1" lang="en-US" altLang="zh-CN" sz="2400" dirty="0" smtClean="0"/>
          </a:p>
          <a:p>
            <a:r>
              <a:rPr kumimoji="1" lang="en-US" altLang="zh-CN" sz="2400" dirty="0" smtClean="0"/>
              <a:t>★</a:t>
            </a:r>
            <a:r>
              <a:rPr kumimoji="1" lang="zh-CN" altLang="en-US" sz="2400" dirty="0" smtClean="0"/>
              <a:t>所有大型系统逗非常复杂，需要从更高层面来了解大部分代码的功能，这样就可以理解系统各个功能块之间是如何交互的</a:t>
            </a:r>
            <a:endParaRPr kumimoji="1" lang="en-US" altLang="zh-CN" sz="2400" dirty="0" smtClean="0"/>
          </a:p>
          <a:p>
            <a:r>
              <a:rPr kumimoji="1" lang="en-US" altLang="zh-CN" sz="2400" dirty="0" smtClean="0"/>
              <a:t>★</a:t>
            </a:r>
            <a:r>
              <a:rPr kumimoji="1" lang="zh-CN" altLang="en-US" sz="2400" dirty="0" smtClean="0"/>
              <a:t>如果代码已经恶化，可以考虑重构或者推翻重写了。</a:t>
            </a:r>
            <a:endParaRPr kumimoji="1" lang="en-US" altLang="zh-CN" sz="2400" dirty="0" smtClean="0"/>
          </a:p>
        </p:txBody>
      </p:sp>
    </p:spTree>
    <p:extLst>
      <p:ext uri="{BB962C8B-B14F-4D97-AF65-F5344CB8AC3E}">
        <p14:creationId xmlns:p14="http://schemas.microsoft.com/office/powerpoint/2010/main" val="41744072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3.</a:t>
            </a:r>
            <a:r>
              <a:rPr kumimoji="1" lang="zh-CN" altLang="en-US" dirty="0" smtClean="0"/>
              <a:t>对事不对人</a:t>
            </a:r>
            <a:endParaRPr kumimoji="1" lang="zh-CN" altLang="en-US" dirty="0"/>
          </a:p>
        </p:txBody>
      </p:sp>
      <p:pic>
        <p:nvPicPr>
          <p:cNvPr id="4" name="图片 3" descr="QQ2014112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00" y="1343025"/>
            <a:ext cx="1549400" cy="2362200"/>
          </a:xfrm>
          <a:prstGeom prst="rect">
            <a:avLst/>
          </a:prstGeom>
        </p:spPr>
      </p:pic>
      <p:sp>
        <p:nvSpPr>
          <p:cNvPr id="5" name="文本框 4"/>
          <p:cNvSpPr txBox="1"/>
          <p:nvPr/>
        </p:nvSpPr>
        <p:spPr>
          <a:xfrm>
            <a:off x="457200" y="1952625"/>
            <a:ext cx="7137400" cy="1200328"/>
          </a:xfrm>
          <a:prstGeom prst="rect">
            <a:avLst/>
          </a:prstGeom>
          <a:noFill/>
        </p:spPr>
        <p:txBody>
          <a:bodyPr wrap="square" rtlCol="0">
            <a:spAutoFit/>
          </a:bodyPr>
          <a:lstStyle/>
          <a:p>
            <a:r>
              <a:rPr kumimoji="1" lang="zh-CN" altLang="en-US" sz="2400" dirty="0" smtClean="0"/>
              <a:t>你在这个设计上投入了很多精力，为它付出了很多心血。你坚信它比其他任何人的设计都帮。别听他们的，他们只会把问题变得更糟。</a:t>
            </a:r>
            <a:endParaRPr kumimoji="1" lang="zh-CN" altLang="en-US" sz="2400" dirty="0"/>
          </a:p>
        </p:txBody>
      </p:sp>
      <p:pic>
        <p:nvPicPr>
          <p:cNvPr id="6" name="图片 5" descr="QQ20141126-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705225"/>
            <a:ext cx="1409700" cy="2197100"/>
          </a:xfrm>
          <a:prstGeom prst="rect">
            <a:avLst/>
          </a:prstGeom>
        </p:spPr>
      </p:pic>
      <p:sp>
        <p:nvSpPr>
          <p:cNvPr id="7" name="文本框 6"/>
          <p:cNvSpPr txBox="1"/>
          <p:nvPr/>
        </p:nvSpPr>
        <p:spPr>
          <a:xfrm>
            <a:off x="1428750" y="4460875"/>
            <a:ext cx="7715250" cy="830997"/>
          </a:xfrm>
          <a:prstGeom prst="rect">
            <a:avLst/>
          </a:prstGeom>
          <a:noFill/>
        </p:spPr>
        <p:txBody>
          <a:bodyPr wrap="square" rtlCol="0">
            <a:spAutoFit/>
          </a:bodyPr>
          <a:lstStyle/>
          <a:p>
            <a:r>
              <a:rPr kumimoji="1" lang="zh-CN" altLang="en-US" sz="2400" b="1" dirty="0" smtClean="0"/>
              <a:t>对事不对人。</a:t>
            </a:r>
            <a:r>
              <a:rPr kumimoji="1" lang="zh-CN" altLang="en-US" sz="2400" dirty="0" smtClean="0"/>
              <a:t>让我们骄傲的应该是解决了问题，而不是谁出的主意更好。</a:t>
            </a:r>
            <a:endParaRPr kumimoji="1" lang="zh-CN" altLang="en-US" sz="2400" dirty="0"/>
          </a:p>
        </p:txBody>
      </p:sp>
    </p:spTree>
    <p:extLst>
      <p:ext uri="{BB962C8B-B14F-4D97-AF65-F5344CB8AC3E}">
        <p14:creationId xmlns:p14="http://schemas.microsoft.com/office/powerpoint/2010/main" val="1981885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556</TotalTime>
  <Words>2255</Words>
  <Application>Microsoft Macintosh PowerPoint</Application>
  <PresentationFormat>全屏显示(4:3)</PresentationFormat>
  <Paragraphs>291</Paragraphs>
  <Slides>38</Slides>
  <Notes>35</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波形</vt:lpstr>
      <vt:lpstr>高效程序员的45个习惯 --敏捷开发修炼之道</vt:lpstr>
      <vt:lpstr>简介</vt:lpstr>
      <vt:lpstr>目录</vt:lpstr>
      <vt:lpstr>一、态度决定一切</vt:lpstr>
      <vt:lpstr>1.做事</vt:lpstr>
      <vt:lpstr>PowerPoint 演示文稿</vt:lpstr>
      <vt:lpstr>2.欲速则不达</vt:lpstr>
      <vt:lpstr>PowerPoint 演示文稿</vt:lpstr>
      <vt:lpstr>3.对事不对人</vt:lpstr>
      <vt:lpstr>PowerPoint 演示文稿</vt:lpstr>
      <vt:lpstr>4.排除万难，奋勇前进</vt:lpstr>
      <vt:lpstr>PowerPoint 演示文稿</vt:lpstr>
      <vt:lpstr>二、学无止境</vt:lpstr>
      <vt:lpstr>5.跟踪变化</vt:lpstr>
      <vt:lpstr>PowerPoint 演示文稿</vt:lpstr>
      <vt:lpstr>6.对团队投资</vt:lpstr>
      <vt:lpstr>PowerPoint 演示文稿</vt:lpstr>
      <vt:lpstr>7.懂得丢弃</vt:lpstr>
      <vt:lpstr>PowerPoint 演示文稿</vt:lpstr>
      <vt:lpstr>8.打破沙锅问到底</vt:lpstr>
      <vt:lpstr>PowerPoint 演示文稿</vt:lpstr>
      <vt:lpstr>9.把握开发节奏</vt:lpstr>
      <vt:lpstr>PowerPoint 演示文稿</vt:lpstr>
      <vt:lpstr>三、交付用户想要的软件</vt:lpstr>
      <vt:lpstr>四、敏捷反馈</vt:lpstr>
      <vt:lpstr>19.守护天使</vt:lpstr>
      <vt:lpstr>PowerPoint 演示文稿</vt:lpstr>
      <vt:lpstr>20.先用它再实现它</vt:lpstr>
      <vt:lpstr>PowerPoint 演示文稿</vt:lpstr>
      <vt:lpstr>21.不同环境，就有不同问题</vt:lpstr>
      <vt:lpstr>PowerPoint 演示文稿</vt:lpstr>
      <vt:lpstr>22.自动验收测试</vt:lpstr>
      <vt:lpstr>PowerPoint 演示文稿</vt:lpstr>
      <vt:lpstr>23.度量真实的进度</vt:lpstr>
      <vt:lpstr>PowerPoint 演示文稿</vt:lpstr>
      <vt:lpstr>24.倾听用户的声音</vt:lpstr>
      <vt:lpstr>PowerPoint 演示文稿</vt:lpstr>
      <vt:lpstr>五、敏捷编码</vt:lpstr>
    </vt:vector>
  </TitlesOfParts>
  <Company>I-move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高效程序员的45个习惯 --敏捷开发修炼之道</dc:title>
  <dc:creator>wang bin</dc:creator>
  <cp:lastModifiedBy>wang bin</cp:lastModifiedBy>
  <cp:revision>37</cp:revision>
  <dcterms:created xsi:type="dcterms:W3CDTF">2014-11-26T06:19:09Z</dcterms:created>
  <dcterms:modified xsi:type="dcterms:W3CDTF">2014-11-27T07:23:58Z</dcterms:modified>
</cp:coreProperties>
</file>