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1100"/>
            </a:lvl1pPr>
          </a:lstStyle>
          <a:p>
            <a:pPr/>
            <a:r>
              <a:t>Shruti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573011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4" name="Shape 104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Char char="▸"/>
            </a:lvl1pPr>
            <a:lvl2pPr>
              <a:buClr>
                <a:srgbClr val="000000"/>
              </a:buClr>
              <a:buChar char="▸"/>
            </a:lvl2pPr>
            <a:lvl3pPr>
              <a:buClr>
                <a:srgbClr val="000000"/>
              </a:buClr>
              <a:buChar char="▸"/>
            </a:lvl3pPr>
            <a:lvl4pPr>
              <a:buClr>
                <a:srgbClr val="000000"/>
              </a:buClr>
              <a:buChar char="▸"/>
            </a:lvl4pPr>
            <a:lvl5pPr>
              <a:buClr>
                <a:srgbClr val="000000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5" name="Shape 125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6" name="Shape 126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7" name="Shape 127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6" name="Shape 136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Shape 70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Char char="▸"/>
            </a:lvl1pPr>
            <a:lvl2pPr>
              <a:buClr>
                <a:srgbClr val="000000"/>
              </a:buClr>
              <a:buChar char="▸"/>
            </a:lvl2pPr>
            <a:lvl3pPr>
              <a:buClr>
                <a:srgbClr val="000000"/>
              </a:buClr>
              <a:buChar char="▸"/>
            </a:lvl3pPr>
            <a:lvl4pPr>
              <a:buClr>
                <a:srgbClr val="000000"/>
              </a:buClr>
              <a:buChar char="▸"/>
            </a:lvl4pPr>
            <a:lvl5pPr>
              <a:buClr>
                <a:srgbClr val="000000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Char char="▸"/>
            </a:lvl1pPr>
            <a:lvl2pPr>
              <a:buClr>
                <a:srgbClr val="000000"/>
              </a:buClr>
              <a:buChar char="▸"/>
            </a:lvl2pPr>
            <a:lvl3pPr>
              <a:buClr>
                <a:srgbClr val="000000"/>
              </a:buClr>
              <a:buChar char="▸"/>
            </a:lvl3pPr>
            <a:lvl4pPr>
              <a:buClr>
                <a:srgbClr val="000000"/>
              </a:buClr>
              <a:buChar char="▸"/>
            </a:lvl4pPr>
            <a:lvl5pPr>
              <a:buClr>
                <a:srgbClr val="000000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" name="Shape 9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3" name="Shape 93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 marL="673100" indent="-444500">
              <a:buClr>
                <a:srgbClr val="000000"/>
              </a:buClr>
              <a:buChar char="▸"/>
              <a:defRPr sz="2800"/>
            </a:lvl1pPr>
            <a:lvl2pPr marL="444500" indent="-444500">
              <a:buClr>
                <a:srgbClr val="000000"/>
              </a:buClr>
              <a:buChar char="▸"/>
              <a:defRPr sz="2800"/>
            </a:lvl2pPr>
            <a:lvl3pPr marL="444500" indent="-444500">
              <a:buClr>
                <a:srgbClr val="000000"/>
              </a:buClr>
              <a:buChar char="▸"/>
              <a:defRPr sz="2800"/>
            </a:lvl3pPr>
            <a:lvl4pPr marL="444500" indent="-444500">
              <a:buClr>
                <a:srgbClr val="000000"/>
              </a:buClr>
              <a:buChar char="▸"/>
              <a:defRPr sz="2800"/>
            </a:lvl4pPr>
            <a:lvl5pPr marL="444500" indent="-444500">
              <a:buClr>
                <a:srgbClr val="000000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768350" marR="0" indent="-53975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0" marR="0" indent="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rial"/>
        <a:buChar char="•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ctrTitle"/>
          </p:nvPr>
        </p:nvSpPr>
        <p:spPr>
          <a:xfrm>
            <a:off x="393700" y="3072392"/>
            <a:ext cx="12192000" cy="2705101"/>
          </a:xfrm>
          <a:prstGeom prst="rect">
            <a:avLst/>
          </a:prstGeom>
        </p:spPr>
        <p:txBody>
          <a:bodyPr/>
          <a:lstStyle>
            <a:lvl1pPr algn="ctr">
              <a:defRPr sz="16000"/>
            </a:lvl1pPr>
          </a:lstStyle>
          <a:p>
            <a:pPr/>
            <a:r>
              <a:t>A BPA Substitute</a:t>
            </a:r>
          </a:p>
        </p:txBody>
      </p:sp>
      <p:sp>
        <p:nvSpPr>
          <p:cNvPr id="170" name="Shape 170"/>
          <p:cNvSpPr/>
          <p:nvPr>
            <p:ph type="subTitle" sz="quarter" idx="1"/>
          </p:nvPr>
        </p:nvSpPr>
        <p:spPr>
          <a:xfrm>
            <a:off x="735023" y="3815342"/>
            <a:ext cx="12192001" cy="1803401"/>
          </a:xfrm>
          <a:prstGeom prst="rect">
            <a:avLst/>
          </a:prstGeom>
        </p:spPr>
        <p:txBody>
          <a:bodyPr/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Safe, affordable, and clean</a:t>
            </a:r>
          </a:p>
        </p:txBody>
      </p:sp>
      <p:sp>
        <p:nvSpPr>
          <p:cNvPr id="171" name="Shape 171"/>
          <p:cNvSpPr/>
          <p:nvPr/>
        </p:nvSpPr>
        <p:spPr>
          <a:xfrm>
            <a:off x="1278539" y="5841749"/>
            <a:ext cx="993178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rPr>
                <a:solidFill>
                  <a:srgbClr val="A6AAA9"/>
                </a:solidFill>
              </a:rPr>
              <a:t>Sponsor</a:t>
            </a:r>
            <a:r>
              <a:t>: New Venture Development               </a:t>
            </a:r>
            <a:r>
              <a:rPr>
                <a:solidFill>
                  <a:srgbClr val="A6AAA9"/>
                </a:solidFill>
              </a:rPr>
              <a:t>Organization</a:t>
            </a:r>
            <a:r>
              <a:t>: Umass Lowell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058862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8000"/>
            </a:lvl1pPr>
          </a:lstStyle>
          <a:p>
            <a:pPr/>
            <a:r>
              <a:t>BPA could damage environment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406400" y="31750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Char char="•"/>
              <a:defRPr>
                <a:solidFill>
                  <a:srgbClr val="FFFFFF"/>
                </a:solidFill>
              </a:defRPr>
            </a:pPr>
            <a:r>
              <a:t>BPA is used in the production of epoxy resins, polycarbonate resins, and polyester resins.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Char char="•"/>
              <a:defRPr>
                <a:solidFill>
                  <a:srgbClr val="FFFFFF"/>
                </a:solidFill>
              </a:defRPr>
            </a:pPr>
            <a:r>
              <a:t>It is water soluble.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Char char="•"/>
              <a:defRPr>
                <a:solidFill>
                  <a:srgbClr val="FFFFFF"/>
                </a:solidFill>
              </a:defRPr>
            </a:pPr>
            <a:r>
              <a:t>It is also likely being released into the air as well.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1145803" y="3854450"/>
            <a:ext cx="12192001" cy="2705100"/>
          </a:xfrm>
          <a:prstGeom prst="rect">
            <a:avLst/>
          </a:prstGeom>
        </p:spPr>
        <p:txBody>
          <a:bodyPr/>
          <a:lstStyle/>
          <a:p>
            <a:pPr/>
            <a:r>
              <a:t>Our solution!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06400" y="1536700"/>
            <a:ext cx="12192000" cy="269010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</a:pPr>
            <a:r>
              <a:rPr sz="100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rPr>
              <a:t>Prof. Daniel Schmidt</a:t>
            </a:r>
            <a:r>
              <a:t> </a:t>
            </a:r>
          </a:p>
          <a:p>
            <a:pPr>
              <a:lnSpc>
                <a:spcPct val="50000"/>
              </a:lnSpc>
            </a:pPr>
            <a:r>
              <a:t>at UMass Lowell has successfully: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06400" y="4201642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t> Alternative epoxy resins</a:t>
            </a:r>
          </a:p>
          <a:p>
            <a:pPr>
              <a:lnSpc>
                <a:spcPct val="200000"/>
              </a:lnSpc>
              <a:spcBef>
                <a:spcPts val="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t>Demonstrated a compound that can form a network with similar properties to the equivalent BPA‐based material</a:t>
            </a:r>
          </a:p>
          <a:p>
            <a:pPr>
              <a:lnSpc>
                <a:spcPct val="200000"/>
              </a:lnSpc>
              <a:spcBef>
                <a:spcPts val="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t>No structural similarity to estrogen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7000">
                <a:solidFill>
                  <a:srgbClr val="FFFFFF"/>
                </a:solidFill>
              </a:defRPr>
            </a:pPr>
            <a:r>
              <a:t>So what are we trying to </a:t>
            </a:r>
          </a:p>
          <a:p>
            <a:pPr>
              <a:lnSpc>
                <a:spcPct val="100000"/>
              </a:lnSpc>
              <a:defRPr sz="15000"/>
            </a:pPr>
            <a:r>
              <a:t>achieve?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"/>
          </p:nvPr>
        </p:nvSpPr>
        <p:spPr>
          <a:xfrm>
            <a:off x="755562" y="636968"/>
            <a:ext cx="12192001" cy="7134427"/>
          </a:xfrm>
          <a:prstGeom prst="rect">
            <a:avLst/>
          </a:prstGeom>
        </p:spPr>
        <p:txBody>
          <a:bodyPr/>
          <a:lstStyle/>
          <a:p>
            <a:pPr marL="741680" indent="-64008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4000">
                <a:solidFill>
                  <a:srgbClr val="000000"/>
                </a:solidFill>
              </a:defRPr>
            </a:pPr>
            <a:r>
              <a:t>plastic bottles that will not cause any health effect to human body</a:t>
            </a:r>
          </a:p>
          <a:p>
            <a:pPr marL="741680" indent="-64008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4000">
                <a:solidFill>
                  <a:srgbClr val="000000"/>
                </a:solidFill>
              </a:defRPr>
            </a:pPr>
            <a:r>
              <a:t>our substance does not contain polycarbonate </a:t>
            </a:r>
          </a:p>
          <a:p>
            <a:pPr marL="741680" indent="-64008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4000">
                <a:solidFill>
                  <a:srgbClr val="000000"/>
                </a:solidFill>
              </a:defRPr>
            </a:pPr>
            <a:r>
              <a:t>cost the same!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837718" y="4223450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MARKET SURVEY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FOCUS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069" y="2500224"/>
            <a:ext cx="5837068" cy="191164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846463" y="6339754"/>
            <a:ext cx="113118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>
              <a:spcBef>
                <a:spcPts val="2300"/>
              </a:spcBef>
              <a:buClr>
                <a:schemeClr val="accent5"/>
              </a:buClr>
              <a:buSzPct val="100000"/>
              <a:buChar char="★"/>
              <a:defRPr cap="all" sz="4000">
                <a:solidFill>
                  <a:srgbClr val="000000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It is estimated that companies such as these spend between $700-$1400 per ton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1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0808" y="1519884"/>
            <a:ext cx="2758185" cy="3744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5" grpId="2"/>
      <p:bldP build="whole" bldLvl="1" animBg="1" rev="0" advAuto="0" spid="216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406400" y="1536700"/>
            <a:ext cx="12192000" cy="1324184"/>
          </a:xfrm>
          <a:prstGeom prst="rect">
            <a:avLst/>
          </a:prstGeom>
        </p:spPr>
        <p:txBody>
          <a:bodyPr/>
          <a:lstStyle>
            <a:lvl1pPr defTabSz="280415">
              <a:spcBef>
                <a:spcPts val="1300"/>
              </a:spcBef>
              <a:defRPr sz="9600"/>
            </a:lvl1pPr>
          </a:lstStyle>
          <a:p>
            <a:pPr/>
            <a:r>
              <a:t>SURVEY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406400" y="3294467"/>
            <a:ext cx="12192000" cy="6108701"/>
          </a:xfrm>
          <a:prstGeom prst="rect">
            <a:avLst/>
          </a:prstGeom>
        </p:spPr>
        <p:txBody>
          <a:bodyPr/>
          <a:lstStyle/>
          <a:p>
            <a:pPr marL="565150" indent="-412750">
              <a:lnSpc>
                <a:spcPct val="200000"/>
              </a:lnSpc>
              <a:spcBef>
                <a:spcPts val="0"/>
              </a:spcBef>
              <a:defRPr sz="3500">
                <a:solidFill>
                  <a:srgbClr val="000000"/>
                </a:solidFill>
              </a:defRPr>
            </a:pPr>
            <a:r>
              <a:t>~50 Billion plastic bottles were made last year.</a:t>
            </a:r>
            <a:endParaRPr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50" indent="-412750">
              <a:lnSpc>
                <a:spcPct val="200000"/>
              </a:lnSpc>
              <a:spcBef>
                <a:spcPts val="0"/>
              </a:spcBef>
              <a:defRPr sz="3500">
                <a:solidFill>
                  <a:srgbClr val="000000"/>
                </a:solidFill>
              </a:defRPr>
            </a:pPr>
            <a:r>
              <a:t>~8 Billion pounds of BPA made last year.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1409700"/>
            <a:ext cx="12649200" cy="693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xfrm>
            <a:off x="6940288" y="4488138"/>
            <a:ext cx="6705601" cy="25019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4" name="Shape 174"/>
          <p:cNvSpPr/>
          <p:nvPr/>
        </p:nvSpPr>
        <p:spPr>
          <a:xfrm>
            <a:off x="-11610" y="-30309"/>
            <a:ext cx="6172496" cy="9834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75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8" y="1160629"/>
            <a:ext cx="5929540" cy="179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4199" y="3538927"/>
            <a:ext cx="6066372" cy="6066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406400" y="1536700"/>
            <a:ext cx="12192000" cy="3717457"/>
          </a:xfrm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pPr/>
            <a:r>
              <a:t>BPA market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406400" y="3233157"/>
            <a:ext cx="12192000" cy="6108701"/>
          </a:xfrm>
          <a:prstGeom prst="rect">
            <a:avLst/>
          </a:prstGeom>
        </p:spPr>
        <p:txBody>
          <a:bodyPr/>
          <a:lstStyle/>
          <a:p>
            <a:pPr marL="577850" indent="-349250">
              <a:buClr>
                <a:srgbClr val="FFFFFF"/>
              </a:buClr>
              <a:buChar char="•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641350" indent="-412750">
              <a:buClr>
                <a:srgbClr val="FFFFFF"/>
              </a:buClr>
              <a:buChar char="•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BPA market is very large, accounting for $14.6 billion in sales in 2014.</a:t>
            </a:r>
          </a:p>
          <a:p>
            <a:pPr marL="641350" indent="-412750">
              <a:buClr>
                <a:srgbClr val="FFFFFF"/>
              </a:buClr>
              <a:buChar char="•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8 Billion pounds of BPA is manufactured every year.</a:t>
            </a:r>
          </a:p>
          <a:p>
            <a:pPr marL="641350" indent="-412750">
              <a:buClr>
                <a:srgbClr val="FFFFFF"/>
              </a:buClr>
              <a:buChar char="•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BPA free chemicals.</a:t>
            </a:r>
          </a:p>
          <a:p>
            <a:pPr marL="641350" indent="-412750">
              <a:buClr>
                <a:srgbClr val="FFFFFF"/>
              </a:buClr>
              <a:buChar char="•"/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same price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2.png" descr="https://lh3.googleusercontent.com/GHkHs1Ynxihbhd9u7C-P5GfFlCd60tPVRWRsgIdI1Cq7v7jcrkaDSlxgWtJPmXTY6J-4uY629NMeBLnyLiHQqdkLx2l3oC5RfuFhP1O7GFcoOIIrmM1G4UjRBHTkbiSgLGVHtDs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277" y="-116934"/>
            <a:ext cx="11867900" cy="9887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06400" y="1513532"/>
            <a:ext cx="12192000" cy="1102668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8000"/>
            </a:lvl1pPr>
          </a:lstStyle>
          <a:p>
            <a:pPr/>
            <a:r>
              <a:t>GROWTH RATE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406400" y="2928050"/>
            <a:ext cx="12192000" cy="6108701"/>
          </a:xfrm>
          <a:prstGeom prst="rect">
            <a:avLst/>
          </a:prstGeom>
        </p:spPr>
        <p:txBody>
          <a:bodyPr/>
          <a:lstStyle/>
          <a:p>
            <a:pPr marL="718457" indent="-566057">
              <a:buClr>
                <a:srgbClr val="FFFFFF"/>
              </a:buClr>
              <a:buChar char="•"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BPA market is very large, accounting for $14.6 billion in sales in 2014. 8 Billion pounds of BPA is manufactured every year.</a:t>
            </a:r>
          </a:p>
          <a:p>
            <a:pPr marL="718457" indent="-566057">
              <a:buClr>
                <a:srgbClr val="FFFFFF"/>
              </a:buClr>
              <a:buChar char="•"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global BPA market is expected to grow by 5.2% annually, reaching $21.9 billion by the year 2022.</a:t>
            </a:r>
          </a:p>
          <a:p>
            <a:pPr marL="718457" indent="-566057">
              <a:buClr>
                <a:srgbClr val="FFFFFF"/>
              </a:buClr>
              <a:buChar char="•"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Expecting the rate of growth to be the same as that of BPA.</a:t>
            </a:r>
          </a:p>
          <a:p>
            <a:pPr marL="718457" indent="-566057">
              <a:buClr>
                <a:srgbClr val="FFFFFF"/>
              </a:buClr>
              <a:buChar char="•"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Asia-Pacific area is the largest BPA market and accounts of for 54% of the global market.</a:t>
            </a:r>
          </a:p>
          <a:p>
            <a:pPr marL="718457" indent="-566057">
              <a:buClr>
                <a:srgbClr val="FFFFFF"/>
              </a:buClr>
              <a:buChar char="•"/>
              <a:defRPr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growth rate of North America and Europe is below the average growth rate, with 4.5% and 4.3%. </a:t>
            </a:r>
          </a:p>
          <a:p>
            <a:pPr marL="718457" indent="-566057">
              <a:spcBef>
                <a:spcPts val="0"/>
              </a:spcBef>
              <a:buClr>
                <a:srgbClr val="FFFFFF"/>
              </a:buClr>
              <a:buChar char="•"/>
              <a:defRPr sz="2600">
                <a:solidFill>
                  <a:srgbClr val="FFFFFF"/>
                </a:solidFill>
              </a:defRPr>
            </a:pPr>
            <a:r>
              <a:t>The attractiveness of the market is 5.5/7.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550172" y="6432550"/>
            <a:ext cx="12192001" cy="2705100"/>
          </a:xfrm>
          <a:prstGeom prst="rect">
            <a:avLst/>
          </a:prstGeom>
        </p:spPr>
        <p:txBody>
          <a:bodyPr/>
          <a:lstStyle/>
          <a:p>
            <a:pPr/>
            <a:r>
              <a:t>continued….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34954" y="3003028"/>
            <a:ext cx="12334892" cy="45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217296" indent="-134873" defTabSz="344677">
              <a:lnSpc>
                <a:spcPct val="120000"/>
              </a:lnSpc>
              <a:spcBef>
                <a:spcPts val="1300"/>
              </a:spcBef>
              <a:buSzPct val="100000"/>
              <a:buChar char="•"/>
              <a:defRPr cap="all" sz="471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growth rate of North America and Europe is below the average growth rate, with 4.5% and 4.3%. </a:t>
            </a:r>
          </a:p>
          <a:p>
            <a:pPr marL="217296" indent="-134873" defTabSz="344677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4719">
                <a:solidFill>
                  <a:srgbClr val="000000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The attractiveness of the market is 6.25/10.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</a:lvl1pPr>
          </a:lstStyle>
          <a:p>
            <a:pPr/>
            <a:r>
              <a:t>CRITICAL SUCCESS FACTORS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406400" y="3338830"/>
            <a:ext cx="12192000" cy="6108701"/>
          </a:xfrm>
          <a:prstGeom prst="rect">
            <a:avLst/>
          </a:prstGeom>
        </p:spPr>
        <p:txBody>
          <a:bodyPr/>
          <a:lstStyle/>
          <a:p>
            <a:pPr marL="718457" indent="-566057">
              <a:buChar char="•"/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 harmful to human health.</a:t>
            </a:r>
          </a:p>
          <a:p>
            <a:pPr marL="718457" indent="-566057">
              <a:buChar char="•"/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Will increase competitiveness and attract new customers. </a:t>
            </a:r>
          </a:p>
          <a:p>
            <a:pPr marL="718457" indent="-566057">
              <a:buChar char="•"/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Our product is sustainable and eco-friendly.</a:t>
            </a:r>
          </a:p>
          <a:p>
            <a:pPr marL="718457" indent="-566057">
              <a:buChar char="•"/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Cost is same as that of BPA,hence affordable.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Table 239"/>
          <p:cNvGraphicFramePr/>
          <p:nvPr/>
        </p:nvGraphicFramePr>
        <p:xfrm>
          <a:off x="406400" y="546100"/>
          <a:ext cx="12192000" cy="8674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1" rtl="0">
                <a:tableStyleId>{EEE7283C-3CF3-47DC-8721-378D4A62B228}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Factors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Score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22222"/>
                          </a:solidFill>
                          <a:sym typeface="Avenir Next Demi Bold"/>
                        </a:rPr>
                        <a:t>Size of market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22222"/>
                          </a:solidFill>
                          <a:sym typeface="Avenir Next Demi Bold"/>
                        </a:rPr>
                        <a:t>Sales growth rate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2.7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22222"/>
                          </a:solidFill>
                          <a:sym typeface="Avenir Next Demi Bold"/>
                        </a:rPr>
                        <a:t>Competitor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22222"/>
                          </a:solidFill>
                          <a:sym typeface="Avenir Next Demi Bold"/>
                        </a:rPr>
                        <a:t>Industry's profitability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1.2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22222"/>
                          </a:solidFill>
                          <a:sym typeface="Avenir Next Demi Bold"/>
                        </a:rPr>
                        <a:t>Barriers to entry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0.45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222222"/>
                          </a:solidFill>
                          <a:sym typeface="Avenir Next Demi Bold"/>
                        </a:rPr>
                        <a:t>Regulations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84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Demi Bold"/>
                        </a:rPr>
                        <a:t>6.25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11560"/>
            </a:lvl1pPr>
          </a:lstStyle>
          <a:p>
            <a:pPr/>
            <a:r>
              <a:t>SPECIFIC STRATEGIES,PLANS AND ACTIONS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317124"/>
          </a:xfrm>
          <a:prstGeom prst="rect">
            <a:avLst/>
          </a:prstGeom>
        </p:spPr>
        <p:txBody>
          <a:bodyPr/>
          <a:lstStyle>
            <a:lvl1pPr defTabSz="280415">
              <a:spcBef>
                <a:spcPts val="1300"/>
              </a:spcBef>
              <a:defRPr sz="9600"/>
            </a:lvl1pPr>
          </a:lstStyle>
          <a:p>
            <a:pPr/>
            <a:r>
              <a:t>CUSTOMER RELATIONSHIPS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406400" y="3630868"/>
            <a:ext cx="12192000" cy="610870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2400"/>
              </a:spcBef>
              <a:buClrTx/>
              <a:buSzPct val="100000"/>
              <a:buFontTx/>
              <a:buChar char="•"/>
              <a:defRPr sz="4500">
                <a:solidFill>
                  <a:srgbClr val="222222"/>
                </a:solidFill>
              </a:defRPr>
            </a:pPr>
            <a:r>
              <a:t> Global market</a:t>
            </a:r>
          </a:p>
          <a:p>
            <a:pPr marL="228600" indent="-228600">
              <a:spcBef>
                <a:spcPts val="2400"/>
              </a:spcBef>
              <a:buClrTx/>
              <a:buSzPct val="100000"/>
              <a:buFontTx/>
              <a:buChar char="•"/>
              <a:defRPr sz="4500">
                <a:solidFill>
                  <a:srgbClr val="222222"/>
                </a:solidFill>
              </a:defRPr>
            </a:pPr>
            <a:r>
              <a:t> Develop and maintain</a:t>
            </a:r>
          </a:p>
          <a:p>
            <a:pPr marL="228600" indent="-228600">
              <a:spcBef>
                <a:spcPts val="2400"/>
              </a:spcBef>
              <a:buClrTx/>
              <a:buSzPct val="100000"/>
              <a:buFontTx/>
              <a:buChar char="•"/>
              <a:defRPr sz="4500">
                <a:solidFill>
                  <a:srgbClr val="222222"/>
                </a:solidFill>
              </a:defRPr>
            </a:pPr>
            <a:r>
              <a:t> Sustainable and long-term customer relationships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06400" y="1368296"/>
            <a:ext cx="12192000" cy="1960332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8000"/>
            </a:lvl1pPr>
          </a:lstStyle>
          <a:p>
            <a:pPr/>
            <a:r>
              <a:t>CUSTOMER RELATIONSHIPS</a:t>
            </a:r>
          </a:p>
        </p:txBody>
      </p:sp>
      <p:sp>
        <p:nvSpPr>
          <p:cNvPr id="247" name="Shape 247"/>
          <p:cNvSpPr/>
          <p:nvPr/>
        </p:nvSpPr>
        <p:spPr>
          <a:xfrm>
            <a:off x="619607" y="2884207"/>
            <a:ext cx="12118187" cy="487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 anchor="ctr">
            <a:spAutoFit/>
          </a:bodyPr>
          <a:lstStyle/>
          <a:p>
            <a:pPr marL="762000" indent="-647700">
              <a:spcBef>
                <a:spcPts val="3000"/>
              </a:spcBef>
              <a:buClr>
                <a:srgbClr val="A6AAA9"/>
              </a:buClr>
              <a:buSzPct val="100000"/>
              <a:buAutoNum type="arabicPeriod" startAt="1"/>
              <a:defRPr sz="5000">
                <a:solidFill>
                  <a:srgbClr val="FFFFFF"/>
                </a:solidFill>
              </a:defRPr>
            </a:pPr>
            <a:r>
              <a:t>Promote </a:t>
            </a:r>
          </a:p>
          <a:p>
            <a:pPr marL="762000" indent="-647700">
              <a:spcBef>
                <a:spcPts val="3000"/>
              </a:spcBef>
              <a:buClr>
                <a:srgbClr val="A6AAA9"/>
              </a:buClr>
              <a:buSzPct val="100000"/>
              <a:buAutoNum type="arabicPeriod" startAt="1"/>
              <a:defRPr sz="5000">
                <a:solidFill>
                  <a:srgbClr val="FFFFFF"/>
                </a:solidFill>
              </a:defRPr>
            </a:pPr>
            <a:r>
              <a:t>Distribute</a:t>
            </a:r>
          </a:p>
          <a:p>
            <a:pPr marL="762000" indent="-647700">
              <a:spcBef>
                <a:spcPts val="3000"/>
              </a:spcBef>
              <a:buClr>
                <a:srgbClr val="A6AAA9"/>
              </a:buClr>
              <a:buSzPct val="100000"/>
              <a:buAutoNum type="arabicPeriod" startAt="1"/>
              <a:defRPr sz="5000">
                <a:solidFill>
                  <a:srgbClr val="FFFFFF"/>
                </a:solidFill>
              </a:defRPr>
            </a:pPr>
            <a:r>
              <a:t>Track</a:t>
            </a:r>
          </a:p>
          <a:p>
            <a:pPr marL="762000" indent="-647700">
              <a:spcBef>
                <a:spcPts val="3000"/>
              </a:spcBef>
              <a:buClr>
                <a:srgbClr val="A6AAA9"/>
              </a:buClr>
              <a:buSzPct val="100000"/>
              <a:buAutoNum type="arabicPeriod" startAt="1"/>
              <a:defRPr sz="5000">
                <a:solidFill>
                  <a:srgbClr val="FFFFFF"/>
                </a:solidFill>
              </a:defRPr>
            </a:pPr>
            <a:r>
              <a:t>Respond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6400" y="1435100"/>
            <a:ext cx="12192000" cy="1178566"/>
          </a:xfrm>
          <a:prstGeom prst="rect">
            <a:avLst/>
          </a:prstGeom>
        </p:spPr>
        <p:txBody>
          <a:bodyPr/>
          <a:lstStyle>
            <a:lvl1pPr defTabSz="245363">
              <a:spcBef>
                <a:spcPts val="1100"/>
              </a:spcBef>
              <a:defRPr sz="8400"/>
            </a:lvl1pPr>
          </a:lstStyle>
          <a:p>
            <a:pPr/>
            <a:r>
              <a:t>Bisphenol A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30226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714565" indent="-501967" defTabSz="543305">
              <a:lnSpc>
                <a:spcPct val="200000"/>
              </a:lnSpc>
              <a:spcBef>
                <a:spcPts val="2600"/>
              </a:spcBef>
              <a:buChar char="•"/>
              <a:defRPr sz="3162">
                <a:solidFill>
                  <a:srgbClr val="000000"/>
                </a:solidFill>
              </a:defRPr>
            </a:pPr>
            <a:r>
              <a:t>Discovered in 1891 by Russian chemist Aleksandr Dianin</a:t>
            </a:r>
          </a:p>
          <a:p>
            <a:pPr marL="714565" indent="-501967" defTabSz="543305">
              <a:lnSpc>
                <a:spcPct val="200000"/>
              </a:lnSpc>
              <a:spcBef>
                <a:spcPts val="2600"/>
              </a:spcBef>
              <a:buChar char="•"/>
              <a:defRPr sz="3162">
                <a:solidFill>
                  <a:srgbClr val="000000"/>
                </a:solidFill>
              </a:defRPr>
            </a:pPr>
            <a:r>
              <a:t>Used to harden polycarbonate plastics, invented in the 1950s</a:t>
            </a:r>
          </a:p>
          <a:p>
            <a:pPr marL="714565" indent="-501967" defTabSz="543305">
              <a:lnSpc>
                <a:spcPct val="200000"/>
              </a:lnSpc>
              <a:spcBef>
                <a:spcPts val="2600"/>
              </a:spcBef>
              <a:buChar char="•"/>
              <a:defRPr sz="3162">
                <a:solidFill>
                  <a:srgbClr val="000000"/>
                </a:solidFill>
              </a:defRPr>
            </a:pPr>
            <a:r>
              <a:t>Very common in everything from cars to sales receipts</a:t>
            </a:r>
          </a:p>
          <a:p>
            <a:pPr marL="714565" indent="-501967" defTabSz="543305">
              <a:lnSpc>
                <a:spcPct val="200000"/>
              </a:lnSpc>
              <a:spcBef>
                <a:spcPts val="2600"/>
              </a:spcBef>
              <a:buChar char="•"/>
              <a:defRPr sz="3162">
                <a:solidFill>
                  <a:srgbClr val="000000"/>
                </a:solidFill>
              </a:defRPr>
            </a:pPr>
            <a:r>
              <a:t>Most common, and dangerous, in plastic bottles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pPr/>
            <a:r>
              <a:t>DISTRIBUTION AND CHANNELS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529633" y="1701011"/>
            <a:ext cx="12356394" cy="2088861"/>
          </a:xfrm>
          <a:prstGeom prst="rect">
            <a:avLst/>
          </a:prstGeom>
        </p:spPr>
        <p:txBody>
          <a:bodyPr/>
          <a:lstStyle/>
          <a:p>
            <a:pPr defTabSz="233679">
              <a:spcBef>
                <a:spcPts val="1100"/>
              </a:spcBef>
              <a:defRPr sz="10000"/>
            </a:pPr>
            <a:r>
              <a:t>Direct channel</a:t>
            </a:r>
            <a:br/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611830" y="3837721"/>
            <a:ext cx="12192001" cy="6108701"/>
          </a:xfrm>
          <a:prstGeom prst="rect">
            <a:avLst/>
          </a:prstGeom>
        </p:spPr>
        <p:txBody>
          <a:bodyPr/>
          <a:lstStyle/>
          <a:p>
            <a:pPr marL="752475" indent="-523875">
              <a:buChar char="•"/>
              <a:defRPr sz="4400">
                <a:solidFill>
                  <a:srgbClr val="222222"/>
                </a:solidFill>
              </a:defRPr>
            </a:pPr>
            <a:r>
              <a:t>Phone calls</a:t>
            </a:r>
          </a:p>
          <a:p>
            <a:pPr marL="752475" indent="-523875">
              <a:buChar char="•"/>
              <a:defRPr sz="4400">
                <a:solidFill>
                  <a:srgbClr val="222222"/>
                </a:solidFill>
              </a:defRPr>
            </a:pPr>
            <a:r>
              <a:t>Sales teams </a:t>
            </a:r>
          </a:p>
          <a:p>
            <a:pPr marL="752475" indent="-523875">
              <a:buChar char="•"/>
              <a:defRPr sz="4400">
                <a:solidFill>
                  <a:srgbClr val="222222"/>
                </a:solidFill>
              </a:defRPr>
            </a:pPr>
            <a:r>
              <a:t>Face-to-face negotiation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69900" y="1502602"/>
            <a:ext cx="12192000" cy="1230395"/>
          </a:xfrm>
          <a:prstGeom prst="rect">
            <a:avLst/>
          </a:prstGeom>
        </p:spPr>
        <p:txBody>
          <a:bodyPr/>
          <a:lstStyle/>
          <a:p>
            <a:pPr defTabSz="233679">
              <a:spcBef>
                <a:spcPts val="1100"/>
              </a:spcBef>
              <a:defRPr sz="10000"/>
            </a:pPr>
            <a:r>
              <a:t>Indirect channel</a:t>
            </a:r>
            <a:br/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611789" y="3599177"/>
            <a:ext cx="12192001" cy="6108701"/>
          </a:xfrm>
          <a:prstGeom prst="rect">
            <a:avLst/>
          </a:prstGeom>
        </p:spPr>
        <p:txBody>
          <a:bodyPr/>
          <a:lstStyle/>
          <a:p>
            <a:pPr marL="638175" indent="-523875">
              <a:buChar char="•"/>
              <a:defRPr sz="4400">
                <a:solidFill>
                  <a:srgbClr val="222222"/>
                </a:solidFill>
              </a:defRPr>
            </a:pPr>
            <a:r>
              <a:t>Word of mouth </a:t>
            </a:r>
          </a:p>
          <a:p>
            <a:pPr marL="638175" indent="-523875">
              <a:buChar char="•"/>
              <a:defRPr sz="4400">
                <a:solidFill>
                  <a:srgbClr val="222222"/>
                </a:solidFill>
              </a:defRPr>
            </a:pPr>
            <a:r>
              <a:t>Advertisement</a:t>
            </a:r>
          </a:p>
          <a:p>
            <a:pPr marL="638175" indent="-523875">
              <a:buChar char="•"/>
              <a:defRPr sz="4400">
                <a:solidFill>
                  <a:srgbClr val="222222"/>
                </a:solidFill>
              </a:defRPr>
            </a:pPr>
            <a:r>
              <a:t>Online web sites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338465"/>
          </a:xfrm>
          <a:prstGeom prst="rect">
            <a:avLst/>
          </a:prstGeom>
        </p:spPr>
        <p:txBody>
          <a:bodyPr/>
          <a:lstStyle>
            <a:lvl1pPr defTabSz="280415">
              <a:spcBef>
                <a:spcPts val="1300"/>
              </a:spcBef>
              <a:defRPr sz="9600"/>
            </a:lvl1pPr>
          </a:lstStyle>
          <a:p>
            <a:pPr/>
            <a:r>
              <a:t>KEY PARTNERS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406400" y="3405742"/>
            <a:ext cx="12192000" cy="6108701"/>
          </a:xfrm>
          <a:prstGeom prst="rect">
            <a:avLst/>
          </a:prstGeom>
        </p:spPr>
        <p:txBody>
          <a:bodyPr/>
          <a:lstStyle/>
          <a:p>
            <a:pPr marL="845819" indent="-617219">
              <a:buChar char="•"/>
              <a:defRPr sz="5000">
                <a:solidFill>
                  <a:srgbClr val="000000"/>
                </a:solidFill>
              </a:defRPr>
            </a:pPr>
            <a:r>
              <a:t>Plastic bottle manufacturers</a:t>
            </a:r>
          </a:p>
          <a:p>
            <a:pPr marL="845819" indent="-617219">
              <a:buChar char="•"/>
              <a:defRPr sz="5000">
                <a:solidFill>
                  <a:srgbClr val="000000"/>
                </a:solidFill>
              </a:defRPr>
            </a:pPr>
            <a:r>
              <a:t>Raw material suppliers</a:t>
            </a:r>
          </a:p>
          <a:p>
            <a:pPr marL="845819" indent="-617219">
              <a:buChar char="•"/>
              <a:defRPr sz="5000">
                <a:solidFill>
                  <a:srgbClr val="000000"/>
                </a:solidFill>
              </a:defRPr>
            </a:pPr>
            <a:r>
              <a:t>Investors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ACTIVITIES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262627" y="1557238"/>
            <a:ext cx="12192001" cy="1066967"/>
          </a:xfrm>
          <a:prstGeom prst="rect">
            <a:avLst/>
          </a:prstGeom>
        </p:spPr>
        <p:txBody>
          <a:bodyPr/>
          <a:lstStyle>
            <a:lvl1pPr marL="186402" indent="-88104" defTabSz="251206">
              <a:spcBef>
                <a:spcPts val="900"/>
              </a:spcBef>
              <a:defRPr sz="645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Manufacturing/Purchasing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406400" y="34628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65405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900">
                <a:solidFill>
                  <a:srgbClr val="FFFFFF"/>
                </a:solidFill>
              </a:defRPr>
            </a:pPr>
            <a:r>
              <a:t>Tests backup claims</a:t>
            </a:r>
          </a:p>
          <a:p>
            <a:pPr marL="65405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900">
                <a:solidFill>
                  <a:srgbClr val="FFFFFF"/>
                </a:solidFill>
              </a:defRPr>
            </a:pPr>
            <a:r>
              <a:t>Development</a:t>
            </a:r>
          </a:p>
          <a:p>
            <a:pPr marL="654050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z="4900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457863"/>
            <a:ext cx="12192000" cy="1459132"/>
          </a:xfrm>
          <a:prstGeom prst="rect">
            <a:avLst/>
          </a:prstGeom>
        </p:spPr>
        <p:txBody>
          <a:bodyPr/>
          <a:lstStyle>
            <a:lvl1pPr defTabSz="309625">
              <a:spcBef>
                <a:spcPts val="1400"/>
              </a:spcBef>
              <a:defRPr sz="10599"/>
            </a:lvl1pPr>
          </a:lstStyle>
          <a:p>
            <a:pPr/>
            <a:r>
              <a:t>KEY RESOURCES</a:t>
            </a:r>
          </a:p>
        </p:txBody>
      </p:sp>
      <p:sp>
        <p:nvSpPr>
          <p:cNvPr id="266" name="Shape 266"/>
          <p:cNvSpPr/>
          <p:nvPr/>
        </p:nvSpPr>
        <p:spPr>
          <a:xfrm>
            <a:off x="406399" y="3368735"/>
            <a:ext cx="12192002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76300" indent="-647700">
              <a:spcBef>
                <a:spcPts val="2800"/>
              </a:spcBef>
              <a:buClr>
                <a:srgbClr val="FFFFFF"/>
              </a:buClr>
              <a:buSzPct val="104999"/>
              <a:buFont typeface="Arial"/>
              <a:buChar char="•"/>
              <a:defRPr sz="3400">
                <a:solidFill>
                  <a:srgbClr val="FFFFFF"/>
                </a:solidFill>
              </a:defRPr>
            </a:pPr>
            <a:r>
              <a:t>Equipment, certification, human resources, prototype and training</a:t>
            </a:r>
          </a:p>
          <a:p>
            <a:pPr marL="876300" indent="-647700">
              <a:buClr>
                <a:srgbClr val="FFFFFF"/>
              </a:buClr>
              <a:buSzPct val="104999"/>
              <a:buFont typeface="Arial"/>
              <a:buChar char="•"/>
              <a:defRPr sz="3400">
                <a:solidFill>
                  <a:srgbClr val="FFFFFF"/>
                </a:solidFill>
              </a:defRPr>
            </a:pPr>
            <a:r>
              <a:t>Testing tools or standards</a:t>
            </a:r>
          </a:p>
          <a:p>
            <a:pPr marL="876300" indent="-647700">
              <a:buClr>
                <a:srgbClr val="FFFFFF"/>
              </a:buClr>
              <a:buSzPct val="104999"/>
              <a:buFont typeface="Arial"/>
              <a:buChar char="•"/>
              <a:defRPr sz="3400">
                <a:solidFill>
                  <a:srgbClr val="FFFFFF"/>
                </a:solidFill>
              </a:defRPr>
            </a:pPr>
            <a:r>
              <a:t>Mass media</a:t>
            </a:r>
          </a:p>
          <a:p>
            <a:pPr marL="876300" indent="-647700">
              <a:buClr>
                <a:srgbClr val="FFFFFF"/>
              </a:buClr>
              <a:buSzPct val="104999"/>
              <a:buFont typeface="Arial"/>
              <a:buChar char="•"/>
              <a:defRPr sz="3400">
                <a:solidFill>
                  <a:srgbClr val="FFFFFF"/>
                </a:solidFill>
              </a:defRPr>
            </a:pPr>
            <a:r>
              <a:t>Investors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Competition and Trends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270590"/>
          </a:xfrm>
          <a:prstGeom prst="rect">
            <a:avLst/>
          </a:prstGeom>
        </p:spPr>
        <p:txBody>
          <a:bodyPr/>
          <a:lstStyle>
            <a:lvl1pPr defTabSz="268731">
              <a:spcBef>
                <a:spcPts val="1200"/>
              </a:spcBef>
              <a:defRPr sz="9200"/>
            </a:lvl1pPr>
          </a:lstStyle>
          <a:p>
            <a:pPr/>
            <a:r>
              <a:t>An Ever-Growing Market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406400" y="3337867"/>
            <a:ext cx="12192000" cy="6108701"/>
          </a:xfrm>
          <a:prstGeom prst="rect">
            <a:avLst/>
          </a:prstGeom>
        </p:spPr>
        <p:txBody>
          <a:bodyPr/>
          <a:lstStyle/>
          <a:p>
            <a:pPr marL="660400" indent="-431800">
              <a:lnSpc>
                <a:spcPct val="200000"/>
              </a:lnSpc>
              <a:spcBef>
                <a:spcPts val="0"/>
              </a:spcBef>
              <a:buFontTx/>
              <a:buChar char="●"/>
              <a:defRPr sz="4000">
                <a:solidFill>
                  <a:srgbClr val="000000"/>
                </a:solidFill>
              </a:defRPr>
            </a:pPr>
            <a:r>
              <a:t>Formaldehyde and Phthalates</a:t>
            </a:r>
          </a:p>
          <a:p>
            <a:pPr marL="660400" indent="-431800">
              <a:lnSpc>
                <a:spcPct val="200000"/>
              </a:lnSpc>
              <a:spcBef>
                <a:spcPts val="0"/>
              </a:spcBef>
              <a:buFontTx/>
              <a:buChar char="●"/>
              <a:defRPr sz="4000">
                <a:solidFill>
                  <a:srgbClr val="000000"/>
                </a:solidFill>
              </a:defRPr>
            </a:pPr>
            <a:r>
              <a:t>Bisphenol S</a:t>
            </a:r>
          </a:p>
          <a:p>
            <a:pPr marL="660400" indent="-431800">
              <a:lnSpc>
                <a:spcPct val="200000"/>
              </a:lnSpc>
              <a:spcBef>
                <a:spcPts val="0"/>
              </a:spcBef>
              <a:buFontTx/>
              <a:buChar char="●"/>
              <a:defRPr sz="4000">
                <a:solidFill>
                  <a:srgbClr val="000000"/>
                </a:solidFill>
              </a:defRPr>
            </a:pPr>
            <a:r>
              <a:t>Bisphenol 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  <p:bldP build="p" bldLvl="1" animBg="1" rev="0" advAuto="0" spid="271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3627820"/>
            <a:ext cx="12192000" cy="4521201"/>
          </a:xfrm>
          <a:prstGeom prst="rect">
            <a:avLst/>
          </a:prstGeom>
        </p:spPr>
        <p:txBody>
          <a:bodyPr/>
          <a:lstStyle/>
          <a:p>
            <a:pPr algn="ctr" defTabSz="233679">
              <a:defRPr sz="120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pPr>
            <a:r>
              <a:t>All are harmful to human health!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194692"/>
          </a:xfrm>
          <a:prstGeom prst="rect">
            <a:avLst/>
          </a:prstGeom>
        </p:spPr>
        <p:txBody>
          <a:bodyPr/>
          <a:lstStyle>
            <a:lvl1pPr defTabSz="251206">
              <a:spcBef>
                <a:spcPts val="1200"/>
              </a:spcBef>
              <a:defRPr sz="8600"/>
            </a:lvl1pPr>
          </a:lstStyle>
          <a:p>
            <a:pPr/>
            <a:r>
              <a:t>The Dark Side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9932" indent="-512762" defTabSz="554990">
              <a:spcBef>
                <a:spcPts val="2600"/>
              </a:spcBef>
              <a:buClr>
                <a:srgbClr val="595959"/>
              </a:buClr>
              <a:buChar char="•"/>
              <a:defRPr sz="3230">
                <a:solidFill>
                  <a:srgbClr val="FFFFFF"/>
                </a:solidFill>
              </a:defRPr>
            </a:pPr>
            <a:r>
              <a:t>Chromosome damage in female ovaries</a:t>
            </a:r>
          </a:p>
          <a:p>
            <a:pPr marL="729932" indent="-512762" defTabSz="554990">
              <a:spcBef>
                <a:spcPts val="2600"/>
              </a:spcBef>
              <a:buClr>
                <a:srgbClr val="595959"/>
              </a:buClr>
              <a:buChar char="•"/>
              <a:defRPr sz="3230">
                <a:solidFill>
                  <a:srgbClr val="FFFFFF"/>
                </a:solidFill>
              </a:defRPr>
            </a:pPr>
            <a:r>
              <a:t>Decreased sperm production in males</a:t>
            </a:r>
          </a:p>
          <a:p>
            <a:pPr marL="729932" indent="-512762" defTabSz="554990">
              <a:spcBef>
                <a:spcPts val="2600"/>
              </a:spcBef>
              <a:buClr>
                <a:srgbClr val="595959"/>
              </a:buClr>
              <a:buChar char="•"/>
              <a:defRPr sz="3230">
                <a:solidFill>
                  <a:srgbClr val="FFFFFF"/>
                </a:solidFill>
              </a:defRPr>
            </a:pPr>
            <a:r>
              <a:t>Early onset puberty</a:t>
            </a:r>
          </a:p>
          <a:p>
            <a:pPr marL="729932" indent="-512762" defTabSz="554990">
              <a:spcBef>
                <a:spcPts val="2600"/>
              </a:spcBef>
              <a:buClr>
                <a:srgbClr val="595959"/>
              </a:buClr>
              <a:buChar char="•"/>
              <a:defRPr sz="3230">
                <a:solidFill>
                  <a:srgbClr val="FFFFFF"/>
                </a:solidFill>
              </a:defRPr>
            </a:pPr>
            <a:r>
              <a:t>Various behavioral changes</a:t>
            </a:r>
          </a:p>
          <a:p>
            <a:pPr marL="729932" indent="-512762" defTabSz="554990">
              <a:spcBef>
                <a:spcPts val="2600"/>
              </a:spcBef>
              <a:buClr>
                <a:srgbClr val="595959"/>
              </a:buClr>
              <a:buChar char="•"/>
              <a:defRPr sz="3230">
                <a:solidFill>
                  <a:srgbClr val="FFFFFF"/>
                </a:solidFill>
              </a:defRPr>
            </a:pPr>
            <a:r>
              <a:t>Altered immune functions</a:t>
            </a:r>
          </a:p>
          <a:p>
            <a:pPr marL="729932" indent="-512762" defTabSz="554990">
              <a:spcBef>
                <a:spcPts val="2600"/>
              </a:spcBef>
              <a:buClr>
                <a:srgbClr val="595959"/>
              </a:buClr>
              <a:buChar char="•"/>
              <a:defRPr sz="3230">
                <a:solidFill>
                  <a:srgbClr val="FFFFFF"/>
                </a:solidFill>
              </a:defRPr>
            </a:pPr>
            <a:r>
              <a:t>Estrogenicity</a:t>
            </a:r>
          </a:p>
          <a:p>
            <a:pPr marL="729932" indent="-512762" defTabSz="554990">
              <a:spcBef>
                <a:spcPts val="2600"/>
              </a:spcBef>
              <a:buClr>
                <a:srgbClr val="595959"/>
              </a:buClr>
              <a:buChar char="•"/>
              <a:defRPr sz="3230">
                <a:solidFill>
                  <a:srgbClr val="FFFFFF"/>
                </a:solidFill>
              </a:defRPr>
            </a:pPr>
            <a:r>
              <a:t>Endocrine disruptor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201833"/>
          </a:xfrm>
          <a:prstGeom prst="rect">
            <a:avLst/>
          </a:prstGeom>
        </p:spPr>
        <p:txBody>
          <a:bodyPr/>
          <a:lstStyle>
            <a:lvl1pPr defTabSz="251206">
              <a:spcBef>
                <a:spcPts val="1200"/>
              </a:spcBef>
              <a:defRPr sz="8600"/>
            </a:lvl1pPr>
          </a:lstStyle>
          <a:p>
            <a:pPr/>
            <a:r>
              <a:t>A Trending Topic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406400" y="3269109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buChar char="•"/>
              <a:defRPr>
                <a:solidFill>
                  <a:srgbClr val="222222"/>
                </a:solidFill>
              </a:defRPr>
            </a:pPr>
            <a:r>
              <a:t>Discovered in the late 19th Century</a:t>
            </a:r>
          </a:p>
          <a:p>
            <a:pPr>
              <a:buChar char="•"/>
              <a:defRPr>
                <a:solidFill>
                  <a:srgbClr val="222222"/>
                </a:solidFill>
              </a:defRPr>
            </a:pPr>
            <a:r>
              <a:t>Become popular with Polycarbonates in the mid 20th Century</a:t>
            </a:r>
          </a:p>
          <a:p>
            <a:pPr>
              <a:buChar char="•"/>
              <a:defRPr>
                <a:solidFill>
                  <a:srgbClr val="222222"/>
                </a:solidFill>
              </a:defRPr>
            </a:pPr>
            <a:r>
              <a:t>Has become on of the most popular chemicals in the world</a:t>
            </a:r>
          </a:p>
          <a:p>
            <a:pPr>
              <a:buChar char="•"/>
              <a:defRPr>
                <a:solidFill>
                  <a:srgbClr val="222222"/>
                </a:solidFill>
              </a:defRPr>
            </a:pPr>
            <a:r>
              <a:t>Sales rise as wind turbines become popular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6" grpId="2"/>
      <p:bldP build="whole" bldLvl="1" animBg="1" rev="0" advAuto="0" spid="27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pPr/>
            <a:r>
              <a:t>Revenue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445454"/>
            <a:ext cx="12192000" cy="1473333"/>
          </a:xfrm>
          <a:prstGeom prst="rect">
            <a:avLst/>
          </a:prstGeom>
        </p:spPr>
        <p:txBody>
          <a:bodyPr/>
          <a:lstStyle/>
          <a:p>
            <a:pPr defTabSz="309625">
              <a:spcBef>
                <a:spcPts val="1400"/>
              </a:spcBef>
              <a:defRPr sz="10599"/>
            </a:pPr>
            <a:r>
              <a:rPr sz="9539"/>
              <a:t>Cash is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King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406400" y="3563508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FFFFF"/>
              </a:buClr>
              <a:buChar char="•"/>
              <a:defRPr>
                <a:solidFill>
                  <a:srgbClr val="FFFFFF"/>
                </a:solidFill>
              </a:defRPr>
            </a:pPr>
            <a:r>
              <a:t>Asset sales will be our main source of revenue</a:t>
            </a:r>
          </a:p>
          <a:p>
            <a:pPr>
              <a:buClr>
                <a:srgbClr val="FFFFFF"/>
              </a:buClr>
              <a:buChar char="•"/>
              <a:defRPr>
                <a:solidFill>
                  <a:srgbClr val="FFFFFF"/>
                </a:solidFill>
              </a:defRPr>
            </a:pPr>
            <a:r>
              <a:t>Total polycarbonate market is $273.15 billion</a:t>
            </a:r>
          </a:p>
          <a:p>
            <a:pPr>
              <a:buClr>
                <a:srgbClr val="FFFFFF"/>
              </a:buClr>
              <a:buChar char="•"/>
              <a:defRPr>
                <a:solidFill>
                  <a:srgbClr val="FFFFFF"/>
                </a:solidFill>
              </a:defRPr>
            </a:pPr>
            <a:r>
              <a:t>Approximately 50 billion polycarbonate bottles made each year</a:t>
            </a:r>
          </a:p>
          <a:p>
            <a:pPr>
              <a:buClr>
                <a:srgbClr val="FFFFFF"/>
              </a:buClr>
              <a:buChar char="•"/>
              <a:defRPr>
                <a:solidFill>
                  <a:srgbClr val="FFFFFF"/>
                </a:solidFill>
              </a:defRPr>
            </a:pPr>
            <a:r>
              <a:t>We will target them, which includes Coca-Cola, Pepsico, and Nestle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1"/>
      <p:bldP build="p" bldLvl="1" animBg="1" rev="0" advAuto="0" spid="281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216996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10000"/>
            </a:lvl1pPr>
          </a:lstStyle>
          <a:p>
            <a:pPr/>
            <a:r>
              <a:t>Cost Structure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406400" y="3695052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22222"/>
              </a:buClr>
              <a:buChar char="•"/>
              <a:defRPr sz="4000">
                <a:solidFill>
                  <a:srgbClr val="222222"/>
                </a:solidFill>
              </a:defRPr>
            </a:pPr>
            <a:r>
              <a:t>Costs of materials and supplies</a:t>
            </a:r>
          </a:p>
          <a:p>
            <a:pPr>
              <a:buClr>
                <a:srgbClr val="222222"/>
              </a:buClr>
              <a:buChar char="•"/>
              <a:defRPr sz="4000">
                <a:solidFill>
                  <a:srgbClr val="222222"/>
                </a:solidFill>
              </a:defRPr>
            </a:pPr>
            <a:r>
              <a:t>Costs of energy, water, and fuel</a:t>
            </a:r>
          </a:p>
          <a:p>
            <a:pPr>
              <a:buClr>
                <a:srgbClr val="222222"/>
              </a:buClr>
              <a:buChar char="•"/>
              <a:defRPr sz="4000">
                <a:solidFill>
                  <a:srgbClr val="222222"/>
                </a:solidFill>
              </a:defRPr>
            </a:pPr>
            <a:r>
              <a:t>Production worker wages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4" grpId="2"/>
      <p:bldP build="whole" bldLvl="1" animBg="1" rev="0" advAuto="0" spid="28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228615"/>
            <a:ext cx="12192000" cy="1327370"/>
          </a:xfrm>
          <a:prstGeom prst="rect">
            <a:avLst/>
          </a:prstGeom>
        </p:spPr>
        <p:txBody>
          <a:bodyPr/>
          <a:lstStyle>
            <a:lvl1pPr defTabSz="280415">
              <a:spcBef>
                <a:spcPts val="1300"/>
              </a:spcBef>
              <a:defRPr sz="9600"/>
            </a:lvl1pPr>
          </a:lstStyle>
          <a:p>
            <a:pPr/>
            <a:r>
              <a:t>SWOT Analysis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59278" indent="-530678">
              <a:buClr>
                <a:srgbClr val="595959"/>
              </a:buClr>
              <a:buFont typeface="Wingdings"/>
              <a:buChar char="➢"/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Strengths</a:t>
            </a:r>
          </a:p>
          <a:p>
            <a:pPr lvl="1" marL="571500">
              <a:defRPr sz="2600">
                <a:solidFill>
                  <a:srgbClr val="FFFFFF"/>
                </a:solidFill>
              </a:defRPr>
            </a:pPr>
            <a:r>
              <a:t>Non-toxic, eco-friendly, sustainable</a:t>
            </a:r>
          </a:p>
          <a:p>
            <a:pPr marL="759278" indent="-530678">
              <a:buClr>
                <a:srgbClr val="595959"/>
              </a:buClr>
              <a:buFont typeface="Wingdings"/>
              <a:buChar char="➢"/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Weaknesses</a:t>
            </a:r>
          </a:p>
          <a:p>
            <a:pPr lvl="1" marL="571500">
              <a:defRPr sz="2600">
                <a:solidFill>
                  <a:srgbClr val="FFFFFF"/>
                </a:solidFill>
              </a:defRPr>
            </a:pPr>
            <a:r>
              <a:t>Many competitors, barriers to entry</a:t>
            </a:r>
          </a:p>
          <a:p>
            <a:pPr marL="759278" indent="-530678">
              <a:buClr>
                <a:srgbClr val="595959"/>
              </a:buClr>
              <a:buFont typeface="Wingdings"/>
              <a:buChar char="➢"/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Opportunities</a:t>
            </a:r>
          </a:p>
          <a:p>
            <a:pPr lvl="1" marL="571500">
              <a:defRPr sz="2600">
                <a:solidFill>
                  <a:srgbClr val="FFFFFF"/>
                </a:solidFill>
              </a:defRPr>
            </a:pPr>
            <a:r>
              <a:t>Sales growth potential, public awareness of harmful chemicals</a:t>
            </a:r>
          </a:p>
          <a:p>
            <a:pPr marL="759278" indent="-530678">
              <a:buClr>
                <a:srgbClr val="595959"/>
              </a:buClr>
              <a:buFont typeface="Wingdings"/>
              <a:buChar char="➢"/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Threats</a:t>
            </a:r>
          </a:p>
          <a:p>
            <a:pPr lvl="1" marL="571500">
              <a:defRPr sz="2600">
                <a:solidFill>
                  <a:srgbClr val="FFFFFF"/>
                </a:solidFill>
              </a:defRPr>
            </a:pPr>
            <a:r>
              <a:t>Competitors, projected growth of BPA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1"/>
      <p:bldP build="p" bldLvl="1" animBg="1" rev="0" advAuto="0" spid="287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28454"/>
            <a:ext cx="12192000" cy="1196310"/>
          </a:xfrm>
          <a:prstGeom prst="rect">
            <a:avLst/>
          </a:prstGeom>
        </p:spPr>
        <p:txBody>
          <a:bodyPr/>
          <a:lstStyle>
            <a:lvl1pPr defTabSz="251206">
              <a:spcBef>
                <a:spcPts val="1200"/>
              </a:spcBef>
              <a:defRPr sz="8600"/>
            </a:lvl1pPr>
          </a:lstStyle>
          <a:p>
            <a:pPr/>
            <a:r>
              <a:t>We have found that…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180471" y="3247094"/>
            <a:ext cx="12192001" cy="6108701"/>
          </a:xfrm>
          <a:prstGeom prst="rect">
            <a:avLst/>
          </a:prstGeom>
        </p:spPr>
        <p:txBody>
          <a:bodyPr/>
          <a:lstStyle/>
          <a:p>
            <a:pPr marL="1066799" indent="-914399"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current market for BPA (Bisphenol A) is growing consistently. </a:t>
            </a:r>
          </a:p>
          <a:p>
            <a:pPr marL="1066799" indent="-914399"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Implement a healthier BPA product.</a:t>
            </a:r>
          </a:p>
          <a:p>
            <a:pPr marL="1066799" indent="-914399"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Our future plan is to pursue in an additional application such as sports safety equipment manufacturers, automobile, and installation of wire.</a:t>
            </a:r>
          </a:p>
          <a:p>
            <a:pPr marL="1066799" indent="-914399"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BPA is the starting material for making polycarbonate plastics.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body" idx="1"/>
          </p:nvPr>
        </p:nvSpPr>
        <p:spPr>
          <a:xfrm>
            <a:off x="221549" y="-815717"/>
            <a:ext cx="12192001" cy="8940216"/>
          </a:xfrm>
          <a:prstGeom prst="rect">
            <a:avLst/>
          </a:prstGeom>
        </p:spPr>
        <p:txBody>
          <a:bodyPr/>
          <a:lstStyle/>
          <a:p>
            <a:pPr marL="1066800" indent="-914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We’re targeting on dominating 80% of BPA market with our BPA substitution. </a:t>
            </a:r>
          </a:p>
          <a:p>
            <a:pPr marL="1066800" indent="-914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According to a survey 81 percent of Americans have detectable levels of BPS in their urine. And once it enters the body it can affect cells in ways that parallel BPA.</a:t>
            </a:r>
          </a:p>
          <a:p>
            <a:pPr marL="1066800" indent="-9144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We’re targeting on dominating 80% of BPA market with our BPA substitution.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296976"/>
            <a:ext cx="12192000" cy="1368448"/>
          </a:xfrm>
          <a:prstGeom prst="rect">
            <a:avLst/>
          </a:prstGeom>
        </p:spPr>
        <p:txBody>
          <a:bodyPr/>
          <a:lstStyle>
            <a:lvl1pPr defTabSz="286258">
              <a:spcBef>
                <a:spcPts val="1300"/>
              </a:spcBef>
              <a:defRPr sz="9800"/>
            </a:lvl1pPr>
          </a:lstStyle>
          <a:p>
            <a:pPr/>
            <a:r>
              <a:t>Work Cited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5106" indent="-276225" defTabSz="508254">
              <a:spcBef>
                <a:spcPts val="2400"/>
              </a:spcBef>
              <a:defRPr sz="1740">
                <a:solidFill>
                  <a:srgbClr val="FFFFFF"/>
                </a:solidFill>
              </a:defRPr>
            </a:pPr>
            <a:r>
              <a:t>"The US Consumes 1500 Plastic Water Bottles Every Second, a Fact by Watershed." TreeHugger. Web. 10 Jan. 2016.</a:t>
            </a:r>
          </a:p>
          <a:p>
            <a:pPr marL="475106" indent="-276225" defTabSz="508254">
              <a:spcBef>
                <a:spcPts val="2400"/>
              </a:spcBef>
              <a:defRPr sz="1740">
                <a:solidFill>
                  <a:srgbClr val="FFFFFF"/>
                </a:solidFill>
              </a:defRPr>
            </a:pPr>
            <a:br/>
            <a:r>
              <a:t>Vogel, Sarah. "The Politics of Plastics: The Making and Unmaking of Bisphenol A “Safety”." American Journal of Public Health. American Public Health Association. Web. 10 Jan. 2016.</a:t>
            </a:r>
          </a:p>
          <a:p>
            <a:pPr marL="475106" indent="-276225" defTabSz="508254">
              <a:spcBef>
                <a:spcPts val="2400"/>
              </a:spcBef>
              <a:defRPr sz="1740">
                <a:solidFill>
                  <a:srgbClr val="FFFFFF"/>
                </a:solidFill>
              </a:defRPr>
            </a:pPr>
            <a:br/>
            <a:r>
              <a:t>"Toxicants in Food Packaging and Household Plastics." Google Books. Web. 10 Jan. 2016.</a:t>
            </a:r>
          </a:p>
          <a:p>
            <a:pPr marL="475106" indent="-276225" defTabSz="508254">
              <a:spcBef>
                <a:spcPts val="2400"/>
              </a:spcBef>
              <a:defRPr sz="1740">
                <a:solidFill>
                  <a:srgbClr val="FFFFFF"/>
                </a:solidFill>
              </a:defRPr>
            </a:pPr>
            <a:br/>
            <a:r>
              <a:t>"Global Polycarbonate(PC) Resin Sales 2015 Market Research Report." Global Polycarbonate(PC) Resin Sales 2015 Market Research Report. Web. 10 Jan. 2016.</a:t>
            </a:r>
          </a:p>
          <a:p>
            <a:pPr marL="475106" indent="-276225" defTabSz="508254">
              <a:spcBef>
                <a:spcPts val="2400"/>
              </a:spcBef>
              <a:defRPr sz="1740">
                <a:solidFill>
                  <a:srgbClr val="FFFFFF"/>
                </a:solidFill>
              </a:defRPr>
            </a:pPr>
            <a:br/>
            <a:r>
              <a:t>"National Institute of Environmental Health Sciences." Bisphenol A (BPA). Web. 10 Jan. 2016.</a:t>
            </a:r>
          </a:p>
          <a:p>
            <a:pPr marL="475106" indent="-276225" defTabSz="508254">
              <a:spcBef>
                <a:spcPts val="2400"/>
              </a:spcBef>
              <a:defRPr sz="1740">
                <a:solidFill>
                  <a:srgbClr val="FFFFFF"/>
                </a:solidFill>
              </a:defRPr>
            </a:pPr>
            <a:br/>
            <a:r>
              <a:t>"High Purity Bisphenol F | Products and Solutions | Gun Ei Chemical Industry Co., Ltd." High Purity Bisphenol F | Products and Solutions | Gun Ei Chemical Industry Co., Ltd. Web. 10 Jan. 2016.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body" idx="13"/>
          </p:nvPr>
        </p:nvSpPr>
        <p:spPr>
          <a:xfrm>
            <a:off x="3374216" y="3185318"/>
            <a:ext cx="11226801" cy="3911613"/>
          </a:xfrm>
          <a:prstGeom prst="rect">
            <a:avLst/>
          </a:prstGeom>
        </p:spPr>
        <p:txBody>
          <a:bodyPr/>
          <a:lstStyle>
            <a:lvl1pPr>
              <a:defRPr sz="30000"/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495622"/>
            <a:ext cx="12192000" cy="1245214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10000"/>
            </a:lvl1pPr>
          </a:lstStyle>
          <a:p>
            <a:pPr/>
            <a:r>
              <a:t>Our Mission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06400" y="30734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660781" indent="-464184" defTabSz="502412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Char char="•"/>
              <a:defRPr sz="2924">
                <a:solidFill>
                  <a:srgbClr val="222222"/>
                </a:solidFill>
              </a:defRPr>
            </a:pPr>
            <a:r>
              <a:t>To successfully market and sell our safe BPA replacement chemical</a:t>
            </a:r>
          </a:p>
          <a:p>
            <a:pPr marL="660781" indent="-464184" defTabSz="502412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Char char="•"/>
              <a:defRPr sz="2924">
                <a:solidFill>
                  <a:srgbClr val="222222"/>
                </a:solidFill>
              </a:defRPr>
            </a:pPr>
            <a:r>
              <a:t>To have major beverage companies use our chemical instead of BPA</a:t>
            </a:r>
          </a:p>
          <a:p>
            <a:pPr marL="660781" indent="-464184" defTabSz="502412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Char char="•"/>
              <a:defRPr sz="2924">
                <a:solidFill>
                  <a:srgbClr val="222222"/>
                </a:solidFill>
              </a:defRPr>
            </a:pPr>
            <a:r>
              <a:t>To dominate the plastic bottle market so drinking is safer for people of all ages</a:t>
            </a:r>
          </a:p>
          <a:p>
            <a:pPr marL="660781" indent="-464184" defTabSz="502412">
              <a:lnSpc>
                <a:spcPct val="150000"/>
              </a:lnSpc>
              <a:spcBef>
                <a:spcPts val="2400"/>
              </a:spcBef>
              <a:buClr>
                <a:srgbClr val="595959"/>
              </a:buClr>
              <a:buChar char="•"/>
              <a:defRPr sz="2924">
                <a:solidFill>
                  <a:srgbClr val="222222"/>
                </a:solidFill>
              </a:defRPr>
            </a:pPr>
            <a:r>
              <a:t>To eventually spread into other markets, such as baby products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2234369" y="3340274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302" name="Shape 302"/>
          <p:cNvSpPr/>
          <p:nvPr/>
        </p:nvSpPr>
        <p:spPr>
          <a:xfrm>
            <a:off x="1207026" y="5162550"/>
            <a:ext cx="10590748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/>
            </a:pPr>
          </a:p>
          <a:p>
            <a:pPr algn="ctr">
              <a:defRPr sz="3000"/>
            </a:pPr>
            <a:r>
              <a:rPr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Shruthi</a:t>
            </a:r>
            <a:r>
              <a:t> Kathare     </a:t>
            </a:r>
            <a:r>
              <a:rPr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Shriya</a:t>
            </a:r>
            <a:r>
              <a:t> Desai   XIA MIN (</a:t>
            </a:r>
            <a:r>
              <a:rPr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Summer</a:t>
            </a:r>
            <a:r>
              <a:t>)  </a:t>
            </a:r>
          </a:p>
          <a:p>
            <a:pPr algn="ctr">
              <a:defRPr sz="3000"/>
            </a:pPr>
            <a:r>
              <a:rPr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Ryan</a:t>
            </a:r>
            <a:r>
              <a:t> Lally        </a:t>
            </a:r>
            <a:r>
              <a:rPr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Krin</a:t>
            </a:r>
            <a:r>
              <a:t> Yongvongphaiboon    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 and Technology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406400" y="1536700"/>
            <a:ext cx="12192000" cy="1157145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10000"/>
            </a:lvl1pPr>
          </a:lstStyle>
          <a:p>
            <a:pPr/>
            <a:r>
              <a:t>BPA in general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06400" y="30226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760666" indent="-534352" defTabSz="578358">
              <a:lnSpc>
                <a:spcPct val="200000"/>
              </a:lnSpc>
              <a:spcBef>
                <a:spcPts val="0"/>
              </a:spcBef>
              <a:buChar char="•"/>
              <a:defRPr sz="3366">
                <a:solidFill>
                  <a:srgbClr val="000000"/>
                </a:solidFill>
              </a:defRPr>
            </a:pPr>
            <a:r>
              <a:t>It has been used to harden plastics for more than 40 years</a:t>
            </a:r>
          </a:p>
          <a:p>
            <a:pPr marL="760666" indent="-534352" defTabSz="578358">
              <a:lnSpc>
                <a:spcPct val="200000"/>
              </a:lnSpc>
              <a:spcBef>
                <a:spcPts val="0"/>
              </a:spcBef>
              <a:buChar char="•"/>
              <a:defRPr sz="3366">
                <a:solidFill>
                  <a:srgbClr val="000000"/>
                </a:solidFill>
              </a:defRPr>
            </a:pPr>
            <a:r>
              <a:t>It’s everywhere!</a:t>
            </a:r>
          </a:p>
          <a:p>
            <a:pPr marL="760666" indent="-534352" defTabSz="578358">
              <a:lnSpc>
                <a:spcPct val="200000"/>
              </a:lnSpc>
              <a:spcBef>
                <a:spcPts val="0"/>
              </a:spcBef>
              <a:buChar char="•"/>
              <a:defRPr sz="3366">
                <a:solidFill>
                  <a:srgbClr val="000000"/>
                </a:solidFill>
              </a:defRPr>
            </a:pPr>
            <a:r>
              <a:t>Medical devices, compact discs, dental sealants, water bottles, the lining of canned foods and drinks, and many other products.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4316078"/>
            <a:ext cx="12192000" cy="2705101"/>
          </a:xfrm>
          <a:prstGeom prst="rect">
            <a:avLst/>
          </a:prstGeom>
        </p:spPr>
        <p:txBody>
          <a:bodyPr/>
          <a:lstStyle>
            <a:lvl1pPr defTabSz="484886">
              <a:defRPr sz="12450"/>
            </a:lvl1pPr>
          </a:lstStyle>
          <a:p>
            <a:pPr/>
            <a:r>
              <a:t>What does it do to us?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09809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8000"/>
            </a:lvl1pPr>
          </a:lstStyle>
          <a:p>
            <a:pPr/>
            <a:r>
              <a:t>BPA could potentially damage: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406400" y="3177085"/>
            <a:ext cx="12192000" cy="6108701"/>
          </a:xfrm>
          <a:prstGeom prst="rect">
            <a:avLst/>
          </a:prstGeom>
        </p:spPr>
        <p:txBody>
          <a:bodyPr/>
          <a:lstStyle/>
          <a:p>
            <a:pPr marL="752475" indent="-523875">
              <a:lnSpc>
                <a:spcPct val="200000"/>
              </a:lnSpc>
              <a:spcBef>
                <a:spcPts val="0"/>
              </a:spcBef>
              <a:buChar char="•"/>
              <a:defRPr sz="4400">
                <a:solidFill>
                  <a:srgbClr val="000000"/>
                </a:solidFill>
              </a:defRPr>
            </a:pPr>
            <a:r>
              <a:t>Brain</a:t>
            </a:r>
          </a:p>
          <a:p>
            <a:pPr marL="752475" indent="-523875">
              <a:lnSpc>
                <a:spcPct val="200000"/>
              </a:lnSpc>
              <a:spcBef>
                <a:spcPts val="0"/>
              </a:spcBef>
              <a:buChar char="•"/>
              <a:defRPr sz="4400">
                <a:solidFill>
                  <a:srgbClr val="000000"/>
                </a:solidFill>
              </a:defRPr>
            </a:pPr>
            <a:r>
              <a:t>Behavior and prostate glands in fetuses </a:t>
            </a:r>
          </a:p>
          <a:p>
            <a:pPr marL="752475" indent="-523875">
              <a:lnSpc>
                <a:spcPct val="200000"/>
              </a:lnSpc>
              <a:spcBef>
                <a:spcPts val="0"/>
              </a:spcBef>
              <a:buChar char="•"/>
              <a:defRPr sz="4400">
                <a:solidFill>
                  <a:srgbClr val="000000"/>
                </a:solidFill>
              </a:defRPr>
            </a:pPr>
            <a:r>
              <a:t>Infants</a:t>
            </a:r>
          </a:p>
          <a:p>
            <a:pPr marL="752475" indent="-523875">
              <a:lnSpc>
                <a:spcPct val="200000"/>
              </a:lnSpc>
              <a:spcBef>
                <a:spcPts val="0"/>
              </a:spcBef>
              <a:buChar char="•"/>
              <a:defRPr sz="4400">
                <a:solidFill>
                  <a:srgbClr val="000000"/>
                </a:solidFill>
              </a:defRPr>
            </a:pPr>
            <a:r>
              <a:t>Young adults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