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70" autoAdjust="0"/>
  </p:normalViewPr>
  <p:slideViewPr>
    <p:cSldViewPr showGuides="1">
      <p:cViewPr varScale="1">
        <p:scale>
          <a:sx n="86" d="100"/>
          <a:sy n="86" d="100"/>
        </p:scale>
        <p:origin x="56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19A9B36-EE01-421E-8FE0-FC476246380F}" type="datetime2">
              <a:rPr lang="zh-CN" altLang="en-US"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US" altLang="zh-CN">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325C8A2C-8D36-45CC-9F0C-85690EB46852}" type="datetime2">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6BB98AFB-CB0D-4DFE-87B9-B4B0D0DE73CD}"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rtlCol="0"/>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6BB98AFB-CB0D-4DFE-87B9-B4B0D0DE73CD}" type="slidenum">
              <a:rPr lang="en-US" altLang="zh-CN" smtClean="0">
                <a:latin typeface="宋体" panose="02010600030101010101" pitchFamily="2" charset="-122"/>
                <a:ea typeface="宋体" panose="02010600030101010101" pitchFamily="2" charset="-122"/>
              </a:rPr>
            </a:fld>
            <a:endParaRPr lang="zh-CN" altLang="en-US" dirty="0">
              <a:latin typeface="宋体" panose="02010600030101010101" pitchFamily="2" charset="-122"/>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065214" y="533400"/>
            <a:ext cx="5029200" cy="2514601"/>
          </a:xfrm>
        </p:spPr>
        <p:txBody>
          <a:bodyPr rtlCol="0">
            <a:normAutofit/>
          </a:bodyPr>
          <a:lstStyle>
            <a:lvl1pPr>
              <a:lnSpc>
                <a:spcPct val="100000"/>
              </a:lnSpc>
              <a:defRPr sz="4000">
                <a:solidFill>
                  <a:schemeClr val="accent1"/>
                </a:solidFill>
              </a:defRPr>
            </a:lvl1pPr>
          </a:lstStyle>
          <a:p>
            <a:pPr rtl="0"/>
            <a:r>
              <a:rPr lang="zh-CN" altLang="en-US"/>
              <a:t>单击此处编辑母版标题样式</a:t>
            </a:r>
            <a:endParaRPr dirty="0"/>
          </a:p>
        </p:txBody>
      </p:sp>
      <p:sp>
        <p:nvSpPr>
          <p:cNvPr id="3" name="副标题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dirty="0"/>
          </a:p>
        </p:txBody>
      </p:sp>
      <p:sp>
        <p:nvSpPr>
          <p:cNvPr id="5" name="页脚占位符 4"/>
          <p:cNvSpPr>
            <a:spLocks noGrp="1"/>
          </p:cNvSpPr>
          <p:nvPr>
            <p:ph type="ftr" sz="quarter" idx="11"/>
          </p:nvPr>
        </p:nvSpPr>
        <p:spPr>
          <a:xfrm>
            <a:off x="1065213" y="6432551"/>
            <a:ext cx="5653087" cy="273049"/>
          </a:xfrm>
        </p:spPr>
        <p:txBody>
          <a:bodyPr rtlCol="0"/>
          <a:lstStyle>
            <a:lvl1pPr>
              <a:defRPr>
                <a:effectLst/>
                <a:latin typeface="宋体" panose="02010600030101010101" pitchFamily="2" charset="-122"/>
                <a:ea typeface="宋体" panose="02010600030101010101" pitchFamily="2" charset="-122"/>
              </a:defRPr>
            </a:lvl1pPr>
          </a:lstStyle>
          <a:p>
            <a:r>
              <a:rPr lang="en-US"/>
              <a:t>添加页脚</a:t>
            </a:r>
            <a:endParaRPr lang="en-US"/>
          </a:p>
        </p:txBody>
      </p:sp>
      <p:sp>
        <p:nvSpPr>
          <p:cNvPr id="4" name="日期占位符 3"/>
          <p:cNvSpPr>
            <a:spLocks noGrp="1"/>
          </p:cNvSpPr>
          <p:nvPr>
            <p:ph type="dt" sz="half" idx="10"/>
          </p:nvPr>
        </p:nvSpPr>
        <p:spPr>
          <a:xfrm>
            <a:off x="6932612" y="6432551"/>
            <a:ext cx="1371600" cy="273049"/>
          </a:xfrm>
        </p:spPr>
        <p:txBody>
          <a:bodyPr rtlCol="0"/>
          <a:lstStyle>
            <a:lvl1pPr>
              <a:defRPr>
                <a:latin typeface="宋体" panose="02010600030101010101" pitchFamily="2" charset="-122"/>
                <a:ea typeface="宋体" panose="02010600030101010101" pitchFamily="2" charset="-122"/>
              </a:defRPr>
            </a:lvl1pPr>
          </a:lstStyle>
          <a:p>
            <a:fld id="{4F6FCC0F-129A-4BAE-A08F-BA8C146575E9}" type="datetime2">
              <a:rPr lang="zh-CN" altLang="en-US" smtClean="0"/>
            </a:fld>
            <a:endParaRPr lang="en-US" dirty="0"/>
          </a:p>
        </p:txBody>
      </p:sp>
      <p:sp>
        <p:nvSpPr>
          <p:cNvPr id="6" name="幻灯片编号占位符 5"/>
          <p:cNvSpPr>
            <a:spLocks noGrp="1"/>
          </p:cNvSpPr>
          <p:nvPr>
            <p:ph type="sldNum" sz="quarter" idx="12"/>
          </p:nvPr>
        </p:nvSpPr>
        <p:spPr>
          <a:xfrm>
            <a:off x="8532812" y="6432551"/>
            <a:ext cx="1219201" cy="273049"/>
          </a:xfrm>
        </p:spPr>
        <p:txBody>
          <a:bodyPr rtlCol="0"/>
          <a:lstStyle>
            <a:lvl1pPr>
              <a:defRPr>
                <a:latin typeface="宋体" panose="02010600030101010101" pitchFamily="2" charset="-122"/>
                <a:ea typeface="宋体" panose="02010600030101010101" pitchFamily="2" charset="-122"/>
              </a:defRPr>
            </a:lvl1p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rtlCol="0"/>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dirty="0"/>
          </a:p>
        </p:txBody>
      </p:sp>
      <p:sp>
        <p:nvSpPr>
          <p:cNvPr id="5" name="页脚占位符 4"/>
          <p:cNvSpPr>
            <a:spLocks noGrp="1"/>
          </p:cNvSpPr>
          <p:nvPr>
            <p:ph type="ftr" sz="quarter" idx="11"/>
          </p:nvPr>
        </p:nvSpPr>
        <p:spPr/>
        <p:txBody>
          <a:bodyPr rtlCol="0"/>
          <a:lstStyle/>
          <a:p>
            <a:pPr rtl="0"/>
            <a:r>
              <a:rPr lang="en-US"/>
              <a:t>添加页脚</a:t>
            </a:r>
            <a:endParaRPr lang="en-US"/>
          </a:p>
        </p:txBody>
      </p:sp>
      <p:sp>
        <p:nvSpPr>
          <p:cNvPr id="4" name="日期占位符 3"/>
          <p:cNvSpPr>
            <a:spLocks noGrp="1"/>
          </p:cNvSpPr>
          <p:nvPr>
            <p:ph type="dt" sz="half" idx="10"/>
          </p:nvPr>
        </p:nvSpPr>
        <p:spPr/>
        <p:txBody>
          <a:bodyPr rtlCol="0"/>
          <a:lstStyle/>
          <a:p>
            <a:pPr rtl="0"/>
            <a:fld id="{EA81C097-087E-4B1F-8549-8B9EC3D91F64}" type="datetime2">
              <a:rPr lang="zh-CN" altLang="en-US" smtClean="0"/>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61412" y="533400"/>
            <a:ext cx="2362201" cy="5486400"/>
          </a:xfrm>
        </p:spPr>
        <p:txBody>
          <a:bodyPr vert="eaVert" rtlCol="0"/>
          <a:lstStyle>
            <a:lvl1pPr>
              <a:lnSpc>
                <a:spcPct val="100000"/>
              </a:lnSpc>
              <a:defRPr/>
            </a:lvl1pPr>
          </a:lstStyle>
          <a:p>
            <a:pPr rtl="0"/>
            <a:r>
              <a:rPr lang="zh-CN" altLang="en-US"/>
              <a:t>单击此处编辑母版标题样式</a:t>
            </a:r>
            <a:endParaRPr dirty="0"/>
          </a:p>
        </p:txBody>
      </p:sp>
      <p:sp>
        <p:nvSpPr>
          <p:cNvPr id="3" name="竖排文字占位符 2"/>
          <p:cNvSpPr>
            <a:spLocks noGrp="1"/>
          </p:cNvSpPr>
          <p:nvPr>
            <p:ph type="body" orient="vert" idx="1" hasCustomPrompt="1"/>
          </p:nvPr>
        </p:nvSpPr>
        <p:spPr>
          <a:xfrm>
            <a:off x="1065213" y="533400"/>
            <a:ext cx="7467599" cy="5486400"/>
          </a:xfrm>
        </p:spPr>
        <p:txBody>
          <a:bodyPr vert="eaVert" rtlCol="0"/>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dirty="0"/>
          </a:p>
        </p:txBody>
      </p:sp>
      <p:sp>
        <p:nvSpPr>
          <p:cNvPr id="5" name="页脚占位符 4"/>
          <p:cNvSpPr>
            <a:spLocks noGrp="1"/>
          </p:cNvSpPr>
          <p:nvPr>
            <p:ph type="ftr" sz="quarter" idx="11"/>
          </p:nvPr>
        </p:nvSpPr>
        <p:spPr/>
        <p:txBody>
          <a:bodyPr rtlCol="0"/>
          <a:lstStyle/>
          <a:p>
            <a:pPr rtl="0"/>
            <a:r>
              <a:rPr lang="en-US"/>
              <a:t>添加页脚</a:t>
            </a:r>
            <a:endParaRPr lang="en-US"/>
          </a:p>
        </p:txBody>
      </p:sp>
      <p:sp>
        <p:nvSpPr>
          <p:cNvPr id="4" name="日期占位符 3"/>
          <p:cNvSpPr>
            <a:spLocks noGrp="1"/>
          </p:cNvSpPr>
          <p:nvPr>
            <p:ph type="dt" sz="half" idx="10"/>
          </p:nvPr>
        </p:nvSpPr>
        <p:spPr/>
        <p:txBody>
          <a:bodyPr rtlCol="0"/>
          <a:lstStyle/>
          <a:p>
            <a:pPr rtl="0"/>
            <a:fld id="{7317A205-A27A-47B0-A5C9-85B2E0C0E2CE}" type="datetime2">
              <a:rPr lang="zh-CN" altLang="en-US" smtClean="0"/>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dirty="0"/>
          </a:p>
        </p:txBody>
      </p:sp>
      <p:sp>
        <p:nvSpPr>
          <p:cNvPr id="3" name="内容占位符 2"/>
          <p:cNvSpPr>
            <a:spLocks noGrp="1"/>
          </p:cNvSpPr>
          <p:nvPr>
            <p:ph idx="1" hasCustomPrompt="1"/>
          </p:nvPr>
        </p:nvSpPr>
        <p:spPr/>
        <p:txBody>
          <a:bodyPr rtlCol="0"/>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dirty="0"/>
          </a:p>
        </p:txBody>
      </p:sp>
      <p:sp>
        <p:nvSpPr>
          <p:cNvPr id="5" name="页脚占位符 4"/>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en-US"/>
              <a:t>添加页脚</a:t>
            </a:r>
            <a:endParaRPr lang="en-US"/>
          </a:p>
        </p:txBody>
      </p:sp>
      <p:sp>
        <p:nvSpPr>
          <p:cNvPr id="4" name="日期占位符 3"/>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3DB29665-5222-415F-8E04-3C5CC973D664}" type="datetime2">
              <a:rPr lang="zh-CN" altLang="en-US" smtClean="0"/>
            </a:fld>
            <a:endParaRPr lang="en-US" dirty="0"/>
          </a:p>
        </p:txBody>
      </p:sp>
      <p:sp>
        <p:nvSpPr>
          <p:cNvPr id="6" name="幻灯片编号占位符 5"/>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zh-CN" altLang="en-US"/>
              <a:t>单击此处编辑母版标题样式</a:t>
            </a:r>
            <a:endParaRPr lang="zh-CN" altLang="en-US"/>
          </a:p>
        </p:txBody>
      </p:sp>
      <p:sp>
        <p:nvSpPr>
          <p:cNvPr id="3" name="文本占位符 2"/>
          <p:cNvSpPr>
            <a:spLocks noGrp="1"/>
          </p:cNvSpPr>
          <p:nvPr>
            <p:ph type="body" idx="1" hasCustomPrompt="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编辑母版文本样式</a:t>
            </a:r>
            <a:endParaRPr lang="zh-CN" altLang="en-US"/>
          </a:p>
        </p:txBody>
      </p:sp>
      <p:sp>
        <p:nvSpPr>
          <p:cNvPr id="5" name="页脚占位符 4"/>
          <p:cNvSpPr>
            <a:spLocks noGrp="1"/>
          </p:cNvSpPr>
          <p:nvPr>
            <p:ph type="ftr" sz="quarter" idx="11"/>
          </p:nvPr>
        </p:nvSpPr>
        <p:spPr/>
        <p:txBody>
          <a:bodyPr rtlCol="0"/>
          <a:lstStyle/>
          <a:p>
            <a:pPr rtl="0"/>
            <a:r>
              <a:rPr lang="en-US"/>
              <a:t>添加页脚</a:t>
            </a:r>
            <a:endParaRPr lang="en-US"/>
          </a:p>
        </p:txBody>
      </p:sp>
      <p:sp>
        <p:nvSpPr>
          <p:cNvPr id="4" name="日期占位符 3"/>
          <p:cNvSpPr>
            <a:spLocks noGrp="1"/>
          </p:cNvSpPr>
          <p:nvPr>
            <p:ph type="dt" sz="half" idx="10"/>
          </p:nvPr>
        </p:nvSpPr>
        <p:spPr/>
        <p:txBody>
          <a:bodyPr rtlCol="0"/>
          <a:lstStyle/>
          <a:p>
            <a:pPr rtl="0"/>
            <a:fld id="{E367DA4A-DCB2-4B6C-AC5A-EDF953BEB369}" type="datetime2">
              <a:rPr lang="zh-CN" altLang="en-US" smtClean="0"/>
            </a:fld>
            <a:endParaRPr lang="en-US" dirty="0"/>
          </a:p>
        </p:txBody>
      </p:sp>
      <p:sp>
        <p:nvSpPr>
          <p:cNvPr id="6" name="幻灯片编号占位符 5"/>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a:p>
        </p:txBody>
      </p:sp>
      <p:sp>
        <p:nvSpPr>
          <p:cNvPr id="3" name="内容占位符 2"/>
          <p:cNvSpPr>
            <a:spLocks noGrp="1"/>
          </p:cNvSpPr>
          <p:nvPr>
            <p:ph sz="half" idx="1" hasCustomPrompt="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a:p>
        </p:txBody>
      </p:sp>
      <p:sp>
        <p:nvSpPr>
          <p:cNvPr id="4" name="内容占位符 3"/>
          <p:cNvSpPr>
            <a:spLocks noGrp="1"/>
          </p:cNvSpPr>
          <p:nvPr>
            <p:ph sz="half" idx="2" hasCustomPrompt="1"/>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a:p>
        </p:txBody>
      </p:sp>
      <p:sp>
        <p:nvSpPr>
          <p:cNvPr id="6" name="页脚占位符 5"/>
          <p:cNvSpPr>
            <a:spLocks noGrp="1"/>
          </p:cNvSpPr>
          <p:nvPr>
            <p:ph type="ftr" sz="quarter" idx="11"/>
          </p:nvPr>
        </p:nvSpPr>
        <p:spPr/>
        <p:txBody>
          <a:bodyPr rtlCol="0"/>
          <a:lstStyle/>
          <a:p>
            <a:pPr rtl="0"/>
            <a:r>
              <a:rPr lang="en-US"/>
              <a:t>添加页脚</a:t>
            </a:r>
            <a:endParaRPr lang="en-US"/>
          </a:p>
        </p:txBody>
      </p:sp>
      <p:sp>
        <p:nvSpPr>
          <p:cNvPr id="5" name="日期占位符 4"/>
          <p:cNvSpPr>
            <a:spLocks noGrp="1"/>
          </p:cNvSpPr>
          <p:nvPr>
            <p:ph type="dt" sz="half" idx="10"/>
          </p:nvPr>
        </p:nvSpPr>
        <p:spPr/>
        <p:txBody>
          <a:bodyPr rtlCol="0"/>
          <a:lstStyle/>
          <a:p>
            <a:pPr rtl="0"/>
            <a:fld id="{0BBAE2FF-4395-4F93-AFEA-F164A3403B7E}" type="datetime2">
              <a:rPr lang="zh-CN" altLang="en-US" smtClean="0"/>
            </a:fld>
            <a:endParaRPr lang="en-US" dirty="0"/>
          </a:p>
        </p:txBody>
      </p:sp>
      <p:sp>
        <p:nvSpPr>
          <p:cNvPr id="7" name="幻灯片编号占位符 6"/>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65211" y="533400"/>
            <a:ext cx="8686802" cy="1066800"/>
          </a:xfrm>
        </p:spPr>
        <p:txBody>
          <a:bodyPr rtlCol="0"/>
          <a:lstStyle>
            <a:lvl1pPr>
              <a:defRPr/>
            </a:lvl1pPr>
          </a:lstStyle>
          <a:p>
            <a:pPr rtl="0"/>
            <a:r>
              <a:rPr lang="zh-CN" altLang="en-US"/>
              <a:t>单击此处编辑母版标题样式</a:t>
            </a:r>
            <a:endParaRPr lang="zh-CN" altLang="en-US"/>
          </a:p>
        </p:txBody>
      </p:sp>
      <p:sp>
        <p:nvSpPr>
          <p:cNvPr id="3" name="文本占位符 2"/>
          <p:cNvSpPr>
            <a:spLocks noGrp="1"/>
          </p:cNvSpPr>
          <p:nvPr>
            <p:ph type="body" idx="1" hasCustomPrompt="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4" name="内容占位符 3"/>
          <p:cNvSpPr>
            <a:spLocks noGrp="1"/>
          </p:cNvSpPr>
          <p:nvPr>
            <p:ph sz="half" idx="2" hasCustomPrompt="1"/>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dirty="0"/>
          </a:p>
        </p:txBody>
      </p:sp>
      <p:sp>
        <p:nvSpPr>
          <p:cNvPr id="5" name="文本占位符 4"/>
          <p:cNvSpPr>
            <a:spLocks noGrp="1"/>
          </p:cNvSpPr>
          <p:nvPr>
            <p:ph type="body" sz="quarter" idx="3" hasCustomPrompt="1"/>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endParaRPr lang="zh-CN" altLang="en-US"/>
          </a:p>
        </p:txBody>
      </p:sp>
      <p:sp>
        <p:nvSpPr>
          <p:cNvPr id="6" name="内容占位符 5"/>
          <p:cNvSpPr>
            <a:spLocks noGrp="1"/>
          </p:cNvSpPr>
          <p:nvPr>
            <p:ph sz="quarter" idx="4" hasCustomPrompt="1"/>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lang="zh-CN" altLang="en-US"/>
          </a:p>
        </p:txBody>
      </p:sp>
      <p:sp>
        <p:nvSpPr>
          <p:cNvPr id="8" name="页脚占位符 7"/>
          <p:cNvSpPr>
            <a:spLocks noGrp="1"/>
          </p:cNvSpPr>
          <p:nvPr>
            <p:ph type="ftr" sz="quarter" idx="11"/>
          </p:nvPr>
        </p:nvSpPr>
        <p:spPr/>
        <p:txBody>
          <a:bodyPr rtlCol="0"/>
          <a:lstStyle/>
          <a:p>
            <a:pPr rtl="0"/>
            <a:r>
              <a:rPr lang="en-US"/>
              <a:t>添加页脚</a:t>
            </a:r>
            <a:endParaRPr lang="en-US"/>
          </a:p>
        </p:txBody>
      </p:sp>
      <p:sp>
        <p:nvSpPr>
          <p:cNvPr id="7" name="日期占位符 6"/>
          <p:cNvSpPr>
            <a:spLocks noGrp="1"/>
          </p:cNvSpPr>
          <p:nvPr>
            <p:ph type="dt" sz="half" idx="10"/>
          </p:nvPr>
        </p:nvSpPr>
        <p:spPr/>
        <p:txBody>
          <a:bodyPr rtlCol="0"/>
          <a:lstStyle/>
          <a:p>
            <a:pPr rtl="0"/>
            <a:fld id="{0E8C5DB5-2B78-4CD1-9362-23B906E16888}" type="datetime2">
              <a:rPr lang="zh-CN" altLang="en-US" smtClean="0"/>
            </a:fld>
            <a:endParaRPr lang="en-US" dirty="0"/>
          </a:p>
        </p:txBody>
      </p:sp>
      <p:sp>
        <p:nvSpPr>
          <p:cNvPr id="9" name="幻灯片编号占位符 8"/>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a:p>
        </p:txBody>
      </p:sp>
      <p:sp>
        <p:nvSpPr>
          <p:cNvPr id="4" name="页脚占位符 3"/>
          <p:cNvSpPr>
            <a:spLocks noGrp="1"/>
          </p:cNvSpPr>
          <p:nvPr>
            <p:ph type="ftr" sz="quarter" idx="11"/>
          </p:nvPr>
        </p:nvSpPr>
        <p:spPr/>
        <p:txBody>
          <a:bodyPr rtlCol="0"/>
          <a:lstStyle/>
          <a:p>
            <a:pPr rtl="0"/>
            <a:r>
              <a:rPr lang="en-US"/>
              <a:t>添加页脚</a:t>
            </a:r>
            <a:endParaRPr lang="en-US"/>
          </a:p>
        </p:txBody>
      </p:sp>
      <p:sp>
        <p:nvSpPr>
          <p:cNvPr id="3" name="日期占位符 2"/>
          <p:cNvSpPr>
            <a:spLocks noGrp="1"/>
          </p:cNvSpPr>
          <p:nvPr>
            <p:ph type="dt" sz="half" idx="10"/>
          </p:nvPr>
        </p:nvSpPr>
        <p:spPr/>
        <p:txBody>
          <a:bodyPr rtlCol="0"/>
          <a:lstStyle/>
          <a:p>
            <a:pPr rtl="0"/>
            <a:fld id="{38441F66-286C-4994-A77C-F1F47D3CF080}" type="datetime2">
              <a:rPr lang="zh-CN" altLang="en-US" smtClean="0"/>
            </a:fld>
            <a:endParaRPr lang="en-US" dirty="0"/>
          </a:p>
        </p:txBody>
      </p:sp>
      <p:sp>
        <p:nvSpPr>
          <p:cNvPr id="5" name="幻灯片编号占位符 4"/>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en-US" dirty="0"/>
              <a:t>添加页脚</a:t>
            </a:r>
            <a:endParaRPr lang="en-US" dirty="0"/>
          </a:p>
        </p:txBody>
      </p:sp>
      <p:sp>
        <p:nvSpPr>
          <p:cNvPr id="2" name="日期占位符 1"/>
          <p:cNvSpPr>
            <a:spLocks noGrp="1"/>
          </p:cNvSpPr>
          <p:nvPr>
            <p:ph type="dt" sz="half" idx="10"/>
          </p:nvPr>
        </p:nvSpPr>
        <p:spPr/>
        <p:txBody>
          <a:bodyPr rtlCol="0"/>
          <a:lstStyle/>
          <a:p>
            <a:pPr rtl="0"/>
            <a:fld id="{3DA17E57-8848-4559-A14F-24691E341DAC}" type="datetime2">
              <a:rPr lang="zh-CN" altLang="en-US" smtClean="0"/>
            </a:fld>
            <a:endParaRPr lang="en-US" dirty="0"/>
          </a:p>
        </p:txBody>
      </p:sp>
      <p:sp>
        <p:nvSpPr>
          <p:cNvPr id="4" name="幻灯片编号占位符 3"/>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rmAutofit/>
          </a:bodyPr>
          <a:lstStyle>
            <a:lvl1pPr algn="l">
              <a:lnSpc>
                <a:spcPct val="100000"/>
              </a:lnSpc>
              <a:defRPr sz="3600" b="1"/>
            </a:lvl1pPr>
          </a:lstStyle>
          <a:p>
            <a:pPr rtl="0"/>
            <a:r>
              <a:rPr lang="zh-CN" altLang="en-US"/>
              <a:t>单击此处编辑母版标题样式</a:t>
            </a:r>
            <a:endParaRPr dirty="0"/>
          </a:p>
        </p:txBody>
      </p:sp>
      <p:sp>
        <p:nvSpPr>
          <p:cNvPr id="3" name="内容占位符 2"/>
          <p:cNvSpPr>
            <a:spLocks noGrp="1"/>
          </p:cNvSpPr>
          <p:nvPr>
            <p:ph idx="1" hasCustomPrompt="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a:t>编辑母版文本样式</a:t>
            </a:r>
            <a:endParaRPr lang="zh-CN" altLang="en-US"/>
          </a:p>
          <a:p>
            <a:pPr lvl="1" rtl="0"/>
            <a:r>
              <a:rPr lang="zh-CN" altLang="en-US"/>
              <a:t>第二级</a:t>
            </a:r>
            <a:endParaRPr lang="zh-CN" altLang="en-US"/>
          </a:p>
          <a:p>
            <a:pPr lvl="2" rtl="0"/>
            <a:r>
              <a:rPr lang="zh-CN" altLang="en-US"/>
              <a:t>第三级</a:t>
            </a:r>
            <a:endParaRPr lang="zh-CN" altLang="en-US"/>
          </a:p>
          <a:p>
            <a:pPr lvl="3" rtl="0"/>
            <a:r>
              <a:rPr lang="zh-CN" altLang="en-US"/>
              <a:t>第四级</a:t>
            </a:r>
            <a:endParaRPr lang="zh-CN" altLang="en-US"/>
          </a:p>
          <a:p>
            <a:pPr lvl="4" rtl="0"/>
            <a:r>
              <a:rPr lang="zh-CN" altLang="en-US"/>
              <a:t>第五级</a:t>
            </a:r>
            <a:endParaRPr dirty="0"/>
          </a:p>
        </p:txBody>
      </p:sp>
      <p:sp>
        <p:nvSpPr>
          <p:cNvPr id="4" name="文本占位符 3"/>
          <p:cNvSpPr>
            <a:spLocks noGrp="1"/>
          </p:cNvSpPr>
          <p:nvPr>
            <p:ph type="body" sz="half" idx="2" hasCustomPrompt="1"/>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
        <p:nvSpPr>
          <p:cNvPr id="6" name="页脚占位符 5"/>
          <p:cNvSpPr>
            <a:spLocks noGrp="1"/>
          </p:cNvSpPr>
          <p:nvPr>
            <p:ph type="ftr" sz="quarter" idx="11"/>
          </p:nvPr>
        </p:nvSpPr>
        <p:spPr/>
        <p:txBody>
          <a:bodyPr rtlCol="0"/>
          <a:lstStyle/>
          <a:p>
            <a:pPr rtl="0"/>
            <a:r>
              <a:rPr lang="en-US"/>
              <a:t>添加页脚</a:t>
            </a:r>
            <a:endParaRPr lang="en-US"/>
          </a:p>
        </p:txBody>
      </p:sp>
      <p:sp>
        <p:nvSpPr>
          <p:cNvPr id="5" name="日期占位符 4"/>
          <p:cNvSpPr>
            <a:spLocks noGrp="1"/>
          </p:cNvSpPr>
          <p:nvPr>
            <p:ph type="dt" sz="half" idx="10"/>
          </p:nvPr>
        </p:nvSpPr>
        <p:spPr/>
        <p:txBody>
          <a:bodyPr rtlCol="0"/>
          <a:lstStyle/>
          <a:p>
            <a:pPr rtl="0"/>
            <a:fld id="{90ADEC6B-747D-43B1-A145-BC7F90EF4E90}" type="datetime2">
              <a:rPr lang="zh-CN" altLang="en-US" smtClean="0"/>
            </a:fld>
            <a:endParaRPr lang="en-US" dirty="0"/>
          </a:p>
        </p:txBody>
      </p:sp>
      <p:sp>
        <p:nvSpPr>
          <p:cNvPr id="7" name="幻灯片编号占位符 6"/>
          <p:cNvSpPr>
            <a:spLocks noGrp="1"/>
          </p:cNvSpPr>
          <p:nvPr>
            <p:ph type="sldNum" sz="quarter" idx="12"/>
          </p:nvPr>
        </p:nvSpPr>
        <p:spPr/>
        <p:txBody>
          <a:bodyPr rtlCol="0"/>
          <a:lstStyle/>
          <a:p>
            <a:pPr rtl="0"/>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3" y="533400"/>
            <a:ext cx="4114800" cy="1524000"/>
          </a:xfrm>
        </p:spPr>
        <p:txBody>
          <a:bodyPr rtlCol="0" anchor="b">
            <a:noAutofit/>
          </a:bodyPr>
          <a:lstStyle>
            <a:lvl1pPr algn="l">
              <a:lnSpc>
                <a:spcPct val="100000"/>
              </a:lnSpc>
              <a:defRPr sz="3600" b="1"/>
            </a:lvl1pPr>
          </a:lstStyle>
          <a:p>
            <a:pPr rtl="0"/>
            <a:r>
              <a:rPr lang="zh-CN" altLang="en-US"/>
              <a:t>单击此处编辑母版标题样式</a:t>
            </a:r>
            <a:endParaRPr dirty="0"/>
          </a:p>
        </p:txBody>
      </p:sp>
      <p:sp>
        <p:nvSpPr>
          <p:cNvPr id="3" name="图片占位符 2" descr="为添加图像预留的空占位符。单击占位符，选择要添加的图像。"/>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a:p>
        </p:txBody>
      </p:sp>
      <p:sp>
        <p:nvSpPr>
          <p:cNvPr id="4" name="文本占位符 3"/>
          <p:cNvSpPr>
            <a:spLocks noGrp="1"/>
          </p:cNvSpPr>
          <p:nvPr>
            <p:ph type="body" sz="half" idx="2" hasCustomPrompt="1"/>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pPr rtl="0"/>
            <a:r>
              <a:rPr lang="en-US" dirty="0"/>
              <a:t>单击此处编辑母版标题样式</a:t>
            </a:r>
            <a:endParaRPr dirty="0"/>
          </a:p>
        </p:txBody>
      </p:sp>
      <p:sp>
        <p:nvSpPr>
          <p:cNvPr id="3" name="文本占位符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n-US" dirty="0"/>
              <a:t>单击此处编辑母版文本样式</a:t>
            </a:r>
            <a:endParaRPr lang="en-US" dirty="0"/>
          </a:p>
          <a:p>
            <a:pPr lvl="1" rtl="0"/>
            <a:r>
              <a:rPr lang="en-US" dirty="0"/>
              <a:t>第二级</a:t>
            </a:r>
            <a:endParaRPr lang="en-US" dirty="0"/>
          </a:p>
          <a:p>
            <a:pPr lvl="2" rtl="0"/>
            <a:r>
              <a:rPr lang="en-US" dirty="0"/>
              <a:t>第三级</a:t>
            </a:r>
            <a:endParaRPr lang="en-US" dirty="0"/>
          </a:p>
          <a:p>
            <a:pPr lvl="3" rtl="0"/>
            <a:r>
              <a:rPr lang="en-US" dirty="0"/>
              <a:t>第四级</a:t>
            </a:r>
            <a:endParaRPr lang="en-US" dirty="0"/>
          </a:p>
          <a:p>
            <a:pPr lvl="4" rtl="0"/>
            <a:r>
              <a:rPr lang="en-US" dirty="0"/>
              <a:t>第五级</a:t>
            </a:r>
            <a:endParaRPr dirty="0"/>
          </a:p>
        </p:txBody>
      </p:sp>
      <p:sp>
        <p:nvSpPr>
          <p:cNvPr id="5" name="页脚占位符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r>
              <a:rPr lang="en-US"/>
              <a:t>添加页脚</a:t>
            </a:r>
            <a:endParaRPr lang="en-US" dirty="0"/>
          </a:p>
        </p:txBody>
      </p:sp>
      <p:sp>
        <p:nvSpPr>
          <p:cNvPr id="4" name="日期占位符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3EAC3DCA-FA7C-4F9F-9430-A4402AD6645D}" type="datetime2">
              <a:rPr lang="zh-CN" altLang="en-US" smtClean="0"/>
            </a:fld>
            <a:endParaRPr lang="en-US" dirty="0"/>
          </a:p>
        </p:txBody>
      </p:sp>
      <p:sp>
        <p:nvSpPr>
          <p:cNvPr id="6" name="幻灯片编号占位符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AAEAE4A8-A6E5-453E-B946-FB774B73F48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23444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rtl="0"/>
            <a:r>
              <a:rPr lang="zh-CN" altLang="en-US" dirty="0"/>
              <a:t>南昌大学</a:t>
            </a:r>
            <a:endParaRPr lang="zh-CN" altLang="en-US" dirty="0"/>
          </a:p>
        </p:txBody>
      </p:sp>
      <p:sp>
        <p:nvSpPr>
          <p:cNvPr id="3" name="内容占位符 2"/>
          <p:cNvSpPr>
            <a:spLocks noGrp="1"/>
          </p:cNvSpPr>
          <p:nvPr>
            <p:ph type="subTitle" idx="1"/>
          </p:nvPr>
        </p:nvSpPr>
        <p:spPr/>
        <p:txBody>
          <a:bodyPr rtlCol="0"/>
          <a:lstStyle/>
          <a:p>
            <a:pPr rtl="0"/>
            <a:r>
              <a:rPr lang="zh-CN" altLang="en-US" dirty="0"/>
              <a:t>创新工程实践（第六组）</a:t>
            </a:r>
            <a:endParaRPr lang="zh-CN" altLang="en-US" dirty="0"/>
          </a:p>
          <a:p>
            <a:pPr rtl="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13892" y="545976"/>
            <a:ext cx="8686801" cy="1282824"/>
          </a:xfrm>
        </p:spPr>
        <p:txBody>
          <a:bodyPr>
            <a:noAutofit/>
          </a:bodyPr>
          <a:lstStyle/>
          <a:p>
            <a:r>
              <a:rPr lang="zh-CN" altLang="en-US" sz="1800" dirty="0">
                <a:solidFill>
                  <a:schemeClr val="tx1"/>
                </a:solidFill>
                <a:latin typeface="+mj-ea"/>
                <a:ea typeface="+mj-ea"/>
              </a:rPr>
              <a:t> </a:t>
            </a:r>
            <a:r>
              <a:rPr lang="zh-CN" altLang="en-US" sz="2000" dirty="0">
                <a:solidFill>
                  <a:schemeClr val="tx1"/>
                </a:solidFill>
                <a:latin typeface="+mj-ea"/>
                <a:ea typeface="+mj-ea"/>
              </a:rPr>
              <a:t>起步阶段：</a:t>
            </a:r>
            <a:r>
              <a:rPr lang="en-US" altLang="zh-CN" sz="2000" dirty="0">
                <a:solidFill>
                  <a:schemeClr val="tx1"/>
                </a:solidFill>
                <a:latin typeface="+mj-ea"/>
                <a:ea typeface="+mj-ea"/>
              </a:rPr>
              <a:t>2018</a:t>
            </a:r>
            <a:r>
              <a:rPr lang="zh-CN" altLang="en-US" sz="2000" dirty="0">
                <a:solidFill>
                  <a:schemeClr val="tx1"/>
                </a:solidFill>
                <a:latin typeface="+mj-ea"/>
                <a:ea typeface="+mj-ea"/>
              </a:rPr>
              <a:t>年</a:t>
            </a:r>
            <a:r>
              <a:rPr lang="en-US" altLang="zh-CN" sz="2000" dirty="0">
                <a:solidFill>
                  <a:schemeClr val="tx1"/>
                </a:solidFill>
                <a:latin typeface="+mj-ea"/>
                <a:ea typeface="+mj-ea"/>
              </a:rPr>
              <a:t>6</a:t>
            </a:r>
            <a:r>
              <a:rPr lang="zh-CN" altLang="en-US" sz="2000" dirty="0">
                <a:solidFill>
                  <a:schemeClr val="tx1"/>
                </a:solidFill>
                <a:latin typeface="+mj-ea"/>
                <a:ea typeface="+mj-ea"/>
              </a:rPr>
              <a:t>月</a:t>
            </a:r>
            <a:r>
              <a:rPr lang="en-US" altLang="zh-CN" sz="2000" dirty="0">
                <a:solidFill>
                  <a:schemeClr val="tx1"/>
                </a:solidFill>
                <a:latin typeface="+mj-ea"/>
                <a:ea typeface="+mj-ea"/>
              </a:rPr>
              <a:t>-2019</a:t>
            </a:r>
            <a:r>
              <a:rPr lang="zh-CN" altLang="en-US" sz="2000" dirty="0">
                <a:solidFill>
                  <a:schemeClr val="tx1"/>
                </a:solidFill>
                <a:latin typeface="+mj-ea"/>
                <a:ea typeface="+mj-ea"/>
              </a:rPr>
              <a:t>年</a:t>
            </a:r>
            <a:r>
              <a:rPr lang="en-US" altLang="zh-CN" sz="2000" dirty="0">
                <a:solidFill>
                  <a:schemeClr val="tx1"/>
                </a:solidFill>
                <a:latin typeface="+mj-ea"/>
                <a:ea typeface="+mj-ea"/>
              </a:rPr>
              <a:t>6</a:t>
            </a:r>
            <a:r>
              <a:rPr lang="zh-CN" altLang="en-US" sz="2000" dirty="0">
                <a:solidFill>
                  <a:schemeClr val="tx1"/>
                </a:solidFill>
                <a:latin typeface="+mj-ea"/>
                <a:ea typeface="+mj-ea"/>
              </a:rPr>
              <a:t>月</a:t>
            </a:r>
            <a:br>
              <a:rPr lang="zh-CN" altLang="en-US" sz="2000" dirty="0">
                <a:solidFill>
                  <a:schemeClr val="tx1"/>
                </a:solidFill>
                <a:latin typeface="+mj-ea"/>
                <a:ea typeface="+mj-ea"/>
              </a:rPr>
            </a:br>
            <a:r>
              <a:rPr lang="zh-CN" altLang="en-US" sz="1800" dirty="0">
                <a:solidFill>
                  <a:schemeClr val="tx1"/>
                </a:solidFill>
                <a:latin typeface="+mj-ea"/>
                <a:ea typeface="+mj-ea"/>
              </a:rPr>
              <a:t>       </a:t>
            </a:r>
            <a:r>
              <a:rPr lang="zh-CN" altLang="en-US" sz="1800" b="0" dirty="0">
                <a:solidFill>
                  <a:schemeClr val="tx1"/>
                </a:solidFill>
                <a:latin typeface="+mj-ea"/>
                <a:ea typeface="+mj-ea"/>
              </a:rPr>
              <a:t>关键词：树立示范，建立品牌</a:t>
            </a:r>
            <a:br>
              <a:rPr lang="zh-CN" altLang="en-US" sz="1800" b="0" dirty="0">
                <a:solidFill>
                  <a:schemeClr val="tx1"/>
                </a:solidFill>
                <a:latin typeface="+mj-ea"/>
                <a:ea typeface="+mj-ea"/>
              </a:rPr>
            </a:br>
            <a:r>
              <a:rPr lang="zh-CN" altLang="en-US" sz="1800" b="0" dirty="0">
                <a:solidFill>
                  <a:schemeClr val="tx1"/>
                </a:solidFill>
                <a:latin typeface="+mj-ea"/>
                <a:ea typeface="+mj-ea"/>
              </a:rPr>
              <a:t>起步阶段，我们会先在公司内部中进行试用测试，确认产品功能可以正常运行之后投入学校中使用，从学校出发，将产品推广到学校同学、老师及领导，争取得到学校的认可，便于今后产品的推广。在学校认可后，将产品推放至社会。接着在南昌市范围内推广。</a:t>
            </a:r>
            <a:endParaRPr lang="zh-CN" altLang="en-US" sz="1800" b="0" dirty="0">
              <a:solidFill>
                <a:schemeClr val="tx1"/>
              </a:solidFill>
              <a:latin typeface="+mj-ea"/>
              <a:ea typeface="+mj-ea"/>
            </a:endParaRPr>
          </a:p>
        </p:txBody>
      </p:sp>
      <p:sp>
        <p:nvSpPr>
          <p:cNvPr id="8" name="内容占位符 7"/>
          <p:cNvSpPr>
            <a:spLocks noGrp="1"/>
          </p:cNvSpPr>
          <p:nvPr>
            <p:ph idx="1"/>
          </p:nvPr>
        </p:nvSpPr>
        <p:spPr/>
        <p:txBody>
          <a:bodyPr>
            <a:normAutofit fontScale="92500"/>
          </a:bodyPr>
          <a:lstStyle/>
          <a:p>
            <a:pPr marL="0" lvl="0" indent="355600" fontAlgn="base">
              <a:lnSpc>
                <a:spcPct val="100000"/>
              </a:lnSpc>
              <a:spcBef>
                <a:spcPct val="0"/>
              </a:spcBef>
              <a:spcAft>
                <a:spcPct val="0"/>
              </a:spcAft>
              <a:buClrTx/>
              <a:buSzTx/>
              <a:buNone/>
            </a:pPr>
            <a:r>
              <a:rPr lang="zh-CN" altLang="en-US" b="1" dirty="0"/>
              <a:t>扩张阶段：</a:t>
            </a:r>
            <a:r>
              <a:rPr lang="en-US" altLang="zh-CN" b="1" dirty="0"/>
              <a:t>2019</a:t>
            </a:r>
            <a:r>
              <a:rPr lang="zh-CN" altLang="en-US" b="1" dirty="0"/>
              <a:t>年</a:t>
            </a:r>
            <a:r>
              <a:rPr lang="en-US" altLang="zh-CN" b="1" dirty="0"/>
              <a:t>6</a:t>
            </a:r>
            <a:r>
              <a:rPr lang="zh-CN" altLang="en-US" b="1" dirty="0"/>
              <a:t>月</a:t>
            </a:r>
            <a:r>
              <a:rPr lang="en-US" altLang="zh-CN" b="1" dirty="0"/>
              <a:t>-2021</a:t>
            </a:r>
            <a:r>
              <a:rPr lang="zh-CN" altLang="en-US" b="1" dirty="0"/>
              <a:t>年</a:t>
            </a:r>
            <a:r>
              <a:rPr lang="en-US" altLang="zh-CN" b="1" dirty="0"/>
              <a:t>6</a:t>
            </a:r>
            <a:r>
              <a:rPr lang="zh-CN" altLang="en-US" b="1" dirty="0"/>
              <a:t>月</a:t>
            </a:r>
            <a:endParaRPr lang="zh-CN" altLang="en-US" b="1" dirty="0"/>
          </a:p>
          <a:p>
            <a:pPr marR="0" lvl="0" indent="355600" fontAlgn="base">
              <a:lnSpc>
                <a:spcPct val="100000"/>
              </a:lnSpc>
              <a:spcBef>
                <a:spcPct val="0"/>
              </a:spcBef>
              <a:spcAft>
                <a:spcPct val="0"/>
              </a:spcAft>
              <a:buClrTx/>
              <a:buSzTx/>
              <a:buFontTx/>
              <a:buNone/>
            </a:pPr>
            <a:r>
              <a:rPr lang="zh-CN" altLang="en-US" dirty="0"/>
              <a:t>关键词：扩大市场份额，提高盈利水平</a:t>
            </a:r>
            <a:endParaRPr lang="en-US" altLang="zh-CN" dirty="0"/>
          </a:p>
          <a:p>
            <a:pPr marR="0" lvl="0" indent="355600" fontAlgn="base">
              <a:lnSpc>
                <a:spcPct val="100000"/>
              </a:lnSpc>
              <a:spcBef>
                <a:spcPct val="0"/>
              </a:spcBef>
              <a:spcAft>
                <a:spcPct val="0"/>
              </a:spcAft>
              <a:buClrTx/>
              <a:buSzTx/>
              <a:buFontTx/>
              <a:buNone/>
            </a:pPr>
            <a:r>
              <a:rPr lang="zh-CN" altLang="en-US" dirty="0"/>
              <a:t>扩张阶段，把产品放置私家机构如某某送外面公司内部。与此同时，继续扩展产品在国内其他省市，如：浙江、广州、深圳、江苏等东南沿海地区的推广，该阶段我公司的营销重点是扩大国内市场占有率和巩固市场地位。</a:t>
            </a:r>
            <a:endParaRPr lang="zh-CN" altLang="en-US" dirty="0"/>
          </a:p>
          <a:p>
            <a:pPr marL="0" lvl="0" indent="355600" fontAlgn="base">
              <a:lnSpc>
                <a:spcPct val="100000"/>
              </a:lnSpc>
              <a:spcBef>
                <a:spcPct val="0"/>
              </a:spcBef>
              <a:spcAft>
                <a:spcPct val="0"/>
              </a:spcAft>
              <a:buClrTx/>
              <a:buSzTx/>
              <a:buNone/>
            </a:pPr>
            <a:r>
              <a:rPr lang="zh-CN" altLang="en-US" b="1" dirty="0"/>
              <a:t>成熟阶段：</a:t>
            </a:r>
            <a:r>
              <a:rPr lang="en-US" altLang="zh-CN" b="1" dirty="0"/>
              <a:t>2021</a:t>
            </a:r>
            <a:r>
              <a:rPr lang="zh-CN" altLang="en-US" b="1" dirty="0"/>
              <a:t>年</a:t>
            </a:r>
            <a:r>
              <a:rPr lang="en-US" altLang="zh-CN" b="1" dirty="0"/>
              <a:t>6</a:t>
            </a:r>
            <a:r>
              <a:rPr lang="zh-CN" altLang="en-US" b="1" dirty="0"/>
              <a:t>月</a:t>
            </a:r>
            <a:r>
              <a:rPr lang="en-US" altLang="zh-CN" b="1" dirty="0"/>
              <a:t>-2023</a:t>
            </a:r>
            <a:r>
              <a:rPr lang="zh-CN" altLang="en-US" b="1" dirty="0"/>
              <a:t>年</a:t>
            </a:r>
            <a:r>
              <a:rPr lang="zh-CN" altLang="en-US" dirty="0"/>
              <a:t>六月</a:t>
            </a:r>
            <a:endParaRPr lang="zh-CN" altLang="en-US" dirty="0"/>
          </a:p>
          <a:p>
            <a:pPr marL="0" lvl="0" indent="355600" eaLnBrk="0" fontAlgn="base" hangingPunct="0">
              <a:lnSpc>
                <a:spcPct val="100000"/>
              </a:lnSpc>
              <a:spcBef>
                <a:spcPct val="0"/>
              </a:spcBef>
              <a:spcAft>
                <a:spcPct val="0"/>
              </a:spcAft>
              <a:buClrTx/>
              <a:buSzTx/>
              <a:buNone/>
            </a:pPr>
            <a:r>
              <a:rPr lang="zh-CN" altLang="en-US" dirty="0"/>
              <a:t>关键词：打开全国市场，提高市场占有率</a:t>
            </a:r>
            <a:endParaRPr lang="zh-CN" altLang="en-US" dirty="0"/>
          </a:p>
          <a:p>
            <a:pPr marL="0" lvl="0" indent="355600" eaLnBrk="0" fontAlgn="base" hangingPunct="0">
              <a:lnSpc>
                <a:spcPct val="100000"/>
              </a:lnSpc>
              <a:spcBef>
                <a:spcPct val="0"/>
              </a:spcBef>
              <a:spcAft>
                <a:spcPct val="0"/>
              </a:spcAft>
              <a:buClrTx/>
              <a:buSzTx/>
              <a:buNone/>
            </a:pPr>
            <a:r>
              <a:rPr lang="zh-CN" altLang="en-US" dirty="0"/>
              <a:t>通过在起步和扩展阶段的发展，我公司在成熟阶段的营销重点是改良产品，     升级产品功能和软件服务稳定市场占有率，维护已有的市场地位，具体来说就是进一步更新产品的功能，例同时完善全国管理系统，打造智能化、信息化管理，通过各种改进措施延长产品寿命周期，以获得尽可能高的收益率，同时开辟更广泛的用户渠道，扩大产品市场，刺激销售，继续提高市场占有率，最终打开全国市场，实现全国信息统一管理，逐步实现中国医疗保健智能化的目标。</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1000"/>
                                        <p:tgtEl>
                                          <p:spTgt spid="8">
                                            <p:txEl>
                                              <p:pRg st="3" end="3"/>
                                            </p:txEl>
                                          </p:spTgt>
                                        </p:tgtEl>
                                      </p:cBhvr>
                                    </p:animEffect>
                                    <p:anim calcmode="lin" valueType="num">
                                      <p:cBhvr>
                                        <p:cTn id="3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animEffect transition="in" filter="fade">
                                      <p:cBhvr>
                                        <p:cTn id="49" dur="1000"/>
                                        <p:tgtEl>
                                          <p:spTgt spid="8">
                                            <p:txEl>
                                              <p:pRg st="5" end="5"/>
                                            </p:txEl>
                                          </p:spTgt>
                                        </p:tgtEl>
                                      </p:cBhvr>
                                    </p:animEffect>
                                    <p:anim calcmode="lin" valueType="num">
                                      <p:cBhvr>
                                        <p:cTn id="5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 设计专利</a:t>
            </a:r>
            <a:endParaRPr lang="zh-CN" altLang="en-US" dirty="0"/>
          </a:p>
        </p:txBody>
      </p:sp>
      <p:sp>
        <p:nvSpPr>
          <p:cNvPr id="3" name="内容占位符 2"/>
          <p:cNvSpPr>
            <a:spLocks noGrp="1"/>
          </p:cNvSpPr>
          <p:nvPr>
            <p:ph idx="1"/>
          </p:nvPr>
        </p:nvSpPr>
        <p:spPr/>
        <p:txBody>
          <a:bodyPr>
            <a:normAutofit fontScale="85000" lnSpcReduction="20000"/>
          </a:bodyPr>
          <a:lstStyle/>
          <a:p>
            <a:pPr marL="0" lvl="0" indent="71755" fontAlgn="base">
              <a:lnSpc>
                <a:spcPct val="100000"/>
              </a:lnSpc>
              <a:spcBef>
                <a:spcPct val="0"/>
              </a:spcBef>
              <a:spcAft>
                <a:spcPct val="0"/>
              </a:spcAft>
              <a:buClrTx/>
              <a:buSzTx/>
              <a:buNone/>
              <a:tabLst>
                <a:tab pos="5513070" algn="l"/>
              </a:tabLst>
            </a:pPr>
            <a:r>
              <a:rPr lang="en-US" altLang="zh-CN" dirty="0">
                <a:ea typeface="Times New Roman" panose="02020603050405020304" pitchFamily="18" charset="0"/>
                <a:cs typeface="宋体" panose="02010600030101010101" pitchFamily="2" charset="-122"/>
              </a:rPr>
              <a:t>*</a:t>
            </a:r>
            <a:r>
              <a:rPr lang="zh-CN" altLang="en-US" dirty="0">
                <a:cs typeface="宋体" panose="02010600030101010101" pitchFamily="2" charset="-122"/>
              </a:rPr>
              <a:t>学校：南昌大学</a:t>
            </a:r>
            <a:r>
              <a:rPr lang="zh-CN" altLang="en-US" dirty="0">
                <a:latin typeface="Times New Roman" panose="02020603050405020304" pitchFamily="18" charset="0"/>
                <a:cs typeface="Times New Roman" panose="02020603050405020304" pitchFamily="18" charset="0"/>
              </a:rPr>
              <a:t>        </a:t>
            </a:r>
            <a:r>
              <a:rPr lang="zh-CN" altLang="en-US" dirty="0">
                <a:ea typeface="Times New Roman" panose="02020603050405020304" pitchFamily="18" charset="0"/>
                <a:cs typeface="宋体" panose="02010600030101010101" pitchFamily="2" charset="-122"/>
              </a:rPr>
              <a:t>*</a:t>
            </a:r>
            <a:r>
              <a:rPr lang="zh-CN" altLang="en-US" dirty="0">
                <a:cs typeface="宋体" panose="02010600030101010101" pitchFamily="2" charset="-122"/>
              </a:rPr>
              <a:t>项目：</a:t>
            </a:r>
            <a:r>
              <a:rPr lang="en-US" altLang="zh-CN" dirty="0">
                <a:cs typeface="宋体" panose="02010600030101010101" pitchFamily="2" charset="-122"/>
              </a:rPr>
              <a:t>I Call</a:t>
            </a:r>
            <a:r>
              <a:rPr lang="en-US" altLang="zh-CN" dirty="0">
                <a:ea typeface="Times New Roman" panose="02020603050405020304" pitchFamily="18" charset="0"/>
                <a:cs typeface="宋体" panose="02010600030101010101" pitchFamily="2" charset="-122"/>
              </a:rPr>
              <a:t> </a:t>
            </a:r>
            <a:endParaRPr lang="en-US" altLang="zh-CN" dirty="0">
              <a:cs typeface="宋体" panose="02010600030101010101" pitchFamily="2" charset="-122"/>
            </a:endParaRPr>
          </a:p>
          <a:p>
            <a:pPr marL="0" lvl="0" indent="71755" eaLnBrk="0" fontAlgn="base" hangingPunct="0">
              <a:lnSpc>
                <a:spcPct val="100000"/>
              </a:lnSpc>
              <a:spcBef>
                <a:spcPct val="0"/>
              </a:spcBef>
              <a:spcAft>
                <a:spcPct val="0"/>
              </a:spcAft>
              <a:buClrTx/>
              <a:buSzTx/>
              <a:buNone/>
              <a:tabLst>
                <a:tab pos="5513070" algn="l"/>
              </a:tabLst>
            </a:pPr>
            <a:r>
              <a:rPr lang="en-US" altLang="zh-CN" dirty="0">
                <a:latin typeface="Calibri" panose="020F0502020204030204" pitchFamily="34" charset="0"/>
                <a:ea typeface="Times New Roman" panose="02020603050405020304" pitchFamily="18" charset="0"/>
                <a:cs typeface="Times New Roman" panose="02020603050405020304" pitchFamily="18" charset="0"/>
              </a:rPr>
              <a:t>*</a:t>
            </a:r>
            <a:r>
              <a:rPr lang="zh-CN" altLang="en-US" dirty="0">
                <a:latin typeface="Calibri" panose="020F0502020204030204" pitchFamily="34" charset="0"/>
                <a:ea typeface="Calibri" panose="020F0502020204030204" pitchFamily="34" charset="0"/>
                <a:cs typeface="宋体" panose="02010600030101010101" pitchFamily="2" charset="-122"/>
              </a:rPr>
              <a:t>队长：邓文浩</a:t>
            </a:r>
            <a:r>
              <a:rPr lang="zh-CN" altLang="en-US" dirty="0">
                <a:latin typeface="Calibri" panose="020F0502020204030204" pitchFamily="34" charset="0"/>
                <a:cs typeface="Times New Roman" panose="02020603050405020304" pitchFamily="18" charset="0"/>
              </a:rPr>
              <a:t>    </a:t>
            </a:r>
            <a:r>
              <a:rPr lang="zh-CN" altLang="en-US" dirty="0">
                <a:latin typeface="Calibri" panose="020F0502020204030204" pitchFamily="34" charset="0"/>
                <a:ea typeface="Calibri" panose="020F0502020204030204" pitchFamily="34" charset="0"/>
                <a:cs typeface="宋体" panose="02010600030101010101" pitchFamily="2" charset="-122"/>
              </a:rPr>
              <a:t>团队成员：周亮、杨顺雄、张伟、胡展程、钟彩玲、郭川、王紫薇、罗威</a:t>
            </a:r>
            <a:endParaRPr lang="zh-CN" altLang="en-US" dirty="0">
              <a:latin typeface="Arial" panose="020B0604020202020204" pitchFamily="34" charset="0"/>
              <a:cs typeface="宋体" panose="02010600030101010101" pitchFamily="2" charset="-122"/>
            </a:endParaRPr>
          </a:p>
          <a:p>
            <a:pPr marL="0" lvl="0" indent="71755" eaLnBrk="0" fontAlgn="base" hangingPunct="0">
              <a:lnSpc>
                <a:spcPct val="100000"/>
              </a:lnSpc>
              <a:spcBef>
                <a:spcPct val="0"/>
              </a:spcBef>
              <a:spcAft>
                <a:spcPct val="0"/>
              </a:spcAft>
              <a:buClrTx/>
              <a:buSzTx/>
              <a:buNone/>
              <a:tabLst>
                <a:tab pos="5513070" algn="l"/>
              </a:tabLst>
            </a:pPr>
            <a:r>
              <a:rPr lang="zh-CN" altLang="en-US" dirty="0">
                <a:latin typeface="Calibri" panose="020F0502020204030204" pitchFamily="34" charset="0"/>
                <a:ea typeface="Times New Roman" panose="02020603050405020304" pitchFamily="18" charset="0"/>
                <a:cs typeface="Times New Roman" panose="02020603050405020304" pitchFamily="18" charset="0"/>
              </a:rPr>
              <a:t>*</a:t>
            </a:r>
            <a:r>
              <a:rPr lang="zh-CN" altLang="en-US" dirty="0">
                <a:latin typeface="Calibri" panose="020F0502020204030204" pitchFamily="34" charset="0"/>
                <a:ea typeface="Calibri" panose="020F0502020204030204" pitchFamily="34" charset="0"/>
                <a:cs typeface="宋体" panose="02010600030101010101" pitchFamily="2" charset="-122"/>
              </a:rPr>
              <a:t>本次专利拟申请类型（可多选）：	发明专利√□	实用新型□	外观专利□</a:t>
            </a:r>
            <a:endParaRPr lang="zh-CN" altLang="en-US" dirty="0">
              <a:latin typeface="Arial" panose="020B0604020202020204" pitchFamily="34" charset="0"/>
              <a:cs typeface="宋体" panose="02010600030101010101" pitchFamily="2" charset="-122"/>
            </a:endParaRPr>
          </a:p>
          <a:p>
            <a:pPr marL="0" lvl="0" indent="71755" eaLnBrk="0" fontAlgn="base" hangingPunct="0">
              <a:lnSpc>
                <a:spcPct val="100000"/>
              </a:lnSpc>
              <a:spcBef>
                <a:spcPct val="0"/>
              </a:spcBef>
              <a:spcAft>
                <a:spcPct val="0"/>
              </a:spcAft>
              <a:buClrTx/>
              <a:buSzTx/>
              <a:buNone/>
              <a:tabLst>
                <a:tab pos="5513070" algn="l"/>
              </a:tabLst>
            </a:pPr>
            <a:r>
              <a:rPr lang="zh-CN" altLang="en-US" b="1" dirty="0">
                <a:latin typeface="Calibri" panose="020F0502020204030204" pitchFamily="34" charset="0"/>
                <a:ea typeface="Calibri" panose="020F0502020204030204" pitchFamily="34" charset="0"/>
                <a:cs typeface="宋体" panose="02010600030101010101" pitchFamily="2" charset="-122"/>
              </a:rPr>
              <a:t>说明书</a:t>
            </a:r>
            <a:r>
              <a:rPr lang="zh-CN" altLang="en-US" b="1" i="1" dirty="0">
                <a:latin typeface="Calibri" panose="020F0502020204030204" pitchFamily="34" charset="0"/>
                <a:ea typeface="Calibri" panose="020F0502020204030204" pitchFamily="34" charset="0"/>
                <a:cs typeface="宋体" panose="02010600030101010101" pitchFamily="2" charset="-122"/>
              </a:rPr>
              <a:t>（非法律效力，但要让其他人能明白和按操作完成）</a:t>
            </a:r>
            <a:endParaRPr lang="zh-CN" altLang="en-US" dirty="0">
              <a:cs typeface="宋体" panose="02010600030101010101" pitchFamily="2" charset="-122"/>
            </a:endParaRPr>
          </a:p>
          <a:p>
            <a:pPr marL="0" lvl="0" indent="71755" eaLnBrk="0" fontAlgn="base" hangingPunct="0">
              <a:lnSpc>
                <a:spcPct val="100000"/>
              </a:lnSpc>
              <a:spcBef>
                <a:spcPct val="0"/>
              </a:spcBef>
              <a:spcAft>
                <a:spcPct val="0"/>
              </a:spcAft>
              <a:buClrTx/>
              <a:buSzTx/>
              <a:buNone/>
              <a:tabLst>
                <a:tab pos="5513070" algn="l"/>
              </a:tabLst>
            </a:pPr>
            <a:r>
              <a:rPr lang="zh-CN" altLang="en-US" dirty="0">
                <a:ea typeface="Times New Roman" panose="02020603050405020304" pitchFamily="18" charset="0"/>
                <a:cs typeface="宋体" panose="02010600030101010101" pitchFamily="2" charset="-122"/>
              </a:rPr>
              <a:t>*</a:t>
            </a:r>
            <a:r>
              <a:rPr lang="en-US" altLang="zh-CN" dirty="0">
                <a:ea typeface="Times New Roman" panose="02020603050405020304" pitchFamily="18" charset="0"/>
                <a:cs typeface="宋体" panose="02010600030101010101" pitchFamily="2" charset="-122"/>
              </a:rPr>
              <a:t>1</a:t>
            </a:r>
            <a:r>
              <a:rPr lang="zh-CN" altLang="en-US" dirty="0">
                <a:cs typeface="宋体" panose="02010600030101010101" pitchFamily="2" charset="-122"/>
              </a:rPr>
              <a:t>、</a:t>
            </a:r>
            <a:r>
              <a:rPr lang="zh-CN" altLang="en-US" b="1" dirty="0">
                <a:cs typeface="宋体" panose="02010600030101010101" pitchFamily="2" charset="-122"/>
              </a:rPr>
              <a:t>专利名称</a:t>
            </a:r>
            <a:r>
              <a:rPr lang="zh-CN" altLang="en-US" b="1" i="1" dirty="0">
                <a:solidFill>
                  <a:srgbClr val="FF0000"/>
                </a:solidFill>
                <a:cs typeface="宋体" panose="02010600030101010101" pitchFamily="2" charset="-122"/>
              </a:rPr>
              <a:t>（</a:t>
            </a:r>
            <a:r>
              <a:rPr lang="en-US" altLang="zh-CN" b="1" i="1" dirty="0">
                <a:solidFill>
                  <a:srgbClr val="FF0000"/>
                </a:solidFill>
                <a:ea typeface="Times New Roman" panose="02020603050405020304" pitchFamily="18" charset="0"/>
                <a:cs typeface="宋体" panose="02010600030101010101" pitchFamily="2" charset="-122"/>
              </a:rPr>
              <a:t>24</a:t>
            </a:r>
            <a:r>
              <a:rPr lang="zh-CN" altLang="en-US" b="1" i="1" dirty="0">
                <a:solidFill>
                  <a:srgbClr val="FF0000"/>
                </a:solidFill>
                <a:cs typeface="宋体" panose="02010600030101010101" pitchFamily="2" charset="-122"/>
              </a:rPr>
              <a:t>字内）</a:t>
            </a:r>
            <a:r>
              <a:rPr lang="zh-CN" altLang="en-US" dirty="0">
                <a:cs typeface="宋体" panose="02010600030101010101" pitchFamily="2" charset="-122"/>
              </a:rPr>
              <a:t>：</a:t>
            </a:r>
            <a:r>
              <a:rPr lang="zh-CN" altLang="en-US" dirty="0">
                <a:latin typeface="Arial" panose="020B0604020202020204" pitchFamily="34" charset="0"/>
                <a:cs typeface="Times New Roman" panose="02020603050405020304" pitchFamily="18" charset="0"/>
              </a:rPr>
              <a:t>基于</a:t>
            </a:r>
            <a:r>
              <a:rPr lang="en-US" altLang="zh-CN" dirty="0">
                <a:latin typeface="Arial" panose="020B0604020202020204" pitchFamily="34" charset="0"/>
                <a:cs typeface="Times New Roman" panose="02020603050405020304" pitchFamily="18" charset="0"/>
              </a:rPr>
              <a:t>GPS</a:t>
            </a:r>
            <a:r>
              <a:rPr lang="zh-CN" altLang="en-US" dirty="0">
                <a:latin typeface="Arial" panose="020B0604020202020204" pitchFamily="34" charset="0"/>
                <a:cs typeface="Times New Roman" panose="02020603050405020304" pitchFamily="18" charset="0"/>
              </a:rPr>
              <a:t>定位系统的即时通讯工具的设计与实验。</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b="1" dirty="0">
                <a:latin typeface="Calibri" panose="020F0502020204030204" pitchFamily="34" charset="0"/>
                <a:ea typeface="Calibri" panose="020F0502020204030204" pitchFamily="34" charset="0"/>
                <a:cs typeface="宋体" panose="02010600030101010101" pitchFamily="2" charset="-122"/>
              </a:rPr>
              <a:t>*</a:t>
            </a:r>
            <a:r>
              <a:rPr lang="en-US" altLang="zh-CN" b="1" dirty="0">
                <a:latin typeface="Calibri" panose="020F0502020204030204" pitchFamily="34" charset="0"/>
                <a:ea typeface="Calibri" panose="020F0502020204030204" pitchFamily="34" charset="0"/>
                <a:cs typeface="宋体" panose="02010600030101010101" pitchFamily="2" charset="-122"/>
              </a:rPr>
              <a:t>2</a:t>
            </a:r>
            <a:r>
              <a:rPr lang="zh-CN" altLang="en-US" b="1" dirty="0">
                <a:latin typeface="Calibri" panose="020F0502020204030204" pitchFamily="34" charset="0"/>
                <a:ea typeface="Calibri" panose="020F0502020204030204" pitchFamily="34" charset="0"/>
                <a:cs typeface="宋体" panose="02010600030101010101" pitchFamily="2" charset="-122"/>
              </a:rPr>
              <a:t>、技术领域：</a:t>
            </a:r>
            <a:r>
              <a:rPr lang="zh-CN" altLang="en-US" dirty="0">
                <a:latin typeface="Arial" panose="020B0604020202020204" pitchFamily="34" charset="0"/>
                <a:cs typeface="Times New Roman" panose="02020603050405020304" pitchFamily="18" charset="0"/>
              </a:rPr>
              <a:t>本发明涉及通信、</a:t>
            </a:r>
            <a:r>
              <a:rPr lang="en-US" altLang="zh-CN" dirty="0">
                <a:latin typeface="Arial" panose="020B0604020202020204" pitchFamily="34" charset="0"/>
                <a:cs typeface="Times New Roman" panose="02020603050405020304" pitchFamily="18" charset="0"/>
              </a:rPr>
              <a:t>GPS</a:t>
            </a:r>
            <a:r>
              <a:rPr lang="zh-CN" altLang="en-US" dirty="0">
                <a:latin typeface="Arial" panose="020B0604020202020204" pitchFamily="34" charset="0"/>
                <a:cs typeface="Times New Roman" panose="02020603050405020304" pitchFamily="18" charset="0"/>
              </a:rPr>
              <a:t>定位系统、辅助算法技术、</a:t>
            </a:r>
            <a:r>
              <a:rPr lang="en-US" altLang="zh-CN" dirty="0">
                <a:latin typeface="Arial" panose="020B0604020202020204" pitchFamily="34" charset="0"/>
                <a:cs typeface="Times New Roman" panose="02020603050405020304" pitchFamily="18" charset="0"/>
              </a:rPr>
              <a:t>app</a:t>
            </a:r>
            <a:r>
              <a:rPr lang="zh-CN" altLang="en-US" dirty="0">
                <a:latin typeface="Arial" panose="020B0604020202020204" pitchFamily="34" charset="0"/>
                <a:cs typeface="Times New Roman" panose="02020603050405020304" pitchFamily="18" charset="0"/>
              </a:rPr>
              <a:t>制作领域。</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dirty="0">
                <a:cs typeface="宋体" panose="02010600030101010101" pitchFamily="2" charset="-122"/>
              </a:rPr>
              <a:t>*</a:t>
            </a:r>
            <a:r>
              <a:rPr lang="en-US" altLang="zh-CN" dirty="0">
                <a:cs typeface="宋体" panose="02010600030101010101" pitchFamily="2" charset="-122"/>
              </a:rPr>
              <a:t>3</a:t>
            </a:r>
            <a:r>
              <a:rPr lang="zh-CN" altLang="en-US" dirty="0">
                <a:cs typeface="宋体" panose="02010600030101010101" pitchFamily="2" charset="-122"/>
              </a:rPr>
              <a:t>、技术背景：</a:t>
            </a:r>
            <a:r>
              <a:rPr lang="zh-CN" altLang="en-US" dirty="0">
                <a:latin typeface="Arial" panose="020B0604020202020204" pitchFamily="34" charset="0"/>
                <a:cs typeface="Times New Roman" panose="02020603050405020304" pitchFamily="18" charset="0"/>
              </a:rPr>
              <a:t>我们多了</a:t>
            </a:r>
            <a:r>
              <a:rPr lang="en-US" altLang="zh-CN" dirty="0">
                <a:latin typeface="Arial" panose="020B0604020202020204" pitchFamily="34" charset="0"/>
                <a:cs typeface="Times New Roman" panose="02020603050405020304" pitchFamily="18" charset="0"/>
              </a:rPr>
              <a:t>GPS</a:t>
            </a:r>
            <a:r>
              <a:rPr lang="zh-CN" altLang="en-US" dirty="0">
                <a:latin typeface="Arial" panose="020B0604020202020204" pitchFamily="34" charset="0"/>
                <a:cs typeface="Times New Roman" panose="02020603050405020304" pitchFamily="18" charset="0"/>
              </a:rPr>
              <a:t>定位系统与即使的语音拨号系统和插入了一些类似于微信小游戏的有奖活动（我们通过调用百度地图的</a:t>
            </a:r>
            <a:r>
              <a:rPr lang="en-US" altLang="zh-CN" dirty="0">
                <a:latin typeface="Arial" panose="020B0604020202020204" pitchFamily="34" charset="0"/>
                <a:cs typeface="Times New Roman" panose="02020603050405020304" pitchFamily="18" charset="0"/>
              </a:rPr>
              <a:t>API</a:t>
            </a:r>
            <a:r>
              <a:rPr lang="zh-CN" altLang="en-US" dirty="0">
                <a:latin typeface="Arial" panose="020B0604020202020204" pitchFamily="34" charset="0"/>
                <a:cs typeface="Times New Roman" panose="02020603050405020304" pitchFamily="18" charset="0"/>
              </a:rPr>
              <a:t>和获取定位的代码，方式有上网和图书馆查阅）</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b="1" dirty="0">
                <a:cs typeface="宋体" panose="02010600030101010101" pitchFamily="2" charset="-122"/>
              </a:rPr>
              <a:t>*</a:t>
            </a:r>
            <a:r>
              <a:rPr lang="en-US" altLang="zh-CN" b="1" dirty="0">
                <a:cs typeface="宋体" panose="02010600030101010101" pitchFamily="2" charset="-122"/>
              </a:rPr>
              <a:t>4</a:t>
            </a:r>
            <a:r>
              <a:rPr lang="zh-CN" altLang="en-US" b="1" dirty="0">
                <a:cs typeface="宋体" panose="02010600030101010101" pitchFamily="2" charset="-122"/>
              </a:rPr>
              <a:t>、发明内容：</a:t>
            </a:r>
            <a:r>
              <a:rPr lang="zh-CN" altLang="en-US" dirty="0">
                <a:latin typeface="Arial" panose="020B0604020202020204" pitchFamily="34" charset="0"/>
                <a:cs typeface="Times New Roman" panose="02020603050405020304" pitchFamily="18" charset="0"/>
              </a:rPr>
              <a:t>本发明提供了一种我们的项目是基于现在快递的过程繁琐而简便得的工具，我们做到更加简便快捷的去除工程中的人工化</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dirty="0">
                <a:latin typeface="Arial" panose="020B0604020202020204" pitchFamily="34" charset="0"/>
                <a:cs typeface="Times New Roman" panose="02020603050405020304" pitchFamily="18" charset="0"/>
              </a:rPr>
              <a:t>我们的规划于借用百度等的代码与自己用数字结构，</a:t>
            </a:r>
            <a:r>
              <a:rPr lang="en-US" altLang="zh-CN" dirty="0">
                <a:latin typeface="Arial" panose="020B0604020202020204" pitchFamily="34" charset="0"/>
                <a:cs typeface="Times New Roman" panose="02020603050405020304" pitchFamily="18" charset="0"/>
              </a:rPr>
              <a:t>32</a:t>
            </a:r>
            <a:r>
              <a:rPr lang="zh-CN" altLang="en-US" dirty="0">
                <a:latin typeface="Arial" panose="020B0604020202020204" pitchFamily="34" charset="0"/>
                <a:cs typeface="Times New Roman" panose="02020603050405020304" pitchFamily="18" charset="0"/>
              </a:rPr>
              <a:t>写出的代码写出自己的程序，后期制作成</a:t>
            </a:r>
            <a:r>
              <a:rPr lang="en-US" altLang="zh-CN" dirty="0">
                <a:latin typeface="Arial" panose="020B0604020202020204" pitchFamily="34" charset="0"/>
                <a:cs typeface="Times New Roman" panose="02020603050405020304" pitchFamily="18" charset="0"/>
              </a:rPr>
              <a:t>APP</a:t>
            </a:r>
            <a:r>
              <a:rPr lang="zh-CN" altLang="en-US" dirty="0">
                <a:latin typeface="Arial" panose="020B0604020202020204" pitchFamily="34" charset="0"/>
                <a:cs typeface="Times New Roman" panose="02020603050405020304" pitchFamily="18" charset="0"/>
              </a:rPr>
              <a:t>。</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b="1" dirty="0">
                <a:latin typeface="Calibri" panose="020F0502020204030204" pitchFamily="34" charset="0"/>
                <a:ea typeface="Calibri" panose="020F0502020204030204" pitchFamily="34" charset="0"/>
                <a:cs typeface="宋体" panose="02010600030101010101" pitchFamily="2" charset="-122"/>
              </a:rPr>
              <a:t>*</a:t>
            </a:r>
            <a:r>
              <a:rPr lang="en-US" altLang="zh-CN" b="1" dirty="0">
                <a:latin typeface="Calibri" panose="020F0502020204030204" pitchFamily="34" charset="0"/>
                <a:ea typeface="Calibri" panose="020F0502020204030204" pitchFamily="34" charset="0"/>
                <a:cs typeface="宋体" panose="02010600030101010101" pitchFamily="2" charset="-122"/>
              </a:rPr>
              <a:t>5</a:t>
            </a:r>
            <a:r>
              <a:rPr lang="zh-CN" altLang="en-US" b="1" dirty="0">
                <a:latin typeface="Calibri" panose="020F0502020204030204" pitchFamily="34" charset="0"/>
                <a:ea typeface="Calibri" panose="020F0502020204030204" pitchFamily="34" charset="0"/>
                <a:cs typeface="宋体" panose="02010600030101010101" pitchFamily="2" charset="-122"/>
              </a:rPr>
              <a:t>、技术方案：</a:t>
            </a:r>
            <a:r>
              <a:rPr lang="zh-CN" altLang="en-US" dirty="0">
                <a:latin typeface="Arial" panose="020B0604020202020204" pitchFamily="34" charset="0"/>
                <a:cs typeface="Times New Roman" panose="02020603050405020304" pitchFamily="18" charset="0"/>
              </a:rPr>
              <a:t>本发明所采用的技术方案是：我们的专利主要是一种</a:t>
            </a:r>
            <a:r>
              <a:rPr lang="en-US" altLang="zh-CN" dirty="0">
                <a:latin typeface="Arial" panose="020B0604020202020204" pitchFamily="34" charset="0"/>
                <a:cs typeface="Times New Roman" panose="02020603050405020304" pitchFamily="18" charset="0"/>
              </a:rPr>
              <a:t>APP</a:t>
            </a:r>
            <a:r>
              <a:rPr lang="zh-CN" altLang="en-US" dirty="0">
                <a:latin typeface="Arial" panose="020B0604020202020204" pitchFamily="34" charset="0"/>
                <a:cs typeface="Times New Roman" panose="02020603050405020304" pitchFamily="18" charset="0"/>
              </a:rPr>
              <a:t>和一种辅</a:t>
            </a:r>
            <a:endParaRPr lang="zh-CN" altLang="en-US" dirty="0">
              <a:latin typeface="Arial" panose="020B0604020202020204" pitchFamily="34" charset="0"/>
              <a:cs typeface="Times New Roman" panose="02020603050405020304" pitchFamily="18" charset="0"/>
            </a:endParaRPr>
          </a:p>
          <a:p>
            <a:pPr marL="0" lvl="0" indent="71755" eaLnBrk="0" fontAlgn="base" hangingPunct="0">
              <a:lnSpc>
                <a:spcPct val="100000"/>
              </a:lnSpc>
              <a:spcBef>
                <a:spcPct val="0"/>
              </a:spcBef>
              <a:spcAft>
                <a:spcPct val="0"/>
              </a:spcAft>
              <a:buClrTx/>
              <a:buSzTx/>
              <a:buNone/>
              <a:tabLst>
                <a:tab pos="5513070" algn="l"/>
              </a:tabLst>
            </a:pPr>
            <a:r>
              <a:rPr lang="zh-CN" altLang="en-US" dirty="0">
                <a:latin typeface="Arial" panose="020B0604020202020204" pitchFamily="34" charset="0"/>
                <a:cs typeface="Times New Roman" panose="02020603050405020304" pitchFamily="18" charset="0"/>
              </a:rPr>
              <a:t>助算法的研究与设计，我们与现有的区别在于我们减少了过程中人工电话的麻烦，加快了每个员工的安全和效率，让每一份快递更加便捷，我们还增加了娱乐，可以吸引更多人。</a:t>
            </a:r>
            <a:endParaRPr lang="zh-CN" altLang="en-US" dirty="0">
              <a:latin typeface="Arial" panose="020B0604020202020204" pitchFamily="34" charset="0"/>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rot="19740000">
            <a:off x="-1649095" y="603885"/>
            <a:ext cx="8686800" cy="1306830"/>
          </a:xfrm>
        </p:spPr>
        <p:txBody>
          <a:bodyPr/>
          <a:lstStyle/>
          <a:p>
            <a:pPr algn="ctr"/>
            <a:r>
              <a:rPr lang="zh-CN" altLang="en-US" sz="2800" dirty="0"/>
              <a:t>   体验一波获取定位</a:t>
            </a:r>
            <a:endParaRPr lang="zh-CN" altLang="en-US" sz="2800" dirty="0"/>
          </a:p>
        </p:txBody>
      </p:sp>
      <p:pic>
        <p:nvPicPr>
          <p:cNvPr id="2" name="图片 1"/>
          <p:cNvPicPr>
            <a:picLocks noChangeAspect="1"/>
          </p:cNvPicPr>
          <p:nvPr/>
        </p:nvPicPr>
        <p:blipFill>
          <a:blip r:embed="rId1"/>
          <a:stretch>
            <a:fillRect/>
          </a:stretch>
        </p:blipFill>
        <p:spPr>
          <a:xfrm>
            <a:off x="4371340" y="357505"/>
            <a:ext cx="4723765" cy="6142990"/>
          </a:xfrm>
          <a:prstGeom prst="rect">
            <a:avLst/>
          </a:prstGeom>
        </p:spPr>
      </p:pic>
      <p:sp>
        <p:nvSpPr>
          <p:cNvPr id="3" name="文本框 2"/>
          <p:cNvSpPr txBox="1"/>
          <p:nvPr/>
        </p:nvSpPr>
        <p:spPr>
          <a:xfrm>
            <a:off x="782955" y="532130"/>
            <a:ext cx="897890" cy="521970"/>
          </a:xfrm>
          <a:prstGeom prst="rect">
            <a:avLst/>
          </a:prstGeom>
          <a:noFill/>
          <a:ln>
            <a:solidFill>
              <a:schemeClr val="bg2"/>
            </a:solidFill>
          </a:ln>
        </p:spPr>
        <p:txBody>
          <a:bodyPr wrap="none" rtlCol="0" anchor="t" anchorCtr="1">
            <a:spAutoFit/>
          </a:bodyPr>
          <a:p>
            <a:r>
              <a:rPr lang="zh-CN" altLang="en-US" sz="2800" b="1" dirty="0">
                <a:solidFill>
                  <a:schemeClr val="accent1"/>
                </a:solidFill>
                <a:sym typeface="+mn-ea"/>
              </a:rPr>
              <a:t>六、</a:t>
            </a:r>
            <a:endParaRPr lang="zh-CN" altLang="en-US" sz="2800" b="1" dirty="0" smtClean="0">
              <a:solidFill>
                <a:schemeClr val="accent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   谢谢！</a:t>
            </a:r>
            <a:endParaRPr lang="zh-CN" altLang="en-US" dirty="0"/>
          </a:p>
        </p:txBody>
      </p:sp>
      <p:sp>
        <p:nvSpPr>
          <p:cNvPr id="5" name="文本占位符 4"/>
          <p:cNvSpPr>
            <a:spLocks noGrp="1"/>
          </p:cNvSpPr>
          <p:nvPr>
            <p:ph type="body" idx="1"/>
          </p:nvPr>
        </p:nvSpPr>
        <p:spPr/>
        <p:txBody>
          <a:bodyPr/>
          <a:lstStyle/>
          <a:p>
            <a:pPr algn="ctr"/>
            <a:r>
              <a:rPr lang="en-US" altLang="zh-CN" dirty="0"/>
              <a:t>THANK</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51125" y="2292350"/>
            <a:ext cx="6185535" cy="3415030"/>
          </a:xfrm>
          <a:prstGeom prst="rect">
            <a:avLst/>
          </a:prstGeom>
          <a:noFill/>
          <a:ln>
            <a:solidFill>
              <a:schemeClr val="bg2"/>
            </a:solidFill>
          </a:ln>
        </p:spPr>
        <p:txBody>
          <a:bodyPr wrap="square" rtlCol="0" anchor="t" anchorCtr="1">
            <a:spAutoFit/>
          </a:bodyPr>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邓文浩：负责项目管理与插件开发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12</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      </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周亮：初步撰写需求解决方案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杨顺雄：详细地描述需求与市场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张伟：撰写专利说明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胡展程：介绍</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PPT</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的编辑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钟彩玲：确定商业模式和运营方案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郭川：功能的拓展与推广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王紫薇：统一</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PPT</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风格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11</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a:p>
            <a:pPr marL="0" lvl="0" indent="71755" eaLnBrk="0" fontAlgn="base" hangingPunct="0">
              <a:lnSpc>
                <a:spcPct val="100000"/>
              </a:lnSpc>
              <a:spcBef>
                <a:spcPct val="0"/>
              </a:spcBef>
              <a:spcAft>
                <a:spcPct val="0"/>
              </a:spcAft>
              <a:buClrTx/>
              <a:buSzTx/>
              <a:buNone/>
              <a:tabLst>
                <a:tab pos="5513070" algn="l"/>
              </a:tabLst>
            </a:pP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罗威：项目与团队未来发展策略         </a:t>
            </a:r>
            <a:r>
              <a:rPr lang="en-US" altLang="zh-CN"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90</a:t>
            </a:r>
            <a:r>
              <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rPr>
              <a:t>分</a:t>
            </a:r>
            <a:endParaRPr lang="zh-CN" altLang="en-US" sz="2400" dirty="0">
              <a:ln w="22225">
                <a:solidFill>
                  <a:schemeClr val="accent2"/>
                </a:solidFill>
                <a:prstDash val="solid"/>
              </a:ln>
              <a:solidFill>
                <a:schemeClr val="accent2">
                  <a:lumMod val="75000"/>
                </a:schemeClr>
              </a:solidFill>
              <a:effectLst/>
              <a:latin typeface="等线" panose="02010600030101010101" charset="-122"/>
              <a:ea typeface="等线" panose="02010600030101010101" charset="-122"/>
              <a:cs typeface="等线" panose="02010600030101010101" charset="-122"/>
              <a:sym typeface="+mn-ea"/>
            </a:endParaRPr>
          </a:p>
        </p:txBody>
      </p:sp>
      <p:sp>
        <p:nvSpPr>
          <p:cNvPr id="7" name="标题 6"/>
          <p:cNvSpPr>
            <a:spLocks noGrp="1"/>
          </p:cNvSpPr>
          <p:nvPr>
            <p:ph type="title"/>
          </p:nvPr>
        </p:nvSpPr>
        <p:spPr>
          <a:xfrm>
            <a:off x="-1893886" y="6350"/>
            <a:ext cx="8686800" cy="2286000"/>
          </a:xfrm>
        </p:spPr>
        <p:txBody>
          <a:bodyPr/>
          <a:p>
            <a:pPr algn="ctr"/>
            <a:r>
              <a:rPr lang="zh-CN" altLang="en-US" dirty="0"/>
              <a:t>   </a:t>
            </a:r>
            <a:r>
              <a:rPr lang="en-US" altLang="zh-CN" dirty="0"/>
              <a:t>last-</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一 目录</a:t>
            </a:r>
            <a:endParaRPr lang="en-US" dirty="0"/>
          </a:p>
        </p:txBody>
      </p:sp>
      <p:sp>
        <p:nvSpPr>
          <p:cNvPr id="3" name="内容占位符 2"/>
          <p:cNvSpPr>
            <a:spLocks noGrp="1"/>
          </p:cNvSpPr>
          <p:nvPr>
            <p:ph idx="1"/>
          </p:nvPr>
        </p:nvSpPr>
        <p:spPr/>
        <p:txBody>
          <a:bodyPr rtlCol="0">
            <a:normAutofit lnSpcReduction="10000"/>
          </a:bodyPr>
          <a:lstStyle/>
          <a:p>
            <a:pPr rtl="0"/>
            <a:r>
              <a:rPr lang="en-US" dirty="0"/>
              <a:t>1</a:t>
            </a:r>
            <a:r>
              <a:rPr lang="en-US" altLang="zh-CN" dirty="0"/>
              <a:t>.</a:t>
            </a:r>
            <a:r>
              <a:rPr lang="zh-CN" altLang="en-US" dirty="0"/>
              <a:t>项目名称</a:t>
            </a:r>
            <a:endParaRPr lang="en-US" altLang="zh-CN" dirty="0"/>
          </a:p>
          <a:p>
            <a:pPr rtl="0"/>
            <a:endParaRPr lang="en-US" altLang="zh-CN" dirty="0"/>
          </a:p>
          <a:p>
            <a:pPr rtl="0"/>
            <a:r>
              <a:rPr lang="en-US" dirty="0"/>
              <a:t>2</a:t>
            </a:r>
            <a:r>
              <a:rPr lang="en-US" altLang="zh-CN" dirty="0"/>
              <a:t>.</a:t>
            </a:r>
            <a:r>
              <a:rPr lang="zh-CN" altLang="en-US" dirty="0"/>
              <a:t>市场需求及项目功能</a:t>
            </a:r>
            <a:endParaRPr lang="en-US" altLang="zh-CN" dirty="0"/>
          </a:p>
          <a:p>
            <a:pPr rtl="0"/>
            <a:endParaRPr lang="en-US" altLang="zh-CN" dirty="0"/>
          </a:p>
          <a:p>
            <a:pPr rtl="0"/>
            <a:r>
              <a:rPr lang="en-US" dirty="0"/>
              <a:t>3</a:t>
            </a:r>
            <a:r>
              <a:rPr lang="en-US" altLang="zh-CN" dirty="0"/>
              <a:t>.</a:t>
            </a:r>
            <a:r>
              <a:rPr lang="zh-CN" altLang="en-US" dirty="0"/>
              <a:t>商业模式</a:t>
            </a:r>
            <a:endParaRPr lang="en-US" altLang="zh-CN" dirty="0"/>
          </a:p>
          <a:p>
            <a:pPr rtl="0"/>
            <a:endParaRPr lang="en-US" altLang="zh-CN" dirty="0"/>
          </a:p>
          <a:p>
            <a:pPr rtl="0"/>
            <a:r>
              <a:rPr lang="en-US" dirty="0"/>
              <a:t>4</a:t>
            </a:r>
            <a:r>
              <a:rPr lang="en-US" altLang="zh-CN" dirty="0"/>
              <a:t>.</a:t>
            </a:r>
            <a:r>
              <a:rPr lang="zh-CN" altLang="en-US" dirty="0"/>
              <a:t>发展运营方案</a:t>
            </a:r>
            <a:endParaRPr lang="en-US" altLang="zh-CN" dirty="0"/>
          </a:p>
          <a:p>
            <a:pPr rtl="0"/>
            <a:endParaRPr lang="en-US" altLang="zh-CN" dirty="0"/>
          </a:p>
          <a:p>
            <a:pPr rtl="0"/>
            <a:r>
              <a:rPr lang="en-US" dirty="0"/>
              <a:t>5</a:t>
            </a:r>
            <a:r>
              <a:rPr lang="en-US" altLang="zh-CN" dirty="0"/>
              <a:t>.</a:t>
            </a:r>
            <a:r>
              <a:rPr lang="zh-CN" altLang="en-US" dirty="0"/>
              <a:t>设计专利</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二 </a:t>
            </a:r>
            <a:r>
              <a:rPr lang="en-US" altLang="zh-CN" dirty="0"/>
              <a:t> </a:t>
            </a:r>
            <a:r>
              <a:rPr lang="zh-CN" altLang="en-US" dirty="0"/>
              <a:t>项目名称：</a:t>
            </a:r>
            <a:endParaRPr lang="en-US" dirty="0"/>
          </a:p>
        </p:txBody>
      </p:sp>
      <p:sp>
        <p:nvSpPr>
          <p:cNvPr id="3" name="内容占位符 2"/>
          <p:cNvSpPr>
            <a:spLocks noGrp="1"/>
          </p:cNvSpPr>
          <p:nvPr>
            <p:ph idx="1"/>
          </p:nvPr>
        </p:nvSpPr>
        <p:spPr/>
        <p:txBody>
          <a:bodyPr rtlCol="0">
            <a:normAutofit/>
          </a:bodyPr>
          <a:lstStyle/>
          <a:p>
            <a:pPr lvl="8"/>
            <a:r>
              <a:rPr lang="zh-CN" altLang="en-US" sz="7400" b="1" u="sng" dirty="0"/>
              <a:t>外卖利器</a:t>
            </a:r>
            <a:endParaRPr lang="en-US" altLang="zh-CN" sz="2800" b="1" u="sng" dirty="0"/>
          </a:p>
          <a:p>
            <a:pPr marL="1508760" lvl="8" indent="0">
              <a:buNone/>
            </a:pPr>
            <a:r>
              <a:rPr lang="en-US" dirty="0"/>
              <a:t>                                                              </a:t>
            </a:r>
            <a:r>
              <a:rPr lang="zh-CN" altLang="en-US" dirty="0"/>
              <a:t>（外卖及时定位通讯系统）</a:t>
            </a:r>
            <a:endParaRPr lang="en-US" dirty="0"/>
          </a:p>
          <a:p>
            <a:pPr marL="1508760" lvl="8" indent="0">
              <a:buNone/>
            </a:pPr>
            <a:endParaRPr lang="en-US" dirty="0"/>
          </a:p>
          <a:p>
            <a:pPr marL="1508760" lvl="8" indent="0">
              <a:buNone/>
            </a:pPr>
            <a:endParaRPr lang="en-US" dirty="0"/>
          </a:p>
          <a:p>
            <a:pPr marL="1508760" lvl="8" indent="0">
              <a:buNone/>
            </a:pPr>
            <a:endParaRPr lang="en-US" dirty="0"/>
          </a:p>
          <a:p>
            <a:pPr marL="1508760" lvl="8" indent="0">
              <a:buNone/>
            </a:pPr>
            <a:r>
              <a:rPr lang="en-US" dirty="0"/>
              <a:t>                                      </a:t>
            </a:r>
            <a:r>
              <a:rPr lang="en-US" altLang="zh-CN" dirty="0"/>
              <a:t>————————</a:t>
            </a:r>
            <a:r>
              <a:rPr lang="zh-CN" altLang="en-US" dirty="0"/>
              <a:t>让送餐更安全，让下单更放心，让外卖更贴心。</a:t>
            </a:r>
            <a:endParaRPr lang="en-US" dirty="0"/>
          </a:p>
        </p:txBody>
      </p:sp>
      <p:sp>
        <p:nvSpPr>
          <p:cNvPr id="4" name="箭头: 右 3"/>
          <p:cNvSpPr/>
          <p:nvPr/>
        </p:nvSpPr>
        <p:spPr>
          <a:xfrm>
            <a:off x="3934172" y="2636912"/>
            <a:ext cx="45719" cy="45719"/>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华文行楷" panose="02010800040101010101" pitchFamily="2" charset="-122"/>
                <a:ea typeface="华文行楷" panose="02010800040101010101" pitchFamily="2" charset="-122"/>
              </a:rPr>
              <a:t>1.</a:t>
            </a:r>
            <a:r>
              <a:rPr lang="zh-CN" altLang="en-US" dirty="0">
                <a:latin typeface="华文行楷" panose="02010800040101010101" pitchFamily="2" charset="-122"/>
                <a:ea typeface="华文行楷" panose="02010800040101010101" pitchFamily="2" charset="-122"/>
              </a:rPr>
              <a:t>为什么我们要做什么？</a:t>
            </a:r>
            <a:endParaRPr 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1064895" y="1828800"/>
            <a:ext cx="4307840" cy="4191000"/>
          </a:xfrm>
        </p:spPr>
        <p:txBody>
          <a:bodyPr rtlCol="0">
            <a:normAutofit lnSpcReduction="10000"/>
          </a:bodyPr>
          <a:lstStyle/>
          <a:p>
            <a:pPr indent="457200" fontAlgn="auto"/>
            <a:r>
              <a:rPr lang="zh-CN" altLang="en-US" dirty="0">
                <a:sym typeface="Arial" panose="020B0604020202020204" pitchFamily="34" charset="0"/>
              </a:rPr>
              <a:t>订单数量的增加，由送外卖而引起的交通事故也在不断上升，外卖员成为了马路杀手，这是由于他们在骑车送外卖的同时需要给买家打电话，也有的为了赶时间而闯红灯。</a:t>
            </a:r>
            <a:endParaRPr lang="zh-CN" altLang="en-US" dirty="0">
              <a:sym typeface="Arial" panose="020B0604020202020204" pitchFamily="34" charset="0"/>
            </a:endParaRPr>
          </a:p>
          <a:p>
            <a:pPr indent="457200" fontAlgn="auto"/>
            <a:endParaRPr lang="zh-CN" altLang="en-US" dirty="0">
              <a:sym typeface="Arial" panose="020B0604020202020204" pitchFamily="34" charset="0"/>
            </a:endParaRPr>
          </a:p>
          <a:p>
            <a:pPr indent="457200" fontAlgn="auto"/>
            <a:r>
              <a:rPr lang="zh-CN" altLang="en-US" dirty="0">
                <a:sym typeface="Arial" panose="020B0604020202020204" pitchFamily="34" charset="0"/>
              </a:rPr>
              <a:t>我们的项目可以免去外卖员手动拨打电话的环节，并帮助外卖员制定最佳送餐路线，在即将到达时及时通知买家，节省了等待的时间，既可以让外卖员送的更加安全，也可以让买家尽快拿到外卖。</a:t>
            </a:r>
            <a:endParaRPr lang="zh-CN" altLang="en-US" dirty="0">
              <a:sym typeface="Arial" panose="020B0604020202020204" pitchFamily="34" charset="0"/>
            </a:endParaRPr>
          </a:p>
          <a:p>
            <a:pPr rtl="0"/>
            <a:endParaRPr lang="en-US" dirty="0"/>
          </a:p>
        </p:txBody>
      </p:sp>
      <p:pic>
        <p:nvPicPr>
          <p:cNvPr id="4" name="图片 3"/>
          <p:cNvPicPr>
            <a:picLocks noChangeAspect="1"/>
          </p:cNvPicPr>
          <p:nvPr/>
        </p:nvPicPr>
        <p:blipFill>
          <a:blip r:embed="rId1"/>
          <a:stretch>
            <a:fillRect/>
          </a:stretch>
        </p:blipFill>
        <p:spPr>
          <a:xfrm>
            <a:off x="6957695" y="533400"/>
            <a:ext cx="4393565" cy="5923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en-US" altLang="zh-CN" sz="4400" dirty="0">
                <a:latin typeface="华文行楷" panose="02010800040101010101" pitchFamily="2" charset="-122"/>
                <a:ea typeface="华文行楷" panose="02010800040101010101" pitchFamily="2" charset="-122"/>
              </a:rPr>
              <a:t>2.</a:t>
            </a:r>
            <a:r>
              <a:rPr lang="zh-CN" altLang="en-US" sz="4400" dirty="0">
                <a:latin typeface="华文行楷" panose="02010800040101010101" pitchFamily="2" charset="-122"/>
                <a:ea typeface="华文行楷" panose="02010800040101010101" pitchFamily="2" charset="-122"/>
              </a:rPr>
              <a:t>本次创新项目拟解决的问题</a:t>
            </a:r>
            <a:endParaRPr lang="en-US" sz="44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1064895" y="1828800"/>
            <a:ext cx="6849110" cy="4191000"/>
          </a:xfrm>
        </p:spPr>
        <p:txBody>
          <a:bodyPr rtlCol="0"/>
          <a:lstStyle/>
          <a:p>
            <a:pPr>
              <a:buFont typeface="Wingdings" panose="05000000000000000000" pitchFamily="2" charset="2"/>
              <a:buChar char="u"/>
            </a:pPr>
            <a:r>
              <a:rPr lang="zh-CN" altLang="en-US" sz="2800" dirty="0"/>
              <a:t>解决外卖派送人员因在骑行电动车过程中拨打电话而对他人和自己造成的安全隐患问题。</a:t>
            </a:r>
            <a:endParaRPr lang="en-US" altLang="zh-CN" sz="2800" dirty="0"/>
          </a:p>
          <a:p>
            <a:pPr>
              <a:buFont typeface="Wingdings" panose="05000000000000000000" pitchFamily="2" charset="2"/>
              <a:buChar char="u"/>
            </a:pPr>
            <a:r>
              <a:rPr lang="zh-CN" altLang="en-US" sz="2800" dirty="0"/>
              <a:t>解决因信息或电话拨打时间不准确而使得外卖派送效率低下的问题。</a:t>
            </a:r>
            <a:endParaRPr lang="en-US" altLang="zh-CN" sz="2800" dirty="0"/>
          </a:p>
          <a:p>
            <a:pPr>
              <a:buFont typeface="Wingdings" panose="05000000000000000000" pitchFamily="2" charset="2"/>
              <a:buChar char="u"/>
            </a:pPr>
            <a:r>
              <a:rPr lang="zh-CN" altLang="en-US" sz="2800" dirty="0"/>
              <a:t>使得客户能够时时刻刻掌握自己购买的物品所在具体位置</a:t>
            </a:r>
            <a:endParaRPr lang="en-US" altLang="zh-CN" sz="2800" dirty="0"/>
          </a:p>
          <a:p>
            <a:pPr rtl="0"/>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860" y="533400"/>
            <a:ext cx="8626153" cy="1066800"/>
          </a:xfrm>
        </p:spPr>
        <p:txBody>
          <a:bodyPr rtlCol="0">
            <a:normAutofit/>
          </a:bodyPr>
          <a:lstStyle/>
          <a:p>
            <a:r>
              <a:rPr lang="en-US" altLang="zh-CN" sz="4400" dirty="0">
                <a:latin typeface="华文隶书" panose="02010800040101010101" pitchFamily="2" charset="-122"/>
                <a:ea typeface="华文隶书" panose="02010800040101010101" pitchFamily="2" charset="-122"/>
              </a:rPr>
              <a:t>3.</a:t>
            </a:r>
            <a:r>
              <a:rPr lang="zh-CN" altLang="en-US" sz="4400" dirty="0">
                <a:latin typeface="华文隶书" panose="02010800040101010101" pitchFamily="2" charset="-122"/>
                <a:ea typeface="华文隶书" panose="02010800040101010101" pitchFamily="2" charset="-122"/>
              </a:rPr>
              <a:t>创新方案总汇</a:t>
            </a:r>
            <a:endParaRPr lang="en-US" sz="4400" dirty="0"/>
          </a:p>
        </p:txBody>
      </p:sp>
      <p:sp>
        <p:nvSpPr>
          <p:cNvPr id="3" name="内容占位符 2"/>
          <p:cNvSpPr>
            <a:spLocks noGrp="1"/>
          </p:cNvSpPr>
          <p:nvPr>
            <p:ph idx="1"/>
          </p:nvPr>
        </p:nvSpPr>
        <p:spPr/>
        <p:txBody>
          <a:bodyPr rtlCol="0">
            <a:normAutofit/>
          </a:bodyPr>
          <a:lstStyle/>
          <a:p>
            <a:r>
              <a:rPr lang="zh-CN" altLang="en-US" sz="2800" dirty="0"/>
              <a:t>以基于</a:t>
            </a:r>
            <a:r>
              <a:rPr lang="en-US" altLang="zh-CN" sz="2800" dirty="0"/>
              <a:t>GPS</a:t>
            </a:r>
            <a:r>
              <a:rPr lang="zh-CN" altLang="en-US" sz="2800" dirty="0"/>
              <a:t>定位和自动通讯为基础功能的</a:t>
            </a:r>
            <a:r>
              <a:rPr lang="en-US" altLang="zh-CN" sz="2800" dirty="0"/>
              <a:t>app</a:t>
            </a:r>
            <a:r>
              <a:rPr lang="zh-CN" altLang="en-US" sz="2800" dirty="0"/>
              <a:t>制作为主，当外卖派送人员选择多个目标位置后，根据往期数据分析和路程估算提供给外卖派送人员具体路况和最佳行驶路线。在客户</a:t>
            </a:r>
            <a:r>
              <a:rPr lang="en-US" altLang="zh-CN" sz="2800" dirty="0"/>
              <a:t>app</a:t>
            </a:r>
            <a:r>
              <a:rPr lang="zh-CN" altLang="en-US" sz="2800" dirty="0"/>
              <a:t>地图上显示外卖所在位置，根据数据分析计算出大致所需时间并在客户</a:t>
            </a:r>
            <a:r>
              <a:rPr lang="en-US" altLang="zh-CN" sz="2800" dirty="0"/>
              <a:t>app</a:t>
            </a:r>
            <a:r>
              <a:rPr lang="zh-CN" altLang="en-US" sz="2800" dirty="0"/>
              <a:t>上显示。当外卖派送人员距目标</a:t>
            </a:r>
            <a:r>
              <a:rPr lang="en-US" altLang="zh-CN" sz="2800" dirty="0"/>
              <a:t>500</a:t>
            </a:r>
            <a:r>
              <a:rPr lang="zh-CN" altLang="en-US" sz="2800" dirty="0"/>
              <a:t>米路程时，</a:t>
            </a:r>
            <a:r>
              <a:rPr lang="en-US" altLang="zh-CN" sz="2800" dirty="0"/>
              <a:t>app</a:t>
            </a:r>
            <a:r>
              <a:rPr lang="zh-CN" altLang="en-US" sz="2800" dirty="0"/>
              <a:t>将自动拨打对应订单手机号，发送提前录音：您好，您的外卖即将送到您的手中，请前往指定地点提取。欢迎下次使用。</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en-US" altLang="zh-CN" sz="4000" dirty="0">
                <a:latin typeface="华文行楷" panose="02010800040101010101" pitchFamily="2" charset="-122"/>
                <a:ea typeface="华文行楷" panose="02010800040101010101" pitchFamily="2" charset="-122"/>
              </a:rPr>
              <a:t>4.</a:t>
            </a:r>
            <a:r>
              <a:rPr lang="zh-CN" altLang="en-US" sz="4000" dirty="0">
                <a:latin typeface="华文行楷" panose="02010800040101010101" pitchFamily="2" charset="-122"/>
                <a:ea typeface="华文行楷" panose="02010800040101010101" pitchFamily="2" charset="-122"/>
              </a:rPr>
              <a:t>应用</a:t>
            </a:r>
            <a:endParaRPr lang="en-US" sz="40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rtlCol="0">
            <a:normAutofit/>
          </a:bodyPr>
          <a:lstStyle/>
          <a:p>
            <a:r>
              <a:rPr lang="zh-CN" altLang="en-US" sz="2400" dirty="0"/>
              <a:t>在一些具体的地方放置类似于超市里的储物箱，这样在外卖派送员到达时可以直接将外卖放入箱中，客户在储物箱一旁输入具体手机号后，存有相应外卖的储物箱门将直接弹开，取出外卖。</a:t>
            </a:r>
            <a:endParaRPr lang="en-US" sz="2400" dirty="0"/>
          </a:p>
        </p:txBody>
      </p:sp>
      <p:pic>
        <p:nvPicPr>
          <p:cNvPr id="4" name="图片 3"/>
          <p:cNvPicPr>
            <a:picLocks noChangeAspect="1"/>
          </p:cNvPicPr>
          <p:nvPr/>
        </p:nvPicPr>
        <p:blipFill>
          <a:blip r:embed="rId1"/>
          <a:stretch>
            <a:fillRect/>
          </a:stretch>
        </p:blipFill>
        <p:spPr>
          <a:xfrm>
            <a:off x="4366220" y="3424808"/>
            <a:ext cx="4449981" cy="282359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 商业模式画布</a:t>
            </a:r>
            <a:endParaRPr lang="zh-CN" altLang="en-US" dirty="0"/>
          </a:p>
        </p:txBody>
      </p:sp>
      <p:graphicFrame>
        <p:nvGraphicFramePr>
          <p:cNvPr id="4" name="内容占位符 3"/>
          <p:cNvGraphicFramePr>
            <a:graphicFrameLocks noGrp="1"/>
          </p:cNvGraphicFramePr>
          <p:nvPr>
            <p:ph idx="1"/>
          </p:nvPr>
        </p:nvGraphicFramePr>
        <p:xfrm>
          <a:off x="1065213" y="1828800"/>
          <a:ext cx="8686800" cy="4460736"/>
        </p:xfrm>
        <a:graphic>
          <a:graphicData uri="http://schemas.openxmlformats.org/drawingml/2006/table">
            <a:tbl>
              <a:tblPr firstRow="1" bandRow="1">
                <a:tableStyleId>{5C22544A-7EE6-4342-B048-85BDC9FD1C3A}</a:tableStyleId>
              </a:tblPr>
              <a:tblGrid>
                <a:gridCol w="1447800"/>
                <a:gridCol w="1447800"/>
                <a:gridCol w="1447800"/>
                <a:gridCol w="1447800"/>
                <a:gridCol w="1447800"/>
                <a:gridCol w="1447800"/>
              </a:tblGrid>
              <a:tr h="2608312">
                <a:tc rowSpan="2">
                  <a:txBody>
                    <a:bodyPr/>
                    <a:lstStyle/>
                    <a:p>
                      <a:r>
                        <a:rPr lang="en-US" altLang="zh-CN" sz="1400" dirty="0">
                          <a:solidFill>
                            <a:schemeClr val="accent2">
                              <a:lumMod val="20000"/>
                              <a:lumOff val="80000"/>
                            </a:schemeClr>
                          </a:solidFill>
                        </a:rPr>
                        <a:t>2</a:t>
                      </a:r>
                      <a:r>
                        <a:rPr lang="zh-CN" altLang="en-US" sz="1400" dirty="0">
                          <a:solidFill>
                            <a:schemeClr val="accent2">
                              <a:lumMod val="20000"/>
                              <a:lumOff val="80000"/>
                            </a:schemeClr>
                          </a:solidFill>
                        </a:rPr>
                        <a:t>、现存问题</a:t>
                      </a:r>
                      <a:endParaRPr lang="en-US" altLang="zh-CN" sz="1400" dirty="0">
                        <a:solidFill>
                          <a:schemeClr val="accent2">
                            <a:lumMod val="20000"/>
                            <a:lumOff val="80000"/>
                          </a:schemeClr>
                        </a:solidFill>
                      </a:endParaRPr>
                    </a:p>
                    <a:p>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送外卖人员安全问题</a:t>
                      </a:r>
                      <a:endParaRPr lang="en-US" altLang="zh-CN" sz="1400" dirty="0">
                        <a:solidFill>
                          <a:schemeClr val="accent2">
                            <a:lumMod val="20000"/>
                            <a:lumOff val="80000"/>
                          </a:schemeClr>
                        </a:solidFill>
                      </a:endParaRPr>
                    </a:p>
                    <a:p>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送外卖效率相对较低</a:t>
                      </a:r>
                      <a:endParaRPr lang="zh-CN" altLang="en-US" sz="1400" dirty="0">
                        <a:solidFill>
                          <a:schemeClr val="accent2">
                            <a:lumMod val="20000"/>
                            <a:lumOff val="80000"/>
                          </a:schemeClr>
                        </a:solidFill>
                      </a:endParaRPr>
                    </a:p>
                  </a:txBody>
                  <a:tcPr/>
                </a:tc>
                <a:tc>
                  <a:txBody>
                    <a:bodyPr/>
                    <a:lstStyle/>
                    <a:p>
                      <a:r>
                        <a:rPr lang="en-US" altLang="zh-CN" sz="1400" dirty="0">
                          <a:solidFill>
                            <a:schemeClr val="accent2">
                              <a:lumMod val="20000"/>
                              <a:lumOff val="80000"/>
                            </a:schemeClr>
                          </a:solidFill>
                        </a:rPr>
                        <a:t>4</a:t>
                      </a:r>
                      <a:r>
                        <a:rPr lang="zh-CN" altLang="en-US" sz="1400" dirty="0">
                          <a:solidFill>
                            <a:schemeClr val="accent2">
                              <a:lumMod val="20000"/>
                              <a:lumOff val="80000"/>
                            </a:schemeClr>
                          </a:solidFill>
                        </a:rPr>
                        <a:t>、解决方案</a:t>
                      </a:r>
                      <a:endParaRPr lang="en-US" altLang="zh-CN" sz="1400" dirty="0">
                        <a:solidFill>
                          <a:schemeClr val="accent2">
                            <a:lumMod val="20000"/>
                            <a:lumOff val="80000"/>
                          </a:schemeClr>
                        </a:solidFill>
                      </a:endParaRPr>
                    </a:p>
                    <a:p>
                      <a:r>
                        <a:rPr lang="zh-CN" altLang="en-US" sz="1400" dirty="0">
                          <a:solidFill>
                            <a:schemeClr val="accent2">
                              <a:lumMod val="20000"/>
                              <a:lumOff val="80000"/>
                            </a:schemeClr>
                          </a:solidFill>
                        </a:rPr>
                        <a:t>运用大数据和</a:t>
                      </a:r>
                      <a:r>
                        <a:rPr lang="en-US" altLang="zh-CN" sz="1400" dirty="0">
                          <a:solidFill>
                            <a:schemeClr val="accent2">
                              <a:lumMod val="20000"/>
                              <a:lumOff val="80000"/>
                            </a:schemeClr>
                          </a:solidFill>
                        </a:rPr>
                        <a:t>GPS</a:t>
                      </a:r>
                      <a:r>
                        <a:rPr lang="zh-CN" altLang="en-US" sz="1400" dirty="0">
                          <a:solidFill>
                            <a:schemeClr val="accent2">
                              <a:lumMod val="20000"/>
                              <a:lumOff val="80000"/>
                            </a:schemeClr>
                          </a:solidFill>
                        </a:rPr>
                        <a:t>定位实时跟踪外卖（如同跟踪快递一般实时更新）最终智能拨打电话或发送短信</a:t>
                      </a:r>
                      <a:endParaRPr lang="zh-CN" altLang="en-US" sz="1400" dirty="0">
                        <a:solidFill>
                          <a:schemeClr val="accent2">
                            <a:lumMod val="20000"/>
                            <a:lumOff val="80000"/>
                          </a:schemeClr>
                        </a:solidFill>
                      </a:endParaRPr>
                    </a:p>
                  </a:txBody>
                  <a:tcPr/>
                </a:tc>
                <a:tc rowSpan="2" gridSpan="2">
                  <a:txBody>
                    <a:bodyPr/>
                    <a:lstStyle/>
                    <a:p>
                      <a:r>
                        <a:rPr lang="en-US" altLang="zh-CN" sz="1400" dirty="0">
                          <a:solidFill>
                            <a:schemeClr val="accent2">
                              <a:lumMod val="20000"/>
                              <a:lumOff val="80000"/>
                            </a:schemeClr>
                          </a:solidFill>
                        </a:rPr>
                        <a:t>3</a:t>
                      </a:r>
                      <a:r>
                        <a:rPr lang="zh-CN" altLang="en-US" sz="1400" dirty="0">
                          <a:solidFill>
                            <a:schemeClr val="accent2">
                              <a:lumMod val="20000"/>
                              <a:lumOff val="80000"/>
                            </a:schemeClr>
                          </a:solidFill>
                        </a:rPr>
                        <a:t>、独特卖点</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使用户体验到如同跟踪快递一般（实时、准确）的安全感</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可提高外卖效率和用户体验</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提高送外卖人员安全性，减少外卖公司工伤赔偿率</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产品游戏化增加乐趣</a:t>
                      </a:r>
                      <a:endParaRPr lang="en-US" altLang="zh-CN" sz="1400" dirty="0">
                        <a:solidFill>
                          <a:schemeClr val="accent2">
                            <a:lumMod val="20000"/>
                            <a:lumOff val="80000"/>
                          </a:schemeClr>
                        </a:solidFill>
                      </a:endParaRPr>
                    </a:p>
                    <a:p>
                      <a:pPr marL="0" indent="0">
                        <a:buFont typeface="Wingdings" panose="05000000000000000000" pitchFamily="2" charset="2"/>
                        <a:buNone/>
                      </a:pPr>
                      <a:r>
                        <a:rPr lang="zh-CN" altLang="en-US" sz="1400" dirty="0">
                          <a:solidFill>
                            <a:schemeClr val="accent2">
                              <a:lumMod val="20000"/>
                              <a:lumOff val="80000"/>
                            </a:schemeClr>
                          </a:solidFill>
                        </a:rPr>
                        <a:t>简短宣言：</a:t>
                      </a:r>
                      <a:endParaRPr lang="en-US" altLang="zh-CN" sz="1400" dirty="0">
                        <a:solidFill>
                          <a:schemeClr val="accent2">
                            <a:lumMod val="20000"/>
                            <a:lumOff val="80000"/>
                          </a:schemeClr>
                        </a:solidFill>
                      </a:endParaRPr>
                    </a:p>
                    <a:p>
                      <a:pPr marL="0" indent="0">
                        <a:buFont typeface="Wingdings" panose="05000000000000000000" pitchFamily="2" charset="2"/>
                        <a:buNone/>
                      </a:pPr>
                      <a:r>
                        <a:rPr lang="zh-CN" altLang="en-US" sz="1400" dirty="0">
                          <a:solidFill>
                            <a:schemeClr val="accent2">
                              <a:lumMod val="20000"/>
                              <a:lumOff val="80000"/>
                            </a:schemeClr>
                          </a:solidFill>
                        </a:rPr>
                        <a:t>更快更安全</a:t>
                      </a:r>
                      <a:endParaRPr lang="zh-CN" altLang="en-US" sz="1400" dirty="0">
                        <a:solidFill>
                          <a:schemeClr val="accent2">
                            <a:lumMod val="20000"/>
                            <a:lumOff val="80000"/>
                          </a:schemeClr>
                        </a:solidFill>
                      </a:endParaRPr>
                    </a:p>
                  </a:txBody>
                  <a:tcPr/>
                </a:tc>
                <a:tc rowSpan="2" hMerge="1">
                  <a:tcPr/>
                </a:tc>
                <a:tc>
                  <a:txBody>
                    <a:bodyPr/>
                    <a:lstStyle/>
                    <a:p>
                      <a:r>
                        <a:rPr lang="en-US" altLang="zh-CN" sz="1400" dirty="0">
                          <a:solidFill>
                            <a:schemeClr val="accent2">
                              <a:lumMod val="20000"/>
                              <a:lumOff val="80000"/>
                            </a:schemeClr>
                          </a:solidFill>
                        </a:rPr>
                        <a:t>7</a:t>
                      </a:r>
                      <a:r>
                        <a:rPr lang="zh-CN" altLang="en-US" sz="1400" dirty="0">
                          <a:solidFill>
                            <a:schemeClr val="accent2">
                              <a:lumMod val="20000"/>
                              <a:lumOff val="80000"/>
                            </a:schemeClr>
                          </a:solidFill>
                        </a:rPr>
                        <a:t>、客户关系维护</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提高用户体验满意度</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运用游戏化思维提高用户使用率</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制定一些奖励政策</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r>
                        <a:rPr lang="zh-CN" altLang="en-US" sz="1400" dirty="0">
                          <a:solidFill>
                            <a:schemeClr val="accent2">
                              <a:lumMod val="20000"/>
                              <a:lumOff val="80000"/>
                            </a:schemeClr>
                          </a:solidFill>
                        </a:rPr>
                        <a:t>不断进行市场调研，升级</a:t>
                      </a:r>
                      <a:endParaRPr lang="en-US" altLang="zh-CN" sz="1400" dirty="0">
                        <a:solidFill>
                          <a:schemeClr val="accent2">
                            <a:lumMod val="20000"/>
                            <a:lumOff val="80000"/>
                          </a:schemeClr>
                        </a:solidFill>
                      </a:endParaRPr>
                    </a:p>
                    <a:p>
                      <a:pPr marL="285750" indent="-285750">
                        <a:buFont typeface="Wingdings" panose="05000000000000000000" pitchFamily="2" charset="2"/>
                        <a:buChar char="l"/>
                      </a:pPr>
                      <a:endParaRPr lang="en-US" altLang="zh-CN" sz="1400" dirty="0">
                        <a:solidFill>
                          <a:schemeClr val="accent2">
                            <a:lumMod val="20000"/>
                            <a:lumOff val="80000"/>
                          </a:schemeClr>
                        </a:solidFill>
                      </a:endParaRPr>
                    </a:p>
                  </a:txBody>
                  <a:tcPr/>
                </a:tc>
                <a:tc rowSpan="2">
                  <a:txBody>
                    <a:bodyPr/>
                    <a:lstStyle/>
                    <a:p>
                      <a:r>
                        <a:rPr lang="en-US" altLang="zh-CN" sz="1400" dirty="0">
                          <a:solidFill>
                            <a:schemeClr val="accent2">
                              <a:lumMod val="20000"/>
                              <a:lumOff val="80000"/>
                            </a:schemeClr>
                          </a:solidFill>
                        </a:rPr>
                        <a:t>1</a:t>
                      </a:r>
                      <a:r>
                        <a:rPr lang="zh-CN" altLang="en-US" sz="1400" dirty="0">
                          <a:solidFill>
                            <a:schemeClr val="accent2">
                              <a:lumMod val="20000"/>
                              <a:lumOff val="80000"/>
                            </a:schemeClr>
                          </a:solidFill>
                        </a:rPr>
                        <a:t>、客户群体</a:t>
                      </a:r>
                      <a:endParaRPr lang="en-US" altLang="zh-CN" sz="1400" dirty="0">
                        <a:solidFill>
                          <a:schemeClr val="accent2">
                            <a:lumMod val="20000"/>
                            <a:lumOff val="80000"/>
                          </a:schemeClr>
                        </a:solidFill>
                      </a:endParaRPr>
                    </a:p>
                    <a:p>
                      <a:endParaRPr lang="en-US" altLang="zh-CN" sz="1400" dirty="0">
                        <a:solidFill>
                          <a:schemeClr val="accent2">
                            <a:lumMod val="20000"/>
                            <a:lumOff val="80000"/>
                          </a:schemeClr>
                        </a:solidFill>
                      </a:endParaRPr>
                    </a:p>
                    <a:p>
                      <a:pPr marL="285750" indent="-285750">
                        <a:buFont typeface="Wingdings" panose="05000000000000000000" pitchFamily="2" charset="2"/>
                        <a:buChar char="ü"/>
                      </a:pPr>
                      <a:r>
                        <a:rPr lang="zh-CN" altLang="en-US" sz="1400" dirty="0">
                          <a:solidFill>
                            <a:schemeClr val="accent2">
                              <a:lumMod val="20000"/>
                              <a:lumOff val="80000"/>
                            </a:schemeClr>
                          </a:solidFill>
                        </a:rPr>
                        <a:t>送外卖的人</a:t>
                      </a:r>
                      <a:endParaRPr lang="en-US" altLang="zh-CN" sz="1400" dirty="0">
                        <a:solidFill>
                          <a:schemeClr val="accent2">
                            <a:lumMod val="20000"/>
                            <a:lumOff val="80000"/>
                          </a:schemeClr>
                        </a:solidFill>
                      </a:endParaRPr>
                    </a:p>
                    <a:p>
                      <a:pPr marL="0" indent="0">
                        <a:buFont typeface="Wingdings" panose="05000000000000000000" pitchFamily="2" charset="2"/>
                        <a:buNone/>
                      </a:pPr>
                      <a:endParaRPr lang="en-US" altLang="zh-CN" sz="1400" dirty="0">
                        <a:solidFill>
                          <a:schemeClr val="accent2">
                            <a:lumMod val="20000"/>
                            <a:lumOff val="80000"/>
                          </a:schemeClr>
                        </a:solidFill>
                      </a:endParaRPr>
                    </a:p>
                    <a:p>
                      <a:pPr marL="285750" indent="-285750">
                        <a:buFont typeface="Wingdings" panose="05000000000000000000" pitchFamily="2" charset="2"/>
                        <a:buChar char="ü"/>
                      </a:pPr>
                      <a:r>
                        <a:rPr lang="zh-CN" altLang="en-US" sz="1400" dirty="0">
                          <a:solidFill>
                            <a:schemeClr val="accent2">
                              <a:lumMod val="20000"/>
                              <a:lumOff val="80000"/>
                            </a:schemeClr>
                          </a:solidFill>
                        </a:rPr>
                        <a:t>下单客户</a:t>
                      </a:r>
                      <a:endParaRPr lang="en-US" altLang="zh-CN" sz="1400" dirty="0">
                        <a:solidFill>
                          <a:schemeClr val="accent2">
                            <a:lumMod val="20000"/>
                            <a:lumOff val="80000"/>
                          </a:schemeClr>
                        </a:solidFill>
                      </a:endParaRPr>
                    </a:p>
                    <a:p>
                      <a:pPr marL="0" indent="0">
                        <a:buFont typeface="Wingdings" panose="05000000000000000000" pitchFamily="2" charset="2"/>
                        <a:buNone/>
                      </a:pPr>
                      <a:endParaRPr lang="en-US" altLang="zh-CN" sz="1400" dirty="0">
                        <a:solidFill>
                          <a:schemeClr val="accent2">
                            <a:lumMod val="20000"/>
                            <a:lumOff val="80000"/>
                          </a:schemeClr>
                        </a:solidFill>
                      </a:endParaRPr>
                    </a:p>
                    <a:p>
                      <a:pPr marL="285750" indent="-285750">
                        <a:buFont typeface="Wingdings" panose="05000000000000000000" pitchFamily="2" charset="2"/>
                        <a:buChar char="ü"/>
                      </a:pPr>
                      <a:r>
                        <a:rPr lang="zh-CN" altLang="en-US" sz="1400" dirty="0">
                          <a:solidFill>
                            <a:schemeClr val="accent2">
                              <a:lumMod val="20000"/>
                              <a:lumOff val="80000"/>
                            </a:schemeClr>
                          </a:solidFill>
                        </a:rPr>
                        <a:t>各大外卖公司</a:t>
                      </a:r>
                      <a:endParaRPr lang="zh-CN" altLang="en-US" sz="1400" dirty="0">
                        <a:solidFill>
                          <a:schemeClr val="accent2">
                            <a:lumMod val="20000"/>
                            <a:lumOff val="80000"/>
                          </a:schemeClr>
                        </a:solidFill>
                      </a:endParaRPr>
                    </a:p>
                  </a:txBody>
                  <a:tcPr/>
                </a:tc>
              </a:tr>
              <a:tr h="864096">
                <a:tc vMerge="1">
                  <a:tcPr/>
                </a:tc>
                <a:tc>
                  <a:txBody>
                    <a:bodyPr/>
                    <a:lstStyle/>
                    <a:p>
                      <a:r>
                        <a:rPr lang="en-US" altLang="zh-CN" sz="1400" dirty="0"/>
                        <a:t>9</a:t>
                      </a:r>
                      <a:r>
                        <a:rPr lang="zh-CN" altLang="en-US" sz="1400" dirty="0"/>
                        <a:t>、门槛优势</a:t>
                      </a:r>
                      <a:endParaRPr lang="en-US" altLang="zh-CN" sz="1400" dirty="0"/>
                    </a:p>
                    <a:p>
                      <a:r>
                        <a:rPr lang="zh-CN" altLang="en-US" sz="1400" dirty="0">
                          <a:solidFill>
                            <a:srgbClr val="FF0000"/>
                          </a:solidFill>
                        </a:rPr>
                        <a:t>目标去进行专利申请以获得优势</a:t>
                      </a:r>
                      <a:endParaRPr lang="zh-CN" altLang="en-US" sz="1400" dirty="0">
                        <a:solidFill>
                          <a:srgbClr val="FF0000"/>
                        </a:solidFill>
                      </a:endParaRPr>
                    </a:p>
                  </a:txBody>
                  <a:tcPr/>
                </a:tc>
                <a:tc vMerge="1" gridSpan="2">
                  <a:tcPr/>
                </a:tc>
                <a:tc vMerge="1" hMerge="1">
                  <a:tcPr/>
                </a:tc>
                <a:tc>
                  <a:txBody>
                    <a:bodyPr/>
                    <a:lstStyle/>
                    <a:p>
                      <a:r>
                        <a:rPr lang="en-US" altLang="zh-CN" sz="1400" dirty="0"/>
                        <a:t>6</a:t>
                      </a:r>
                      <a:r>
                        <a:rPr lang="zh-CN" altLang="en-US" sz="1400" dirty="0"/>
                        <a:t>、销售渠道</a:t>
                      </a:r>
                      <a:endParaRPr lang="en-US" altLang="zh-CN" sz="1400" dirty="0"/>
                    </a:p>
                    <a:p>
                      <a:endParaRPr lang="en-US" altLang="zh-CN" sz="1400" dirty="0">
                        <a:solidFill>
                          <a:srgbClr val="FF0000"/>
                        </a:solidFill>
                      </a:endParaRPr>
                    </a:p>
                    <a:p>
                      <a:r>
                        <a:rPr lang="zh-CN" altLang="en-US" sz="1400" dirty="0">
                          <a:solidFill>
                            <a:srgbClr val="FF0000"/>
                          </a:solidFill>
                        </a:rPr>
                        <a:t>与外卖公司合作</a:t>
                      </a:r>
                      <a:endParaRPr lang="en-US" altLang="zh-CN" sz="1400" dirty="0">
                        <a:solidFill>
                          <a:srgbClr val="FF0000"/>
                        </a:solidFill>
                      </a:endParaRPr>
                    </a:p>
                  </a:txBody>
                  <a:tcPr/>
                </a:tc>
                <a:tc vMerge="1">
                  <a:tcPr/>
                </a:tc>
              </a:tr>
              <a:tr h="489766">
                <a:tc gridSpan="3">
                  <a:txBody>
                    <a:bodyPr/>
                    <a:lstStyle/>
                    <a:p>
                      <a:r>
                        <a:rPr lang="en-US" altLang="zh-CN" sz="1400" dirty="0"/>
                        <a:t>8</a:t>
                      </a:r>
                      <a:r>
                        <a:rPr lang="zh-CN" altLang="en-US" sz="1400" dirty="0"/>
                        <a:t>、成本利润分析</a:t>
                      </a:r>
                      <a:endParaRPr lang="en-US" altLang="zh-CN" sz="1400" dirty="0"/>
                    </a:p>
                    <a:p>
                      <a:pPr marL="285750" indent="-285750">
                        <a:buFont typeface="Wingdings" panose="05000000000000000000" pitchFamily="2" charset="2"/>
                        <a:buChar char="l"/>
                      </a:pPr>
                      <a:r>
                        <a:rPr lang="zh-CN" altLang="en-US" sz="1400" dirty="0">
                          <a:solidFill>
                            <a:srgbClr val="FF0000"/>
                          </a:solidFill>
                        </a:rPr>
                        <a:t>市场调研（前、后期）</a:t>
                      </a:r>
                      <a:endParaRPr lang="en-US" altLang="zh-CN" sz="1400" dirty="0">
                        <a:solidFill>
                          <a:srgbClr val="FF0000"/>
                        </a:solidFill>
                      </a:endParaRPr>
                    </a:p>
                    <a:p>
                      <a:pPr marL="285750" indent="-285750">
                        <a:buFont typeface="Wingdings" panose="05000000000000000000" pitchFamily="2" charset="2"/>
                        <a:buChar char="l"/>
                      </a:pPr>
                      <a:r>
                        <a:rPr lang="zh-CN" altLang="en-US" sz="1400" dirty="0">
                          <a:solidFill>
                            <a:srgbClr val="FF0000"/>
                          </a:solidFill>
                        </a:rPr>
                        <a:t>产品开发</a:t>
                      </a:r>
                      <a:endParaRPr lang="en-US" altLang="zh-CN" sz="1400" dirty="0">
                        <a:solidFill>
                          <a:srgbClr val="FF0000"/>
                        </a:solidFill>
                      </a:endParaRPr>
                    </a:p>
                  </a:txBody>
                  <a:tcPr/>
                </a:tc>
                <a:tc hMerge="1">
                  <a:tcPr/>
                </a:tc>
                <a:tc hMerge="1">
                  <a:tcPr/>
                </a:tc>
                <a:tc gridSpan="3">
                  <a:txBody>
                    <a:bodyPr/>
                    <a:lstStyle/>
                    <a:p>
                      <a:r>
                        <a:rPr lang="en-US" altLang="zh-CN" sz="1400" dirty="0"/>
                        <a:t>5</a:t>
                      </a:r>
                      <a:r>
                        <a:rPr lang="zh-CN" altLang="en-US" sz="1400" dirty="0"/>
                        <a:t>、收入来源分析</a:t>
                      </a:r>
                      <a:endParaRPr lang="en-US" altLang="zh-CN" sz="1400" dirty="0"/>
                    </a:p>
                    <a:p>
                      <a:r>
                        <a:rPr lang="zh-CN" altLang="en-US" sz="1400" dirty="0">
                          <a:solidFill>
                            <a:srgbClr val="FF0000"/>
                          </a:solidFill>
                        </a:rPr>
                        <a:t>外卖公司</a:t>
                      </a:r>
                      <a:endParaRPr lang="en-US" altLang="zh-CN" sz="1400" dirty="0">
                        <a:solidFill>
                          <a:srgbClr val="FF0000"/>
                        </a:solidFill>
                      </a:endParaRPr>
                    </a:p>
                    <a:p>
                      <a:r>
                        <a:rPr lang="zh-CN" altLang="en-US" sz="1400" dirty="0">
                          <a:solidFill>
                            <a:srgbClr val="FF0000"/>
                          </a:solidFill>
                        </a:rPr>
                        <a:t>可在其中适当插入广告，赚取广告费</a:t>
                      </a:r>
                      <a:endParaRPr lang="zh-CN" altLang="en-US" sz="1400" dirty="0">
                        <a:solidFill>
                          <a:srgbClr val="FF0000"/>
                        </a:solidFill>
                      </a:endParaRPr>
                    </a:p>
                  </a:txBody>
                  <a:tcPr/>
                </a:tc>
                <a:tc hMerge="1">
                  <a:tcPr/>
                </a:tc>
                <a:tc hMerge="1">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 发展运营方案</a:t>
            </a:r>
            <a:endParaRPr lang="zh-CN" altLang="en-US" dirty="0"/>
          </a:p>
        </p:txBody>
      </p:sp>
      <p:sp>
        <p:nvSpPr>
          <p:cNvPr id="3" name="内容占位符 2"/>
          <p:cNvSpPr>
            <a:spLocks noGrp="1"/>
          </p:cNvSpPr>
          <p:nvPr>
            <p:ph idx="1"/>
          </p:nvPr>
        </p:nvSpPr>
        <p:spPr/>
        <p:txBody>
          <a:bodyPr/>
          <a:lstStyle/>
          <a:p>
            <a:pPr algn="ctr"/>
            <a:r>
              <a:rPr lang="zh-CN" altLang="en-US" sz="4000" b="1" dirty="0"/>
              <a:t>市场目标</a:t>
            </a:r>
            <a:endParaRPr lang="zh-CN" altLang="en-US" sz="4000" dirty="0"/>
          </a:p>
          <a:p>
            <a:pPr algn="just"/>
            <a:r>
              <a:rPr lang="zh-CN" altLang="en-US" dirty="0"/>
              <a:t>       营销是产品价值的体现，是整个企业生产活动的最终目的，根据我国智能手机的用户数量，针对此数据以及我公司在对外卖服务市场进行调研后制定了本插件（</a:t>
            </a:r>
            <a:r>
              <a:rPr lang="en-US" altLang="zh-CN" dirty="0"/>
              <a:t>APP</a:t>
            </a:r>
            <a:r>
              <a:rPr lang="zh-CN" altLang="en-US" dirty="0"/>
              <a:t>）五年的使用用户量目标，本公司将依照计划及市场的情况对营销目标做出适当调整。</a:t>
            </a:r>
            <a:endParaRPr lang="zh-CN" altLang="en-US" dirty="0"/>
          </a:p>
          <a:p>
            <a:endParaRPr lang="zh-CN" altLang="en-US" dirty="0"/>
          </a:p>
        </p:txBody>
      </p:sp>
      <p:graphicFrame>
        <p:nvGraphicFramePr>
          <p:cNvPr id="4" name="表格 3"/>
          <p:cNvGraphicFramePr>
            <a:graphicFrameLocks noGrp="1"/>
          </p:cNvGraphicFramePr>
          <p:nvPr/>
        </p:nvGraphicFramePr>
        <p:xfrm>
          <a:off x="1345670" y="4365104"/>
          <a:ext cx="8277132" cy="792088"/>
        </p:xfrm>
        <a:graphic>
          <a:graphicData uri="http://schemas.openxmlformats.org/drawingml/2006/table">
            <a:tbl>
              <a:tblPr firstRow="1" bandRow="1">
                <a:tableStyleId>{5C22544A-7EE6-4342-B048-85BDC9FD1C3A}</a:tableStyleId>
              </a:tblPr>
              <a:tblGrid>
                <a:gridCol w="1379522"/>
                <a:gridCol w="1379522"/>
                <a:gridCol w="1379522"/>
                <a:gridCol w="1379522"/>
                <a:gridCol w="1379522"/>
                <a:gridCol w="1379522"/>
              </a:tblGrid>
              <a:tr h="396044">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a:t>
                      </a:r>
                      <a:r>
                        <a:rPr lang="zh-CN" sz="1600" kern="100" dirty="0">
                          <a:latin typeface="Calibri" panose="020F0502020204030204"/>
                          <a:ea typeface="宋体" panose="02010600030101010101" pitchFamily="2" charset="-122"/>
                          <a:cs typeface="宋体" panose="02010600030101010101" pitchFamily="2" charset="-122"/>
                        </a:rPr>
                        <a:t>年份</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2018</a:t>
                      </a:r>
                      <a:r>
                        <a:rPr lang="zh-CN" sz="1600" kern="100" dirty="0">
                          <a:latin typeface="Calibri" panose="020F0502020204030204"/>
                          <a:ea typeface="宋体" panose="02010600030101010101" pitchFamily="2" charset="-122"/>
                          <a:cs typeface="宋体" panose="02010600030101010101" pitchFamily="2" charset="-122"/>
                        </a:rPr>
                        <a:t>年</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2019</a:t>
                      </a:r>
                      <a:r>
                        <a:rPr lang="zh-CN" sz="1600" kern="100" dirty="0">
                          <a:latin typeface="Calibri" panose="020F0502020204030204"/>
                          <a:ea typeface="宋体" panose="02010600030101010101" pitchFamily="2" charset="-122"/>
                          <a:cs typeface="宋体" panose="02010600030101010101" pitchFamily="2" charset="-122"/>
                        </a:rPr>
                        <a:t>年</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2020</a:t>
                      </a:r>
                      <a:r>
                        <a:rPr lang="zh-CN" sz="1600" kern="100" dirty="0">
                          <a:latin typeface="Calibri" panose="020F0502020204030204"/>
                          <a:ea typeface="宋体" panose="02010600030101010101" pitchFamily="2" charset="-122"/>
                          <a:cs typeface="宋体" panose="02010600030101010101" pitchFamily="2" charset="-122"/>
                        </a:rPr>
                        <a:t>年</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a:latin typeface="宋体" panose="02010600030101010101" pitchFamily="2" charset="-122"/>
                          <a:ea typeface="宋体" panose="02010600030101010101" pitchFamily="2" charset="-122"/>
                          <a:cs typeface="宋体" panose="02010600030101010101" pitchFamily="2" charset="-122"/>
                        </a:rPr>
                        <a:t>   2021</a:t>
                      </a:r>
                      <a:r>
                        <a:rPr lang="zh-CN" sz="1600" kern="100">
                          <a:latin typeface="Calibri" panose="020F0502020204030204"/>
                          <a:ea typeface="宋体" panose="02010600030101010101" pitchFamily="2" charset="-122"/>
                          <a:cs typeface="宋体" panose="02010600030101010101" pitchFamily="2" charset="-122"/>
                        </a:rPr>
                        <a:t>年</a:t>
                      </a:r>
                      <a:endParaRPr lang="zh-CN" sz="1050" kern="10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2022</a:t>
                      </a:r>
                      <a:r>
                        <a:rPr lang="zh-CN" sz="1600" kern="100" dirty="0">
                          <a:latin typeface="Calibri" panose="020F0502020204030204"/>
                          <a:ea typeface="宋体" panose="02010600030101010101" pitchFamily="2" charset="-122"/>
                          <a:cs typeface="宋体" panose="02010600030101010101" pitchFamily="2" charset="-122"/>
                        </a:rPr>
                        <a:t>年</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r>
              <a:tr h="396044">
                <a:tc>
                  <a:txBody>
                    <a:bodyPr/>
                    <a:lstStyle/>
                    <a:p>
                      <a:pPr algn="just">
                        <a:spcAft>
                          <a:spcPts val="0"/>
                        </a:spcAft>
                      </a:pPr>
                      <a:r>
                        <a:rPr lang="en-US" sz="1600" kern="100">
                          <a:latin typeface="宋体" panose="02010600030101010101" pitchFamily="2" charset="-122"/>
                          <a:ea typeface="宋体" panose="02010600030101010101" pitchFamily="2" charset="-122"/>
                          <a:cs typeface="宋体" panose="02010600030101010101" pitchFamily="2" charset="-122"/>
                        </a:rPr>
                        <a:t> </a:t>
                      </a:r>
                      <a:r>
                        <a:rPr lang="zh-CN" sz="1600" kern="100">
                          <a:latin typeface="Calibri" panose="020F0502020204030204"/>
                          <a:ea typeface="宋体" panose="02010600030101010101" pitchFamily="2" charset="-122"/>
                          <a:cs typeface="宋体" panose="02010600030101010101" pitchFamily="2" charset="-122"/>
                        </a:rPr>
                        <a:t>用户量目标</a:t>
                      </a:r>
                      <a:endParaRPr lang="zh-CN" sz="1050" kern="10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1</a:t>
                      </a:r>
                      <a:r>
                        <a:rPr lang="zh-CN" sz="1600" kern="100" dirty="0">
                          <a:latin typeface="Calibri" panose="020F0502020204030204"/>
                          <a:ea typeface="宋体" panose="02010600030101010101" pitchFamily="2" charset="-122"/>
                          <a:cs typeface="宋体" panose="02010600030101010101" pitchFamily="2" charset="-122"/>
                        </a:rPr>
                        <a:t>万人</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a:t>
                      </a:r>
                      <a:r>
                        <a:rPr lang="zh-CN" sz="1600" kern="100" dirty="0">
                          <a:latin typeface="Calibri" panose="020F0502020204030204"/>
                          <a:ea typeface="宋体" panose="02010600030101010101" pitchFamily="2" charset="-122"/>
                          <a:cs typeface="宋体" panose="02010600030101010101" pitchFamily="2" charset="-122"/>
                        </a:rPr>
                        <a:t>万人</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5</a:t>
                      </a:r>
                      <a:r>
                        <a:rPr lang="zh-CN" sz="1600" kern="100" dirty="0">
                          <a:latin typeface="Calibri" panose="020F0502020204030204"/>
                          <a:ea typeface="宋体" panose="02010600030101010101" pitchFamily="2" charset="-122"/>
                          <a:cs typeface="宋体" panose="02010600030101010101" pitchFamily="2" charset="-122"/>
                        </a:rPr>
                        <a:t>万人</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10</a:t>
                      </a:r>
                      <a:r>
                        <a:rPr lang="zh-CN" sz="1600" kern="100" dirty="0">
                          <a:latin typeface="Calibri" panose="020F0502020204030204"/>
                          <a:ea typeface="宋体" panose="02010600030101010101" pitchFamily="2" charset="-122"/>
                          <a:cs typeface="宋体" panose="02010600030101010101" pitchFamily="2" charset="-122"/>
                        </a:rPr>
                        <a:t>万人</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c>
                  <a:txBody>
                    <a:bodyPr/>
                    <a:lstStyle/>
                    <a:p>
                      <a:pPr algn="just">
                        <a:spcAft>
                          <a:spcPts val="0"/>
                        </a:spcAft>
                      </a:pPr>
                      <a:r>
                        <a:rPr lang="en-US" sz="1600" kern="100" dirty="0">
                          <a:latin typeface="宋体" panose="02010600030101010101" pitchFamily="2" charset="-122"/>
                          <a:ea typeface="宋体" panose="02010600030101010101" pitchFamily="2" charset="-122"/>
                          <a:cs typeface="宋体" panose="02010600030101010101" pitchFamily="2" charset="-122"/>
                        </a:rPr>
                        <a:t>   20</a:t>
                      </a:r>
                      <a:r>
                        <a:rPr lang="zh-CN" sz="1600" kern="100" dirty="0">
                          <a:latin typeface="Calibri" panose="020F0502020204030204"/>
                          <a:ea typeface="宋体" panose="02010600030101010101" pitchFamily="2" charset="-122"/>
                          <a:cs typeface="宋体" panose="02010600030101010101" pitchFamily="2" charset="-122"/>
                        </a:rPr>
                        <a:t>万人</a:t>
                      </a:r>
                      <a:endParaRPr lang="zh-CN" sz="1050" kern="100" dirty="0">
                        <a:latin typeface="Calibri" panose="020F0502020204030204"/>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商业策略演示文稿">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办公室主题">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商业策略演示文稿</Template>
  <TotalTime>0</TotalTime>
  <Words>3082</Words>
  <Application>WPS 演示</Application>
  <PresentationFormat>自定义</PresentationFormat>
  <Paragraphs>226</Paragraphs>
  <Slides>14</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微软雅黑</vt:lpstr>
      <vt:lpstr>华文行楷</vt:lpstr>
      <vt:lpstr>华文隶书</vt:lpstr>
      <vt:lpstr>Calibri</vt:lpstr>
      <vt:lpstr>Times New Roman</vt:lpstr>
      <vt:lpstr>Times New Roman</vt:lpstr>
      <vt:lpstr>Calibri</vt:lpstr>
      <vt:lpstr>等线</vt:lpstr>
      <vt:lpstr>Arial Unicode MS</vt:lpstr>
      <vt:lpstr>Palatino Linotype</vt:lpstr>
      <vt:lpstr>商业策略演示文稿</vt:lpstr>
      <vt:lpstr>南昌大学</vt:lpstr>
      <vt:lpstr>一 目录</vt:lpstr>
      <vt:lpstr>二  项目名称：</vt:lpstr>
      <vt:lpstr>1.为什么我们要做什么？</vt:lpstr>
      <vt:lpstr>2.本次创新项目拟解决的问题</vt:lpstr>
      <vt:lpstr>3.创新方案总汇</vt:lpstr>
      <vt:lpstr>4.应用</vt:lpstr>
      <vt:lpstr>三 商业模式画布</vt:lpstr>
      <vt:lpstr>四 发展运营方案</vt:lpstr>
      <vt:lpstr> 起步阶段：2018年6月-2019年6月        关键词：树立示范，建立品牌 起步阶段，我们会先在公司内部中进行试用测试，确认产品功能可以正常运行之后投入学校中使用，从学校出发，将产品推广到学校同学、老师及领导，争取得到学校的认可，便于今后产品的推广。在学校认可后，将产品推放至社会。接着在南昌市范围内推广。</vt:lpstr>
      <vt:lpstr>五 设计专利</vt:lpstr>
      <vt:lpstr>   体验一波获取定位</vt:lpstr>
      <vt:lpstr>   谢谢！</vt:lpstr>
      <vt:lpstr>   last-！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南昌大学</dc:title>
  <dc:creator>lenovo</dc:creator>
  <cp:lastModifiedBy>dwh</cp:lastModifiedBy>
  <cp:revision>13</cp:revision>
  <dcterms:created xsi:type="dcterms:W3CDTF">2018-06-13T03:00:00Z</dcterms:created>
  <dcterms:modified xsi:type="dcterms:W3CDTF">2018-06-25T05:36:39Z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2052-10.1.0.7400</vt:lpwstr>
  </property>
</Properties>
</file>