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85" r:id="rId4"/>
    <p:sldId id="271" r:id="rId5"/>
    <p:sldId id="272" r:id="rId6"/>
    <p:sldId id="273" r:id="rId7"/>
    <p:sldId id="274" r:id="rId8"/>
    <p:sldId id="275" r:id="rId9"/>
    <p:sldId id="286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8" r:id="rId20"/>
    <p:sldId id="290" r:id="rId21"/>
    <p:sldId id="2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2C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7" autoAdjust="0"/>
    <p:restoredTop sz="72140" autoAdjust="0"/>
  </p:normalViewPr>
  <p:slideViewPr>
    <p:cSldViewPr snapToGrid="0">
      <p:cViewPr>
        <p:scale>
          <a:sx n="50" d="100"/>
          <a:sy n="50" d="100"/>
        </p:scale>
        <p:origin x="1636" y="15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60120-4913-4383-A794-3A0A293D6D5F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ECA0-B556-48FD-808B-CADC9580F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1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CIF </a:t>
            </a:r>
            <a:r>
              <a:rPr lang="ko-KR" altLang="en-US" dirty="0"/>
              <a:t>파일은 결정학적 정보 파일을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IUCr</a:t>
            </a:r>
            <a:r>
              <a:rPr lang="en-US" altLang="ko-KR" dirty="0"/>
              <a:t>,</a:t>
            </a:r>
            <a:r>
              <a:rPr lang="ko-KR" altLang="en-US" dirty="0"/>
              <a:t> 국제 결정학 연합에 의해서 개발되었고 규정된 결정학 데이터 변환 방식입니다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포맷은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표준 파일 구조로 채택되었으며 결정 구조 결정을 보고하기 위해 정기적으로 사용된다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6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마운트 과정을 거치고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en-US" altLang="ko-KR" dirty="0" err="1"/>
              <a:t>projec</a:t>
            </a:r>
            <a:r>
              <a:rPr lang="ko-KR" altLang="en-US" dirty="0"/>
              <a:t>에서 </a:t>
            </a:r>
            <a:r>
              <a:rPr lang="ko-KR" altLang="en-US" dirty="0" err="1"/>
              <a:t>가입후</a:t>
            </a:r>
            <a:r>
              <a:rPr lang="ko-KR" altLang="en-US" dirty="0"/>
              <a:t> </a:t>
            </a:r>
            <a:r>
              <a:rPr lang="ko-KR" altLang="en-US" dirty="0" err="1"/>
              <a:t>할당받은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넣어주고</a:t>
            </a:r>
            <a:r>
              <a:rPr lang="en-US" altLang="ko-KR" dirty="0"/>
              <a:t>, </a:t>
            </a:r>
            <a:r>
              <a:rPr lang="ko-KR" altLang="en-US" dirty="0"/>
              <a:t>다운 받은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err="1"/>
              <a:t>판다스를</a:t>
            </a:r>
            <a:r>
              <a:rPr lang="ko-KR" altLang="en-US" dirty="0"/>
              <a:t> 이용하여 </a:t>
            </a:r>
            <a:r>
              <a:rPr lang="ko-KR" altLang="en-US" dirty="0" err="1"/>
              <a:t>임포트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데이터 개수는 </a:t>
            </a:r>
            <a:r>
              <a:rPr lang="en-US" altLang="ko-KR" dirty="0"/>
              <a:t>46744ro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Material</a:t>
            </a:r>
            <a:r>
              <a:rPr lang="ko-KR" altLang="en-US" dirty="0"/>
              <a:t> 서버에 특정한 데이터를 </a:t>
            </a:r>
            <a:r>
              <a:rPr lang="ko-KR" altLang="en-US" dirty="0" err="1"/>
              <a:t>보여달라고</a:t>
            </a:r>
            <a:r>
              <a:rPr lang="ko-KR" altLang="en-US" dirty="0"/>
              <a:t> 명령하기 위해 </a:t>
            </a:r>
            <a:r>
              <a:rPr lang="en-US" altLang="ko-KR" dirty="0" err="1"/>
              <a:t>Mp</a:t>
            </a:r>
            <a:r>
              <a:rPr lang="en-US" altLang="ko-KR" dirty="0"/>
              <a:t> list</a:t>
            </a:r>
            <a:r>
              <a:rPr lang="ko-KR" altLang="en-US" dirty="0"/>
              <a:t>에서 불러온 파일을 </a:t>
            </a:r>
            <a:r>
              <a:rPr lang="en-US" altLang="ko-KR" dirty="0"/>
              <a:t>query </a:t>
            </a:r>
            <a:r>
              <a:rPr lang="ko-KR" altLang="en-US" dirty="0"/>
              <a:t>하여 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0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그대로 코드를 진행하려 했으나</a:t>
            </a:r>
            <a:endParaRPr lang="en-US" altLang="ko-KR" dirty="0"/>
          </a:p>
          <a:p>
            <a:r>
              <a:rPr lang="ko-KR" altLang="en-US" dirty="0" err="1"/>
              <a:t>코랩</a:t>
            </a:r>
            <a:r>
              <a:rPr lang="ko-KR" altLang="en-US" dirty="0"/>
              <a:t> 환경의 </a:t>
            </a:r>
            <a:r>
              <a:rPr lang="ko-KR" altLang="en-US" dirty="0" err="1"/>
              <a:t>특구성으로</a:t>
            </a:r>
            <a:r>
              <a:rPr lang="ko-KR" altLang="en-US" dirty="0"/>
              <a:t> 인해서 </a:t>
            </a:r>
            <a:r>
              <a:rPr lang="ko-KR" altLang="en-US" dirty="0" err="1"/>
              <a:t>넘파이</a:t>
            </a:r>
            <a:r>
              <a:rPr lang="en-US" altLang="ko-KR" dirty="0"/>
              <a:t>, </a:t>
            </a:r>
            <a:r>
              <a:rPr lang="ko-KR" altLang="en-US" dirty="0" err="1"/>
              <a:t>판다스</a:t>
            </a:r>
            <a:r>
              <a:rPr lang="ko-KR" altLang="en-US" dirty="0"/>
              <a:t> 모듈을 삭제 후 재설치 과정을 통해 </a:t>
            </a:r>
            <a:r>
              <a:rPr lang="ko-KR" altLang="en-US" dirty="0" err="1"/>
              <a:t>오률르</a:t>
            </a:r>
            <a:r>
              <a:rPr lang="ko-KR" altLang="en-US" dirty="0"/>
              <a:t> 해결했습니다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코드의 포맷</a:t>
            </a:r>
            <a:r>
              <a:rPr lang="en-US" altLang="ko-KR" dirty="0"/>
              <a:t>, </a:t>
            </a:r>
            <a:r>
              <a:rPr lang="ko-KR" altLang="en-US" dirty="0"/>
              <a:t>원활한 학습을 위해서 접두사 등을 삭제하였고 그렇게 불러온 데이터 셋을 확인할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4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실제로 정제된 데이터를 가지고 </a:t>
            </a:r>
            <a:r>
              <a:rPr lang="en-US" altLang="ko-KR" dirty="0"/>
              <a:t>CGCNN </a:t>
            </a:r>
            <a:r>
              <a:rPr lang="ko-KR" altLang="en-US" dirty="0"/>
              <a:t>모듈을 불러와 사용하는 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마찬가지로 필수적인 </a:t>
            </a:r>
            <a:r>
              <a:rPr lang="ko-KR" altLang="en-US" dirty="0" err="1"/>
              <a:t>라이브러를</a:t>
            </a:r>
            <a:r>
              <a:rPr lang="ko-KR" altLang="en-US" dirty="0"/>
              <a:t> 가져왔고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 제곱 오차</a:t>
            </a:r>
            <a:r>
              <a:rPr lang="en-US" altLang="ko-KR" dirty="0"/>
              <a:t>,</a:t>
            </a:r>
            <a:r>
              <a:rPr lang="ko-KR" altLang="en-US" dirty="0"/>
              <a:t> 평균 </a:t>
            </a:r>
            <a:r>
              <a:rPr lang="ko-KR" altLang="en-US" dirty="0" err="1"/>
              <a:t>절댓갑</a:t>
            </a:r>
            <a:r>
              <a:rPr lang="ko-KR" altLang="en-US" dirty="0"/>
              <a:t> 오차</a:t>
            </a:r>
            <a:r>
              <a:rPr lang="en-US" altLang="ko-KR" dirty="0"/>
              <a:t>, r square </a:t>
            </a:r>
            <a:r>
              <a:rPr lang="ko-KR" altLang="en-US" dirty="0"/>
              <a:t>를 평가 척도로 사용하였습니다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1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이후에 불러온 </a:t>
            </a:r>
            <a:r>
              <a:rPr lang="en-US" altLang="ko-KR" dirty="0" err="1"/>
              <a:t>cif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json </a:t>
            </a:r>
            <a:r>
              <a:rPr lang="ko-KR" altLang="en-US" dirty="0"/>
              <a:t>파일로 변환하여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만드는 이유는 </a:t>
            </a:r>
            <a:r>
              <a:rPr lang="en-US" altLang="ko-KR" dirty="0" err="1"/>
              <a:t>colab</a:t>
            </a:r>
            <a:r>
              <a:rPr lang="ko-KR" altLang="en-US" dirty="0"/>
              <a:t>환경에서 </a:t>
            </a:r>
            <a:r>
              <a:rPr lang="en-US" altLang="ko-KR" dirty="0" err="1"/>
              <a:t>cif</a:t>
            </a:r>
            <a:r>
              <a:rPr lang="ko-KR" altLang="en-US" dirty="0"/>
              <a:t>파일을 그대로 사용한다면 데이터가 너무 많아</a:t>
            </a:r>
            <a:endParaRPr lang="en-US" altLang="ko-KR" dirty="0"/>
          </a:p>
          <a:p>
            <a:r>
              <a:rPr lang="ko-KR" altLang="en-US" dirty="0"/>
              <a:t>데이터 업로드시 누락이 발생하는데 이를 </a:t>
            </a:r>
            <a:r>
              <a:rPr lang="en-US" altLang="ko-KR" dirty="0"/>
              <a:t>json</a:t>
            </a:r>
            <a:r>
              <a:rPr lang="ko-KR" altLang="en-US" dirty="0"/>
              <a:t>으로 변환하면 데이터의 누락이 없이 학습되기 때문입니다</a:t>
            </a:r>
            <a:r>
              <a:rPr lang="en-US" altLang="ko-KR" dirty="0"/>
              <a:t>.,</a:t>
            </a:r>
          </a:p>
          <a:p>
            <a:r>
              <a:rPr lang="ko-KR" altLang="en-US" dirty="0"/>
              <a:t>이후 원하는 데이터가 잘 불러옴을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1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학습을 하는 결과를 보여드리고자 했으나</a:t>
            </a:r>
            <a:r>
              <a:rPr lang="en-US" altLang="ko-KR" dirty="0"/>
              <a:t>, </a:t>
            </a:r>
            <a:r>
              <a:rPr lang="en-US" altLang="ko-KR" dirty="0" err="1"/>
              <a:t>colab</a:t>
            </a:r>
            <a:r>
              <a:rPr lang="ko-KR" altLang="en-US" dirty="0"/>
              <a:t>의 특수성으로 계속해서 버그가 일어났고</a:t>
            </a:r>
            <a:endParaRPr lang="en-US" altLang="ko-KR" dirty="0"/>
          </a:p>
          <a:p>
            <a:r>
              <a:rPr lang="ko-KR" altLang="en-US" dirty="0"/>
              <a:t>형의 도움이 있었지만 진행 되지 않는 모습을 보여줍니다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6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아쉬운대로</a:t>
            </a:r>
            <a:r>
              <a:rPr lang="ko-KR" altLang="en-US" dirty="0"/>
              <a:t> 예제 코드의 학습 결과를 </a:t>
            </a:r>
            <a:r>
              <a:rPr lang="ko-KR" altLang="en-US" dirty="0" err="1"/>
              <a:t>보게되시면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평가지표의 성능이 매우 우수함을 확인 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7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에너지 갭을 설명하기 위해서는 에너지 밴드가 무엇인지 알아야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보통 저희가 생각하는 원자</a:t>
            </a:r>
            <a:r>
              <a:rPr lang="en-US" altLang="ko-KR" dirty="0"/>
              <a:t>, </a:t>
            </a:r>
            <a:r>
              <a:rPr lang="ko-KR" altLang="en-US" dirty="0"/>
              <a:t>전자의 구조를 대략적으로 도식화한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같은 원자가 인접하게 될 경우 전자의 에너지 전위가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에너지 </a:t>
            </a:r>
            <a:r>
              <a:rPr lang="ko-KR" altLang="en-US" dirty="0" err="1"/>
              <a:t>전위란</a:t>
            </a:r>
            <a:r>
              <a:rPr lang="ko-KR" altLang="en-US" dirty="0"/>
              <a:t> 원자핵의 주위를 회전하고 있는 전자가 가질 수 있는 에너지 수준입니다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78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같은 원자가 인접하게 될 경우 전자의 에너지 전위가 분리됩니다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에너지 </a:t>
            </a:r>
            <a:r>
              <a:rPr lang="ko-KR" altLang="en-US" dirty="0" err="1"/>
              <a:t>전위란</a:t>
            </a:r>
            <a:r>
              <a:rPr lang="ko-KR" altLang="en-US" dirty="0"/>
              <a:t> 원자핵의 주위를 회전하고 있는 전자가 가질 수 있는 에너지 수준입니다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원자들을 여러 개 인접하게 배열하면 전자의 개수만큼 에너지가 분리되는데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이렇게 나누어진 에너지는 촘촘하게 </a:t>
            </a:r>
            <a:r>
              <a:rPr lang="ko-KR" altLang="en-US" dirty="0" err="1"/>
              <a:t>모여있어서</a:t>
            </a:r>
            <a:r>
              <a:rPr lang="ko-KR" altLang="en-US" dirty="0"/>
              <a:t> 띠처럼 영역을 형성합니다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81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이떄</a:t>
            </a:r>
            <a:r>
              <a:rPr lang="ko-KR" altLang="en-US" dirty="0"/>
              <a:t> 이렇게 띠처럼 영역을 형성한 것이 에너지 밴드입니다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이떄</a:t>
            </a:r>
            <a:r>
              <a:rPr lang="ko-KR" altLang="en-US" dirty="0"/>
              <a:t> </a:t>
            </a:r>
            <a:r>
              <a:rPr lang="ko-KR" altLang="en-US" dirty="0" err="1"/>
              <a:t>원자간의</a:t>
            </a:r>
            <a:r>
              <a:rPr lang="ko-KR" altLang="en-US" dirty="0"/>
              <a:t> 거리가 일정이상 가까워지면 더 이상 가까워 질 수 없는 거리가 존재하는데 이를 밴드 갭이라고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0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CIF </a:t>
            </a:r>
            <a:r>
              <a:rPr lang="ko-KR" altLang="en-US" dirty="0"/>
              <a:t>파일은 일정한 규정이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첫번째로는 사람과 컴퓨터가 동시에 이해할 수 있는 아스키 코드로 표현되야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아스키 코드는 미국 국립 표준 협회에서 인코딩을 위해 만든 부호 체계입니다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규정에 맞게 준비된 </a:t>
            </a:r>
            <a:r>
              <a:rPr lang="ko-KR" altLang="en-US" dirty="0" err="1"/>
              <a:t>포멧이</a:t>
            </a:r>
            <a:r>
              <a:rPr lang="ko-KR" altLang="en-US" dirty="0"/>
              <a:t> 있으며 규칙들이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7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사용자가 원하는 소재에 대한 정보를 측정하기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명처럼 이름을 입력하고</a:t>
            </a:r>
            <a:r>
              <a:rPr lang="en-US" altLang="ko-KR" dirty="0"/>
              <a:t>, </a:t>
            </a:r>
            <a:r>
              <a:rPr lang="ko-KR" altLang="en-US" dirty="0"/>
              <a:t>각 소재의 정보를 표준 규격에 맞춰 작성하면 되는 방식입니다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CIF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_audit_, _atom_, _cell_, _database_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_refine_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데이터 범주가 포함되어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범주에는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 유형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 매개변수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관리자가 지정한 데이터 및 구조 개선 매개변수를 설명하는 데이터가 포함됩니다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1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ko-KR" altLang="en-US" dirty="0" err="1"/>
              <a:t>처럼</a:t>
            </a:r>
            <a:r>
              <a:rPr lang="ko-KR" altLang="en-US" dirty="0"/>
              <a:t> 이름을 변경하거나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5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소재의 길이 정보 등을 조작함으로써 </a:t>
            </a:r>
            <a:r>
              <a:rPr lang="en-US" altLang="ko-KR" dirty="0"/>
              <a:t>CIF</a:t>
            </a:r>
            <a:r>
              <a:rPr lang="ko-KR" altLang="en-US" dirty="0"/>
              <a:t>파일을 생성할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8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정보는 이렇게 만들어진 소재 정보 자체를 </a:t>
            </a:r>
            <a:endParaRPr lang="en-US" altLang="ko-KR" dirty="0"/>
          </a:p>
          <a:p>
            <a:r>
              <a:rPr lang="ko-KR" altLang="en-US" dirty="0"/>
              <a:t>변환해주는 시스템에 넣고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Materials project</a:t>
            </a:r>
            <a:r>
              <a:rPr lang="ko-KR" altLang="en-US" dirty="0"/>
              <a:t>로 이를 간단하게 표현 가능합니다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보시는 건 이 논문의 소스코드가 올라가  있는 </a:t>
            </a:r>
            <a:r>
              <a:rPr lang="ko-KR" altLang="en-US" dirty="0" err="1"/>
              <a:t>깃헙에</a:t>
            </a:r>
            <a:r>
              <a:rPr lang="ko-KR" altLang="en-US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Data_retriece</a:t>
            </a:r>
            <a:r>
              <a:rPr lang="ko-KR" altLang="en-US" dirty="0"/>
              <a:t>라는 노트북 파일로 데이터를 불러오고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Formation_energy_reproduce</a:t>
            </a:r>
            <a:r>
              <a:rPr lang="ko-KR" altLang="en-US" dirty="0"/>
              <a:t> 파일은 불러온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재가공한다음 </a:t>
            </a:r>
            <a:r>
              <a:rPr lang="en-US" altLang="ko-KR" dirty="0"/>
              <a:t>CGCNN</a:t>
            </a:r>
            <a:r>
              <a:rPr lang="ko-KR" altLang="en-US" dirty="0"/>
              <a:t>으로 학습하는 과정의 코드입니다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코드는 </a:t>
            </a:r>
            <a:r>
              <a:rPr lang="en-US" altLang="ko-KR" dirty="0"/>
              <a:t>material </a:t>
            </a:r>
            <a:r>
              <a:rPr lang="en-US" altLang="ko-KR" dirty="0" err="1"/>
              <a:t>projec</a:t>
            </a:r>
            <a:r>
              <a:rPr lang="ko-KR" altLang="en-US" dirty="0"/>
              <a:t>에서 받은 파일을 데이터로 불러오는 코드입니다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사용한 라이브러리는 </a:t>
            </a:r>
            <a:r>
              <a:rPr lang="en-US" altLang="ko-KR" dirty="0" err="1"/>
              <a:t>matminer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pymatgen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두가지 라이브러리는 </a:t>
            </a:r>
            <a:r>
              <a:rPr lang="ko-KR" altLang="en-US" dirty="0" err="1"/>
              <a:t>재요의</a:t>
            </a:r>
            <a:r>
              <a:rPr lang="ko-KR" altLang="en-US" dirty="0"/>
              <a:t> 물성을 데이터 </a:t>
            </a:r>
            <a:r>
              <a:rPr lang="ko-KR" altLang="en-US" dirty="0" err="1"/>
              <a:t>마이닝하기</a:t>
            </a:r>
            <a:r>
              <a:rPr lang="ko-KR" altLang="en-US" dirty="0"/>
              <a:t> 위한 라이브러리입니다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pymatgen</a:t>
            </a:r>
            <a:r>
              <a:rPr lang="ko-KR" altLang="en-US" dirty="0"/>
              <a:t>도 같은 역할을 하는 라이브러리입니다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5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두가지 라이브러리와 </a:t>
            </a:r>
            <a:r>
              <a:rPr lang="ko-KR" altLang="en-US" dirty="0" err="1"/>
              <a:t>판다스</a:t>
            </a:r>
            <a:r>
              <a:rPr lang="en-US" altLang="ko-KR" dirty="0"/>
              <a:t>, json </a:t>
            </a:r>
            <a:r>
              <a:rPr lang="ko-KR" altLang="en-US" dirty="0"/>
              <a:t>파일을 사용하기 위한 </a:t>
            </a:r>
            <a:r>
              <a:rPr lang="ko-KR" altLang="en-US" dirty="0" err="1"/>
              <a:t>라이브러를</a:t>
            </a:r>
            <a:r>
              <a:rPr lang="ko-KR" altLang="en-US" dirty="0"/>
              <a:t> 불러오고</a:t>
            </a:r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환경에서 돌리기 위해 구글 드라이브를 마운트 하는 과정을 거칩니다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예제에서 활용한 데이터는 </a:t>
            </a:r>
            <a:r>
              <a:rPr lang="en-US" altLang="ko-KR" dirty="0"/>
              <a:t>formation </a:t>
            </a:r>
            <a:r>
              <a:rPr lang="en-US" altLang="ko-KR" dirty="0" err="1"/>
              <a:t>energ</a:t>
            </a:r>
            <a:r>
              <a:rPr lang="ko-KR" altLang="en-US" dirty="0"/>
              <a:t>를 예측하는데 목적이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Formation energy</a:t>
            </a:r>
            <a:r>
              <a:rPr lang="ko-KR" altLang="en-US" dirty="0"/>
              <a:t>란 생성된 물성의 열역학적 안정성을 </a:t>
            </a:r>
            <a:r>
              <a:rPr lang="ko-KR" altLang="en-US" dirty="0" err="1"/>
              <a:t>나타내주는</a:t>
            </a:r>
            <a:r>
              <a:rPr lang="ko-KR" altLang="en-US" dirty="0"/>
              <a:t> 지표입니다</a:t>
            </a:r>
            <a:r>
              <a:rPr lang="en-US" altLang="ko-KR" dirty="0"/>
              <a:t>. . </a:t>
            </a:r>
          </a:p>
          <a:p>
            <a:endParaRPr lang="en-US" altLang="ko-KR" dirty="0"/>
          </a:p>
          <a:p>
            <a:r>
              <a:rPr lang="ko-KR" altLang="en-US" dirty="0"/>
              <a:t>이는 반응물이 갖는 에너지에 대하여 새롭게 생성되는 에너지가 갖는 차이로 얻어집니다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formation </a:t>
            </a:r>
            <a:r>
              <a:rPr lang="en-US" altLang="ko-KR" dirty="0" err="1"/>
              <a:t>energ</a:t>
            </a:r>
            <a:r>
              <a:rPr lang="ko-KR" altLang="en-US" dirty="0"/>
              <a:t>의 예측을 하기 위해서는 위의 정보가 누락된 데이터와</a:t>
            </a:r>
            <a:r>
              <a:rPr lang="en-US" altLang="ko-KR" dirty="0"/>
              <a:t>, </a:t>
            </a:r>
            <a:r>
              <a:rPr lang="ko-KR" altLang="en-US" dirty="0" err="1"/>
              <a:t>타켓</a:t>
            </a:r>
            <a:r>
              <a:rPr lang="ko-KR" altLang="en-US" dirty="0"/>
              <a:t> 데이터로 </a:t>
            </a:r>
            <a:r>
              <a:rPr lang="en-US" altLang="ko-KR" dirty="0"/>
              <a:t>formation </a:t>
            </a:r>
            <a:r>
              <a:rPr lang="en-US" altLang="ko-KR" dirty="0" err="1"/>
              <a:t>enetrgy</a:t>
            </a:r>
            <a:r>
              <a:rPr lang="ko-KR" altLang="en-US" dirty="0"/>
              <a:t>를 만들어 사용했습니다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3ECA0-B556-48FD-808B-CADC9580FB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CFE8D-CD9B-49D4-B5DB-7ECA6ABCE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E8EA2-A01E-4503-885F-8078B755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B042B-44E6-4F14-81DE-48B04B6D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8A2EB-83BA-4C27-818F-764ADDC4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5CBBE-C56E-4ACF-B65A-CC49E578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ABF8-0270-40C8-B7C6-562860C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A047F-529D-47E2-A147-DBD4EE90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21E6E-A173-4696-A791-A7A2EC00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F64CD-0424-4BAC-B0AC-DF2E50FC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8659-65A6-4834-9673-0702A977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9B816-8F75-484B-83A3-264A38342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884D2-C1D5-4C99-AED5-85D2C352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6DA1-5584-4D46-ABBF-26C3EAA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FF80A-7EBD-4A7B-81F7-4EAC51A4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58357-950A-4C55-A0F2-7795872C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C7D4-C012-4053-8D8C-CE7C2F9F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B02F-8238-4F3A-A964-047B62D7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6497C-DFF1-41A7-9547-99D1575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6E73F-AFDC-4C26-BD97-FC9FFB5C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E9154-CE8D-49D3-8C86-5FFA8BD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49F84-D1DC-4BE2-BA35-BE007C10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D4A2B-9B98-4020-A5CE-6B93C65C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FDEBC-945E-4C0D-B1B0-AAA1242C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98A34-1BB6-464B-BE6A-F6DDC8A8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27447-9B9C-439F-A827-8AC4415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6BDB-9EB9-4F34-BF8C-49C76E1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A9721-6837-4AF6-8B5E-CADB02AFE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545FE-7074-47A3-ABC2-14ADA865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EDF12-F4BB-4C5B-B260-5C4B8DD7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7D7B0-6410-4509-A5D8-985DA646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6DBDF-0A3E-4B82-9316-9A03F2F6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40DF7-92F9-4F7E-B720-0089A50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6FC0A-334A-40A4-A406-9FFBDCA4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7CFA5-B197-4DAC-9C49-F0037797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881EF-E18B-4A83-A832-EAFE1696E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39F22F-65E3-4371-BBD1-DA59FD5F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C5E45C-078B-433C-AB06-47F39DA4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BA5A8-57ED-41C1-82EE-610866A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9E1DC-7D47-4B40-A815-1D53AFE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F548-313E-4A75-82B8-5A74052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F7355-463C-4567-B5C6-CA0FB31B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495C6-9AEE-4F94-B88B-F816ABC4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BE9DA-7270-4342-A88D-AD3E1D33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B5F44-7083-4245-86A9-5C84A6D6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8EACE3-428E-450E-B5C2-8EFBB35E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132F7-33B6-43F7-B55B-2BEA8F88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5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6F068-F4C4-42C8-89F8-D78A84C9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F3B3B-5F75-4A19-B441-6C49B44C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5772D-FACB-49F6-A1E1-28E6CBEC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D6B1B-7775-42DE-BD09-EC8C12D4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C97DD-B65D-4E83-A365-583F3335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2BAE6-41DB-4E14-BCA9-1054E33B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6F3EF-42E4-421D-9AFA-CAE99BCA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0E549-E2D3-4E44-8205-2B52FDAE2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A1AF9-5D83-4282-91A1-CA4A448C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71E69-95A3-4BFB-9756-3C9DBC1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0809A-0EDF-455E-8BA8-F3E14C56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DC1D4-BAB4-476E-BB91-92ECEDE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2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D89F0-1DD3-4B1B-9B3C-37C2FACB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AEC24-A68F-4CC8-9C84-0A0E316E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5D0B4-9361-453C-917C-A991513F3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A702-9EF3-46E1-9CF4-BE1C3DCAE702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211AE-0ECE-4F4D-84A1-75999E43B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8BC51-393B-4895-B7E3-7FBA5183B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F0EF-18C3-47A8-8B9A-434FFF7EF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59EC6-2496-4AB8-9B9F-C71211C9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51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결정그래프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합성곱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인공신경망을 통한 소재의 생성 에너지 예측</a:t>
            </a: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b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3148F-0689-4663-8CEE-10CBD0E9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61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이현기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서동화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+mj-cs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j-cs"/>
              </a:rPr>
              <a:t>울산과학기술원 에너지화학공학과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786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375A66-4FC1-4F4F-A2E0-BF19510F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71CA-1DD2-44C4-948F-FC26A891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86525" y="469900"/>
            <a:ext cx="12192000" cy="0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4AA91-F9C9-48BD-BA41-EFCBFB34EC61}"/>
              </a:ext>
            </a:extLst>
          </p:cNvPr>
          <p:cNvSpPr/>
          <p:nvPr/>
        </p:nvSpPr>
        <p:spPr>
          <a:xfrm>
            <a:off x="124887" y="520184"/>
            <a:ext cx="9377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mp-id를</a:t>
            </a:r>
            <a:r>
              <a:rPr lang="ko-KR" altLang="en-US" sz="2800" b="1" dirty="0"/>
              <a:t> 저장해 놓은 </a:t>
            </a:r>
            <a:r>
              <a:rPr lang="ko-KR" altLang="en-US" sz="2800" b="1" dirty="0" err="1"/>
              <a:t>csv를</a:t>
            </a:r>
            <a:r>
              <a:rPr lang="ko-KR" altLang="en-US" sz="2800" b="1" dirty="0"/>
              <a:t> 통해 데이터를 불러오는 코드</a:t>
            </a:r>
          </a:p>
        </p:txBody>
      </p:sp>
      <p:pic>
        <p:nvPicPr>
          <p:cNvPr id="4101" name="Picture 5" descr="Flow chart of matminer features">
            <a:extLst>
              <a:ext uri="{FF2B5EF4-FFF2-40B4-BE49-F238E27FC236}">
                <a16:creationId xmlns:a16="http://schemas.microsoft.com/office/drawing/2014/main" id="{E07105C6-966E-4092-AF59-0D7380DEC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6454"/>
            <a:ext cx="6025747" cy="332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Intro to Pymatgen - The Materials Project Workshop">
            <a:extLst>
              <a:ext uri="{FF2B5EF4-FFF2-40B4-BE49-F238E27FC236}">
                <a16:creationId xmlns:a16="http://schemas.microsoft.com/office/drawing/2014/main" id="{40B2C46A-2039-4E36-9907-5DAB6A68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895600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AF9FC9-F9F8-4EFE-9CB2-DC852A81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915"/>
            <a:ext cx="12192000" cy="48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794605-3EC4-4C15-A32E-964C3BB1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251"/>
            <a:ext cx="12192000" cy="41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37CBFE-10F5-4AF3-8028-04BCAD86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7" y="290513"/>
            <a:ext cx="10482676" cy="62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DBC766-B80B-4F8C-B7ED-F25FCC55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1511"/>
            <a:ext cx="12192000" cy="5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6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3D9110-0851-4AB5-B4A3-BA90D5669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5"/>
          <a:stretch/>
        </p:blipFill>
        <p:spPr>
          <a:xfrm>
            <a:off x="0" y="937260"/>
            <a:ext cx="12192000" cy="4811002"/>
          </a:xfrm>
          <a:prstGeom prst="rect">
            <a:avLst/>
          </a:prstGeom>
          <a:solidFill>
            <a:srgbClr val="383838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98D9A6-9B60-4036-8978-0FFDD49B7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56"/>
          <a:stretch/>
        </p:blipFill>
        <p:spPr>
          <a:xfrm>
            <a:off x="6096000" y="3632178"/>
            <a:ext cx="5789153" cy="32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46905F-1DC5-4CBB-8AF1-BA1A955D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729"/>
            <a:ext cx="12192000" cy="4066541"/>
          </a:xfrm>
          <a:prstGeom prst="rect">
            <a:avLst/>
          </a:prstGeom>
          <a:solidFill>
            <a:srgbClr val="383838"/>
          </a:solidFill>
        </p:spPr>
      </p:pic>
    </p:spTree>
    <p:extLst>
      <p:ext uri="{BB962C8B-B14F-4D97-AF65-F5344CB8AC3E}">
        <p14:creationId xmlns:p14="http://schemas.microsoft.com/office/powerpoint/2010/main" val="80377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A736A2-83F5-4D5C-BD8E-C8D247F5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007" y="0"/>
            <a:ext cx="13089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원자가 가지는 놀라운 힘 : 네이버 블로그">
            <a:extLst>
              <a:ext uri="{FF2B5EF4-FFF2-40B4-BE49-F238E27FC236}">
                <a16:creationId xmlns:a16="http://schemas.microsoft.com/office/drawing/2014/main" id="{64980D56-A0B3-443F-A02E-7FDAC5CE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66" y="485775"/>
            <a:ext cx="76200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0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17F697-4685-4860-9741-26D92ECD22F8}"/>
              </a:ext>
            </a:extLst>
          </p:cNvPr>
          <p:cNvSpPr txBox="1">
            <a:spLocks/>
          </p:cNvSpPr>
          <p:nvPr/>
        </p:nvSpPr>
        <p:spPr>
          <a:xfrm>
            <a:off x="1676400" y="26681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6F758A-94B1-4467-A202-733378D9DFCA}"/>
              </a:ext>
            </a:extLst>
          </p:cNvPr>
          <p:cNvSpPr txBox="1">
            <a:spLocks/>
          </p:cNvSpPr>
          <p:nvPr/>
        </p:nvSpPr>
        <p:spPr>
          <a:xfrm>
            <a:off x="1676400" y="21631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17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r>
              <a:rPr lang="en-US" altLang="ko-KR" sz="8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rystallographic</a:t>
            </a:r>
          </a:p>
          <a:p>
            <a:pPr algn="ctr"/>
            <a:r>
              <a:rPr lang="en-US" altLang="ko-KR" sz="8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17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8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nformation </a:t>
            </a:r>
            <a:r>
              <a:rPr lang="en-US" altLang="ko-KR" sz="117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r>
              <a:rPr lang="en-US" altLang="ko-KR" sz="8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ile</a:t>
            </a:r>
            <a:endParaRPr lang="ko-KR" altLang="en-US" sz="8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7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원자가 가지는 놀라운 힘 : 네이버 블로그">
            <a:extLst>
              <a:ext uri="{FF2B5EF4-FFF2-40B4-BE49-F238E27FC236}">
                <a16:creationId xmlns:a16="http://schemas.microsoft.com/office/drawing/2014/main" id="{19D1FE2E-03EE-4BA8-844D-44E865DA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45" y="2471737"/>
            <a:ext cx="247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원자가 가지는 놀라운 힘 : 네이버 블로그">
            <a:extLst>
              <a:ext uri="{FF2B5EF4-FFF2-40B4-BE49-F238E27FC236}">
                <a16:creationId xmlns:a16="http://schemas.microsoft.com/office/drawing/2014/main" id="{1B051D96-CB40-4D60-BDF0-48706F10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" y="2471737"/>
            <a:ext cx="247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원자가 가지는 놀라운 힘 : 네이버 블로그">
            <a:extLst>
              <a:ext uri="{FF2B5EF4-FFF2-40B4-BE49-F238E27FC236}">
                <a16:creationId xmlns:a16="http://schemas.microsoft.com/office/drawing/2014/main" id="{360D7496-2E8E-4006-9294-F5C8C57C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24" y="2471737"/>
            <a:ext cx="247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원자가 가지는 놀라운 힘 : 네이버 블로그">
            <a:extLst>
              <a:ext uri="{FF2B5EF4-FFF2-40B4-BE49-F238E27FC236}">
                <a16:creationId xmlns:a16="http://schemas.microsoft.com/office/drawing/2014/main" id="{375B1D37-C0AC-43E8-910C-4AD9CF36D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2" y="2471737"/>
            <a:ext cx="24783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3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and gap - Energy Education">
            <a:extLst>
              <a:ext uri="{FF2B5EF4-FFF2-40B4-BE49-F238E27FC236}">
                <a16:creationId xmlns:a16="http://schemas.microsoft.com/office/drawing/2014/main" id="{7258772D-CEA5-42A1-9962-88E0D3E4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981658"/>
            <a:ext cx="8564562" cy="48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D058F2-7E81-48DE-8665-82AAC741E9CA}"/>
              </a:ext>
            </a:extLst>
          </p:cNvPr>
          <p:cNvSpPr/>
          <p:nvPr/>
        </p:nvSpPr>
        <p:spPr>
          <a:xfrm>
            <a:off x="5012438" y="2644170"/>
            <a:ext cx="20008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CIF</a:t>
            </a:r>
            <a:endParaRPr lang="ko-KR" altLang="en-US" sz="9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Picture 2" descr="International Union of Crystallography (IUCr) - 이벤트 | Facebook">
            <a:extLst>
              <a:ext uri="{FF2B5EF4-FFF2-40B4-BE49-F238E27FC236}">
                <a16:creationId xmlns:a16="http://schemas.microsoft.com/office/drawing/2014/main" id="{0F3022CE-5EB7-418C-9922-1B2C9FB2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8" y="1576455"/>
            <a:ext cx="3967697" cy="39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3492ED-9071-47B0-8A5D-2F2A589D9CF5}"/>
              </a:ext>
            </a:extLst>
          </p:cNvPr>
          <p:cNvSpPr/>
          <p:nvPr/>
        </p:nvSpPr>
        <p:spPr>
          <a:xfrm>
            <a:off x="4678252" y="2251754"/>
            <a:ext cx="7311617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b="1" dirty="0" err="1">
                <a:solidFill>
                  <a:srgbClr val="303030"/>
                </a:solidFill>
                <a:latin typeface="Roboto"/>
              </a:rPr>
              <a:t>IUCr</a:t>
            </a:r>
            <a:endParaRPr lang="en-US" altLang="ko-KR" sz="11500" b="1" dirty="0">
              <a:solidFill>
                <a:srgbClr val="303030"/>
              </a:solidFill>
              <a:latin typeface="Roboto"/>
            </a:endParaRPr>
          </a:p>
          <a:p>
            <a:r>
              <a:rPr lang="en-US" altLang="ko-KR" sz="3200" dirty="0">
                <a:solidFill>
                  <a:srgbClr val="303030"/>
                </a:solidFill>
                <a:latin typeface="Roboto"/>
              </a:rPr>
              <a:t>(International Union of Crystallography)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211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 • Both Computer and Human Readable Ascii encoded file • Free Format">
            <a:extLst>
              <a:ext uri="{FF2B5EF4-FFF2-40B4-BE49-F238E27FC236}">
                <a16:creationId xmlns:a16="http://schemas.microsoft.com/office/drawing/2014/main" id="{D8507E31-8D50-41F4-AE5B-66F4ABB02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3"/>
          <a:stretch/>
        </p:blipFill>
        <p:spPr bwMode="auto">
          <a:xfrm>
            <a:off x="2209800" y="1351702"/>
            <a:ext cx="7998674" cy="447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structs • data_name where name the choosen identifier of the data • Data associations">
            <a:extLst>
              <a:ext uri="{FF2B5EF4-FFF2-40B4-BE49-F238E27FC236}">
                <a16:creationId xmlns:a16="http://schemas.microsoft.com/office/drawing/2014/main" id="{B74F69EA-627E-4FB6-AE7E-1A98A6FA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4"/>
          <a:stretch/>
        </p:blipFill>
        <p:spPr bwMode="auto">
          <a:xfrm>
            <a:off x="0" y="1813863"/>
            <a:ext cx="6858000" cy="38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CIF file for NaCl | Download Scientific Diagram">
            <a:extLst>
              <a:ext uri="{FF2B5EF4-FFF2-40B4-BE49-F238E27FC236}">
                <a16:creationId xmlns:a16="http://schemas.microsoft.com/office/drawing/2014/main" id="{78849604-9834-4CA6-BC5B-8E44D292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7805"/>
            <a:ext cx="3959878" cy="61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56D5CD-464C-463F-8848-B1AA53F6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1142706"/>
            <a:ext cx="1009790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42C40B-7D19-4103-9F50-F9E4F8D1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1" y="809259"/>
            <a:ext cx="1062185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스냅3">
            <a:extLst>
              <a:ext uri="{FF2B5EF4-FFF2-40B4-BE49-F238E27FC236}">
                <a16:creationId xmlns:a16="http://schemas.microsoft.com/office/drawing/2014/main" id="{A276E812-C706-4260-8FE6-DFB27A2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631031"/>
            <a:ext cx="7610914" cy="55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87F836-75D1-46E6-B014-8D738E9E86BB}"/>
              </a:ext>
            </a:extLst>
          </p:cNvPr>
          <p:cNvSpPr/>
          <p:nvPr/>
        </p:nvSpPr>
        <p:spPr>
          <a:xfrm>
            <a:off x="91169" y="6349484"/>
            <a:ext cx="536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https://docs.quantumatk.com/tutorials/cif/cif.html</a:t>
            </a:r>
          </a:p>
        </p:txBody>
      </p:sp>
    </p:spTree>
    <p:extLst>
      <p:ext uri="{BB962C8B-B14F-4D97-AF65-F5344CB8AC3E}">
        <p14:creationId xmlns:p14="http://schemas.microsoft.com/office/powerpoint/2010/main" val="252903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rms of use of materials project logo in figure of review article - Materials  Project - Materials Science Community Discourse">
            <a:extLst>
              <a:ext uri="{FF2B5EF4-FFF2-40B4-BE49-F238E27FC236}">
                <a16:creationId xmlns:a16="http://schemas.microsoft.com/office/drawing/2014/main" id="{302FB693-1891-4801-9E27-0E2F5946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683308"/>
            <a:ext cx="9096375" cy="54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7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719</Words>
  <Application>Microsoft Office PowerPoint</Application>
  <PresentationFormat>와이드스크린</PresentationFormat>
  <Paragraphs>116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Roboto</vt:lpstr>
      <vt:lpstr>나눔스퀘어_ac Bold</vt:lpstr>
      <vt:lpstr>맑은 고딕</vt:lpstr>
      <vt:lpstr>Arial</vt:lpstr>
      <vt:lpstr>Office 테마</vt:lpstr>
      <vt:lpstr>결정그래프 합성곱 인공신경망을 통한 소재의 생성 에너지 예측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논문리뷰 ~</dc:title>
  <dc:creator>USER</dc:creator>
  <cp:lastModifiedBy>USER</cp:lastModifiedBy>
  <cp:revision>51</cp:revision>
  <dcterms:created xsi:type="dcterms:W3CDTF">2022-01-23T06:47:20Z</dcterms:created>
  <dcterms:modified xsi:type="dcterms:W3CDTF">2022-01-28T02:19:18Z</dcterms:modified>
</cp:coreProperties>
</file>