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 autoAdjust="0"/>
    <p:restoredTop sz="94660"/>
  </p:normalViewPr>
  <p:slideViewPr>
    <p:cSldViewPr snapToGrid="0">
      <p:cViewPr varScale="1">
        <p:scale>
          <a:sx n="35" d="100"/>
          <a:sy n="35" d="100"/>
        </p:scale>
        <p:origin x="8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F7A50-398D-41F4-B6D1-5A9B3FEF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1D62C-24F4-4B21-B1F1-8FB424D8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2D19-F480-47F2-8845-1DEE6CAB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064E-D27E-443C-B728-C63A634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A7C61-C646-4DFB-A635-041B9BF9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E99774-FEA4-4E72-9428-4BF2D8E906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85" y="6138180"/>
            <a:ext cx="3080879" cy="5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313A-B093-4B02-9680-7EE35748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4A8C8-4EB6-499F-9EDE-A5977C05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7313-AD55-405D-8DB2-02313048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42BD7-F8CC-4F61-9295-81875647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424F-B8FE-43A9-A8D3-C46F7C01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1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31B7C-3025-4084-8542-D1920A3E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22215-C0FF-4496-B045-1A3C8763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1429E-2628-46BE-B782-7FD2C93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30A53-98DB-4055-9EAF-317FF8D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0F7E-E7B1-4217-8CA9-F63C88A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3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5EA9-4B9E-433B-9E25-5C5F98F2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201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1904-CE3F-4A10-ADDC-33F669B3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7FC0A-3A49-4B43-A9DF-04204BB8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535C1-E0DB-4CF2-A335-4912E555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4FD70-7215-4AA9-A4C0-A4D132F3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85B7B5-16E3-410E-8B0B-CF1025AC334C}"/>
              </a:ext>
            </a:extLst>
          </p:cNvPr>
          <p:cNvCxnSpPr/>
          <p:nvPr userDrawn="1"/>
        </p:nvCxnSpPr>
        <p:spPr>
          <a:xfrm>
            <a:off x="838200" y="965200"/>
            <a:ext cx="10515600" cy="0"/>
          </a:xfrm>
          <a:prstGeom prst="line">
            <a:avLst/>
          </a:prstGeom>
          <a:ln w="57150">
            <a:solidFill>
              <a:srgbClr val="E8342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0874A72-E13D-4100-AF51-ABD61008B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85" y="6138180"/>
            <a:ext cx="3080879" cy="5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4CCED-7818-4DED-80D7-3E4E395B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37FF6-DF1D-424C-8DB3-33E62CFF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27E42-CA1D-4F8A-A24C-F2291C0A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96DA1-9D68-4E80-84EE-9ADF7DE1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DB2F9-C083-45A5-89E7-1BC9D188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2EEE-5927-4E2D-A359-56FEA9EF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A7782-14D6-46FB-A24C-664CA1C7D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8CFA8-CC3E-4970-A379-3A3E44850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424A2-E1FD-4C1E-B2FC-0362EAAB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8D29C-B10E-4809-8AA7-589FCF1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75815-7C84-45B3-9B68-592502C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1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F1FC-7F44-497C-A2B2-E5C29A4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60CCE-03D2-4D19-958E-041E20E9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7A505-6588-4982-A5E5-5E884B0C6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EEE77B-C8BB-4AE9-A130-0E6CE320F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12F1B8-009E-4FDD-9118-69E9E4728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7DDE9-9C0D-49BC-9805-F03E67B6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7F21A-EA54-4624-89A6-EDAB4E0F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1E43D-B916-40CE-AB04-CC31F29C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1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5074-E905-48A9-913F-64DA91DC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6A69F-58B3-48CA-8C92-427495A6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88316-7C16-411E-9A31-7078D299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D8E48-50DA-4FC3-A407-1B510EC4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808654-4744-4E29-BF87-5F48D4A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3F765-6D28-491E-9D3C-C9E3D624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D3267-11AB-480F-A8AB-B0787450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B1D9-4D81-480B-9C5B-B69D188E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04CF3-8AF4-4F48-A574-AFFA4006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A07F2-8548-474B-A477-C61A80DAE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B2B53-57BF-4C4D-A95D-CA1E50AE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88F5E-2E51-49B5-AFE9-A51F50AF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417DE-FA12-4264-BDB6-BA114D74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BBC8-CE4F-4C91-9DA6-B053AB91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0E9E6-E0A0-48F8-A11B-2FFE1D073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C746F-289E-4975-9900-871D6ED65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4EC5E-1173-477F-A887-EAAE7191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6186D-6B6C-471F-9D7F-7474180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74B18-E3F0-4862-87BC-57065824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9AF77-9FDF-4123-A3B8-06B45EDE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B273A-7104-47F1-806D-BF24CE0F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3E507-BFBC-4C2F-8F84-6FD22B468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ACB9-9078-4237-8256-1FD1E68E0AE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C0051-7FEF-4B9C-90DA-39AE09B1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464F4-1A8F-4B82-B312-3C7E8694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711B-C5B7-4EF9-8434-FD5A6AC943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4773C8-20BE-4BE3-96DA-05443167788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85" y="6138180"/>
            <a:ext cx="3080879" cy="5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39A1-106E-4B27-A101-25DA627A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31" y="135697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Helvetica" pitchFamily="2" charset="0"/>
              </a:rPr>
              <a:t>Predict whether the cancer is benign or malignant</a:t>
            </a:r>
            <a:endParaRPr lang="ko-KR" altLang="en-US" b="1" dirty="0">
              <a:latin typeface="Helvetica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BE2A2-516A-44CE-A598-0288720E5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62" y="3845259"/>
            <a:ext cx="9144000" cy="1655762"/>
          </a:xfrm>
        </p:spPr>
        <p:txBody>
          <a:bodyPr/>
          <a:lstStyle/>
          <a:p>
            <a:pPr algn="l"/>
            <a:r>
              <a:rPr lang="en-US" altLang="ko-KR" dirty="0" err="1">
                <a:latin typeface="Helvetica" pitchFamily="2" charset="0"/>
              </a:rPr>
              <a:t>Wonjun</a:t>
            </a:r>
            <a:r>
              <a:rPr lang="en-US" altLang="ko-KR" dirty="0">
                <a:latin typeface="Helvetica" pitchFamily="2" charset="0"/>
              </a:rPr>
              <a:t> Lee, Intelligence &amp; Manufacturing Convergence</a:t>
            </a:r>
            <a:br>
              <a:rPr lang="en-US" altLang="ko-KR" dirty="0">
                <a:latin typeface="Helvetica" pitchFamily="2" charset="0"/>
              </a:rPr>
            </a:br>
            <a:r>
              <a:rPr lang="en-US" altLang="ko-KR" dirty="0">
                <a:latin typeface="Helvetica" pitchFamily="2" charset="0"/>
              </a:rPr>
              <a:t>Laboratory, ETRI, </a:t>
            </a:r>
            <a:r>
              <a:rPr lang="en-US" altLang="ko-KR" dirty="0" err="1">
                <a:latin typeface="Helvetica" pitchFamily="2" charset="0"/>
              </a:rPr>
              <a:t>Daejun</a:t>
            </a:r>
            <a:r>
              <a:rPr lang="en-US" altLang="ko-KR" dirty="0">
                <a:latin typeface="Helvetica" pitchFamily="2" charset="0"/>
              </a:rPr>
              <a:t>, Republic of Korea </a:t>
            </a:r>
          </a:p>
          <a:p>
            <a:endParaRPr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35A14-A186-4C6B-99B3-35749FB4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-8056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Helvetica" pitchFamily="2" charset="0"/>
              </a:rPr>
              <a:t>Motivation</a:t>
            </a:r>
            <a:endParaRPr lang="ko-KR" altLang="en-US" b="1" dirty="0">
              <a:latin typeface="Helvetica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F7CD5-4B53-494E-8D30-B83F6695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289" y="1730004"/>
            <a:ext cx="5257800" cy="38193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>
              <a:latin typeface="Helvetica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Helvetica" pitchFamily="2" charset="0"/>
              </a:rPr>
              <a:t> Breast cancer is a fatal disease in which abnormal tissue in the breast continues to grow or metastasize to other organs.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latin typeface="Helvetica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Helvetica" pitchFamily="2" charset="0"/>
              </a:rPr>
              <a:t> Evaluating the possibility of deterioration by looking at the shape of the tumor is the most important point in preventing cancer.</a:t>
            </a:r>
            <a:endParaRPr lang="ko-KR" altLang="en-US" dirty="0">
              <a:latin typeface="Helvetica" pitchFamily="2" charset="0"/>
            </a:endParaRPr>
          </a:p>
        </p:txBody>
      </p:sp>
      <p:pic>
        <p:nvPicPr>
          <p:cNvPr id="2050" name="Picture 2" descr="Breast Cancer Wisconsin (Diagnostic) Data Set | Kaggle">
            <a:extLst>
              <a:ext uri="{FF2B5EF4-FFF2-40B4-BE49-F238E27FC236}">
                <a16:creationId xmlns:a16="http://schemas.microsoft.com/office/drawing/2014/main" id="{E10B79AB-4624-4262-822E-74CF6116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356360"/>
            <a:ext cx="5077862" cy="50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9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CF7BC-AB8E-48C6-B274-1FAE22B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elvetica" pitchFamily="2" charset="0"/>
              </a:rPr>
              <a:t>Motivation</a:t>
            </a:r>
            <a:endParaRPr lang="ko-KR" altLang="en-US" b="1" dirty="0"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57A5B6-682D-49DE-8A9C-E88B4B60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7" y="1780494"/>
            <a:ext cx="7934887" cy="37287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B9823D-1DCE-438A-BD7D-8030510A4FC1}"/>
              </a:ext>
            </a:extLst>
          </p:cNvPr>
          <p:cNvSpPr/>
          <p:nvPr/>
        </p:nvSpPr>
        <p:spPr>
          <a:xfrm>
            <a:off x="7604760" y="3249275"/>
            <a:ext cx="4450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atin typeface="Helvetica" pitchFamily="2" charset="0"/>
              </a:rPr>
              <a:t>Since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the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formation</a:t>
            </a:r>
            <a:r>
              <a:rPr lang="ko-KR" altLang="en-US" sz="2000" dirty="0">
                <a:latin typeface="Helvetica" pitchFamily="2" charset="0"/>
              </a:rPr>
              <a:t> of </a:t>
            </a:r>
            <a:r>
              <a:rPr lang="ko-KR" altLang="en-US" sz="2000" dirty="0" err="1">
                <a:latin typeface="Helvetica" pitchFamily="2" charset="0"/>
              </a:rPr>
              <a:t>the</a:t>
            </a:r>
            <a:r>
              <a:rPr lang="ko-KR" altLang="en-US" sz="2000" dirty="0">
                <a:latin typeface="Helvetica" pitchFamily="2" charset="0"/>
              </a:rPr>
              <a:t> Wisconsin </a:t>
            </a:r>
            <a:r>
              <a:rPr lang="ko-KR" altLang="en-US" sz="2000" dirty="0" err="1">
                <a:latin typeface="Helvetica" pitchFamily="2" charset="0"/>
              </a:rPr>
              <a:t>Breast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Cancer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Dataset</a:t>
            </a:r>
            <a:r>
              <a:rPr lang="ko-KR" altLang="en-US" sz="2000" dirty="0">
                <a:latin typeface="Helvetica" pitchFamily="2" charset="0"/>
              </a:rPr>
              <a:t>,</a:t>
            </a:r>
            <a:endParaRPr lang="en-US" altLang="ko-KR" sz="2000" dirty="0">
              <a:latin typeface="Helvetica" pitchFamily="2" charset="0"/>
            </a:endParaRPr>
          </a:p>
          <a:p>
            <a:pPr algn="ctr"/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many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people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have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been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working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on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increasing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ko-KR" altLang="en-US" sz="2000" dirty="0" err="1">
                <a:latin typeface="Helvetica" pitchFamily="2" charset="0"/>
              </a:rPr>
              <a:t>accuracy</a:t>
            </a:r>
            <a:r>
              <a:rPr lang="ko-KR" altLang="en-US" sz="20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85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695-362C-4098-B3C9-2E2A3039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Helvetica" pitchFamily="2" charset="0"/>
              </a:rPr>
              <a:t>Experimental methods and objectives</a:t>
            </a:r>
            <a:endParaRPr lang="ko-KR" altLang="en-US" sz="3600" b="1" dirty="0">
              <a:latin typeface="Helvetica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8F36B-D9DB-4A34-B893-191E85D7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0139"/>
            <a:ext cx="10515600" cy="469636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Helvetica" pitchFamily="2" charset="0"/>
              </a:rPr>
              <a:t>First, data preprocessing through </a:t>
            </a:r>
            <a:r>
              <a:rPr lang="en-US" altLang="ko-KR" b="1" dirty="0">
                <a:latin typeface="Helvetica" pitchFamily="2" charset="0"/>
              </a:rPr>
              <a:t>EDA</a:t>
            </a:r>
            <a:r>
              <a:rPr lang="en-US" altLang="ko-KR" dirty="0">
                <a:latin typeface="Helvetica" pitchFamily="2" charset="0"/>
              </a:rPr>
              <a:t> and various </a:t>
            </a:r>
            <a:r>
              <a:rPr lang="en-US" altLang="ko-KR" b="1" dirty="0">
                <a:latin typeface="Helvetica" pitchFamily="2" charset="0"/>
              </a:rPr>
              <a:t>ML techniques </a:t>
            </a:r>
            <a:r>
              <a:rPr lang="en-US" altLang="ko-KR" dirty="0">
                <a:latin typeface="Helvetica" pitchFamily="2" charset="0"/>
              </a:rPr>
              <a:t>are applied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Helvetic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Helvetica" pitchFamily="2" charset="0"/>
              </a:rPr>
              <a:t>In addition, </a:t>
            </a:r>
            <a:r>
              <a:rPr lang="en-US" altLang="ko-KR" b="1" dirty="0">
                <a:latin typeface="Helvetica" pitchFamily="2" charset="0"/>
              </a:rPr>
              <a:t>deep learning </a:t>
            </a:r>
            <a:r>
              <a:rPr lang="en-US" altLang="ko-KR" dirty="0">
                <a:latin typeface="Helvetica" pitchFamily="2" charset="0"/>
              </a:rPr>
              <a:t>techniques are applied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Helvetic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b="1" dirty="0">
                <a:latin typeface="Helvetica" pitchFamily="2" charset="0"/>
              </a:rPr>
              <a:t>Improving accuracy </a:t>
            </a:r>
            <a:r>
              <a:rPr lang="en-US" altLang="ko-KR" dirty="0">
                <a:latin typeface="Helvetica" pitchFamily="2" charset="0"/>
              </a:rPr>
              <a:t>over existing results is the final goal of this paper</a:t>
            </a:r>
            <a:endParaRPr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129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Helvetica</vt:lpstr>
      <vt:lpstr>Wingdings</vt:lpstr>
      <vt:lpstr>Office 테마</vt:lpstr>
      <vt:lpstr>Predict whether the cancer is benign or malignant</vt:lpstr>
      <vt:lpstr>Motivation</vt:lpstr>
      <vt:lpstr>Motivation</vt:lpstr>
      <vt:lpstr>Experimental methods and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whether the cancer is benign or malignant</dc:title>
  <dc:creator>USER</dc:creator>
  <cp:lastModifiedBy>USER</cp:lastModifiedBy>
  <cp:revision>14</cp:revision>
  <dcterms:created xsi:type="dcterms:W3CDTF">2022-05-17T09:02:16Z</dcterms:created>
  <dcterms:modified xsi:type="dcterms:W3CDTF">2022-05-19T04:32:16Z</dcterms:modified>
</cp:coreProperties>
</file>