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88664-0D63-BA4A-B236-DE6B433C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E5AD88-1768-0B45-BC48-123FB592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B35B-1EBA-5E4A-A45B-3FAB32B3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5DE39-ECF4-3842-97F1-51EB7043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0F710-FA6B-CB44-BA61-95B0FFF3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517DB5-8537-2742-A164-7FE475589A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85" y="6138180"/>
            <a:ext cx="3080879" cy="5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C2B8-070F-8E4B-AE49-D7A361F6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FF8B93-B869-1141-B45E-3CE6F0001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ADECD-FFFC-D748-8C9D-42351D36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44F4A-D440-DF45-8F88-5929A17D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F79EF-FF04-6648-A6C5-2706E4A1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189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493076-AD54-AF40-BAF5-4B3274D32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89937-86D8-8348-8B94-9FCB40B1B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9130C-BD26-7E47-8386-E0545065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56E25-DF61-EB4E-AB2B-5E1244F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E2D98-C7EB-C045-AD21-EE4CEBE9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41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E749E-0E2F-C34F-8677-C0E1E455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 b="1" i="0">
                <a:latin typeface="Helvetica" pitchFamily="2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17D00-218B-B04D-8045-B7085349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2A56E-0270-464E-AEEB-581D0258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20746-EC3A-B041-9020-B42FC859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5DE10-0E55-6848-BB5C-279430E1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33890E-2BD5-FC4D-B94D-D37C28B39C38}"/>
              </a:ext>
            </a:extLst>
          </p:cNvPr>
          <p:cNvCxnSpPr/>
          <p:nvPr userDrawn="1"/>
        </p:nvCxnSpPr>
        <p:spPr>
          <a:xfrm>
            <a:off x="838200" y="965200"/>
            <a:ext cx="10515600" cy="0"/>
          </a:xfrm>
          <a:prstGeom prst="line">
            <a:avLst/>
          </a:prstGeom>
          <a:ln w="57150">
            <a:solidFill>
              <a:srgbClr val="E8342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37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52786-1431-A141-AF79-71123DD4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334B2-0E61-5649-8EC9-C653B60A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69FA-9B29-484A-ACBB-EA9E5E58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7A960-6355-A644-B48B-6E791F03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BEF9-1DD2-D44A-A29B-0C761D0A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977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D7399-3B71-4A4B-922C-7F39570C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BA39A-E90F-604E-A346-160739199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B99D52-0365-ED49-BC62-34FA4D9D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F364F-EE78-1A4B-9D3B-4F2BB7FC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81E9F-51C6-B54A-B646-11BAD3E5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1A019-2BE1-5144-A232-3AD4F73C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354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99EC1-B40D-A942-BF57-023EB714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A6CB5-6D85-C240-803D-C98AD651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B4562-4C8D-994D-ABA2-110E9E587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CF29E-184D-F248-9671-904D82245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54BE6-020A-3E4C-8B5D-3BD21F4C4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8A6EE4-217F-6B43-84D6-512ECB1C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37C750-575C-104A-85DC-B372F108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47EAED-BB2B-524B-AEEA-C9C445E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5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FEA38-28F6-EC42-861B-E1D594EF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4F521-3755-3A47-8687-57C813FC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A401D-EF8A-7D4A-9C6B-21D51F4A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2AC29-0BA1-9E42-AAEE-2B49307E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358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FCDABE-EC62-2345-AABC-9017CC12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A3EE7-7FE2-9F44-A9EC-AC538DD4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94691-FCDD-A841-92AE-52F1497B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26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4E1C8-B2D6-6344-9758-651E83C6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FB054-C114-A648-9E98-BD0BDF56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05254-141C-8349-82FC-C1BE39E1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FEC9D-517F-C045-96E8-38A23A69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32573C-4350-9043-861E-72008DB1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0F26E-0060-1144-A50B-79448E5E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669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C80F5-872B-B445-9965-2D2A537E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5FBA84-12C5-C740-9B42-3F4902291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0421B-C027-8945-8C49-98D5AAB2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9E2B8-384A-FC46-9BDE-5BF15DDC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757A-14F3-FB4E-9E7D-240943E3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34D14-D359-1548-A45B-35A23AF1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93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B221F3-3C08-A447-9E5E-60F182A5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BAC83-90E0-2446-B258-F33C4ABB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2C5F1-AE44-584D-B156-5E1F6C34C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D074-FA2E-FE4A-B805-4363A3A6682A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295AB-5365-574C-98E5-561DDB0DD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A0768-C84F-E544-B72A-87060E51D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AC5A-026E-D44A-AAE4-3D458FB9DA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465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39A1-106E-4B27-A101-25DA627A9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631" y="135697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>
                <a:latin typeface="Helvetica" pitchFamily="2" charset="0"/>
              </a:rPr>
              <a:t>Predict whether the cancer is benign or malignant</a:t>
            </a:r>
            <a:endParaRPr lang="ko-KR" altLang="en-US" sz="5400" b="1" dirty="0">
              <a:latin typeface="Helvetica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BE2A2-516A-44CE-A598-0288720E5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962" y="3845259"/>
            <a:ext cx="9144000" cy="1655762"/>
          </a:xfrm>
        </p:spPr>
        <p:txBody>
          <a:bodyPr/>
          <a:lstStyle/>
          <a:p>
            <a:pPr algn="l"/>
            <a:r>
              <a:rPr lang="en-US" altLang="ko-KR" dirty="0" err="1"/>
              <a:t>Wonjun</a:t>
            </a:r>
            <a:r>
              <a:rPr lang="en-US" altLang="ko-KR" dirty="0"/>
              <a:t> Lee, Intelligence &amp; Manufacturing Convergence</a:t>
            </a:r>
            <a:br>
              <a:rPr lang="en-US" altLang="ko-KR" dirty="0"/>
            </a:br>
            <a:r>
              <a:rPr lang="en-US" altLang="ko-KR" dirty="0"/>
              <a:t>Laboratory, ETRI, </a:t>
            </a:r>
            <a:r>
              <a:rPr lang="en-US" altLang="ko-KR" dirty="0" err="1"/>
              <a:t>Daejun</a:t>
            </a:r>
            <a:r>
              <a:rPr lang="en-US" altLang="ko-KR" dirty="0"/>
              <a:t>, Republic of Korea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6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6DFC4-3A0D-4C99-8B32-AD105D16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</a:rPr>
              <a:t>Machine Learning </a:t>
            </a:r>
            <a:endParaRPr lang="ko-KR" altLang="en-US" dirty="0">
              <a:latin typeface="Helvetica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EC3A7-E63C-4EB3-8F21-F013E6EF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357"/>
            <a:ext cx="10515600" cy="6171746"/>
          </a:xfrm>
        </p:spPr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>
                <a:latin typeface="Helvetica" pitchFamily="2" charset="0"/>
              </a:rPr>
              <a:t>Data Explore and EDA 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Helvetica" pitchFamily="2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>
                <a:latin typeface="Helvetica" pitchFamily="2" charset="0"/>
              </a:rPr>
              <a:t>Data Explore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ko-KR" sz="1800" dirty="0">
                <a:latin typeface="Helvetica" pitchFamily="2" charset="0"/>
              </a:rPr>
              <a:t>Load Dataset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ko-KR" sz="1800" dirty="0">
                <a:latin typeface="Helvetica" pitchFamily="2" charset="0"/>
              </a:rPr>
              <a:t>Check Missing Value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>
                <a:latin typeface="Helvetica" pitchFamily="2" charset="0"/>
              </a:rPr>
              <a:t>EDA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ko-KR" sz="1800" dirty="0" err="1">
                <a:latin typeface="Helvetica" pitchFamily="2" charset="0"/>
              </a:rPr>
              <a:t>CountPlot</a:t>
            </a:r>
            <a:endParaRPr lang="en-US" altLang="ko-KR" sz="1800" dirty="0">
              <a:latin typeface="Helvetica" pitchFamily="2" charset="0"/>
            </a:endParaRPr>
          </a:p>
          <a:p>
            <a:pPr marL="1428750" lvl="2" indent="-514350">
              <a:buFont typeface="+mj-lt"/>
              <a:buAutoNum type="romanUcPeriod"/>
            </a:pPr>
            <a:r>
              <a:rPr lang="en-US" altLang="ko-KR" sz="1800" dirty="0">
                <a:latin typeface="Helvetica" pitchFamily="2" charset="0"/>
              </a:rPr>
              <a:t>Histogram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ko-KR" sz="1800" dirty="0">
                <a:latin typeface="Helvetica" pitchFamily="2" charset="0"/>
              </a:rPr>
              <a:t>Boxplot – IQR – Outlier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altLang="ko-KR" sz="1800" dirty="0">
                <a:latin typeface="Helvetica" pitchFamily="2" charset="0"/>
              </a:rPr>
              <a:t>Heatmap – multicollinearity</a:t>
            </a: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1428750" lvl="2" indent="-514350">
              <a:buFont typeface="+mj-lt"/>
              <a:buAutoNum type="romanUcPeriod"/>
            </a:pPr>
            <a:endParaRPr lang="en-US" altLang="ko-KR" sz="1800" dirty="0">
              <a:latin typeface="Helvetica" pitchFamily="2" charset="0"/>
            </a:endParaRPr>
          </a:p>
          <a:p>
            <a:pPr marL="914400" lvl="2" indent="0">
              <a:buNone/>
            </a:pPr>
            <a:endParaRPr lang="en-US" altLang="ko-KR" sz="18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Helvetica" pitchFamily="2" charset="0"/>
              </a:rPr>
              <a:t>Data Preprocessing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000" dirty="0">
                <a:latin typeface="Helvetica" pitchFamily="2" charset="0"/>
              </a:rPr>
              <a:t>Standard Scaler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000" dirty="0">
                <a:latin typeface="Helvetica" pitchFamily="2" charset="0"/>
              </a:rPr>
              <a:t>Split data</a:t>
            </a:r>
          </a:p>
          <a:p>
            <a:pPr marL="457200" lvl="1" indent="0">
              <a:buNone/>
            </a:pPr>
            <a:endParaRPr lang="en-US" altLang="ko-KR" sz="2000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Helvetica" pitchFamily="2" charset="0"/>
              </a:rPr>
              <a:t>Selecting the appropriate ML model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Helvetica" pitchFamily="2" charset="0"/>
              </a:rPr>
              <a:t>Prediction of Learning Machine Learning Model Algorithm</a:t>
            </a:r>
          </a:p>
          <a:p>
            <a:pPr marL="514350" indent="-514350">
              <a:buAutoNum type="arabicPeriod"/>
            </a:pPr>
            <a:endParaRPr lang="en-US" altLang="ko-KR" sz="2000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Helvetica" pitchFamily="2" charset="0"/>
              </a:rPr>
              <a:t>Using Deep Learning Model </a:t>
            </a:r>
          </a:p>
          <a:p>
            <a:pPr marL="514350" indent="-514350">
              <a:buAutoNum type="arabicPeriod"/>
            </a:pPr>
            <a:endParaRPr lang="en-US" altLang="ko-KR" sz="2400" dirty="0">
              <a:latin typeface="Helvetica" pitchFamily="2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Helvetica" pitchFamily="2" charset="0"/>
              </a:rPr>
              <a:t>Prediction performance evaluation </a:t>
            </a:r>
          </a:p>
        </p:txBody>
      </p:sp>
    </p:spTree>
    <p:extLst>
      <p:ext uri="{BB962C8B-B14F-4D97-AF65-F5344CB8AC3E}">
        <p14:creationId xmlns:p14="http://schemas.microsoft.com/office/powerpoint/2010/main" val="20278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F070-EEAD-0445-8FD9-C3B7C3DF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latin typeface="Helvetica" pitchFamily="2" charset="0"/>
              </a:rPr>
              <a:t>Flow Chart of Models </a:t>
            </a:r>
            <a:endParaRPr lang="ko-Kore-KR" altLang="en-US" dirty="0">
              <a:latin typeface="Helvetica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FF3678-E032-2544-8D69-5227F8B8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27" y="1140479"/>
            <a:ext cx="5230971" cy="5581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402CEB-473D-1A4E-92B4-D127ABEE0A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7"/>
          <a:stretch/>
        </p:blipFill>
        <p:spPr>
          <a:xfrm>
            <a:off x="6312386" y="1004609"/>
            <a:ext cx="4437487" cy="58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2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C16F-127D-4346-A193-A3A4291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</a:rPr>
              <a:t>Machine Learning Output</a:t>
            </a:r>
            <a:endParaRPr lang="ko-KR" altLang="en-US" dirty="0">
              <a:latin typeface="Helvetica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29085E-FE20-4A57-A7E2-0EC87217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5" y="2171524"/>
            <a:ext cx="5048955" cy="32580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CAC09B-3B56-4780-A2E1-EA2ED658B4D7}"/>
              </a:ext>
            </a:extLst>
          </p:cNvPr>
          <p:cNvSpPr/>
          <p:nvPr/>
        </p:nvSpPr>
        <p:spPr>
          <a:xfrm>
            <a:off x="944880" y="2484120"/>
            <a:ext cx="409194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4F32BA7-3C27-4524-82E1-0766533C840A}"/>
              </a:ext>
            </a:extLst>
          </p:cNvPr>
          <p:cNvSpPr/>
          <p:nvPr/>
        </p:nvSpPr>
        <p:spPr>
          <a:xfrm>
            <a:off x="5626168" y="3146133"/>
            <a:ext cx="2857500" cy="7391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 </a:t>
            </a:r>
            <a:r>
              <a:rPr lang="en-US" altLang="ko-KR" dirty="0" err="1"/>
              <a:t>GirdSearch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A5B8C-A977-4498-905B-C9D39CEF58D5}"/>
              </a:ext>
            </a:extLst>
          </p:cNvPr>
          <p:cNvSpPr txBox="1"/>
          <p:nvPr/>
        </p:nvSpPr>
        <p:spPr>
          <a:xfrm>
            <a:off x="8397240" y="3054276"/>
            <a:ext cx="379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Accuracy</a:t>
            </a:r>
          </a:p>
          <a:p>
            <a:pPr algn="ctr"/>
            <a:r>
              <a:rPr lang="en-US" altLang="ko-KR" sz="2400" b="1" dirty="0"/>
              <a:t> improved to 0.99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839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2C16F-127D-4346-A193-A3A4291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pitchFamily="2" charset="0"/>
              </a:rPr>
              <a:t>Deep Learning Output</a:t>
            </a:r>
            <a:endParaRPr lang="ko-KR" altLang="en-US" dirty="0">
              <a:latin typeface="Helvetica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24F1E5-81A0-4411-8CC3-7E692769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4" y="1629328"/>
            <a:ext cx="8123181" cy="9891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8A6CCD-A67C-48A5-8119-0B076D33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78" y="3062464"/>
            <a:ext cx="4256120" cy="36110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E0FE48-5D5B-4102-B9B2-D4D5A010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62" y="2988822"/>
            <a:ext cx="4009101" cy="38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6AF0-8999-4F8B-91A3-7345117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Accuracy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2321D-29D0-4608-AD7D-8817A9E4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40" y="1584643"/>
            <a:ext cx="8358479" cy="214884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4ACF74-4CDF-47BE-B436-8B08F7407234}"/>
              </a:ext>
            </a:extLst>
          </p:cNvPr>
          <p:cNvSpPr/>
          <p:nvPr/>
        </p:nvSpPr>
        <p:spPr>
          <a:xfrm>
            <a:off x="2545080" y="3980795"/>
            <a:ext cx="7978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Helvetica" pitchFamily="2" charset="0"/>
              </a:rPr>
              <a:t>Finally, the accuracy was raised to 0.99%</a:t>
            </a:r>
          </a:p>
          <a:p>
            <a:endParaRPr lang="en-US" altLang="ko-KR" sz="2400" dirty="0">
              <a:latin typeface="Helvetica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Helvetica" pitchFamily="2" charset="0"/>
              </a:rPr>
              <a:t>Overfitting is suspected because the dataset is small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Helvetica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Helvetica" pitchFamily="2" charset="0"/>
              </a:rPr>
              <a:t>Future research requires large data sets</a:t>
            </a:r>
            <a:endParaRPr lang="ko-KR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Macintosh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Wingdings</vt:lpstr>
      <vt:lpstr>Office 테마</vt:lpstr>
      <vt:lpstr>Predict whether the cancer is benign or malignant</vt:lpstr>
      <vt:lpstr>Machine Learning </vt:lpstr>
      <vt:lpstr>Flow Chart of Models </vt:lpstr>
      <vt:lpstr>Machine Learning Output</vt:lpstr>
      <vt:lpstr>Deep Learning Output</vt:lpstr>
      <vt:lpstr>Final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whether the cancer is benign or malignant</dc:title>
  <dc:creator>lee won jun</dc:creator>
  <cp:lastModifiedBy>lee won jun</cp:lastModifiedBy>
  <cp:revision>1</cp:revision>
  <dcterms:created xsi:type="dcterms:W3CDTF">2022-05-19T02:48:49Z</dcterms:created>
  <dcterms:modified xsi:type="dcterms:W3CDTF">2022-05-19T02:50:37Z</dcterms:modified>
</cp:coreProperties>
</file>