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dbc8e61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dbc8e61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dbc8e61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dbc8e61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dbc8e619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dbc8e619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dbc8e61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dbc8e61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dbc8e619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dbc8e61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dbc8e619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dbc8e619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4" name="Shape 54"/>
        <p:cNvGrpSpPr/>
        <p:nvPr/>
      </p:nvGrpSpPr>
      <p:grpSpPr>
        <a:xfrm>
          <a:off x="0" y="0"/>
          <a:ext cx="0" cy="0"/>
          <a:chOff x="0" y="0"/>
          <a:chExt cx="0" cy="0"/>
        </a:xfrm>
      </p:grpSpPr>
      <p:sp>
        <p:nvSpPr>
          <p:cNvPr id="55" name="Google Shape;55;p14"/>
          <p:cNvSpPr txBox="1"/>
          <p:nvPr>
            <p:ph type="title"/>
          </p:nvPr>
        </p:nvSpPr>
        <p:spPr>
          <a:xfrm>
            <a:off x="174945" y="176147"/>
            <a:ext cx="8794113" cy="22374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8298444" y="27941"/>
            <a:ext cx="670614" cy="9354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52" name="Google Shape;52;p13"/>
          <p:cNvSpPr txBox="1"/>
          <p:nvPr>
            <p:ph idx="1" type="body"/>
          </p:nvPr>
        </p:nvSpPr>
        <p:spPr>
          <a:xfrm>
            <a:off x="2343099" y="1928143"/>
            <a:ext cx="4389768" cy="942084"/>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53" name="Google Shape;53;p13"/>
          <p:cNvSpPr txBox="1"/>
          <p:nvPr>
            <p:ph type="title"/>
          </p:nvPr>
        </p:nvSpPr>
        <p:spPr>
          <a:xfrm>
            <a:off x="174945" y="176147"/>
            <a:ext cx="8794113" cy="22374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5"/>
          <p:cNvSpPr txBox="1"/>
          <p:nvPr>
            <p:ph type="title"/>
          </p:nvPr>
        </p:nvSpPr>
        <p:spPr>
          <a:xfrm>
            <a:off x="174945" y="176147"/>
            <a:ext cx="8794200" cy="22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39"/>
              <a:t>Problem Identification</a:t>
            </a:r>
            <a:endParaRPr sz="2239"/>
          </a:p>
        </p:txBody>
      </p:sp>
      <p:sp>
        <p:nvSpPr>
          <p:cNvPr id="61" name="Google Shape;61;p15"/>
          <p:cNvSpPr txBox="1"/>
          <p:nvPr/>
        </p:nvSpPr>
        <p:spPr>
          <a:xfrm>
            <a:off x="174950" y="900750"/>
            <a:ext cx="8619300" cy="3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50"/>
              <a:t>Big Mountain Resort offers spectacular views with access to 105 trails. Every year about 350,000 people ski or snowboard at Big Mountain. Big Mountain Resort has recently installed an additional chair lift to help increase the distribution of visitors across the mountain. </a:t>
            </a:r>
            <a:endParaRPr sz="1650"/>
          </a:p>
          <a:p>
            <a:pPr indent="0" lvl="0" marL="0" rtl="0" algn="l">
              <a:spcBef>
                <a:spcPts val="0"/>
              </a:spcBef>
              <a:spcAft>
                <a:spcPts val="0"/>
              </a:spcAft>
              <a:buNone/>
            </a:pPr>
            <a:r>
              <a:t/>
            </a:r>
            <a:endParaRPr sz="1650"/>
          </a:p>
          <a:p>
            <a:pPr indent="0" lvl="0" marL="0" rtl="0" algn="l">
              <a:spcBef>
                <a:spcPts val="0"/>
              </a:spcBef>
              <a:spcAft>
                <a:spcPts val="0"/>
              </a:spcAft>
              <a:buNone/>
            </a:pPr>
            <a:r>
              <a:rPr b="1" lang="en" sz="1650"/>
              <a:t>This additional chair increases operating costs by $1,540,000 this season.</a:t>
            </a:r>
            <a:endParaRPr b="1" sz="1650"/>
          </a:p>
          <a:p>
            <a:pPr indent="0" lvl="0" marL="0" rtl="0" algn="l">
              <a:spcBef>
                <a:spcPts val="0"/>
              </a:spcBef>
              <a:spcAft>
                <a:spcPts val="0"/>
              </a:spcAft>
              <a:buNone/>
            </a:pPr>
            <a:r>
              <a:t/>
            </a:r>
            <a:endParaRPr sz="1250"/>
          </a:p>
          <a:p>
            <a:pPr indent="0" lvl="0" marL="0" rtl="0" algn="l">
              <a:spcBef>
                <a:spcPts val="0"/>
              </a:spcBef>
              <a:spcAft>
                <a:spcPts val="0"/>
              </a:spcAft>
              <a:buNone/>
            </a:pPr>
            <a:r>
              <a:rPr lang="en" sz="1650"/>
              <a:t>The resort's pricing strategy has been to charge a premium above the average price of resorts but there's a suspicion that Big Mountain is not capitalizing on its facilities as much as it could. </a:t>
            </a:r>
            <a:endParaRPr sz="1650"/>
          </a:p>
          <a:p>
            <a:pPr indent="0" lvl="0" marL="0" rtl="0" algn="l">
              <a:spcBef>
                <a:spcPts val="0"/>
              </a:spcBef>
              <a:spcAft>
                <a:spcPts val="0"/>
              </a:spcAft>
              <a:buNone/>
            </a:pPr>
            <a:r>
              <a:t/>
            </a:r>
            <a:endParaRPr sz="1650"/>
          </a:p>
          <a:p>
            <a:pPr indent="0" lvl="0" marL="0" rtl="0" algn="l">
              <a:spcBef>
                <a:spcPts val="0"/>
              </a:spcBef>
              <a:spcAft>
                <a:spcPts val="0"/>
              </a:spcAft>
              <a:buClr>
                <a:srgbClr val="000000"/>
              </a:buClr>
              <a:buSzPts val="1400"/>
              <a:buFont typeface="Arial"/>
              <a:buNone/>
            </a:pPr>
            <a:r>
              <a:rPr b="1" lang="en" sz="1650"/>
              <a:t>What opportunities exists for Big Mountain resort to rework their cost structure to absorb the $1.54M investment in a new chair lift?  </a:t>
            </a:r>
            <a:endParaRPr b="1" sz="1650"/>
          </a:p>
          <a:p>
            <a:pPr indent="0" lvl="0" marL="0" rtl="0" algn="l">
              <a:spcBef>
                <a:spcPts val="0"/>
              </a:spcBef>
              <a:spcAft>
                <a:spcPts val="0"/>
              </a:spcAft>
              <a:buNone/>
            </a:pPr>
            <a:r>
              <a:t/>
            </a:r>
            <a:endParaRPr sz="167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txBox="1"/>
          <p:nvPr>
            <p:ph type="title"/>
          </p:nvPr>
        </p:nvSpPr>
        <p:spPr>
          <a:xfrm>
            <a:off x="174945" y="176147"/>
            <a:ext cx="8794200" cy="22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39"/>
              <a:t>Recommendations</a:t>
            </a:r>
            <a:r>
              <a:rPr lang="en" sz="2039"/>
              <a:t> and Key Findings</a:t>
            </a:r>
            <a:endParaRPr sz="2139"/>
          </a:p>
        </p:txBody>
      </p:sp>
      <p:sp>
        <p:nvSpPr>
          <p:cNvPr id="67" name="Google Shape;67;p16"/>
          <p:cNvSpPr txBox="1"/>
          <p:nvPr/>
        </p:nvSpPr>
        <p:spPr>
          <a:xfrm>
            <a:off x="248025" y="887700"/>
            <a:ext cx="8446200" cy="3812100"/>
          </a:xfrm>
          <a:prstGeom prst="rect">
            <a:avLst/>
          </a:prstGeom>
          <a:noFill/>
          <a:ln>
            <a:noFill/>
          </a:ln>
        </p:spPr>
        <p:txBody>
          <a:bodyPr anchorCtr="0" anchor="t" bIns="91425" lIns="91425" spcFirstLastPara="1" rIns="91425" wrap="square" tIns="91425">
            <a:noAutofit/>
          </a:bodyPr>
          <a:lstStyle/>
          <a:p>
            <a:pPr indent="-333375" lvl="0" marL="736600" marR="279400" rtl="0" algn="l">
              <a:lnSpc>
                <a:spcPct val="142857"/>
              </a:lnSpc>
              <a:spcBef>
                <a:spcPts val="2200"/>
              </a:spcBef>
              <a:spcAft>
                <a:spcPts val="0"/>
              </a:spcAft>
              <a:buSzPts val="1650"/>
              <a:buAutoNum type="arabicPeriod"/>
            </a:pPr>
            <a:r>
              <a:rPr lang="en" sz="1650">
                <a:highlight>
                  <a:srgbClr val="FFFFFF"/>
                </a:highlight>
              </a:rPr>
              <a:t>Increased pricing would not reduce traffic to the resort.</a:t>
            </a:r>
            <a:endParaRPr sz="1650">
              <a:highlight>
                <a:srgbClr val="FFFFFF"/>
              </a:highlight>
            </a:endParaRPr>
          </a:p>
          <a:p>
            <a:pPr indent="-333375" lvl="0" marL="736600" marR="279400" rtl="0" algn="l">
              <a:lnSpc>
                <a:spcPct val="142857"/>
              </a:lnSpc>
              <a:spcBef>
                <a:spcPts val="0"/>
              </a:spcBef>
              <a:spcAft>
                <a:spcPts val="0"/>
              </a:spcAft>
              <a:buSzPts val="1650"/>
              <a:buAutoNum type="arabicPeriod"/>
            </a:pPr>
            <a:r>
              <a:rPr lang="en" sz="1650">
                <a:highlight>
                  <a:srgbClr val="FFFFFF"/>
                </a:highlight>
              </a:rPr>
              <a:t>Permanently closing down up to 10 of the least used runs. This doesn't impact any other resort statistics.</a:t>
            </a:r>
            <a:endParaRPr sz="1650">
              <a:highlight>
                <a:srgbClr val="FFFFFF"/>
              </a:highlight>
            </a:endParaRPr>
          </a:p>
          <a:p>
            <a:pPr indent="-333375" lvl="0" marL="736600" marR="279400" rtl="0" algn="l">
              <a:lnSpc>
                <a:spcPct val="142857"/>
              </a:lnSpc>
              <a:spcBef>
                <a:spcPts val="0"/>
              </a:spcBef>
              <a:spcAft>
                <a:spcPts val="0"/>
              </a:spcAft>
              <a:buSzPts val="1650"/>
              <a:buAutoNum type="arabicPeriod"/>
            </a:pPr>
            <a:r>
              <a:rPr lang="en" sz="1650">
                <a:highlight>
                  <a:srgbClr val="FFFFFF"/>
                </a:highlight>
              </a:rPr>
              <a:t>Increase the vertical drop by adding a run to a point 150 feet lower down but requiring the installation of an additional chair lift to bring skiers back up, without additional snow making coverage.</a:t>
            </a:r>
            <a:endParaRPr sz="1650">
              <a:highlight>
                <a:srgbClr val="FFFFFF"/>
              </a:highlight>
            </a:endParaRPr>
          </a:p>
          <a:p>
            <a:pPr indent="-333375" lvl="0" marL="736600" marR="279400" rtl="0" algn="l">
              <a:lnSpc>
                <a:spcPct val="142857"/>
              </a:lnSpc>
              <a:spcBef>
                <a:spcPts val="0"/>
              </a:spcBef>
              <a:spcAft>
                <a:spcPts val="0"/>
              </a:spcAft>
              <a:buSzPts val="1650"/>
              <a:buAutoNum type="arabicPeriod"/>
            </a:pPr>
            <a:r>
              <a:rPr lang="en" sz="1650">
                <a:highlight>
                  <a:srgbClr val="FFFFFF"/>
                </a:highlight>
              </a:rPr>
              <a:t>Increasing snowmaking area would be unadvised due to cost.  Big Mountain already has some of the most snowmaking area in the market.</a:t>
            </a:r>
            <a:endParaRPr sz="1650">
              <a:highlight>
                <a:srgbClr val="FFFFFF"/>
              </a:highlight>
            </a:endParaRPr>
          </a:p>
          <a:p>
            <a:pPr indent="0" lvl="0" marL="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7"/>
          <p:cNvSpPr txBox="1"/>
          <p:nvPr>
            <p:ph type="title"/>
          </p:nvPr>
        </p:nvSpPr>
        <p:spPr>
          <a:xfrm>
            <a:off x="174945" y="176147"/>
            <a:ext cx="8794200" cy="22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39"/>
              <a:t>Pricing Analysis</a:t>
            </a:r>
            <a:endParaRPr sz="2039"/>
          </a:p>
        </p:txBody>
      </p:sp>
      <p:pic>
        <p:nvPicPr>
          <p:cNvPr id="73" name="Google Shape;73;p17"/>
          <p:cNvPicPr preferRelativeResize="0"/>
          <p:nvPr/>
        </p:nvPicPr>
        <p:blipFill>
          <a:blip r:embed="rId3">
            <a:alphaModFix/>
          </a:blip>
          <a:stretch>
            <a:fillRect/>
          </a:stretch>
        </p:blipFill>
        <p:spPr>
          <a:xfrm>
            <a:off x="1331575" y="603025"/>
            <a:ext cx="5639575" cy="3099225"/>
          </a:xfrm>
          <a:prstGeom prst="rect">
            <a:avLst/>
          </a:prstGeom>
          <a:noFill/>
          <a:ln>
            <a:noFill/>
          </a:ln>
        </p:spPr>
      </p:pic>
      <p:sp>
        <p:nvSpPr>
          <p:cNvPr id="74" name="Google Shape;74;p17"/>
          <p:cNvSpPr txBox="1"/>
          <p:nvPr/>
        </p:nvSpPr>
        <p:spPr>
          <a:xfrm>
            <a:off x="764400" y="3558650"/>
            <a:ext cx="7615200" cy="1100700"/>
          </a:xfrm>
          <a:prstGeom prst="rect">
            <a:avLst/>
          </a:prstGeom>
          <a:noFill/>
          <a:ln>
            <a:noFill/>
          </a:ln>
        </p:spPr>
        <p:txBody>
          <a:bodyPr anchorCtr="0" anchor="t" bIns="91425" lIns="91425" spcFirstLastPara="1" rIns="91425" wrap="square" tIns="91425">
            <a:noAutofit/>
          </a:bodyPr>
          <a:lstStyle/>
          <a:p>
            <a:pPr indent="0" lvl="0" marL="0" rtl="0" algn="just">
              <a:spcBef>
                <a:spcPts val="1100"/>
              </a:spcBef>
              <a:spcAft>
                <a:spcPts val="0"/>
              </a:spcAft>
              <a:buNone/>
            </a:pPr>
            <a:r>
              <a:rPr b="1" lang="en" sz="1550">
                <a:solidFill>
                  <a:srgbClr val="333333"/>
                </a:solidFill>
                <a:highlight>
                  <a:srgbClr val="FFFFFF"/>
                </a:highlight>
                <a:latin typeface="Roboto"/>
                <a:ea typeface="Roboto"/>
                <a:cs typeface="Roboto"/>
                <a:sym typeface="Roboto"/>
              </a:rPr>
              <a:t>Increase Price</a:t>
            </a:r>
            <a:r>
              <a:rPr lang="en" sz="1550">
                <a:solidFill>
                  <a:srgbClr val="333333"/>
                </a:solidFill>
                <a:highlight>
                  <a:srgbClr val="FFFFFF"/>
                </a:highlight>
                <a:latin typeface="Roboto"/>
                <a:ea typeface="Roboto"/>
                <a:cs typeface="Roboto"/>
                <a:sym typeface="Roboto"/>
              </a:rPr>
              <a:t>: Big Mountain Resort modelled price is $95.87, actual price is $81.00.  Even with a possible error margin of $10.39, this suggests there is room for an increase for </a:t>
            </a:r>
            <a:r>
              <a:rPr i="1" lang="en" sz="1550">
                <a:solidFill>
                  <a:srgbClr val="333333"/>
                </a:solidFill>
                <a:highlight>
                  <a:srgbClr val="FFFFFF"/>
                </a:highlight>
                <a:latin typeface="Roboto"/>
                <a:ea typeface="Roboto"/>
                <a:cs typeface="Roboto"/>
                <a:sym typeface="Roboto"/>
              </a:rPr>
              <a:t>at least</a:t>
            </a:r>
            <a:r>
              <a:rPr lang="en" sz="1550">
                <a:solidFill>
                  <a:srgbClr val="333333"/>
                </a:solidFill>
                <a:highlight>
                  <a:srgbClr val="FFFFFF"/>
                </a:highlight>
                <a:latin typeface="Roboto"/>
                <a:ea typeface="Roboto"/>
                <a:cs typeface="Roboto"/>
                <a:sym typeface="Roboto"/>
              </a:rPr>
              <a:t> $5/ticket with no other improvements.  </a:t>
            </a:r>
            <a:endParaRPr sz="1550">
              <a:solidFill>
                <a:srgbClr val="333333"/>
              </a:solidFill>
              <a:highlight>
                <a:srgbClr val="FFFFFF"/>
              </a:highlight>
              <a:latin typeface="Roboto"/>
              <a:ea typeface="Roboto"/>
              <a:cs typeface="Roboto"/>
              <a:sym typeface="Roboto"/>
            </a:endParaRPr>
          </a:p>
          <a:p>
            <a:pPr indent="0" lvl="0" marL="0" rtl="0" algn="just">
              <a:spcBef>
                <a:spcPts val="1100"/>
              </a:spcBef>
              <a:spcAft>
                <a:spcPts val="0"/>
              </a:spcAft>
              <a:buNone/>
            </a:pPr>
            <a:r>
              <a:rPr lang="en" sz="1550">
                <a:solidFill>
                  <a:srgbClr val="333333"/>
                </a:solidFill>
                <a:highlight>
                  <a:srgbClr val="FFFFFF"/>
                </a:highlight>
                <a:latin typeface="Roboto"/>
                <a:ea typeface="Roboto"/>
                <a:cs typeface="Roboto"/>
                <a:sym typeface="Roboto"/>
              </a:rPr>
              <a:t>Improving the facilities would justify further increases to ticket price.</a:t>
            </a:r>
            <a:endParaRPr sz="1550">
              <a:solidFill>
                <a:srgbClr val="333333"/>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174945" y="176147"/>
            <a:ext cx="8794200" cy="22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Reducing Costs: </a:t>
            </a:r>
            <a:r>
              <a:rPr lang="en" sz="1900">
                <a:solidFill>
                  <a:srgbClr val="000000"/>
                </a:solidFill>
              </a:rPr>
              <a:t>Permanently closing down up to 10 of the least used runs</a:t>
            </a:r>
            <a:endParaRPr sz="1900"/>
          </a:p>
        </p:txBody>
      </p:sp>
      <p:pic>
        <p:nvPicPr>
          <p:cNvPr id="80" name="Google Shape;80;p18"/>
          <p:cNvPicPr preferRelativeResize="0"/>
          <p:nvPr/>
        </p:nvPicPr>
        <p:blipFill>
          <a:blip r:embed="rId3">
            <a:alphaModFix/>
          </a:blip>
          <a:stretch>
            <a:fillRect/>
          </a:stretch>
        </p:blipFill>
        <p:spPr>
          <a:xfrm>
            <a:off x="1631288" y="552352"/>
            <a:ext cx="5881513" cy="3216175"/>
          </a:xfrm>
          <a:prstGeom prst="rect">
            <a:avLst/>
          </a:prstGeom>
          <a:noFill/>
          <a:ln>
            <a:noFill/>
          </a:ln>
        </p:spPr>
      </p:pic>
      <p:sp>
        <p:nvSpPr>
          <p:cNvPr id="81" name="Google Shape;81;p18"/>
          <p:cNvSpPr txBox="1"/>
          <p:nvPr/>
        </p:nvSpPr>
        <p:spPr>
          <a:xfrm>
            <a:off x="174900" y="3768525"/>
            <a:ext cx="8794200" cy="1140000"/>
          </a:xfrm>
          <a:prstGeom prst="rect">
            <a:avLst/>
          </a:prstGeom>
          <a:noFill/>
          <a:ln>
            <a:noFill/>
          </a:ln>
        </p:spPr>
        <p:txBody>
          <a:bodyPr anchorCtr="0" anchor="t" bIns="91425" lIns="91425" spcFirstLastPara="1" rIns="91425" wrap="square" tIns="91425">
            <a:noAutofit/>
          </a:bodyPr>
          <a:lstStyle/>
          <a:p>
            <a:pPr indent="0" lvl="0" marL="457200" rtl="0" algn="just">
              <a:spcBef>
                <a:spcPts val="1100"/>
              </a:spcBef>
              <a:spcAft>
                <a:spcPts val="0"/>
              </a:spcAft>
              <a:buNone/>
            </a:pPr>
            <a:r>
              <a:rPr lang="en" sz="1650"/>
              <a:t>Big Mountain has a significantly higher amount of runs than the majority of the market.  Closing down 10 rarely used runs shouldn’t significantly impact the customer experience.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type="title"/>
          </p:nvPr>
        </p:nvSpPr>
        <p:spPr>
          <a:xfrm>
            <a:off x="174945" y="176147"/>
            <a:ext cx="8794200" cy="22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39"/>
              <a:t>Improving Customer Experience: Increase Vertical Drop </a:t>
            </a:r>
            <a:endParaRPr sz="2039"/>
          </a:p>
        </p:txBody>
      </p:sp>
      <p:sp>
        <p:nvSpPr>
          <p:cNvPr id="87" name="Google Shape;87;p19"/>
          <p:cNvSpPr txBox="1"/>
          <p:nvPr/>
        </p:nvSpPr>
        <p:spPr>
          <a:xfrm>
            <a:off x="174900" y="2663150"/>
            <a:ext cx="8794200" cy="2422800"/>
          </a:xfrm>
          <a:prstGeom prst="rect">
            <a:avLst/>
          </a:prstGeom>
          <a:noFill/>
          <a:ln>
            <a:noFill/>
          </a:ln>
        </p:spPr>
        <p:txBody>
          <a:bodyPr anchorCtr="0" anchor="t" bIns="91425" lIns="91425" spcFirstLastPara="1" rIns="91425" wrap="square" tIns="91425">
            <a:noAutofit/>
          </a:bodyPr>
          <a:lstStyle/>
          <a:p>
            <a:pPr indent="0" lvl="0" marL="457200" marR="279400" rtl="0" algn="l">
              <a:lnSpc>
                <a:spcPct val="142857"/>
              </a:lnSpc>
              <a:spcBef>
                <a:spcPts val="2200"/>
              </a:spcBef>
              <a:spcAft>
                <a:spcPts val="0"/>
              </a:spcAft>
              <a:buNone/>
            </a:pPr>
            <a:r>
              <a:rPr lang="en" sz="1650">
                <a:highlight>
                  <a:srgbClr val="FFFFFF"/>
                </a:highlight>
              </a:rPr>
              <a:t>Increase the vertical drop by adding a run to a point 150 feet lower down but requiring the installation of an additional chair lift to bring skiers back up.  Snow coverage is above average which should allow us to do this without increasing snowmaking.</a:t>
            </a:r>
            <a:endParaRPr sz="1650">
              <a:highlight>
                <a:srgbClr val="FFFFFF"/>
              </a:highlight>
            </a:endParaRPr>
          </a:p>
          <a:p>
            <a:pPr indent="0" lvl="0" marL="457200" marR="279400" rtl="0" algn="l">
              <a:lnSpc>
                <a:spcPct val="142857"/>
              </a:lnSpc>
              <a:spcBef>
                <a:spcPts val="2200"/>
              </a:spcBef>
              <a:spcAft>
                <a:spcPts val="0"/>
              </a:spcAft>
              <a:buNone/>
            </a:pPr>
            <a:r>
              <a:rPr b="1" lang="en" sz="1650">
                <a:highlight>
                  <a:srgbClr val="FFFFFF"/>
                </a:highlight>
              </a:rPr>
              <a:t>This would make Big Mountain the </a:t>
            </a:r>
            <a:r>
              <a:rPr b="1" lang="en" sz="1650" u="sng">
                <a:highlight>
                  <a:srgbClr val="FFFFFF"/>
                </a:highlight>
              </a:rPr>
              <a:t>highest</a:t>
            </a:r>
            <a:r>
              <a:rPr b="1" lang="en" sz="1650">
                <a:highlight>
                  <a:srgbClr val="FFFFFF"/>
                </a:highlight>
              </a:rPr>
              <a:t> vertical drop in the Market!</a:t>
            </a:r>
            <a:endParaRPr b="1" sz="1650">
              <a:highlight>
                <a:srgbClr val="FFFFFF"/>
              </a:highlight>
            </a:endParaRPr>
          </a:p>
        </p:txBody>
      </p:sp>
      <p:pic>
        <p:nvPicPr>
          <p:cNvPr id="88" name="Google Shape;88;p19"/>
          <p:cNvPicPr preferRelativeResize="0"/>
          <p:nvPr/>
        </p:nvPicPr>
        <p:blipFill>
          <a:blip r:embed="rId3">
            <a:alphaModFix/>
          </a:blip>
          <a:stretch>
            <a:fillRect/>
          </a:stretch>
        </p:blipFill>
        <p:spPr>
          <a:xfrm>
            <a:off x="174900" y="729297"/>
            <a:ext cx="4000500" cy="2200275"/>
          </a:xfrm>
          <a:prstGeom prst="rect">
            <a:avLst/>
          </a:prstGeom>
          <a:noFill/>
          <a:ln>
            <a:noFill/>
          </a:ln>
        </p:spPr>
      </p:pic>
      <p:pic>
        <p:nvPicPr>
          <p:cNvPr id="89" name="Google Shape;89;p19"/>
          <p:cNvPicPr preferRelativeResize="0"/>
          <p:nvPr/>
        </p:nvPicPr>
        <p:blipFill>
          <a:blip r:embed="rId4">
            <a:alphaModFix/>
          </a:blip>
          <a:stretch>
            <a:fillRect/>
          </a:stretch>
        </p:blipFill>
        <p:spPr>
          <a:xfrm>
            <a:off x="4859800" y="608825"/>
            <a:ext cx="4109300" cy="225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174945" y="176147"/>
            <a:ext cx="8794200" cy="22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39"/>
              <a:t>Conclusion</a:t>
            </a:r>
            <a:endParaRPr sz="2039"/>
          </a:p>
        </p:txBody>
      </p:sp>
      <p:sp>
        <p:nvSpPr>
          <p:cNvPr id="95" name="Google Shape;95;p20"/>
          <p:cNvSpPr txBox="1"/>
          <p:nvPr/>
        </p:nvSpPr>
        <p:spPr>
          <a:xfrm>
            <a:off x="55200" y="900750"/>
            <a:ext cx="9033600" cy="3000000"/>
          </a:xfrm>
          <a:prstGeom prst="rect">
            <a:avLst/>
          </a:prstGeom>
          <a:noFill/>
          <a:ln>
            <a:noFill/>
          </a:ln>
        </p:spPr>
        <p:txBody>
          <a:bodyPr anchorCtr="0" anchor="t" bIns="91425" lIns="91425" spcFirstLastPara="1" rIns="91425" wrap="square" tIns="91425">
            <a:noAutofit/>
          </a:bodyPr>
          <a:lstStyle/>
          <a:p>
            <a:pPr indent="0" lvl="0" marL="457200" marR="279400" rtl="0" algn="l">
              <a:lnSpc>
                <a:spcPct val="142857"/>
              </a:lnSpc>
              <a:spcBef>
                <a:spcPts val="2200"/>
              </a:spcBef>
              <a:spcAft>
                <a:spcPts val="0"/>
              </a:spcAft>
              <a:buNone/>
            </a:pPr>
            <a:r>
              <a:rPr lang="en" sz="1900">
                <a:highlight>
                  <a:srgbClr val="FFFFFF"/>
                </a:highlight>
              </a:rPr>
              <a:t>After considering the options we recommend implementing the following:</a:t>
            </a:r>
            <a:endParaRPr sz="1900">
              <a:highlight>
                <a:srgbClr val="FFFFFF"/>
              </a:highlight>
            </a:endParaRPr>
          </a:p>
          <a:p>
            <a:pPr indent="-349250" lvl="0" marL="736600" marR="279400" rtl="0" algn="l">
              <a:lnSpc>
                <a:spcPct val="142857"/>
              </a:lnSpc>
              <a:spcBef>
                <a:spcPts val="2200"/>
              </a:spcBef>
              <a:spcAft>
                <a:spcPts val="0"/>
              </a:spcAft>
              <a:buSzPts val="1900"/>
              <a:buAutoNum type="arabicPeriod"/>
            </a:pPr>
            <a:r>
              <a:rPr b="1" lang="en" sz="1900">
                <a:highlight>
                  <a:srgbClr val="FFFFFF"/>
                </a:highlight>
              </a:rPr>
              <a:t>Increase the price</a:t>
            </a:r>
            <a:r>
              <a:rPr lang="en" sz="1900">
                <a:highlight>
                  <a:srgbClr val="FFFFFF"/>
                </a:highlight>
              </a:rPr>
              <a:t> somewhere between $5-15/person.</a:t>
            </a:r>
            <a:endParaRPr sz="1900">
              <a:highlight>
                <a:srgbClr val="FFFFFF"/>
              </a:highlight>
            </a:endParaRPr>
          </a:p>
          <a:p>
            <a:pPr indent="-349250" lvl="0" marL="736600" marR="279400" rtl="0" algn="l">
              <a:lnSpc>
                <a:spcPct val="142857"/>
              </a:lnSpc>
              <a:spcBef>
                <a:spcPts val="0"/>
              </a:spcBef>
              <a:spcAft>
                <a:spcPts val="0"/>
              </a:spcAft>
              <a:buSzPts val="1900"/>
              <a:buAutoNum type="arabicPeriod"/>
            </a:pPr>
            <a:r>
              <a:rPr b="1" lang="en" sz="1900">
                <a:highlight>
                  <a:srgbClr val="FFFFFF"/>
                </a:highlight>
              </a:rPr>
              <a:t>Permanently close down runs:</a:t>
            </a:r>
            <a:r>
              <a:rPr lang="en" sz="1900">
                <a:highlight>
                  <a:srgbClr val="FFFFFF"/>
                </a:highlight>
              </a:rPr>
              <a:t> up to 10 of the least used runs. </a:t>
            </a:r>
            <a:endParaRPr sz="1900">
              <a:highlight>
                <a:srgbClr val="FFFFFF"/>
              </a:highlight>
            </a:endParaRPr>
          </a:p>
          <a:p>
            <a:pPr indent="-349250" lvl="0" marL="736600" marR="279400" rtl="0" algn="l">
              <a:lnSpc>
                <a:spcPct val="142857"/>
              </a:lnSpc>
              <a:spcBef>
                <a:spcPts val="0"/>
              </a:spcBef>
              <a:spcAft>
                <a:spcPts val="0"/>
              </a:spcAft>
              <a:buSzPts val="1900"/>
              <a:buAutoNum type="arabicPeriod"/>
            </a:pPr>
            <a:r>
              <a:rPr b="1" lang="en" sz="1900">
                <a:highlight>
                  <a:srgbClr val="FFFFFF"/>
                </a:highlight>
              </a:rPr>
              <a:t>Increase the vertical drop</a:t>
            </a:r>
            <a:r>
              <a:rPr lang="en" sz="1900">
                <a:highlight>
                  <a:srgbClr val="FFFFFF"/>
                </a:highlight>
              </a:rPr>
              <a:t> by adding a run to a point 150 feet lower down </a:t>
            </a:r>
            <a:endParaRPr sz="1900">
              <a:highlight>
                <a:srgbClr val="FFFFFF"/>
              </a:highlight>
            </a:endParaRPr>
          </a:p>
          <a:p>
            <a:pPr indent="0" lvl="0" marL="0" marR="279400" rtl="0" algn="l">
              <a:lnSpc>
                <a:spcPct val="142857"/>
              </a:lnSpc>
              <a:spcBef>
                <a:spcPts val="2200"/>
              </a:spcBef>
              <a:spcAft>
                <a:spcPts val="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