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7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>
        <p:scale>
          <a:sx n="90" d="100"/>
          <a:sy n="90" d="100"/>
        </p:scale>
        <p:origin x="-42" y="-4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05.04.2021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05.04.2021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2 Presentation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Ashley Owings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April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D295F-2F6B-42BD-8CD1-7DB924F1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72E397-B1C0-4A2D-B5EE-5088B8A8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R&amp;B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078AE-2578-4B8B-8BB7-3D4EE2A85925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11,040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greater than 240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greater than .36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N/A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 dirty="0">
                <a:solidFill>
                  <a:schemeClr val="bg1"/>
                </a:solidFill>
              </a:rPr>
              <a:t>: less than .22</a:t>
            </a:r>
          </a:p>
          <a:p>
            <a:r>
              <a:rPr lang="en-US" sz="3200" dirty="0">
                <a:solidFill>
                  <a:schemeClr val="bg1"/>
                </a:solidFill>
              </a:rPr>
              <a:t>Duration (in seconds): less than 170</a:t>
            </a:r>
          </a:p>
        </p:txBody>
      </p:sp>
    </p:spTree>
    <p:extLst>
      <p:ext uri="{BB962C8B-B14F-4D97-AF65-F5344CB8AC3E}">
        <p14:creationId xmlns:p14="http://schemas.microsoft.com/office/powerpoint/2010/main" val="287264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7370901" cy="78263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2"/>
            <a:ext cx="10218713" cy="3602736"/>
          </a:xfrm>
        </p:spPr>
        <p:txBody>
          <a:bodyPr>
            <a:normAutofit/>
          </a:bodyPr>
          <a:lstStyle/>
          <a:p>
            <a:r>
              <a:rPr lang="en-US" dirty="0"/>
              <a:t>The focus of this project is to identify the key factors that classify the genre of a song and create an algorithm that will define the genre based on those factors.</a:t>
            </a:r>
          </a:p>
          <a:p>
            <a:r>
              <a:rPr lang="en-US" dirty="0"/>
              <a:t>In this project, we will use a Spotify dataset already wrangled from Kaggle that will allow us to search the data for genre classifications.  The data that we were able to capture includes a selection of music from the 1960’s to 2010’s.  </a:t>
            </a:r>
          </a:p>
          <a:p>
            <a:endParaRPr lang="en-US" dirty="0"/>
          </a:p>
          <a:p>
            <a:r>
              <a:rPr lang="en-US" dirty="0"/>
              <a:t>Machine Learning Type:</a:t>
            </a:r>
          </a:p>
          <a:p>
            <a:r>
              <a:rPr lang="en-US" dirty="0"/>
              <a:t>Supervised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9826235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and Key Findings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2"/>
            <a:ext cx="10218713" cy="36027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analysis found that the decision tree model was a strong representation of the pattern in the data.  </a:t>
            </a:r>
          </a:p>
          <a:p>
            <a:r>
              <a:rPr lang="en-US" dirty="0"/>
              <a:t>The most important features to the analysis where time signature, energy, key, </a:t>
            </a:r>
            <a:r>
              <a:rPr lang="en-US" dirty="0" err="1"/>
              <a:t>acousticness</a:t>
            </a:r>
            <a:r>
              <a:rPr lang="en-US" dirty="0"/>
              <a:t>, and duration.</a:t>
            </a:r>
          </a:p>
          <a:p>
            <a:r>
              <a:rPr lang="en-US" dirty="0"/>
              <a:t>The key findings/ breakdown to define genre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signature – above/below 240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– above/below .36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(only when time signature is less than 240 and energy is less than .36)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Acousticness</a:t>
            </a:r>
            <a:r>
              <a:rPr lang="en-US" dirty="0"/>
              <a:t> – above/below .221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Duration (only when </a:t>
            </a:r>
            <a:r>
              <a:rPr lang="en-US" dirty="0" err="1"/>
              <a:t>acousticness</a:t>
            </a:r>
            <a:r>
              <a:rPr lang="en-US" dirty="0"/>
              <a:t> is over .221)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01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1AE2D5-0AF8-4A44-85AF-CF28B24E8AA3}"/>
              </a:ext>
            </a:extLst>
          </p:cNvPr>
          <p:cNvPicPr>
            <a:picLocks noGrp="1" noChangeAspect="1" noChangeArrowheads="1"/>
          </p:cNvPicPr>
          <p:nvPr>
            <p:ph type="media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3577"/>
            <a:ext cx="10924309" cy="5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9DE86-CACB-40D0-A7A6-9D8913222E66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16,460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less than 240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greater than .36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less than .85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 dirty="0">
                <a:solidFill>
                  <a:schemeClr val="bg1"/>
                </a:solidFill>
              </a:rPr>
              <a:t>: less than .22</a:t>
            </a:r>
          </a:p>
          <a:p>
            <a:r>
              <a:rPr lang="en-US" sz="3200" dirty="0">
                <a:solidFill>
                  <a:schemeClr val="bg1"/>
                </a:solidFill>
              </a:rPr>
              <a:t>Duration (in seconds): N/A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43D0B-71C2-45C4-9730-62B298959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DB454-14A3-49EB-8A57-3A4E5A8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0B5CC-5CB9-461D-A74E-FCE73A6811A6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6,850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less than 240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N/A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N/A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 dirty="0">
                <a:solidFill>
                  <a:schemeClr val="bg1"/>
                </a:solidFill>
              </a:rPr>
              <a:t>: less than .22</a:t>
            </a:r>
          </a:p>
          <a:p>
            <a:r>
              <a:rPr lang="en-US" sz="3200" dirty="0">
                <a:solidFill>
                  <a:schemeClr val="bg1"/>
                </a:solidFill>
              </a:rPr>
              <a:t>Duration (in seconds): N/A</a:t>
            </a:r>
          </a:p>
        </p:txBody>
      </p:sp>
    </p:spTree>
    <p:extLst>
      <p:ext uri="{BB962C8B-B14F-4D97-AF65-F5344CB8AC3E}">
        <p14:creationId xmlns:p14="http://schemas.microsoft.com/office/powerpoint/2010/main" val="35221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DB85A-6326-4EBA-B699-345452C0D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E3ABF-3A8F-4112-B0E3-79E11889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DC774-7CC5-4DB3-B127-207A63FA8280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2,364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N/A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N/A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N/A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 dirty="0">
                <a:solidFill>
                  <a:schemeClr val="bg1"/>
                </a:solidFill>
              </a:rPr>
              <a:t>: greater than .22</a:t>
            </a:r>
          </a:p>
          <a:p>
            <a:r>
              <a:rPr lang="en-US" sz="3200" dirty="0">
                <a:solidFill>
                  <a:schemeClr val="bg1"/>
                </a:solidFill>
              </a:rPr>
              <a:t>Duration (in seconds):N/A</a:t>
            </a:r>
          </a:p>
        </p:txBody>
      </p:sp>
    </p:spTree>
    <p:extLst>
      <p:ext uri="{BB962C8B-B14F-4D97-AF65-F5344CB8AC3E}">
        <p14:creationId xmlns:p14="http://schemas.microsoft.com/office/powerpoint/2010/main" val="6951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87C56-E4FA-41FD-99F0-DB24D284C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D1A62E-F6F3-4485-8B6F-14DB84F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0D32-3B75-4229-A543-2BFD272A7CC1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2,870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less than 240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greater than .36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greater than .85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 dirty="0">
                <a:solidFill>
                  <a:schemeClr val="bg1"/>
                </a:solidFill>
              </a:rPr>
              <a:t>: N/A</a:t>
            </a:r>
          </a:p>
          <a:p>
            <a:r>
              <a:rPr lang="en-US" sz="3200" dirty="0">
                <a:solidFill>
                  <a:schemeClr val="bg1"/>
                </a:solidFill>
              </a:rPr>
              <a:t>Duration (in seconds): less than 170</a:t>
            </a:r>
          </a:p>
        </p:txBody>
      </p:sp>
    </p:spTree>
    <p:extLst>
      <p:ext uri="{BB962C8B-B14F-4D97-AF65-F5344CB8AC3E}">
        <p14:creationId xmlns:p14="http://schemas.microsoft.com/office/powerpoint/2010/main" val="38341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EF769-0C91-43E2-8AC8-054FA5617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E3F30-B09D-4611-BDCD-47C28CA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9C5DD-DEC2-491E-BDBD-774C05C3A135}"/>
              </a:ext>
            </a:extLst>
          </p:cNvPr>
          <p:cNvSpPr txBox="1"/>
          <p:nvPr/>
        </p:nvSpPr>
        <p:spPr>
          <a:xfrm>
            <a:off x="774032" y="2382982"/>
            <a:ext cx="10505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 Size: 1,515</a:t>
            </a:r>
          </a:p>
          <a:p>
            <a:r>
              <a:rPr lang="en-US" sz="3200" dirty="0">
                <a:solidFill>
                  <a:schemeClr val="bg1"/>
                </a:solidFill>
              </a:rPr>
              <a:t>Time Signature: N/A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Energy: greater than .36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Key: greater than .85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Acousticness</a:t>
            </a:r>
            <a:r>
              <a:rPr lang="en-US" sz="3200">
                <a:solidFill>
                  <a:schemeClr val="bg1"/>
                </a:solidFill>
              </a:rPr>
              <a:t>: N/A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Duration (in seconds): greater than 170</a:t>
            </a:r>
          </a:p>
        </p:txBody>
      </p:sp>
    </p:spTree>
    <p:extLst>
      <p:ext uri="{BB962C8B-B14F-4D97-AF65-F5344CB8AC3E}">
        <p14:creationId xmlns:p14="http://schemas.microsoft.com/office/powerpoint/2010/main" val="179469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425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 Theme</vt:lpstr>
      <vt:lpstr>Capstone 2 Presentation</vt:lpstr>
      <vt:lpstr>Problem Statement</vt:lpstr>
      <vt:lpstr>Recommendations and Key Findings</vt:lpstr>
      <vt:lpstr>MODEL</vt:lpstr>
      <vt:lpstr>Pop</vt:lpstr>
      <vt:lpstr>Rock</vt:lpstr>
      <vt:lpstr>Rap</vt:lpstr>
      <vt:lpstr>Latin</vt:lpstr>
      <vt:lpstr>EDM</vt:lpstr>
      <vt:lpstr>R&amp;B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Presentation</dc:title>
  <dc:creator>Ashley Owings</dc:creator>
  <cp:lastModifiedBy>Ashley Owings</cp:lastModifiedBy>
  <cp:revision>8</cp:revision>
  <dcterms:created xsi:type="dcterms:W3CDTF">2021-04-05T21:35:04Z</dcterms:created>
  <dcterms:modified xsi:type="dcterms:W3CDTF">2021-04-05T23:04:44Z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