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4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4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 Id="rId3" Type="http://schemas.openxmlformats.org/officeDocument/2006/relationships/image" Target="../media/image1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15.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 Id="rId3"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kshat Jha (2022CS11101) and Nisarg Rudresh Pandya (2022CS11601) - COP290 Design Practi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Akshat Jha (2022CS11101) and Nisarg Rudresh Pandya (2022CS11601) - COP290 Design Practices</a:t>
            </a:r>
          </a:p>
        </p:txBody>
      </p:sp>
      <p:sp>
        <p:nvSpPr>
          <p:cNvPr id="172" name="Focus"/>
          <p:cNvSpPr txBox="1"/>
          <p:nvPr>
            <p:ph type="ctrTitle"/>
          </p:nvPr>
        </p:nvSpPr>
        <p:spPr>
          <a:prstGeom prst="rect">
            <a:avLst/>
          </a:prstGeom>
        </p:spPr>
        <p:txBody>
          <a:bodyPr/>
          <a:lstStyle/>
          <a:p>
            <a:pPr/>
            <a:r>
              <a:t>Focus</a:t>
            </a:r>
          </a:p>
        </p:txBody>
      </p:sp>
      <p:sp>
        <p:nvSpPr>
          <p:cNvPr id="173" name="A Personal AI powered Focus Trainer"/>
          <p:cNvSpPr txBox="1"/>
          <p:nvPr>
            <p:ph type="subTitle" sz="quarter" idx="1"/>
          </p:nvPr>
        </p:nvSpPr>
        <p:spPr>
          <a:prstGeom prst="rect">
            <a:avLst/>
          </a:prstGeom>
        </p:spPr>
        <p:txBody>
          <a:bodyPr/>
          <a:lstStyle>
            <a:lvl1pPr>
              <a:defRPr sz="4400"/>
            </a:lvl1pPr>
          </a:lstStyle>
          <a:p>
            <a:pPr/>
            <a:r>
              <a:t>A Personal AI powered Focus Trainer</a:t>
            </a:r>
          </a:p>
        </p:txBody>
      </p:sp>
      <p:sp>
        <p:nvSpPr>
          <p:cNvPr id="174" name="COP290 Design Practices - Indian Institute of Technology Delhi"/>
          <p:cNvSpPr txBox="1"/>
          <p:nvPr/>
        </p:nvSpPr>
        <p:spPr>
          <a:xfrm>
            <a:off x="1206499" y="11215371"/>
            <a:ext cx="21971002" cy="636979"/>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825500">
              <a:lnSpc>
                <a:spcPct val="100000"/>
              </a:lnSpc>
              <a:spcBef>
                <a:spcPts val="0"/>
              </a:spcBef>
              <a:defRPr b="1" sz="3600"/>
            </a:lvl1pPr>
          </a:lstStyle>
          <a:p>
            <a:pPr/>
            <a:r>
              <a:t>COP290 Design Practices - Indian Institute of Technology Delhi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Breathe."/>
          <p:cNvSpPr txBox="1"/>
          <p:nvPr>
            <p:ph type="title"/>
          </p:nvPr>
        </p:nvSpPr>
        <p:spPr>
          <a:prstGeom prst="rect">
            <a:avLst/>
          </a:prstGeom>
        </p:spPr>
        <p:txBody>
          <a:bodyPr/>
          <a:lstStyle/>
          <a:p>
            <a:pPr/>
            <a:r>
              <a:t>Breathe.</a:t>
            </a:r>
          </a:p>
        </p:txBody>
      </p:sp>
      <p:sp>
        <p:nvSpPr>
          <p:cNvPr id="218" name="Relax."/>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Relax.</a:t>
            </a:r>
          </a:p>
        </p:txBody>
      </p:sp>
      <p:sp>
        <p:nvSpPr>
          <p:cNvPr id="219" name="Breathe is meant to be a relaxing exercise, where users can take a break and focus on their breath.…"/>
          <p:cNvSpPr txBox="1"/>
          <p:nvPr>
            <p:ph type="body" sz="half" idx="1"/>
          </p:nvPr>
        </p:nvSpPr>
        <p:spPr>
          <a:xfrm>
            <a:off x="1206500" y="4248504"/>
            <a:ext cx="13220271" cy="8256012"/>
          </a:xfrm>
          <a:prstGeom prst="rect">
            <a:avLst/>
          </a:prstGeom>
        </p:spPr>
        <p:txBody>
          <a:bodyPr/>
          <a:lstStyle/>
          <a:p>
            <a:pPr marL="451104" indent="-451104" defTabSz="1804370">
              <a:spcBef>
                <a:spcPts val="3300"/>
              </a:spcBef>
              <a:defRPr sz="3552"/>
            </a:pPr>
            <a:r>
              <a:t>Breathe is meant to be a relaxing exercise, where users can take a break and focus on their breath.</a:t>
            </a:r>
          </a:p>
          <a:p>
            <a:pPr marL="451104" indent="-451104" defTabSz="1804370">
              <a:spcBef>
                <a:spcPts val="3300"/>
              </a:spcBef>
              <a:defRPr sz="3552"/>
            </a:pPr>
            <a:r>
              <a:t>One can set Inhale Time, Hold Up Time, Exhale Time, and Hold Time before starting.</a:t>
            </a:r>
          </a:p>
          <a:p>
            <a:pPr marL="451104" indent="-451104" defTabSz="1804370">
              <a:spcBef>
                <a:spcPts val="3300"/>
              </a:spcBef>
              <a:defRPr sz="3552"/>
            </a:pPr>
            <a:r>
              <a:t>Once started, Chuck - our beloved hero - will move around and guide.</a:t>
            </a:r>
          </a:p>
          <a:p>
            <a:pPr marL="451104" indent="-451104" defTabSz="1804370">
              <a:spcBef>
                <a:spcPts val="3300"/>
              </a:spcBef>
              <a:defRPr sz="3552"/>
            </a:pPr>
            <a:r>
              <a:t>As chuck goes up and the Sun in the middle expands, one has to inhale. While chuck moves right, the breath is to be held, as chuck comes down and the Sun contracts, the user has to exhale. As chuck moves left the breath is to be held again.</a:t>
            </a:r>
          </a:p>
          <a:p>
            <a:pPr marL="451104" indent="-451104" defTabSz="1804370">
              <a:spcBef>
                <a:spcPts val="3300"/>
              </a:spcBef>
              <a:defRPr sz="3552"/>
            </a:pPr>
            <a:r>
              <a:t>Certain patterns of breathing are proven to be highly beneficial in reducing stress and improving overall health, especially respiratory and cardiac.</a:t>
            </a:r>
          </a:p>
        </p:txBody>
      </p:sp>
      <p:pic>
        <p:nvPicPr>
          <p:cNvPr id="220" name="pasted-movie.jpeg" descr="pasted-movie.jpeg"/>
          <p:cNvPicPr>
            <a:picLocks noChangeAspect="1"/>
          </p:cNvPicPr>
          <p:nvPr/>
        </p:nvPicPr>
        <p:blipFill>
          <a:blip r:embed="rId2">
            <a:extLst/>
          </a:blip>
          <a:srcRect l="0" t="4976" r="0" b="4976"/>
          <a:stretch>
            <a:fillRect/>
          </a:stretch>
        </p:blipFill>
        <p:spPr>
          <a:xfrm>
            <a:off x="14670942" y="2730103"/>
            <a:ext cx="4102837" cy="8255819"/>
          </a:xfrm>
          <a:prstGeom prst="rect">
            <a:avLst/>
          </a:prstGeom>
          <a:ln w="12700">
            <a:miter lim="400000"/>
          </a:ln>
        </p:spPr>
      </p:pic>
      <p:pic>
        <p:nvPicPr>
          <p:cNvPr id="221" name="pasted-movie.jpeg" descr="pasted-movie.jpeg"/>
          <p:cNvPicPr>
            <a:picLocks noChangeAspect="1"/>
          </p:cNvPicPr>
          <p:nvPr/>
        </p:nvPicPr>
        <p:blipFill>
          <a:blip r:embed="rId3">
            <a:extLst/>
          </a:blip>
          <a:srcRect l="0" t="4862" r="0" b="4862"/>
          <a:stretch>
            <a:fillRect/>
          </a:stretch>
        </p:blipFill>
        <p:spPr>
          <a:xfrm>
            <a:off x="19614234" y="2729904"/>
            <a:ext cx="4092650" cy="825617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Chuck Jump"/>
          <p:cNvSpPr txBox="1"/>
          <p:nvPr>
            <p:ph type="title"/>
          </p:nvPr>
        </p:nvSpPr>
        <p:spPr>
          <a:prstGeom prst="rect">
            <a:avLst/>
          </a:prstGeom>
        </p:spPr>
        <p:txBody>
          <a:bodyPr/>
          <a:lstStyle/>
          <a:p>
            <a:pPr/>
            <a:r>
              <a:t>Chuck Jump</a:t>
            </a:r>
          </a:p>
        </p:txBody>
      </p:sp>
      <p:sp>
        <p:nvSpPr>
          <p:cNvPr id="224" name="Stay away from ap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Stay away from apps!</a:t>
            </a:r>
          </a:p>
        </p:txBody>
      </p:sp>
      <p:sp>
        <p:nvSpPr>
          <p:cNvPr id="225" name="Chuck Jump is a concept game that is inspired from 2D platform games like Mario.…"/>
          <p:cNvSpPr txBox="1"/>
          <p:nvPr>
            <p:ph type="body" idx="1"/>
          </p:nvPr>
        </p:nvSpPr>
        <p:spPr>
          <a:prstGeom prst="rect">
            <a:avLst/>
          </a:prstGeom>
        </p:spPr>
        <p:txBody>
          <a:bodyPr/>
          <a:lstStyle/>
          <a:p>
            <a:pPr marL="597408" indent="-597408" defTabSz="2389572">
              <a:spcBef>
                <a:spcPts val="4400"/>
              </a:spcBef>
              <a:defRPr sz="4704"/>
            </a:pPr>
            <a:r>
              <a:t>Chuck Jump is a concept game that is inspired from 2D platform games like Mario. </a:t>
            </a:r>
          </a:p>
          <a:p>
            <a:pPr marL="597408" indent="-597408" defTabSz="2389572">
              <a:spcBef>
                <a:spcPts val="4400"/>
              </a:spcBef>
              <a:defRPr sz="4704"/>
            </a:pPr>
            <a:r>
              <a:t>Chuck has to move to avoid Logo Enemies: Apps that are major distractions, some of which can throw notifications at it. He has to collect Stars to increase his score, until a specific target is reached.</a:t>
            </a:r>
          </a:p>
          <a:p>
            <a:pPr marL="597408" indent="-597408" defTabSz="2389572">
              <a:spcBef>
                <a:spcPts val="4400"/>
              </a:spcBef>
              <a:defRPr sz="4704"/>
            </a:pPr>
            <a:r>
              <a:t>There are 40 levels in the game. With each level, the difficulty increases - the target increases, and every 10 levels, the notification fire rate of Logo Enemies increases. The next level is unlocked only after the previous is completed.</a:t>
            </a:r>
          </a:p>
          <a:p>
            <a:pPr marL="597408" indent="-597408" defTabSz="2389572">
              <a:spcBef>
                <a:spcPts val="4400"/>
              </a:spcBef>
              <a:defRPr sz="4704"/>
            </a:pPr>
            <a:r>
              <a:t>The player is given a limited number of hearts in the beginning which is proportional to their focus score (min. 5 hearts, max. 15).</a:t>
            </a:r>
          </a:p>
        </p:txBody>
      </p:sp>
      <p:pic>
        <p:nvPicPr>
          <p:cNvPr id="226" name="pasted-movie.jpeg" descr="pasted-movie.jpeg"/>
          <p:cNvPicPr>
            <a:picLocks noChangeAspect="1"/>
          </p:cNvPicPr>
          <p:nvPr/>
        </p:nvPicPr>
        <p:blipFill>
          <a:blip r:embed="rId2">
            <a:extLst/>
          </a:blip>
          <a:stretch>
            <a:fillRect/>
          </a:stretch>
        </p:blipFill>
        <p:spPr>
          <a:xfrm>
            <a:off x="14496383" y="394623"/>
            <a:ext cx="7404926" cy="341198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Chuck Jump"/>
          <p:cNvSpPr txBox="1"/>
          <p:nvPr>
            <p:ph type="title"/>
          </p:nvPr>
        </p:nvSpPr>
        <p:spPr>
          <a:prstGeom prst="rect">
            <a:avLst/>
          </a:prstGeom>
        </p:spPr>
        <p:txBody>
          <a:bodyPr/>
          <a:lstStyle/>
          <a:p>
            <a:pPr/>
            <a:r>
              <a:t>Chuck Jump</a:t>
            </a:r>
          </a:p>
        </p:txBody>
      </p:sp>
      <p:sp>
        <p:nvSpPr>
          <p:cNvPr id="229" name="…continued"/>
          <p:cNvSpPr txBox="1"/>
          <p:nvPr>
            <p:ph type="body" idx="21"/>
          </p:nvPr>
        </p:nvSpPr>
        <p:spPr>
          <a:xfrm>
            <a:off x="1193800" y="2245962"/>
            <a:ext cx="21971000" cy="934780"/>
          </a:xfrm>
          <a:prstGeom prst="rect">
            <a:avLst/>
          </a:prstGeom>
          <a:extLst>
            <a:ext uri="{C572A759-6A51-4108-AA02-DFA0A04FC94B}">
              <ma14:wrappingTextBoxFlag xmlns:ma14="http://schemas.microsoft.com/office/mac/drawingml/2011/main" val="1"/>
            </a:ext>
          </a:extLst>
        </p:spPr>
        <p:txBody>
          <a:bodyPr/>
          <a:lstStyle/>
          <a:p>
            <a:pPr/>
            <a:r>
              <a:t>…continued</a:t>
            </a:r>
          </a:p>
        </p:txBody>
      </p:sp>
      <p:sp>
        <p:nvSpPr>
          <p:cNvPr id="230" name="If the chuck dies, then the player respawns with 5 hearts.…"/>
          <p:cNvSpPr txBox="1"/>
          <p:nvPr>
            <p:ph type="body" idx="1"/>
          </p:nvPr>
        </p:nvSpPr>
        <p:spPr>
          <a:prstGeom prst="rect">
            <a:avLst/>
          </a:prstGeom>
        </p:spPr>
        <p:txBody>
          <a:bodyPr/>
          <a:lstStyle/>
          <a:p>
            <a:pPr/>
            <a:r>
              <a:t>If the chuck dies, then the player respawns with 5 hearts.</a:t>
            </a:r>
          </a:p>
          <a:p>
            <a:pPr/>
            <a:r>
              <a:t>A player can only play upto 10 games in a day.</a:t>
            </a:r>
          </a:p>
          <a:p>
            <a:pPr/>
            <a:r>
              <a:t>One can select among 4 themes of the map to play in.</a:t>
            </a:r>
          </a:p>
          <a:p>
            <a:pPr/>
            <a:r>
              <a:t>The instructions are provided as a level starts.</a:t>
            </a:r>
          </a:p>
          <a:p>
            <a:pPr/>
            <a:r>
              <a:t>The game aims at telling playfully that overusing apps is harmful. The purpose is served especially well for kids.</a:t>
            </a:r>
          </a:p>
        </p:txBody>
      </p:sp>
      <p:pic>
        <p:nvPicPr>
          <p:cNvPr id="231" name="pasted-movie.jpeg" descr="pasted-movie.jpeg"/>
          <p:cNvPicPr>
            <a:picLocks noChangeAspect="1"/>
          </p:cNvPicPr>
          <p:nvPr/>
        </p:nvPicPr>
        <p:blipFill>
          <a:blip r:embed="rId2">
            <a:extLst/>
          </a:blip>
          <a:stretch>
            <a:fillRect/>
          </a:stretch>
        </p:blipFill>
        <p:spPr>
          <a:xfrm>
            <a:off x="14909973" y="322334"/>
            <a:ext cx="7747955" cy="357004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lame"/>
          <p:cNvSpPr txBox="1"/>
          <p:nvPr>
            <p:ph type="title"/>
          </p:nvPr>
        </p:nvSpPr>
        <p:spPr>
          <a:prstGeom prst="rect">
            <a:avLst/>
          </a:prstGeom>
        </p:spPr>
        <p:txBody>
          <a:bodyPr/>
          <a:lstStyle/>
          <a:p>
            <a:pPr/>
            <a:r>
              <a:t>Flame</a:t>
            </a:r>
          </a:p>
        </p:txBody>
      </p:sp>
      <p:sp>
        <p:nvSpPr>
          <p:cNvPr id="234" name="A modular Flutter Engi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 modular Flutter Engine</a:t>
            </a:r>
          </a:p>
        </p:txBody>
      </p:sp>
      <p:sp>
        <p:nvSpPr>
          <p:cNvPr id="235" name="Breathe and Chuck Jump have been written in Flame: which is a great engine to develop games in flutter.…"/>
          <p:cNvSpPr txBox="1"/>
          <p:nvPr>
            <p:ph type="body" idx="1"/>
          </p:nvPr>
        </p:nvSpPr>
        <p:spPr>
          <a:prstGeom prst="rect">
            <a:avLst/>
          </a:prstGeom>
        </p:spPr>
        <p:txBody>
          <a:bodyPr/>
          <a:lstStyle/>
          <a:p>
            <a:pPr/>
            <a:r>
              <a:t>Breathe and Chuck Jump have been written in Flame: which is a great engine to develop games in flutter.</a:t>
            </a:r>
          </a:p>
          <a:p>
            <a:pPr/>
            <a:r>
              <a:t>Just like flutter abstracts everything as a Widget, Flame abstracts game entities further to Components.</a:t>
            </a:r>
          </a:p>
          <a:p>
            <a:pPr/>
            <a:r>
              <a:t>Using Components, character sprites, maps, overlays, collisions, heads-up display - everything can be handled in a modular and readable fashion.</a:t>
            </a:r>
          </a:p>
          <a:p>
            <a:pPr/>
            <a:r>
              <a:t>A robust tutorial on game development helped us build the games with great control and enabled us to incorporate features that pertain to the app’s theme.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Firebase and SharedPreferences"/>
          <p:cNvSpPr txBox="1"/>
          <p:nvPr>
            <p:ph type="title"/>
          </p:nvPr>
        </p:nvSpPr>
        <p:spPr>
          <a:prstGeom prst="rect">
            <a:avLst/>
          </a:prstGeom>
        </p:spPr>
        <p:txBody>
          <a:bodyPr/>
          <a:lstStyle/>
          <a:p>
            <a:pPr/>
            <a:r>
              <a:t>Firebase and SharedPreferences</a:t>
            </a:r>
          </a:p>
        </p:txBody>
      </p:sp>
      <p:sp>
        <p:nvSpPr>
          <p:cNvPr id="238" name="Data Handl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Handling</a:t>
            </a:r>
          </a:p>
        </p:txBody>
      </p:sp>
      <p:sp>
        <p:nvSpPr>
          <p:cNvPr id="239" name="To store other things, such as Sudoku boards, Chuck Jump levels cleared and number of games played, SharedPreferences library of Flutter has been used. It stores data in local storage of the device.…"/>
          <p:cNvSpPr txBox="1"/>
          <p:nvPr>
            <p:ph type="body" sz="half" idx="1"/>
          </p:nvPr>
        </p:nvSpPr>
        <p:spPr>
          <a:xfrm>
            <a:off x="1206499" y="4248504"/>
            <a:ext cx="12651942" cy="8256012"/>
          </a:xfrm>
          <a:prstGeom prst="rect">
            <a:avLst/>
          </a:prstGeom>
        </p:spPr>
        <p:txBody>
          <a:bodyPr/>
          <a:lstStyle/>
          <a:p>
            <a:pPr marL="548639" indent="-548639" defTabSz="2194505">
              <a:spcBef>
                <a:spcPts val="4000"/>
              </a:spcBef>
              <a:defRPr sz="4319"/>
            </a:pPr>
            <a:r>
              <a:t>To store other things, such as Sudoku boards, Chuck Jump levels cleared and number of games played, SharedPreferences library of Flutter has been used. It stores data in local storage of the device.</a:t>
            </a:r>
          </a:p>
          <a:p>
            <a:pPr marL="548639" indent="-548639" defTabSz="2194505">
              <a:spcBef>
                <a:spcPts val="4000"/>
              </a:spcBef>
              <a:defRPr sz="4319"/>
            </a:pPr>
            <a:r>
              <a:t>A master dictionary of key value pairs called ‘focus-map’ has been set up on Firebase Firestore that can be easily accessed and modified using a backend platform.</a:t>
            </a:r>
          </a:p>
          <a:p>
            <a:pPr marL="548639" indent="-548639" defTabSz="2194505">
              <a:spcBef>
                <a:spcPts val="4000"/>
              </a:spcBef>
              <a:defRPr sz="4319"/>
            </a:pPr>
            <a:r>
              <a:t>Firebase also helps us in handling the authentication and usage file uploads, information for which is JSON-encoded.</a:t>
            </a:r>
          </a:p>
        </p:txBody>
      </p:sp>
      <p:pic>
        <p:nvPicPr>
          <p:cNvPr id="240" name="pasted-movie.png" descr="pasted-movie.png"/>
          <p:cNvPicPr>
            <a:picLocks noChangeAspect="1"/>
          </p:cNvPicPr>
          <p:nvPr/>
        </p:nvPicPr>
        <p:blipFill>
          <a:blip r:embed="rId2">
            <a:extLst/>
          </a:blip>
          <a:stretch>
            <a:fillRect/>
          </a:stretch>
        </p:blipFill>
        <p:spPr>
          <a:xfrm>
            <a:off x="13744348" y="3566459"/>
            <a:ext cx="10153973" cy="3384658"/>
          </a:xfrm>
          <a:prstGeom prst="rect">
            <a:avLst/>
          </a:prstGeom>
          <a:ln w="12700">
            <a:miter lim="400000"/>
          </a:ln>
        </p:spPr>
      </p:pic>
      <p:pic>
        <p:nvPicPr>
          <p:cNvPr id="241" name="pasted-movie.jpeg" descr="pasted-movie.jpeg"/>
          <p:cNvPicPr>
            <a:picLocks noChangeAspect="1"/>
          </p:cNvPicPr>
          <p:nvPr/>
        </p:nvPicPr>
        <p:blipFill>
          <a:blip r:embed="rId3">
            <a:extLst/>
          </a:blip>
          <a:stretch>
            <a:fillRect/>
          </a:stretch>
        </p:blipFill>
        <p:spPr>
          <a:xfrm>
            <a:off x="13626634" y="8131912"/>
            <a:ext cx="10389401" cy="384851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Design Decisions Summarised"/>
          <p:cNvSpPr txBox="1"/>
          <p:nvPr>
            <p:ph type="title"/>
          </p:nvPr>
        </p:nvSpPr>
        <p:spPr>
          <a:prstGeom prst="rect">
            <a:avLst/>
          </a:prstGeom>
        </p:spPr>
        <p:txBody>
          <a:bodyPr/>
          <a:lstStyle/>
          <a:p>
            <a:pPr/>
            <a:r>
              <a:t>Design Decisions Summarised</a:t>
            </a:r>
          </a:p>
        </p:txBody>
      </p:sp>
      <p:sp>
        <p:nvSpPr>
          <p:cNvPr id="244" name="We have decided to keep our app GUI minimal and in dark mode, which signifies focus and relaxed state of mind.…"/>
          <p:cNvSpPr txBox="1"/>
          <p:nvPr>
            <p:ph type="body" idx="1"/>
          </p:nvPr>
        </p:nvSpPr>
        <p:spPr>
          <a:xfrm>
            <a:off x="1206500" y="2787375"/>
            <a:ext cx="21971000" cy="9717141"/>
          </a:xfrm>
          <a:prstGeom prst="rect">
            <a:avLst/>
          </a:prstGeom>
        </p:spPr>
        <p:txBody>
          <a:bodyPr/>
          <a:lstStyle/>
          <a:p>
            <a:pPr/>
            <a:r>
              <a:t>We have decided to keep our app GUI minimal and in dark mode, which signifies focus and relaxed state of mind.</a:t>
            </a:r>
          </a:p>
          <a:p>
            <a:pPr/>
            <a:r>
              <a:t>At the same time, we have communicated the message - to control phone usage - in various ways, majorly through a gamification component, which the assignment statement demands.</a:t>
            </a:r>
          </a:p>
          <a:p>
            <a:pPr/>
            <a:r>
              <a:t>Chuck Jump was added in the app to add a bit of vividness, a contrast to the other features but at the same time upholding the app’s central theme.</a:t>
            </a:r>
          </a:p>
          <a:p>
            <a:pPr/>
            <a:r>
              <a:t>The Social Component is to spread the awareness at a larger scale, through friends and family.</a:t>
            </a:r>
          </a:p>
          <a:p>
            <a:pPr/>
            <a:r>
              <a:t>We initially planned to make the app block other apps, but some companies do not allow us to do that, so we had to scrap the idea.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What should we be evaluated on?"/>
          <p:cNvSpPr txBox="1"/>
          <p:nvPr>
            <p:ph type="title"/>
          </p:nvPr>
        </p:nvSpPr>
        <p:spPr>
          <a:prstGeom prst="rect">
            <a:avLst/>
          </a:prstGeom>
        </p:spPr>
        <p:txBody>
          <a:bodyPr/>
          <a:lstStyle/>
          <a:p>
            <a:pPr/>
            <a:r>
              <a:t>What should we be evaluated on?</a:t>
            </a:r>
          </a:p>
        </p:txBody>
      </p:sp>
      <p:sp>
        <p:nvSpPr>
          <p:cNvPr id="247" name="Surely not GitHub commi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Surely not GitHub commits</a:t>
            </a:r>
          </a:p>
        </p:txBody>
      </p:sp>
      <p:sp>
        <p:nvSpPr>
          <p:cNvPr id="248" name="The theme of the app is minimising phone usage, so we had to avoid making a fancy game as it would defeat the purpose to a great extent.…"/>
          <p:cNvSpPr txBox="1"/>
          <p:nvPr>
            <p:ph type="body" idx="1"/>
          </p:nvPr>
        </p:nvSpPr>
        <p:spPr>
          <a:prstGeom prst="rect">
            <a:avLst/>
          </a:prstGeom>
        </p:spPr>
        <p:txBody>
          <a:bodyPr/>
          <a:lstStyle/>
          <a:p>
            <a:pPr marL="432815" indent="-432815" defTabSz="1731220">
              <a:spcBef>
                <a:spcPts val="3100"/>
              </a:spcBef>
              <a:defRPr sz="3407"/>
            </a:pPr>
            <a:r>
              <a:t>The theme of the app is minimising phone usage, so we had to avoid making a fancy game as it would defeat the purpose to a great extent.</a:t>
            </a:r>
          </a:p>
          <a:p>
            <a:pPr marL="432815" indent="-432815" defTabSz="1731220">
              <a:spcBef>
                <a:spcPts val="3100"/>
              </a:spcBef>
              <a:defRPr sz="3407"/>
            </a:pPr>
            <a:r>
              <a:t>Hence, we decided to keep the game component simple, to ensure both entertainment and restraint.</a:t>
            </a:r>
          </a:p>
          <a:p>
            <a:pPr marL="432815" indent="-432815" defTabSz="1731220">
              <a:spcBef>
                <a:spcPts val="3100"/>
              </a:spcBef>
              <a:defRPr sz="3407"/>
            </a:pPr>
            <a:r>
              <a:t>So, we shall be evaluated on the efforts we have put in to make the app effective in helping one develop focus.</a:t>
            </a:r>
          </a:p>
          <a:p>
            <a:pPr marL="432815" indent="-432815" defTabSz="1731220">
              <a:spcBef>
                <a:spcPts val="3100"/>
              </a:spcBef>
              <a:defRPr sz="3407"/>
            </a:pPr>
            <a:r>
              <a:t>It is quite difficult to avoid screen time nowadays, so is developing an app for the purpose. Given the time constraints, a perfect app that would make one a better person could not be made, but we have tried our level best.</a:t>
            </a:r>
          </a:p>
          <a:p>
            <a:pPr marL="432815" indent="-432815" defTabSz="1731220">
              <a:spcBef>
                <a:spcPts val="3100"/>
              </a:spcBef>
              <a:defRPr sz="3407"/>
            </a:pPr>
            <a:r>
              <a:t>We have used Flutter, which enables great cross-platform compatibility. Unlike PyGame, we can actually get an executable that could run on a platform.</a:t>
            </a:r>
          </a:p>
          <a:p>
            <a:pPr marL="432815" indent="-432815" defTabSz="1731220">
              <a:spcBef>
                <a:spcPts val="3100"/>
              </a:spcBef>
              <a:defRPr sz="3407"/>
            </a:pPr>
            <a:r>
              <a:t>Also, to use Dart, we had to learn a whole new paradigm of programming. Though an amazing learning experience and a versatile app has been achieved, time constraints have limited us.</a:t>
            </a:r>
          </a:p>
          <a:p>
            <a:pPr marL="432815" indent="-432815" defTabSz="1731220">
              <a:spcBef>
                <a:spcPts val="3100"/>
              </a:spcBef>
              <a:defRPr sz="3407"/>
            </a:pPr>
            <a:r>
              <a:t>Same applies for Firebase: we have learnt this very useful tool to handle our data efficiently.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What could we have done better?"/>
          <p:cNvSpPr txBox="1"/>
          <p:nvPr>
            <p:ph type="title"/>
          </p:nvPr>
        </p:nvSpPr>
        <p:spPr>
          <a:prstGeom prst="rect">
            <a:avLst/>
          </a:prstGeom>
        </p:spPr>
        <p:txBody>
          <a:bodyPr/>
          <a:lstStyle/>
          <a:p>
            <a:pPr/>
            <a:r>
              <a:t>What could we have done better?</a:t>
            </a:r>
          </a:p>
        </p:txBody>
      </p:sp>
      <p:sp>
        <p:nvSpPr>
          <p:cNvPr id="251" name="Surely, GitHub commi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Surely, GitHub commits</a:t>
            </a:r>
          </a:p>
        </p:txBody>
      </p:sp>
      <p:sp>
        <p:nvSpPr>
          <p:cNvPr id="252" name="Code refactoring…"/>
          <p:cNvSpPr txBox="1"/>
          <p:nvPr>
            <p:ph type="body" idx="1"/>
          </p:nvPr>
        </p:nvSpPr>
        <p:spPr>
          <a:prstGeom prst="rect">
            <a:avLst/>
          </a:prstGeom>
        </p:spPr>
        <p:txBody>
          <a:bodyPr/>
          <a:lstStyle/>
          <a:p>
            <a:pPr/>
            <a:r>
              <a:t>Code refactoring</a:t>
            </a:r>
          </a:p>
          <a:p>
            <a:pPr/>
            <a:r>
              <a:t>Consistent Firebase Management</a:t>
            </a:r>
          </a:p>
          <a:p>
            <a:pPr/>
            <a:r>
              <a:t>More multimedia outputs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Roles"/>
          <p:cNvSpPr txBox="1"/>
          <p:nvPr>
            <p:ph type="title"/>
          </p:nvPr>
        </p:nvSpPr>
        <p:spPr>
          <a:prstGeom prst="rect">
            <a:avLst/>
          </a:prstGeom>
        </p:spPr>
        <p:txBody>
          <a:bodyPr/>
          <a:lstStyle/>
          <a:p>
            <a:pPr/>
            <a:r>
              <a:t>Roles</a:t>
            </a:r>
          </a:p>
        </p:txBody>
      </p:sp>
      <p:sp>
        <p:nvSpPr>
          <p:cNvPr id="255" name="Again, not GitHub commi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Again, not GitHub commits</a:t>
            </a:r>
          </a:p>
        </p:txBody>
      </p:sp>
      <p:sp>
        <p:nvSpPr>
          <p:cNvPr id="256" name="Akshat: Developing overall app interface, tracking feature, social component, chat bot, memory management and authentication. Writing ppt.…"/>
          <p:cNvSpPr txBox="1"/>
          <p:nvPr>
            <p:ph type="body" idx="1"/>
          </p:nvPr>
        </p:nvSpPr>
        <p:spPr>
          <a:prstGeom prst="rect">
            <a:avLst/>
          </a:prstGeom>
        </p:spPr>
        <p:txBody>
          <a:bodyPr/>
          <a:lstStyle/>
          <a:p>
            <a:pPr/>
            <a:r>
              <a:t>Akshat: Developing overall app interface, tracking feature, social component, chat bot, memory management and authentication. Writing ppt.</a:t>
            </a:r>
          </a:p>
          <a:p>
            <a:pPr/>
            <a:r>
              <a:t>Nisarg: Developing Games: Sudoku, Breathe, Chuck Jump (mainly worked on my own machine with a lot of experimenting, hence joined in GitHub later so that games could comfortably be integrated). Final touches to GUI. Writing ppt.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References."/>
          <p:cNvSpPr txBox="1"/>
          <p:nvPr>
            <p:ph type="title"/>
          </p:nvPr>
        </p:nvSpPr>
        <p:spPr>
          <a:prstGeom prst="rect">
            <a:avLst/>
          </a:prstGeom>
        </p:spPr>
        <p:txBody>
          <a:bodyPr/>
          <a:lstStyle/>
          <a:p>
            <a:pPr/>
            <a:r>
              <a:t>References.</a:t>
            </a:r>
          </a:p>
        </p:txBody>
      </p:sp>
      <p:sp>
        <p:nvSpPr>
          <p:cNvPr id="259" name="Flutter Documentation: https://docs.flutter.dev/…"/>
          <p:cNvSpPr txBox="1"/>
          <p:nvPr>
            <p:ph type="body" idx="1"/>
          </p:nvPr>
        </p:nvSpPr>
        <p:spPr>
          <a:prstGeom prst="rect">
            <a:avLst/>
          </a:prstGeom>
        </p:spPr>
        <p:txBody>
          <a:bodyPr/>
          <a:lstStyle/>
          <a:p>
            <a:pPr/>
            <a:r>
              <a:t>Flutter Documentation: https://docs.flutter.dev/</a:t>
            </a:r>
          </a:p>
          <a:p>
            <a:pPr/>
            <a:r>
              <a:t>Firebase Documentation: https://firebase.google.com/docs</a:t>
            </a:r>
          </a:p>
          <a:p>
            <a:pPr/>
            <a:r>
              <a:t>Flame Documentation: https://docs.flame-engine.org/latest/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Overview"/>
          <p:cNvSpPr txBox="1"/>
          <p:nvPr>
            <p:ph type="title"/>
          </p:nvPr>
        </p:nvSpPr>
        <p:spPr>
          <a:prstGeom prst="rect">
            <a:avLst/>
          </a:prstGeom>
        </p:spPr>
        <p:txBody>
          <a:bodyPr/>
          <a:lstStyle/>
          <a:p>
            <a:pPr/>
            <a:r>
              <a:t>Overview</a:t>
            </a:r>
          </a:p>
        </p:txBody>
      </p:sp>
      <p:sp>
        <p:nvSpPr>
          <p:cNvPr id="177" name="We have developed a gamified android app “Focus” using Flutter that deals with a concerning issue: high screen time among phone users, that leads to decline in productivity and more often then not, mental health.…"/>
          <p:cNvSpPr txBox="1"/>
          <p:nvPr>
            <p:ph type="body" idx="1"/>
          </p:nvPr>
        </p:nvSpPr>
        <p:spPr>
          <a:prstGeom prst="rect">
            <a:avLst/>
          </a:prstGeom>
        </p:spPr>
        <p:txBody>
          <a:bodyPr/>
          <a:lstStyle/>
          <a:p>
            <a:pPr/>
            <a:r>
              <a:t>We have developed a gamified android app “Focus” using Flutter that deals with a concerning issue: high screen time among phone users, that leads to decline in productivity and more often then not, mental health.</a:t>
            </a:r>
          </a:p>
          <a:p>
            <a:pPr/>
            <a:r>
              <a:t>The aim is to alert the user about their screen usage and assist them to stay focused. So, many features have been provided that contribute towards this aim. This will be discussed in length in later slides.</a:t>
            </a:r>
          </a:p>
          <a:p>
            <a:pPr/>
            <a:r>
              <a:t>The gamification component is two-fold: providing users with their “focus scores” and actually providing them games that are based on the app’s central theme.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Why Flutter and Dart?"/>
          <p:cNvSpPr txBox="1"/>
          <p:nvPr>
            <p:ph type="title"/>
          </p:nvPr>
        </p:nvSpPr>
        <p:spPr>
          <a:prstGeom prst="rect">
            <a:avLst/>
          </a:prstGeom>
        </p:spPr>
        <p:txBody>
          <a:bodyPr/>
          <a:lstStyle/>
          <a:p>
            <a:pPr/>
            <a:r>
              <a:t>Why Flutter and Dart?</a:t>
            </a:r>
          </a:p>
        </p:txBody>
      </p:sp>
      <p:sp>
        <p:nvSpPr>
          <p:cNvPr id="180" name="Cross-Platform Applications; Type Saf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Cross-Platform Applications; Type Safe</a:t>
            </a:r>
          </a:p>
        </p:txBody>
      </p:sp>
      <p:sp>
        <p:nvSpPr>
          <p:cNvPr id="181" name="Flutter enables us to translate an app from one platform to another with considerable ease.…"/>
          <p:cNvSpPr txBox="1"/>
          <p:nvPr>
            <p:ph type="body" idx="1"/>
          </p:nvPr>
        </p:nvSpPr>
        <p:spPr>
          <a:prstGeom prst="rect">
            <a:avLst/>
          </a:prstGeom>
        </p:spPr>
        <p:txBody>
          <a:bodyPr/>
          <a:lstStyle/>
          <a:p>
            <a:pPr/>
            <a:r>
              <a:t>Flutter enables us to translate an app from one platform to another with considerable ease.</a:t>
            </a:r>
          </a:p>
          <a:p>
            <a:pPr/>
            <a:r>
              <a:t>Since our target platform was phone, using flutter is even more justified as it robustly supports android development.</a:t>
            </a:r>
          </a:p>
          <a:p>
            <a:pPr/>
            <a:r>
              <a:t>We also got to learn a new language. And we found Dart to be quite elegant indeed, with its versatility and extensive features.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Login Page and Home Screen"/>
          <p:cNvSpPr txBox="1"/>
          <p:nvPr>
            <p:ph type="title"/>
          </p:nvPr>
        </p:nvSpPr>
        <p:spPr>
          <a:prstGeom prst="rect">
            <a:avLst/>
          </a:prstGeom>
        </p:spPr>
        <p:txBody>
          <a:bodyPr/>
          <a:lstStyle/>
          <a:p>
            <a:pPr/>
            <a:r>
              <a:t>Login Page and Home Screen</a:t>
            </a:r>
          </a:p>
        </p:txBody>
      </p:sp>
      <p:sp>
        <p:nvSpPr>
          <p:cNvPr id="184" name="Minimal; Comple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Minimal; Complete</a:t>
            </a:r>
          </a:p>
        </p:txBody>
      </p:sp>
      <p:sp>
        <p:nvSpPr>
          <p:cNvPr id="185" name="Users can register and login on the Login Page. The credential data is handled using Firebase.…"/>
          <p:cNvSpPr txBox="1"/>
          <p:nvPr>
            <p:ph type="body" sz="half" idx="1"/>
          </p:nvPr>
        </p:nvSpPr>
        <p:spPr>
          <a:xfrm>
            <a:off x="1206500" y="4248504"/>
            <a:ext cx="14538553" cy="8256012"/>
          </a:xfrm>
          <a:prstGeom prst="rect">
            <a:avLst/>
          </a:prstGeom>
        </p:spPr>
        <p:txBody>
          <a:bodyPr/>
          <a:lstStyle/>
          <a:p>
            <a:pPr marL="597408" indent="-597408" defTabSz="2389572">
              <a:spcBef>
                <a:spcPts val="4400"/>
              </a:spcBef>
              <a:defRPr sz="4704"/>
            </a:pPr>
            <a:r>
              <a:t>Users can register and login on the Login Page. The credential data is handled using Firebase.</a:t>
            </a:r>
          </a:p>
          <a:p>
            <a:pPr marL="597408" indent="-597408" defTabSz="2389572">
              <a:spcBef>
                <a:spcPts val="4400"/>
              </a:spcBef>
              <a:defRPr sz="4704"/>
            </a:pPr>
            <a:r>
              <a:t>We have displayed all the features on the home screen itself in the form of self-explanatory cards, making the app easy to use.</a:t>
            </a:r>
          </a:p>
          <a:p>
            <a:pPr marL="597408" indent="-597408" defTabSz="2389572">
              <a:spcBef>
                <a:spcPts val="4400"/>
              </a:spcBef>
              <a:defRPr sz="4704"/>
            </a:pPr>
            <a:r>
              <a:t>Usage times are also displayed along with challenge score that serve as a short summary for the “Track Usage” feature.</a:t>
            </a:r>
          </a:p>
          <a:p>
            <a:pPr marL="597408" indent="-597408" defTabSz="2389572">
              <a:spcBef>
                <a:spcPts val="4400"/>
              </a:spcBef>
              <a:defRPr sz="4704"/>
            </a:pPr>
            <a:r>
              <a:t>Our personalised chat bot “Focus Bot” can be accessed both by a search bar and its card.</a:t>
            </a:r>
          </a:p>
        </p:txBody>
      </p:sp>
      <p:pic>
        <p:nvPicPr>
          <p:cNvPr id="186" name="pasted-movie.jpeg" descr="pasted-movie.jpeg"/>
          <p:cNvPicPr>
            <a:picLocks noChangeAspect="1"/>
          </p:cNvPicPr>
          <p:nvPr/>
        </p:nvPicPr>
        <p:blipFill>
          <a:blip r:embed="rId2">
            <a:extLst/>
          </a:blip>
          <a:stretch>
            <a:fillRect/>
          </a:stretch>
        </p:blipFill>
        <p:spPr>
          <a:xfrm>
            <a:off x="19928820" y="3051041"/>
            <a:ext cx="3969486" cy="8870358"/>
          </a:xfrm>
          <a:prstGeom prst="rect">
            <a:avLst/>
          </a:prstGeom>
          <a:ln w="12700">
            <a:miter lim="400000"/>
          </a:ln>
        </p:spPr>
      </p:pic>
      <p:pic>
        <p:nvPicPr>
          <p:cNvPr id="187" name="pasted-movie.jpeg" descr="pasted-movie.jpeg"/>
          <p:cNvPicPr>
            <a:picLocks noChangeAspect="1"/>
          </p:cNvPicPr>
          <p:nvPr/>
        </p:nvPicPr>
        <p:blipFill>
          <a:blip r:embed="rId3">
            <a:extLst/>
          </a:blip>
          <a:stretch>
            <a:fillRect/>
          </a:stretch>
        </p:blipFill>
        <p:spPr>
          <a:xfrm>
            <a:off x="15961552" y="3032052"/>
            <a:ext cx="3921313" cy="876270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rack Usage"/>
          <p:cNvSpPr txBox="1"/>
          <p:nvPr>
            <p:ph type="title"/>
          </p:nvPr>
        </p:nvSpPr>
        <p:spPr>
          <a:prstGeom prst="rect">
            <a:avLst/>
          </a:prstGeom>
        </p:spPr>
        <p:txBody>
          <a:bodyPr/>
          <a:lstStyle/>
          <a:p>
            <a:pPr/>
            <a:r>
              <a:t>Track Usage</a:t>
            </a:r>
          </a:p>
        </p:txBody>
      </p:sp>
      <p:sp>
        <p:nvSpPr>
          <p:cNvPr id="190" name="What have you been do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have you been doing?</a:t>
            </a:r>
          </a:p>
        </p:txBody>
      </p:sp>
      <p:sp>
        <p:nvSpPr>
          <p:cNvPr id="191" name="This section displays the app usage of the user in the last 24 hours, along with a personalised AI generated report providing insights and focus tips.…"/>
          <p:cNvSpPr txBox="1"/>
          <p:nvPr>
            <p:ph type="body" sz="half" idx="1"/>
          </p:nvPr>
        </p:nvSpPr>
        <p:spPr>
          <a:xfrm>
            <a:off x="1206500" y="4248504"/>
            <a:ext cx="14915920" cy="8256012"/>
          </a:xfrm>
          <a:prstGeom prst="rect">
            <a:avLst/>
          </a:prstGeom>
        </p:spPr>
        <p:txBody>
          <a:bodyPr/>
          <a:lstStyle/>
          <a:p>
            <a:pPr/>
            <a:r>
              <a:t>This section displays the app usage of the user in the last 24 hours, along with a personalised AI generated report providing insights and focus tips.</a:t>
            </a:r>
          </a:p>
          <a:p>
            <a:pPr/>
            <a:r>
              <a:t>Users can also download the personalised report as a PDF on their local storage. They can also share the report.</a:t>
            </a:r>
          </a:p>
        </p:txBody>
      </p:sp>
      <p:pic>
        <p:nvPicPr>
          <p:cNvPr id="192" name="pasted-movie.jpeg" descr="pasted-movie.jpeg"/>
          <p:cNvPicPr>
            <a:picLocks noChangeAspect="1"/>
          </p:cNvPicPr>
          <p:nvPr/>
        </p:nvPicPr>
        <p:blipFill>
          <a:blip r:embed="rId2">
            <a:extLst/>
          </a:blip>
          <a:stretch>
            <a:fillRect/>
          </a:stretch>
        </p:blipFill>
        <p:spPr>
          <a:xfrm>
            <a:off x="17887770" y="1228750"/>
            <a:ext cx="5038179" cy="112585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ocial Component"/>
          <p:cNvSpPr txBox="1"/>
          <p:nvPr>
            <p:ph type="title"/>
          </p:nvPr>
        </p:nvSpPr>
        <p:spPr>
          <a:xfrm>
            <a:off x="1487980" y="952500"/>
            <a:ext cx="21971001" cy="1433163"/>
          </a:xfrm>
          <a:prstGeom prst="rect">
            <a:avLst/>
          </a:prstGeom>
        </p:spPr>
        <p:txBody>
          <a:bodyPr/>
          <a:lstStyle/>
          <a:p>
            <a:pPr/>
            <a:r>
              <a:t>Social Component</a:t>
            </a:r>
          </a:p>
        </p:txBody>
      </p:sp>
      <p:sp>
        <p:nvSpPr>
          <p:cNvPr id="195" name="Friends; Challenges; Map"/>
          <p:cNvSpPr txBox="1"/>
          <p:nvPr>
            <p:ph type="body" idx="21"/>
          </p:nvPr>
        </p:nvSpPr>
        <p:spPr>
          <a:xfrm>
            <a:off x="1487980" y="2245962"/>
            <a:ext cx="21971001" cy="934780"/>
          </a:xfrm>
          <a:prstGeom prst="rect">
            <a:avLst/>
          </a:prstGeom>
          <a:extLst>
            <a:ext uri="{C572A759-6A51-4108-AA02-DFA0A04FC94B}">
              <ma14:wrappingTextBoxFlag xmlns:ma14="http://schemas.microsoft.com/office/mac/drawingml/2011/main" val="1"/>
            </a:ext>
          </a:extLst>
        </p:spPr>
        <p:txBody>
          <a:bodyPr/>
          <a:lstStyle/>
          <a:p>
            <a:pPr/>
            <a:r>
              <a:t>Friends; Challenges; Map</a:t>
            </a:r>
          </a:p>
        </p:txBody>
      </p:sp>
      <p:sp>
        <p:nvSpPr>
          <p:cNvPr id="196" name="One can send friend requests to other users, and interact with them through challenges.…"/>
          <p:cNvSpPr txBox="1"/>
          <p:nvPr>
            <p:ph type="body" sz="half" idx="1"/>
          </p:nvPr>
        </p:nvSpPr>
        <p:spPr>
          <a:xfrm>
            <a:off x="1206499" y="3880096"/>
            <a:ext cx="12535495" cy="8256012"/>
          </a:xfrm>
          <a:prstGeom prst="rect">
            <a:avLst/>
          </a:prstGeom>
        </p:spPr>
        <p:txBody>
          <a:bodyPr/>
          <a:lstStyle/>
          <a:p>
            <a:pPr/>
            <a:r>
              <a:t>One can send friend requests to other users, and interact with them through challenges.</a:t>
            </a:r>
          </a:p>
          <a:p>
            <a:pPr/>
            <a:r>
              <a:t>The challenges can be issued and accepted, in the competitive spirit of maximising focus score.</a:t>
            </a:r>
          </a:p>
          <a:p>
            <a:pPr/>
            <a:r>
              <a:t>The friends can also be viewed on a map, in their registered locations </a:t>
            </a:r>
          </a:p>
        </p:txBody>
      </p:sp>
      <p:pic>
        <p:nvPicPr>
          <p:cNvPr id="197" name="pasted-movie.jpeg" descr="pasted-movie.jpeg"/>
          <p:cNvPicPr>
            <a:picLocks noChangeAspect="1"/>
          </p:cNvPicPr>
          <p:nvPr/>
        </p:nvPicPr>
        <p:blipFill>
          <a:blip r:embed="rId2">
            <a:extLst/>
          </a:blip>
          <a:stretch>
            <a:fillRect/>
          </a:stretch>
        </p:blipFill>
        <p:spPr>
          <a:xfrm>
            <a:off x="14186991" y="1454755"/>
            <a:ext cx="4500648" cy="10057312"/>
          </a:xfrm>
          <a:prstGeom prst="rect">
            <a:avLst/>
          </a:prstGeom>
          <a:ln w="12700">
            <a:miter lim="400000"/>
          </a:ln>
        </p:spPr>
      </p:pic>
      <p:pic>
        <p:nvPicPr>
          <p:cNvPr id="198" name="pasted-movie.jpeg" descr="pasted-movie.jpeg"/>
          <p:cNvPicPr>
            <a:picLocks noChangeAspect="1"/>
          </p:cNvPicPr>
          <p:nvPr/>
        </p:nvPicPr>
        <p:blipFill>
          <a:blip r:embed="rId3">
            <a:extLst/>
          </a:blip>
          <a:stretch>
            <a:fillRect/>
          </a:stretch>
        </p:blipFill>
        <p:spPr>
          <a:xfrm>
            <a:off x="18974188" y="1399150"/>
            <a:ext cx="4500647" cy="1005731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pasted-movie.jpeg" descr="pasted-movie.jpeg"/>
          <p:cNvPicPr>
            <a:picLocks noChangeAspect="1"/>
          </p:cNvPicPr>
          <p:nvPr/>
        </p:nvPicPr>
        <p:blipFill>
          <a:blip r:embed="rId2">
            <a:extLst/>
          </a:blip>
          <a:stretch>
            <a:fillRect/>
          </a:stretch>
        </p:blipFill>
        <p:spPr>
          <a:xfrm>
            <a:off x="2189049" y="1191564"/>
            <a:ext cx="4914901" cy="9664701"/>
          </a:xfrm>
          <a:prstGeom prst="rect">
            <a:avLst/>
          </a:prstGeom>
          <a:ln w="12700">
            <a:miter lim="400000"/>
          </a:ln>
        </p:spPr>
      </p:pic>
      <p:sp>
        <p:nvSpPr>
          <p:cNvPr id="201" name="Accept Challenges"/>
          <p:cNvSpPr txBox="1"/>
          <p:nvPr/>
        </p:nvSpPr>
        <p:spPr>
          <a:xfrm>
            <a:off x="2026591" y="11263677"/>
            <a:ext cx="5239818"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Accept Challenges</a:t>
            </a:r>
          </a:p>
        </p:txBody>
      </p:sp>
      <p:pic>
        <p:nvPicPr>
          <p:cNvPr id="202" name="pasted-movie.jpeg" descr="pasted-movie.jpeg"/>
          <p:cNvPicPr>
            <a:picLocks noChangeAspect="1"/>
          </p:cNvPicPr>
          <p:nvPr/>
        </p:nvPicPr>
        <p:blipFill>
          <a:blip r:embed="rId3">
            <a:extLst/>
          </a:blip>
          <a:stretch>
            <a:fillRect/>
          </a:stretch>
        </p:blipFill>
        <p:spPr>
          <a:xfrm>
            <a:off x="9723622" y="1191564"/>
            <a:ext cx="4914901" cy="9664701"/>
          </a:xfrm>
          <a:prstGeom prst="rect">
            <a:avLst/>
          </a:prstGeom>
          <a:ln w="12700">
            <a:miter lim="400000"/>
          </a:ln>
        </p:spPr>
      </p:pic>
      <p:sp>
        <p:nvSpPr>
          <p:cNvPr id="203" name="Issue Challenges"/>
          <p:cNvSpPr txBox="1"/>
          <p:nvPr/>
        </p:nvSpPr>
        <p:spPr>
          <a:xfrm>
            <a:off x="9809575" y="11263677"/>
            <a:ext cx="4742994"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Issue Challenges</a:t>
            </a:r>
          </a:p>
        </p:txBody>
      </p:sp>
      <p:pic>
        <p:nvPicPr>
          <p:cNvPr id="204" name="pasted-movie.jpeg" descr="pasted-movie.jpeg"/>
          <p:cNvPicPr>
            <a:picLocks noChangeAspect="1"/>
          </p:cNvPicPr>
          <p:nvPr/>
        </p:nvPicPr>
        <p:blipFill>
          <a:blip r:embed="rId4">
            <a:extLst/>
          </a:blip>
          <a:stretch>
            <a:fillRect/>
          </a:stretch>
        </p:blipFill>
        <p:spPr>
          <a:xfrm>
            <a:off x="17442508" y="1172602"/>
            <a:ext cx="4914901" cy="9664700"/>
          </a:xfrm>
          <a:prstGeom prst="rect">
            <a:avLst/>
          </a:prstGeom>
          <a:ln w="12700">
            <a:miter lim="400000"/>
          </a:ln>
        </p:spPr>
      </p:pic>
      <p:sp>
        <p:nvSpPr>
          <p:cNvPr id="205" name="Maps"/>
          <p:cNvSpPr txBox="1"/>
          <p:nvPr/>
        </p:nvSpPr>
        <p:spPr>
          <a:xfrm>
            <a:off x="19060900" y="11263677"/>
            <a:ext cx="1678117" cy="808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Maps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ocus Bot"/>
          <p:cNvSpPr txBox="1"/>
          <p:nvPr>
            <p:ph type="title"/>
          </p:nvPr>
        </p:nvSpPr>
        <p:spPr>
          <a:prstGeom prst="rect">
            <a:avLst/>
          </a:prstGeom>
        </p:spPr>
        <p:txBody>
          <a:bodyPr/>
          <a:lstStyle/>
          <a:p>
            <a:pPr/>
            <a:r>
              <a:t>Focus Bot</a:t>
            </a:r>
          </a:p>
        </p:txBody>
      </p:sp>
      <p:sp>
        <p:nvSpPr>
          <p:cNvPr id="208" name="Personalised ChatBo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Personalised ChatBot</a:t>
            </a:r>
          </a:p>
        </p:txBody>
      </p:sp>
      <p:sp>
        <p:nvSpPr>
          <p:cNvPr id="209" name="We have integrated a chat bot in the app, with the help of ChatGPT3.5, to cater to users queries addressed towards developing focus.…"/>
          <p:cNvSpPr txBox="1"/>
          <p:nvPr>
            <p:ph type="body" sz="half" idx="1"/>
          </p:nvPr>
        </p:nvSpPr>
        <p:spPr>
          <a:xfrm>
            <a:off x="1206500" y="4248504"/>
            <a:ext cx="15053458" cy="8256012"/>
          </a:xfrm>
          <a:prstGeom prst="rect">
            <a:avLst/>
          </a:prstGeom>
        </p:spPr>
        <p:txBody>
          <a:bodyPr/>
          <a:lstStyle/>
          <a:p>
            <a:pPr/>
            <a:r>
              <a:t>We have integrated a chat bot in the app, with the help of ChatGPT3.5, to cater to users queries addressed towards developing focus.</a:t>
            </a:r>
          </a:p>
          <a:p>
            <a:pPr/>
            <a:r>
              <a:t>By employing prompt engineering techniques, the bot could help the user get personalised directions in order to develop focus in their lives.</a:t>
            </a:r>
          </a:p>
          <a:p>
            <a:pPr/>
            <a:r>
              <a:t>The bot has been designed only to answer relevant queries. </a:t>
            </a:r>
          </a:p>
        </p:txBody>
      </p:sp>
      <p:pic>
        <p:nvPicPr>
          <p:cNvPr id="210" name="pasted-movie.jpeg" descr="pasted-movie.jpeg"/>
          <p:cNvPicPr>
            <a:picLocks noChangeAspect="1"/>
          </p:cNvPicPr>
          <p:nvPr/>
        </p:nvPicPr>
        <p:blipFill>
          <a:blip r:embed="rId2">
            <a:extLst/>
          </a:blip>
          <a:stretch>
            <a:fillRect/>
          </a:stretch>
        </p:blipFill>
        <p:spPr>
          <a:xfrm>
            <a:off x="18383290" y="2294151"/>
            <a:ext cx="4084645" cy="912769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udoku"/>
          <p:cNvSpPr txBox="1"/>
          <p:nvPr>
            <p:ph type="title"/>
          </p:nvPr>
        </p:nvSpPr>
        <p:spPr>
          <a:prstGeom prst="rect">
            <a:avLst/>
          </a:prstGeom>
        </p:spPr>
        <p:txBody>
          <a:bodyPr/>
          <a:lstStyle/>
          <a:p>
            <a:pPr/>
            <a:r>
              <a:t>Sudoku</a:t>
            </a:r>
          </a:p>
        </p:txBody>
      </p:sp>
      <p:sp>
        <p:nvSpPr>
          <p:cNvPr id="213" name="Brain-Trai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Brain-Train</a:t>
            </a:r>
          </a:p>
        </p:txBody>
      </p:sp>
      <p:sp>
        <p:nvSpPr>
          <p:cNvPr id="214" name="The first game in the app is the classic Sudoku, which is meant as a mind exercise.…"/>
          <p:cNvSpPr txBox="1"/>
          <p:nvPr>
            <p:ph type="body" sz="half" idx="1"/>
          </p:nvPr>
        </p:nvSpPr>
        <p:spPr>
          <a:xfrm>
            <a:off x="1206500" y="4248504"/>
            <a:ext cx="14369528" cy="8256012"/>
          </a:xfrm>
          <a:prstGeom prst="rect">
            <a:avLst/>
          </a:prstGeom>
        </p:spPr>
        <p:txBody>
          <a:bodyPr/>
          <a:lstStyle/>
          <a:p>
            <a:pPr/>
            <a:r>
              <a:t>The first game in the app is the classic Sudoku, which is meant as a mind exercise.</a:t>
            </a:r>
          </a:p>
          <a:p>
            <a:pPr/>
            <a:r>
              <a:t>The game has been proven to be a great way to develop concentration, and enhance aptitude.</a:t>
            </a:r>
          </a:p>
          <a:p>
            <a:pPr/>
            <a:r>
              <a:t>Users can use the on-screen keyboard to change values in the grid, a button to check whether the board has been solved or not, and a New Game button to load a new board of Sudoku.</a:t>
            </a:r>
          </a:p>
        </p:txBody>
      </p:sp>
      <p:pic>
        <p:nvPicPr>
          <p:cNvPr id="215" name="pasted-movie.jpeg" descr="pasted-movie.jpeg"/>
          <p:cNvPicPr>
            <a:picLocks noChangeAspect="1"/>
          </p:cNvPicPr>
          <p:nvPr/>
        </p:nvPicPr>
        <p:blipFill>
          <a:blip r:embed="rId2">
            <a:extLst/>
          </a:blip>
          <a:srcRect l="0" t="4902" r="0" b="7049"/>
          <a:stretch>
            <a:fillRect/>
          </a:stretch>
        </p:blipFill>
        <p:spPr>
          <a:xfrm>
            <a:off x="17037427" y="1142404"/>
            <a:ext cx="5809946" cy="1143137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