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93" r:id="rId4"/>
    <p:sldId id="294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4" r:id="rId13"/>
    <p:sldId id="267" r:id="rId14"/>
    <p:sldId id="289" r:id="rId15"/>
    <p:sldId id="290" r:id="rId16"/>
    <p:sldId id="291" r:id="rId17"/>
    <p:sldId id="292" r:id="rId18"/>
    <p:sldId id="279" r:id="rId19"/>
    <p:sldId id="287" r:id="rId20"/>
    <p:sldId id="288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3615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0000"/>
                </a:solidFill>
              </a:rPr>
              <a:t>NETFLIX</a:t>
            </a:r>
            <a:endParaRPr lang="ko-KR" altLang="en-US" sz="8000" b="1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107212"/>
            <a:ext cx="20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추천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2022.11.10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10340056" y="6255238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발표자 안민재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5800165" y="337740"/>
            <a:ext cx="41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Merge Meta and Ratings</a:t>
            </a:r>
          </a:p>
          <a:p>
            <a:pPr algn="ctr"/>
            <a:endParaRPr lang="ko-KR" altLang="en-US" sz="2400" b="1" spc="-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AFCBF3-D6B5-01F4-C508-F1169188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18" y="1509280"/>
            <a:ext cx="6845963" cy="35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8239149" y="373598"/>
            <a:ext cx="32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Pivot Table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51347-6825-E8DC-DD91-BB0BE3AF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07" y="1490256"/>
            <a:ext cx="9183382" cy="93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F6CD6C-1C3A-4AF8-7AD4-6298E90F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07" y="2421785"/>
            <a:ext cx="9183382" cy="40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54A95-F8BD-BC17-4185-75F26CAFCF07}"/>
              </a:ext>
            </a:extLst>
          </p:cNvPr>
          <p:cNvSpPr txBox="1"/>
          <p:nvPr/>
        </p:nvSpPr>
        <p:spPr>
          <a:xfrm>
            <a:off x="891690" y="1851645"/>
            <a:ext cx="104086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DD40E23-5520-987B-0A07-0C9F890A08F0}"/>
              </a:ext>
            </a:extLst>
          </p:cNvPr>
          <p:cNvSpPr/>
          <p:nvPr/>
        </p:nvSpPr>
        <p:spPr>
          <a:xfrm>
            <a:off x="3854605" y="1527718"/>
            <a:ext cx="4482790" cy="44827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68436-F02F-98FB-8A98-C074DBA8FE48}"/>
              </a:ext>
            </a:extLst>
          </p:cNvPr>
          <p:cNvSpPr txBox="1"/>
          <p:nvPr/>
        </p:nvSpPr>
        <p:spPr>
          <a:xfrm>
            <a:off x="4055054" y="3352052"/>
            <a:ext cx="410240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  <a:p>
            <a:pPr algn="ctr"/>
            <a:endParaRPr lang="ko-KR" altLang="en-US" sz="5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2040991" y="31350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C85D71-837F-D834-1EFF-C42E795A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96" y="1393695"/>
            <a:ext cx="4197233" cy="3553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2757FF-DC76-7709-1B94-89CF8AD0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66" y="2318548"/>
            <a:ext cx="323895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2040991" y="31350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0B4A05-491E-ACB6-0B1B-1B1F4A69D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52477"/>
              </p:ext>
            </p:extLst>
          </p:nvPr>
        </p:nvGraphicFramePr>
        <p:xfrm>
          <a:off x="1825812" y="1792940"/>
          <a:ext cx="8128000" cy="4249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303799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84739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7961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984320"/>
                    </a:ext>
                  </a:extLst>
                </a:gridCol>
              </a:tblGrid>
              <a:tr h="84064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 err="1"/>
                        <a:t>userId</a:t>
                      </a:r>
                      <a:r>
                        <a:rPr lang="en-US" altLang="ko-KR" sz="2400" dirty="0"/>
                        <a:t>/title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영화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영화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영화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7832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0845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14065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34310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9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2040991" y="31350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0B4A05-491E-ACB6-0B1B-1B1F4A69D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73139"/>
              </p:ext>
            </p:extLst>
          </p:nvPr>
        </p:nvGraphicFramePr>
        <p:xfrm>
          <a:off x="2119168" y="1515034"/>
          <a:ext cx="7544784" cy="4249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928">
                  <a:extLst>
                    <a:ext uri="{9D8B030D-6E8A-4147-A177-3AD203B41FA5}">
                      <a16:colId xmlns:a16="http://schemas.microsoft.com/office/drawing/2014/main" val="2130379915"/>
                    </a:ext>
                  </a:extLst>
                </a:gridCol>
                <a:gridCol w="2514928">
                  <a:extLst>
                    <a:ext uri="{9D8B030D-6E8A-4147-A177-3AD203B41FA5}">
                      <a16:colId xmlns:a16="http://schemas.microsoft.com/office/drawing/2014/main" val="4008473904"/>
                    </a:ext>
                  </a:extLst>
                </a:gridCol>
                <a:gridCol w="2514928">
                  <a:extLst>
                    <a:ext uri="{9D8B030D-6E8A-4147-A177-3AD203B41FA5}">
                      <a16:colId xmlns:a16="http://schemas.microsoft.com/office/drawing/2014/main" val="2207961522"/>
                    </a:ext>
                  </a:extLst>
                </a:gridCol>
              </a:tblGrid>
              <a:tr h="84064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 err="1"/>
                        <a:t>userId</a:t>
                      </a:r>
                      <a:r>
                        <a:rPr lang="en-US" altLang="ko-KR" sz="2400" dirty="0"/>
                        <a:t>/title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영화</a:t>
                      </a:r>
                      <a:r>
                        <a:rPr lang="en-US" altLang="ko-KR" dirty="0"/>
                        <a:t>1  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영화</a:t>
                      </a:r>
                      <a:r>
                        <a:rPr lang="en-US" altLang="ko-KR" dirty="0"/>
                        <a:t>2  S2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7832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0845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14065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34310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958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B457DE-38A9-0404-4B38-4863B74E4664}"/>
              </a:ext>
            </a:extLst>
          </p:cNvPr>
          <p:cNvSpPr txBox="1"/>
          <p:nvPr/>
        </p:nvSpPr>
        <p:spPr>
          <a:xfrm>
            <a:off x="5167168" y="5764979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S1.mean()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E861E-1E04-5B4C-6AAA-1B674D4F635D}"/>
              </a:ext>
            </a:extLst>
          </p:cNvPr>
          <p:cNvSpPr txBox="1"/>
          <p:nvPr/>
        </p:nvSpPr>
        <p:spPr>
          <a:xfrm>
            <a:off x="7719598" y="5764979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S2.mean()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4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2040991" y="31350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0B4A05-491E-ACB6-0B1B-1B1F4A69D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98461"/>
              </p:ext>
            </p:extLst>
          </p:nvPr>
        </p:nvGraphicFramePr>
        <p:xfrm>
          <a:off x="2119168" y="1515034"/>
          <a:ext cx="7508925" cy="4249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02975">
                  <a:extLst>
                    <a:ext uri="{9D8B030D-6E8A-4147-A177-3AD203B41FA5}">
                      <a16:colId xmlns:a16="http://schemas.microsoft.com/office/drawing/2014/main" val="2130379915"/>
                    </a:ext>
                  </a:extLst>
                </a:gridCol>
                <a:gridCol w="2502975">
                  <a:extLst>
                    <a:ext uri="{9D8B030D-6E8A-4147-A177-3AD203B41FA5}">
                      <a16:colId xmlns:a16="http://schemas.microsoft.com/office/drawing/2014/main" val="4008473904"/>
                    </a:ext>
                  </a:extLst>
                </a:gridCol>
                <a:gridCol w="2502975">
                  <a:extLst>
                    <a:ext uri="{9D8B030D-6E8A-4147-A177-3AD203B41FA5}">
                      <a16:colId xmlns:a16="http://schemas.microsoft.com/office/drawing/2014/main" val="2207961522"/>
                    </a:ext>
                  </a:extLst>
                </a:gridCol>
              </a:tblGrid>
              <a:tr h="84064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 err="1"/>
                        <a:t>userId</a:t>
                      </a:r>
                      <a:r>
                        <a:rPr lang="en-US" altLang="ko-KR" sz="2400" dirty="0"/>
                        <a:t>/title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S1_c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S2_c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7832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-1.5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0845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14065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-1.5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34310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958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B457DE-38A9-0404-4B38-4863B74E4664}"/>
              </a:ext>
            </a:extLst>
          </p:cNvPr>
          <p:cNvSpPr txBox="1"/>
          <p:nvPr/>
        </p:nvSpPr>
        <p:spPr>
          <a:xfrm>
            <a:off x="4706472" y="1074418"/>
            <a:ext cx="22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S1_c = S1 – S1.mean()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86E4D-F5C2-0763-41A6-3B5E3A06314B}"/>
              </a:ext>
            </a:extLst>
          </p:cNvPr>
          <p:cNvSpPr txBox="1"/>
          <p:nvPr/>
        </p:nvSpPr>
        <p:spPr>
          <a:xfrm>
            <a:off x="7216590" y="1074418"/>
            <a:ext cx="22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S2_c = S2 – S2.mean()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86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2040991" y="31350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0B4A05-491E-ACB6-0B1B-1B1F4A69D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55657"/>
              </p:ext>
            </p:extLst>
          </p:nvPr>
        </p:nvGraphicFramePr>
        <p:xfrm>
          <a:off x="1825810" y="1792940"/>
          <a:ext cx="8546356" cy="4249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6589">
                  <a:extLst>
                    <a:ext uri="{9D8B030D-6E8A-4147-A177-3AD203B41FA5}">
                      <a16:colId xmlns:a16="http://schemas.microsoft.com/office/drawing/2014/main" val="2130379915"/>
                    </a:ext>
                  </a:extLst>
                </a:gridCol>
                <a:gridCol w="2136589">
                  <a:extLst>
                    <a:ext uri="{9D8B030D-6E8A-4147-A177-3AD203B41FA5}">
                      <a16:colId xmlns:a16="http://schemas.microsoft.com/office/drawing/2014/main" val="4008473904"/>
                    </a:ext>
                  </a:extLst>
                </a:gridCol>
                <a:gridCol w="2136589">
                  <a:extLst>
                    <a:ext uri="{9D8B030D-6E8A-4147-A177-3AD203B41FA5}">
                      <a16:colId xmlns:a16="http://schemas.microsoft.com/office/drawing/2014/main" val="2207961522"/>
                    </a:ext>
                  </a:extLst>
                </a:gridCol>
                <a:gridCol w="2136589">
                  <a:extLst>
                    <a:ext uri="{9D8B030D-6E8A-4147-A177-3AD203B41FA5}">
                      <a16:colId xmlns:a16="http://schemas.microsoft.com/office/drawing/2014/main" val="3352984320"/>
                    </a:ext>
                  </a:extLst>
                </a:gridCol>
              </a:tblGrid>
              <a:tr h="84064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400" dirty="0" err="1"/>
                        <a:t>userId</a:t>
                      </a:r>
                      <a:r>
                        <a:rPr lang="en-US" altLang="ko-KR" sz="2400" dirty="0"/>
                        <a:t>/title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S1_c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S2_c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S1_c * S2_c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7832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-1.5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084596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14065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-1.5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-0.75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34310"/>
                  </a:ext>
                </a:extLst>
              </a:tr>
              <a:tr h="85232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9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21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2022676" y="31350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Pearson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D5384E-8423-BA8B-B288-CABA755C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4" y="1900024"/>
            <a:ext cx="87451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994819" y="353200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추천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3F9C2-9B8B-A9E6-CA00-D1533240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78" y="1018666"/>
            <a:ext cx="7947040" cy="5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644429" y="188314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2990581" y="1975472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다양한 사람이 다양한 영화를 봄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644427" y="346800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2990581" y="3561654"/>
            <a:ext cx="788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다양한 영화들 중 본인의 취향에 맞는 영화를 고르기에 어려움이 있음</a:t>
            </a:r>
            <a:endParaRPr lang="en-US" altLang="ko-KR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644425" y="5052862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071089" y="5153587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여러가지의 추천 시스템 모델이 존재함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978695" y="36463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테스트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6934416" y="353200"/>
            <a:ext cx="32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Prediction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5F4752-9D7D-EF59-DED2-D1002600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63" y="1241569"/>
            <a:ext cx="7986466" cy="8920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4896A5-3854-22AC-6630-0541FF06D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34" y="2307658"/>
            <a:ext cx="7867506" cy="35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좋아요와 싫어요 /사진=디미닛 제공">
            <a:extLst>
              <a:ext uri="{FF2B5EF4-FFF2-40B4-BE49-F238E27FC236}">
                <a16:creationId xmlns:a16="http://schemas.microsoft.com/office/drawing/2014/main" id="{A25FE7A5-6C26-0A38-FE38-54A84DFDC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2351" y="2293105"/>
            <a:ext cx="4858870" cy="27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E1EF5A-048E-D00E-5742-97A420A93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86445" y="2211713"/>
            <a:ext cx="4661784" cy="29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3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ED717C-C79D-5A5D-F4D7-55329B69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01" y="1783538"/>
            <a:ext cx="2974793" cy="3747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15E827-5F61-081E-89FC-0A878BB4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65" y="1821996"/>
            <a:ext cx="2647082" cy="36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9F929-C818-A5EC-2E5F-5937503A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999836"/>
            <a:ext cx="5849166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BDF931-3D94-4F93-CC85-987C1F21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3" y="2439230"/>
            <a:ext cx="5883354" cy="4012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F6BB86-E91A-F678-DB27-A02755FC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07" y="2474518"/>
            <a:ext cx="5327540" cy="39419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EF9FAD-1A41-A55A-6766-759DE009E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8" y="1551444"/>
            <a:ext cx="295316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1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3039F6-42B1-2E17-3DFC-B1B8AFAF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1" y="1727782"/>
            <a:ext cx="9502090" cy="3907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39ABA-0AB1-E0CF-AF85-11F6669EB7A2}"/>
              </a:ext>
            </a:extLst>
          </p:cNvPr>
          <p:cNvSpPr txBox="1"/>
          <p:nvPr/>
        </p:nvSpPr>
        <p:spPr>
          <a:xfrm>
            <a:off x="7342094" y="375058"/>
            <a:ext cx="3299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Load Dataset</a:t>
            </a:r>
          </a:p>
        </p:txBody>
      </p:sp>
    </p:spTree>
    <p:extLst>
      <p:ext uri="{BB962C8B-B14F-4D97-AF65-F5344CB8AC3E}">
        <p14:creationId xmlns:p14="http://schemas.microsoft.com/office/powerpoint/2010/main" val="521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C47A7-7D3F-04E6-258D-F2750778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4" y="1515273"/>
            <a:ext cx="7072517" cy="9561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FFAFFC-7EF6-757E-AFBB-B80CEFAF3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01" y="2667653"/>
            <a:ext cx="3216181" cy="2746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A04905-FCE9-A643-4380-8C999525F6EB}"/>
              </a:ext>
            </a:extLst>
          </p:cNvPr>
          <p:cNvSpPr txBox="1"/>
          <p:nvPr/>
        </p:nvSpPr>
        <p:spPr>
          <a:xfrm>
            <a:off x="7342094" y="375058"/>
            <a:ext cx="3299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Load Dataset</a:t>
            </a:r>
          </a:p>
        </p:txBody>
      </p:sp>
    </p:spTree>
    <p:extLst>
      <p:ext uri="{BB962C8B-B14F-4D97-AF65-F5344CB8AC3E}">
        <p14:creationId xmlns:p14="http://schemas.microsoft.com/office/powerpoint/2010/main" val="24621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2F508B-DCA7-D5C6-8F00-A6EB884B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82" y="1492160"/>
            <a:ext cx="5232384" cy="4164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6F356F-275F-6C4A-B04F-31FD7C870978}"/>
              </a:ext>
            </a:extLst>
          </p:cNvPr>
          <p:cNvSpPr txBox="1"/>
          <p:nvPr/>
        </p:nvSpPr>
        <p:spPr>
          <a:xfrm>
            <a:off x="7342094" y="375058"/>
            <a:ext cx="3299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Load Dataset</a:t>
            </a:r>
          </a:p>
        </p:txBody>
      </p:sp>
    </p:spTree>
    <p:extLst>
      <p:ext uri="{BB962C8B-B14F-4D97-AF65-F5344CB8AC3E}">
        <p14:creationId xmlns:p14="http://schemas.microsoft.com/office/powerpoint/2010/main" val="118959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로드 및 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6096000" y="360705"/>
            <a:ext cx="32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Helvetica Neue"/>
              </a:rPr>
              <a:t>Refine Dataset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FC4E5-81C1-8814-DCFD-076788D8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0" y="965454"/>
            <a:ext cx="5822405" cy="289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84203D-0D91-4996-65C5-E1ED013E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0" y="3987968"/>
            <a:ext cx="5822405" cy="18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265</Words>
  <Application>Microsoft Office PowerPoint</Application>
  <PresentationFormat>와이드스크린</PresentationFormat>
  <Paragraphs>122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Helvetica Neue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안민재</cp:lastModifiedBy>
  <cp:revision>64</cp:revision>
  <dcterms:created xsi:type="dcterms:W3CDTF">2022-05-10T00:06:31Z</dcterms:created>
  <dcterms:modified xsi:type="dcterms:W3CDTF">2022-11-09T13:29:02Z</dcterms:modified>
</cp:coreProperties>
</file>