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797675" cy="992663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97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3589">
          <p15:clr>
            <a:srgbClr val="A4A3A4"/>
          </p15:clr>
        </p15:guide>
        <p15:guide id="4" pos="7265">
          <p15:clr>
            <a:srgbClr val="A4A3A4"/>
          </p15:clr>
        </p15:guide>
        <p15:guide id="5" pos="4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">
          <p15:clr>
            <a:srgbClr val="A4A3A4"/>
          </p15:clr>
        </p15:guide>
        <p15:guide id="2" orient="horz" pos="5865">
          <p15:clr>
            <a:srgbClr val="A4A3A4"/>
          </p15:clr>
        </p15:guide>
        <p15:guide id="3" orient="horz" pos="2214">
          <p15:clr>
            <a:srgbClr val="A4A3A4"/>
          </p15:clr>
        </p15:guide>
        <p15:guide id="4" orient="horz" pos="2077">
          <p15:clr>
            <a:srgbClr val="A4A3A4"/>
          </p15:clr>
        </p15:guide>
        <p15:guide id="5" pos="309">
          <p15:clr>
            <a:srgbClr val="A4A3A4"/>
          </p15:clr>
        </p15:guide>
        <p15:guide id="6" pos="397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CEB9-F92C-70F0-86EB-4DB3E329D679}" v="98" dt="2021-02-25T09:00:55.827"/>
    <p1510:client id="{77ACAE9F-E06E-2000-8174-066F10AA3DC7}" v="102" dt="2021-02-25T09:59:21.872"/>
    <p1510:client id="{A73FD6AB-BCA6-15E9-0072-525AEA142850}" v="28" dt="2021-02-24T17:48:38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997"/>
        <p:guide orient="horz" pos="210"/>
        <p:guide orient="horz" pos="3589"/>
        <p:guide pos="7265"/>
        <p:guide pos="46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88"/>
        <p:guide orient="horz" pos="5865"/>
        <p:guide orient="horz" pos="2214"/>
        <p:guide orient="horz" pos="2077"/>
        <p:guide pos="309"/>
        <p:guide pos="39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125" cy="49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947" y="0"/>
            <a:ext cx="2945125" cy="49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90"/>
            <a:ext cx="2945125" cy="49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72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947" y="9428390"/>
            <a:ext cx="2945125" cy="49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3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79768" y="4776477"/>
            <a:ext cx="5438140" cy="3909332"/>
          </a:xfrm>
          <a:prstGeom prst="rect">
            <a:avLst/>
          </a:prstGeom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mit Bild">
  <p:cSld name="Titel mit Bild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"/>
          <p:cNvCxnSpPr/>
          <p:nvPr/>
        </p:nvCxnSpPr>
        <p:spPr>
          <a:xfrm>
            <a:off x="622301" y="2492375"/>
            <a:ext cx="1094316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>
            <a:off x="622301" y="404813"/>
            <a:ext cx="10943167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22300" y="1773238"/>
            <a:ext cx="10944000" cy="64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625700" y="2636890"/>
            <a:ext cx="10944000" cy="33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622301" y="406400"/>
            <a:ext cx="10943167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>
            <a:off x="624418" y="1558925"/>
            <a:ext cx="1094316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  <a:defRPr/>
            </a:lvl1pPr>
            <a:lvl2pPr marL="914400" lvl="1" indent="-330200" algn="l"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■"/>
              <a:defRPr/>
            </a:lvl2pPr>
            <a:lvl3pPr marL="1371600" lvl="2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/>
            </a:lvl4pPr>
            <a:lvl5pPr marL="2286000" lvl="4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mit ganzseitigem Bild">
  <p:cSld name="Kapitel mit ganzseitigem Bild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3833" y="1778188"/>
            <a:ext cx="6826251" cy="863600"/>
          </a:xfrm>
          <a:prstGeom prst="rect">
            <a:avLst/>
          </a:prstGeom>
          <a:solidFill>
            <a:srgbClr val="C7CACC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95300" algn="l">
              <a:spcBef>
                <a:spcPts val="900"/>
              </a:spcBef>
              <a:spcAft>
                <a:spcPts val="0"/>
              </a:spcAft>
              <a:buSzPts val="4200"/>
              <a:buChar char="■"/>
              <a:defRPr sz="4200"/>
            </a:lvl2pPr>
            <a:lvl3pPr marL="1371600" lvl="2" indent="-495300" algn="l">
              <a:spcBef>
                <a:spcPts val="90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00" lvl="3" indent="-495300" algn="l">
              <a:spcBef>
                <a:spcPts val="900"/>
              </a:spcBef>
              <a:spcAft>
                <a:spcPts val="0"/>
              </a:spcAft>
              <a:buSzPts val="4200"/>
              <a:buChar char="■"/>
              <a:defRPr sz="4200"/>
            </a:lvl4pPr>
            <a:lvl5pPr marL="2286000" lvl="4" indent="-495300" algn="l">
              <a:spcBef>
                <a:spcPts val="900"/>
              </a:spcBef>
              <a:spcAft>
                <a:spcPts val="0"/>
              </a:spcAft>
              <a:buSzPts val="4200"/>
              <a:buChar char="■"/>
              <a:defRPr sz="42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622300" y="406800"/>
            <a:ext cx="109440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5"/>
          <p:cNvCxnSpPr/>
          <p:nvPr/>
        </p:nvCxnSpPr>
        <p:spPr>
          <a:xfrm>
            <a:off x="622300" y="2492870"/>
            <a:ext cx="10944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625700" y="6165380"/>
            <a:ext cx="10944000" cy="0"/>
          </a:xfrm>
          <a:prstGeom prst="straightConnector1">
            <a:avLst/>
          </a:prstGeom>
          <a:noFill/>
          <a:ln w="317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622300" y="1773238"/>
            <a:ext cx="10944000" cy="64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36" name="Google Shape;36;p5" descr="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3712" y="3739369"/>
            <a:ext cx="4321175" cy="117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2300" y="334800"/>
            <a:ext cx="10944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2300" y="1773238"/>
            <a:ext cx="109440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2pPr>
            <a:lvl3pPr marL="1371600" lvl="2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2300" y="334800"/>
            <a:ext cx="10944000" cy="122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2300" y="1773237"/>
            <a:ext cx="53760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2pPr>
            <a:lvl3pPr marL="1371600" lvl="2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92608" y="1773237"/>
            <a:ext cx="53760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2pPr>
            <a:lvl3pPr marL="1371600" lvl="2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22300" y="334800"/>
            <a:ext cx="10944000" cy="122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prechpartner">
  <p:cSld name="Ansprechpartn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/>
        </p:nvSpPr>
        <p:spPr>
          <a:xfrm>
            <a:off x="623888" y="336340"/>
            <a:ext cx="10944224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Fraunhofer IPA</a:t>
            </a:r>
            <a:b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Ihr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Ansprechpartner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623887" y="2110194"/>
            <a:ext cx="10944225" cy="13261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959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4530055" y="2110193"/>
            <a:ext cx="4144670" cy="132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Wir produzieren Zukunft</a:t>
            </a:r>
            <a:endParaRPr/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www.ipa.fraunhofer.de</a:t>
            </a:r>
            <a:endParaRPr/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www.wir-produzieren-zukunft.de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1040400" y="1643342"/>
            <a:ext cx="2298417" cy="27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30055" y="3962126"/>
            <a:ext cx="4144670" cy="210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2pPr>
            <a:lvl3pPr marL="1371600" lvl="2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90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2300" y="334800"/>
            <a:ext cx="10944000" cy="122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2300" y="1774800"/>
            <a:ext cx="109440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625700" y="6165380"/>
            <a:ext cx="10944000" cy="0"/>
          </a:xfrm>
          <a:prstGeom prst="straightConnector1">
            <a:avLst/>
          </a:prstGeom>
          <a:noFill/>
          <a:ln w="317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1"/>
          <p:cNvSpPr txBox="1"/>
          <p:nvPr/>
        </p:nvSpPr>
        <p:spPr>
          <a:xfrm>
            <a:off x="624418" y="6433201"/>
            <a:ext cx="6349997" cy="19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© Fraunhofer IPA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4418" y="6260592"/>
            <a:ext cx="6349999" cy="17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 b="0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02612" y="6260592"/>
            <a:ext cx="1563688" cy="43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2" Type="http://schemas.openxmlformats.org/officeDocument/2006/relationships/video" Target="https://www.youtube.com/embed/-tTRJP51SEY?feature=oembed" TargetMode="External"/><Relationship Id="rId1" Type="http://schemas.openxmlformats.org/officeDocument/2006/relationships/video" Target="https://www.youtube.com/embed/ciWaZnk1gKM?feature=oembed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241550" y="3427125"/>
            <a:ext cx="7705501" cy="85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 b="1" cap="none"/>
              <a:t>ROS ENDURANCE TEST</a:t>
            </a:r>
            <a:endParaRPr sz="5400"/>
          </a:p>
        </p:txBody>
      </p:sp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FRAUNHOFER INSTITUTE FOR MANUFACTURING ENGINEERING AND AUTOMATION IPA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622300" y="1773238"/>
            <a:ext cx="10944000" cy="64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Stuttgart, September 2020 – February 2021 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2241549" y="4215102"/>
            <a:ext cx="1652796" cy="169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800"/>
              <a:buFont typeface="Noto Sans Symbols"/>
              <a:buNone/>
            </a:pP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2" indent="-26987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Aulon Bajrami</a:t>
            </a: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2" indent="-16827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163867" y="4665374"/>
            <a:ext cx="1652796" cy="33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2" indent="-269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Tejas Kumar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6094844" y="4665374"/>
            <a:ext cx="1652796" cy="39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2" indent="-269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Ruichao Wu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875" marR="0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8034480" y="4665374"/>
            <a:ext cx="1652796" cy="39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2" indent="-269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Alban Boytard</a:t>
            </a:r>
            <a:endParaRPr/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179C7D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1) PRESENTATION OF THE RET TESTING DEVICE: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OVERVIEW OF THE RUNNING PROCESS</a:t>
            </a:r>
            <a:endParaRPr sz="3000"/>
          </a:p>
        </p:txBody>
      </p:sp>
      <p:pic>
        <p:nvPicPr>
          <p:cNvPr id="113" name="Google Shape;113;p18" descr="metin içeren bir resim&#10;&#10;Açıklama otomatik olarak oluşturul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35241" y="2444732"/>
            <a:ext cx="3236768" cy="226294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8246817" y="4764742"/>
            <a:ext cx="380103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4: Screenshot of the RET from the Raspberry Pi 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193955" y="4764742"/>
            <a:ext cx="380103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 2: Video of the RET 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56629" y="4764743"/>
            <a:ext cx="380103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 1: Screencast of the RET from the computer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C0F6D38C-1A0D-4718-AEEB-775B7DB6BF1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338917" y="2465853"/>
            <a:ext cx="3711390" cy="2266951"/>
          </a:xfrm>
          <a:prstGeom prst="rect">
            <a:avLst/>
          </a:prstGeom>
        </p:spPr>
      </p:pic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B2BAF63A-0CC3-4362-B3ED-F4E1203B89A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179294" y="2483784"/>
            <a:ext cx="3953436" cy="2249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1) PRESENTATION OF THE RET TESTING DEVICE : CONCLUSION</a:t>
            </a:r>
            <a:endParaRPr sz="30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Why am I in charge of that testing device?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Keep every entities as a separate project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An increasing difficulty when integrating every entities included in the learning process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How did I work on the RET Testing Device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Check the reliability of every entities separately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0" dirty="0"/>
              <a:t>2) – TEST THE RET TESTING DEVICE :</a:t>
            </a:r>
            <a:br>
              <a:rPr lang="en-US" sz="3000" dirty="0"/>
            </a:br>
            <a:r>
              <a:rPr lang="en-US" sz="3000" dirty="0"/>
              <a:t>INTRODUCTION</a:t>
            </a:r>
            <a:endParaRPr sz="30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Test the reliability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Test the reliability of the Button Pressing Detection 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Test the reliability of the  RET communication and data processing 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Test the endurance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With the pilz_native driver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2017725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2) TEST THE RET TESTING DEVICE: 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THE RELIABILITY OF THE BUTTON PRESSING DETECTION</a:t>
            </a:r>
            <a:endParaRPr sz="22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Devices:</a:t>
            </a:r>
            <a:endParaRPr/>
          </a:p>
          <a:p>
            <a:pPr marL="285750" lvl="1" indent="-285750">
              <a:lnSpc>
                <a:spcPct val="90000"/>
              </a:lnSpc>
              <a:spcBef>
                <a:spcPts val="1400"/>
              </a:spcBef>
              <a:buClr>
                <a:srgbClr val="A8AFAF"/>
              </a:buClr>
              <a:buFont typeface="Arial"/>
              <a:buChar char="•"/>
            </a:pPr>
            <a:r>
              <a:rPr lang="en-US" dirty="0"/>
              <a:t>Native Button Masher Application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Oscilloscope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Protocol: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Command the </a:t>
            </a:r>
            <a:r>
              <a:rPr lang="en-US" dirty="0" err="1"/>
              <a:t>pilz_robot</a:t>
            </a:r>
            <a:r>
              <a:rPr lang="en-US" dirty="0"/>
              <a:t> end effector to go where the button (20 times). Then Compare the Button Pressing Detection output with the electrical output seen in the oscilloscope.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Expected Result: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 The Button Pressing Application is reliable:  Duration of a button pressing                      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2) TEST THE RET TESTING DEVICE : 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THE RELIABILITY OF THE BUTTON PRESSING DETECTION </a:t>
            </a:r>
            <a:endParaRPr sz="220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Results: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Button Pressing Detection application is reliable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Button Pressing Detection application reduce the analog errors occurred during the Test</a:t>
            </a: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4603" y="2913784"/>
            <a:ext cx="275272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5479" y="2900795"/>
            <a:ext cx="41529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618837" y="5112184"/>
            <a:ext cx="10945700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Challenges:</a:t>
            </a:r>
            <a:endParaRPr/>
          </a:p>
          <a:p>
            <a:pPr marL="285750" marR="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Noise of the button</a:t>
            </a:r>
            <a:endParaRPr/>
          </a:p>
          <a:p>
            <a:pPr marL="2857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 function available for custom button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178072" y="5052595"/>
            <a:ext cx="30544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6: Screenshot of the Button Pressing Detection Output from the oscilloscope 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7364495" y="5052594"/>
            <a:ext cx="365191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7: Screenshot of the Button Pressing Detection Output from Grafana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2) TEST THE RET TESTING DEVICE : 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THE RELIABILITY OF THE  RET COMMUNICATION AND DATA PROCESSING</a:t>
            </a:r>
            <a:endParaRPr sz="220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Devices: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Button Masher Application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Button Pressing Detection Application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Protocol: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Use a trial error scheme to define the right button area.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Choice: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Parallelepiped rectangle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Expected Result: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Detect the button pressing inside the button area.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2) TEST THE RET TESTING DEVICE : 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THE RELIABILITY OF THE  RET COMMUNICATION AND DATA PROCESSING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37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Result: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059" y="2146006"/>
            <a:ext cx="10648948" cy="2635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618837" y="5233410"/>
            <a:ext cx="10937041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1" indent="-285750">
              <a:lnSpc>
                <a:spcPct val="90000"/>
              </a:lnSpc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this button area dx = 6mm ; 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= 6mm ; 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=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1,3 mm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the RET communication and the data processing application are reliable.</a:t>
            </a:r>
            <a:endParaRPr dirty="0">
              <a:solidFill>
                <a:schemeClr val="dk1"/>
              </a:solidFill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RET communication and data processing are reducing in this interval the physical errors occurring during the test.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843469" y="4775260"/>
            <a:ext cx="693956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9: Screenshot of the RET testing device communication + dataprocessing output visualized on Grafana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2) TEST THE RET TESTING DEVICE : 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TEST THE ENDURANCE</a:t>
            </a:r>
            <a:endParaRPr sz="30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Devices: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Button Masher Application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Button Pressing Detection Application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RET communication + Data processing Application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Protocol: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We have run the global algorithm until an error is detected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Choice made: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Driver : pilz native driver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Expected Result: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 is endurant.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2) TEST THE RET TESTING DEVICE : 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RESULT</a:t>
            </a:r>
            <a:endParaRPr sz="300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Result: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 is endurant.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None/>
            </a:pP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764" y="2474828"/>
            <a:ext cx="10692244" cy="3449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795904" y="5918503"/>
            <a:ext cx="693956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10: Screenshot of the RET testing device output visualized on Grafana</a:t>
            </a:r>
            <a:endParaRPr sz="800" b="0" i="1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10409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We have met the following expectation: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testing device is reducing the possible physical (Button Area) and analog errors (Button Pressing Detection)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testing device is reliable (real-time processing with Grafana)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testing device is endurant (&gt;10h)</a:t>
            </a: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Some suggestions to improve: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Try the RET on another package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Define the impact of the moveIT acceleration factor on the inertia of the robot to have the smallest accurate button area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en-US" sz="1800" b="1"/>
              <a:t>Introduction</a:t>
            </a:r>
            <a:endParaRPr sz="1800" b="1"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Part  1 -  Presentation of the RET Testing Device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Part  2 -  Test the RET Testing Device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en-US" sz="1800" b="1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ABOUT THE TECHNICAL CHOICE MADE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4724400" y="3200400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8" descr="tablo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043" y="1933858"/>
            <a:ext cx="8129155" cy="353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OPENING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Test a whole plan full of button:</a:t>
            </a: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Hypotheses: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The testing device is reliable and endurant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We have found the best compromise between the accuracy of the button area and the acceleration/velocity of the robot joints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We add an end effector for the robot to press only one button at the time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Multiple </a:t>
            </a:r>
            <a:r>
              <a:rPr lang="en-US" dirty="0" err="1"/>
              <a:t>Rpi</a:t>
            </a:r>
            <a:r>
              <a:rPr lang="en-US" dirty="0"/>
              <a:t> connected together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Protocol: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We design a plan of button area</a:t>
            </a:r>
            <a:endParaRPr dirty="0"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We test the whole robot area by overlaying plan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0;p27">
            <a:extLst>
              <a:ext uri="{FF2B5EF4-FFF2-40B4-BE49-F238E27FC236}">
                <a16:creationId xmlns:a16="http://schemas.microsoft.com/office/drawing/2014/main" id="{DB555985-5AB3-4BC4-B269-9D55794BB490}"/>
              </a:ext>
            </a:extLst>
          </p:cNvPr>
          <p:cNvSpPr txBox="1">
            <a:spLocks/>
          </p:cNvSpPr>
          <p:nvPr/>
        </p:nvSpPr>
        <p:spPr>
          <a:xfrm>
            <a:off x="622301" y="1773238"/>
            <a:ext cx="110409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/>
            <a:r>
              <a:rPr lang="en-US" sz="2400" dirty="0"/>
              <a:t>Thank you for your attention</a:t>
            </a:r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r>
              <a:rPr lang="en-US" sz="2400" dirty="0"/>
              <a:t>Thank you for your welcome and your help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Why?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Why would the user decide to choose a ROS driver instead of the native robot </a:t>
            </a:r>
            <a:r>
              <a:rPr lang="en-US" dirty="0" err="1"/>
              <a:t>api</a:t>
            </a:r>
            <a:r>
              <a:rPr lang="en-US" dirty="0"/>
              <a:t> provided by the constructor? 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Is ROS reliable?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What?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A ROS driver test that reduces physical and analog errors that can occurs during the test</a:t>
            </a:r>
            <a:endParaRPr/>
          </a:p>
          <a:p>
            <a:pPr marL="285750" lvl="1" indent="-285750">
              <a:lnSpc>
                <a:spcPct val="90000"/>
              </a:lnSpc>
              <a:spcBef>
                <a:spcPts val="0"/>
              </a:spcBef>
              <a:buClr>
                <a:srgbClr val="A8AFAF"/>
              </a:buClr>
              <a:buFont typeface="Arial"/>
              <a:buChar char="•"/>
            </a:pPr>
            <a:r>
              <a:rPr lang="en-US" dirty="0"/>
              <a:t>A reliable, endurant ROS driver Test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dirty="0"/>
              <a:t>How?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Global Algorithm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 dirty="0"/>
              <a:t>Technological choice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INTRODUCTION: </a:t>
            </a:r>
            <a:br>
              <a:rPr lang="en-US" sz="3000"/>
            </a:br>
            <a:r>
              <a:rPr lang="en-US" sz="3000"/>
              <a:t>RET ARCHITECTURE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1" name="Google Shape;81;p13"/>
          <p:cNvSpPr txBox="1"/>
          <p:nvPr/>
        </p:nvSpPr>
        <p:spPr>
          <a:xfrm>
            <a:off x="10402341" y="5949869"/>
            <a:ext cx="3657481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1: RET Architecture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.png">
            <a:extLst>
              <a:ext uri="{FF2B5EF4-FFF2-40B4-BE49-F238E27FC236}">
                <a16:creationId xmlns:a16="http://schemas.microsoft.com/office/drawing/2014/main" id="{E29BB8CF-56B1-48D0-8C32-0421D833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2" y="1629974"/>
            <a:ext cx="6633880" cy="4494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0" dirty="0"/>
              <a:t>1) – PRESENTATION OF THE TESTING DEVICE : INTRODUCTION</a:t>
            </a:r>
            <a:endParaRPr sz="30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indent="-266700"/>
            <a:r>
              <a:rPr lang="en-US" dirty="0"/>
              <a:t>Laboratory Setup</a:t>
            </a:r>
          </a:p>
          <a:p>
            <a:pPr marL="0" indent="0">
              <a:buNone/>
            </a:pPr>
            <a:endParaRPr lang="en-US" dirty="0"/>
          </a:p>
          <a:p>
            <a:pPr marL="266700" indent="-266700"/>
            <a:r>
              <a:rPr lang="en-US" dirty="0"/>
              <a:t>Prerequisite and Objectives</a:t>
            </a:r>
          </a:p>
          <a:p>
            <a:pPr marL="0" indent="0">
              <a:buClr>
                <a:srgbClr val="179C7D"/>
              </a:buClr>
              <a:buNone/>
            </a:pPr>
            <a:endParaRPr lang="en-US" dirty="0"/>
          </a:p>
          <a:p>
            <a:pPr marL="266700" indent="-266700">
              <a:buClr>
                <a:srgbClr val="179C7D"/>
              </a:buClr>
            </a:pPr>
            <a:r>
              <a:rPr lang="en-US" dirty="0"/>
              <a:t>Global Algorithm</a:t>
            </a:r>
          </a:p>
          <a:p>
            <a:pPr marL="0" indent="0">
              <a:buClr>
                <a:srgbClr val="179C7D"/>
              </a:buClr>
              <a:buNone/>
            </a:pPr>
            <a:endParaRPr lang="en-US" dirty="0"/>
          </a:p>
          <a:p>
            <a:pPr marL="266700" indent="-266700">
              <a:buClr>
                <a:srgbClr val="179C7D"/>
              </a:buClr>
            </a:pPr>
            <a:r>
              <a:rPr lang="en-US" dirty="0"/>
              <a:t>Technological choice</a:t>
            </a:r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1) PRESENTATION OF THE RET TESTING DEVICE: LABORATORY SETUP</a:t>
            </a:r>
            <a:endParaRPr sz="3000"/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720" y="1595194"/>
            <a:ext cx="6198176" cy="43170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9423864" y="5949869"/>
            <a:ext cx="3657481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2: RET Laboratory Settlement (on the pilz)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PART 1 - PRESENTATION OF THE RET TESTING DEVICE: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PREREQUISITE AND OBJECTIVES</a:t>
            </a:r>
            <a:endParaRPr sz="300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622301" y="1773238"/>
            <a:ext cx="109457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Prerequisite: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native driver is reliable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Objectives: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testing device reduces physical and analog errors that can occurs during the test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Each part of the testing device must remain autonomous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 must be reliable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The Test must be endurant (&gt; 10 h)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1 - PRESENTATION OF THE RET TESTING DEVICE: </a:t>
            </a:r>
            <a:br>
              <a:rPr lang="en-US" sz="3000"/>
            </a:br>
            <a:r>
              <a:rPr lang="en-US" sz="3000"/>
              <a:t>GLOBAL ALGORITHM</a:t>
            </a:r>
            <a:endParaRPr sz="3000"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991" y="1770973"/>
            <a:ext cx="10952018" cy="403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9908773" y="5949868"/>
            <a:ext cx="2133481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 3: Global Algorithm of the RET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/>
          </p:nvPr>
        </p:nvSpPr>
        <p:spPr>
          <a:xfrm>
            <a:off x="622300" y="476823"/>
            <a:ext cx="10944000" cy="10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1) PRESENTATION OF THE RET TESTING DEVICE : TECHNOLOGICAL CHOICE</a:t>
            </a:r>
            <a:endParaRPr sz="300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22301" y="1669329"/>
            <a:ext cx="10945700" cy="439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Button Masher Application: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Cartesian coordinates</a:t>
            </a: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Button Pressing Detection Application: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GPIO api and basics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RET Communication: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Socket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Parelellism: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Thread and Daemon</a:t>
            </a: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/>
              <a:t>Data Processing:</a:t>
            </a:r>
            <a:endParaRPr/>
          </a:p>
          <a:p>
            <a:pPr marL="285750" lvl="1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Char char="•"/>
            </a:pPr>
            <a:r>
              <a:rPr lang="en-US"/>
              <a:t>Influxdb/Grafana</a:t>
            </a:r>
            <a:endParaRPr/>
          </a:p>
          <a:p>
            <a:pPr marL="285750" lvl="1" indent="-184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AFAF"/>
              </a:buClr>
              <a:buSzPts val="1600"/>
              <a:buFont typeface="Arial"/>
              <a:buNone/>
            </a:pPr>
            <a:endParaRPr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A-Folienmaster_2016_final">
  <a:themeElements>
    <a:clrScheme name="Benutzerdefiniert 2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179C7D"/>
      </a:accent1>
      <a:accent2>
        <a:srgbClr val="006E92"/>
      </a:accent2>
      <a:accent3>
        <a:srgbClr val="EB6A0A"/>
      </a:accent3>
      <a:accent4>
        <a:srgbClr val="25BAE2"/>
      </a:accent4>
      <a:accent5>
        <a:srgbClr val="B1C800"/>
      </a:accent5>
      <a:accent6>
        <a:srgbClr val="A8AFAF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IPA-Folienmaster_2016_final</vt:lpstr>
      <vt:lpstr>FRAUNHOFER INSTITUTE FOR MANUFACTURING ENGINEERING AND AUTOMATION IPA </vt:lpstr>
      <vt:lpstr>AGENDA</vt:lpstr>
      <vt:lpstr>INTRODUCTION</vt:lpstr>
      <vt:lpstr>INTRODUCTION:  RET ARCHITECTURE </vt:lpstr>
      <vt:lpstr>1) – PRESENTATION OF THE TESTING DEVICE : INTRODUCTION</vt:lpstr>
      <vt:lpstr>1) PRESENTATION OF THE RET TESTING DEVICE: LABORATORY SETUP</vt:lpstr>
      <vt:lpstr>PART 1 - PRESENTATION OF THE RET TESTING DEVICE: PREREQUISITE AND OBJECTIVES</vt:lpstr>
      <vt:lpstr>1 - PRESENTATION OF THE RET TESTING DEVICE:  GLOBAL ALGORITHM</vt:lpstr>
      <vt:lpstr>1) PRESENTATION OF THE RET TESTING DEVICE : TECHNOLOGICAL CHOICE</vt:lpstr>
      <vt:lpstr>1) PRESENTATION OF THE RET TESTING DEVICE: OVERVIEW OF THE RUNNING PROCESS</vt:lpstr>
      <vt:lpstr>1) PRESENTATION OF THE RET TESTING DEVICE : CONCLUSION</vt:lpstr>
      <vt:lpstr>2) – TEST THE RET TESTING DEVICE : INTRODUCTION</vt:lpstr>
      <vt:lpstr>2) TEST THE RET TESTING DEVICE:  TEST THE RELIABILITY OF THE BUTTON PRESSING DETECTION</vt:lpstr>
      <vt:lpstr>2) TEST THE RET TESTING DEVICE :  TEST THE RELIABILITY OF THE BUTTON PRESSING DETECTION </vt:lpstr>
      <vt:lpstr>2) TEST THE RET TESTING DEVICE :  TEST THE RELIABILITY OF THE  RET COMMUNICATION AND DATA PROCESSING</vt:lpstr>
      <vt:lpstr>2) TEST THE RET TESTING DEVICE :  TEST THE RELIABILITY OF THE  RET COMMUNICATION AND DATA PROCESSING</vt:lpstr>
      <vt:lpstr>2) TEST THE RET TESTING DEVICE :  TEST THE ENDURANCE</vt:lpstr>
      <vt:lpstr>2) TEST THE RET TESTING DEVICE :  RESULT</vt:lpstr>
      <vt:lpstr>CONCLUSION</vt:lpstr>
      <vt:lpstr>CONCLUSION ABOUT THE TECHNICAL CHOICE MADE</vt:lpstr>
      <vt:lpstr>OPENING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FRAUNHOFER INSTITUTE FOR MANUFACTURING ENGINEERING AND AUTOMATION IPA </dc:title>
  <cp:revision>55</cp:revision>
  <dcterms:modified xsi:type="dcterms:W3CDTF">2021-02-25T15:05:21Z</dcterms:modified>
</cp:coreProperties>
</file>