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sldIdLst>
    <p:sldId id="256" r:id="rId2"/>
    <p:sldId id="257" r:id="rId3"/>
    <p:sldId id="258" r:id="rId4"/>
    <p:sldId id="259" r:id="rId5"/>
    <p:sldId id="273" r:id="rId6"/>
    <p:sldId id="260" r:id="rId7"/>
    <p:sldId id="275" r:id="rId8"/>
    <p:sldId id="274" r:id="rId9"/>
    <p:sldId id="261" r:id="rId10"/>
    <p:sldId id="262" r:id="rId11"/>
    <p:sldId id="263" r:id="rId12"/>
    <p:sldId id="264" r:id="rId13"/>
    <p:sldId id="265" r:id="rId14"/>
    <p:sldId id="266" r:id="rId15"/>
    <p:sldId id="267" r:id="rId16"/>
    <p:sldId id="268" r:id="rId17"/>
    <p:sldId id="276" r:id="rId18"/>
    <p:sldId id="270" r:id="rId19"/>
    <p:sldId id="271"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BF9AD-84FC-40CB-8347-79FCADC71AE8}"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87CBEB-2B5B-4E35-97B2-B0C90C100FCD}" type="slidenum">
              <a:rPr lang="en-IN" smtClean="0"/>
              <a:t>‹#›</a:t>
            </a:fld>
            <a:endParaRPr lang="en-IN"/>
          </a:p>
        </p:txBody>
      </p:sp>
    </p:spTree>
    <p:extLst>
      <p:ext uri="{BB962C8B-B14F-4D97-AF65-F5344CB8AC3E}">
        <p14:creationId xmlns:p14="http://schemas.microsoft.com/office/powerpoint/2010/main" val="1865840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2BF9AD-84FC-40CB-8347-79FCADC71AE8}" type="datetimeFigureOut">
              <a:rPr lang="en-IN" smtClean="0"/>
              <a:t>08-02-2024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87CBEB-2B5B-4E35-97B2-B0C90C100FCD}" type="slidenum">
              <a:rPr lang="en-IN" smtClean="0"/>
              <a:t>‹#›</a:t>
            </a:fld>
            <a:endParaRPr lang="en-IN"/>
          </a:p>
        </p:txBody>
      </p:sp>
    </p:spTree>
    <p:extLst>
      <p:ext uri="{BB962C8B-B14F-4D97-AF65-F5344CB8AC3E}">
        <p14:creationId xmlns:p14="http://schemas.microsoft.com/office/powerpoint/2010/main" val="2522702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2BF9AD-84FC-40CB-8347-79FCADC71AE8}" type="datetimeFigureOut">
              <a:rPr lang="en-IN" smtClean="0"/>
              <a:t>08-02-2024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87CBEB-2B5B-4E35-97B2-B0C90C100FCD}" type="slidenum">
              <a:rPr lang="en-IN" smtClean="0"/>
              <a:t>‹#›</a:t>
            </a:fld>
            <a:endParaRPr lang="en-IN"/>
          </a:p>
        </p:txBody>
      </p:sp>
    </p:spTree>
    <p:extLst>
      <p:ext uri="{BB962C8B-B14F-4D97-AF65-F5344CB8AC3E}">
        <p14:creationId xmlns:p14="http://schemas.microsoft.com/office/powerpoint/2010/main" val="3919685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2BF9AD-84FC-40CB-8347-79FCADC71AE8}" type="datetimeFigureOut">
              <a:rPr lang="en-IN" smtClean="0"/>
              <a:t>08-02-2024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87CBEB-2B5B-4E35-97B2-B0C90C100FCD}"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60303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2BF9AD-84FC-40CB-8347-79FCADC71AE8}" type="datetimeFigureOut">
              <a:rPr lang="en-IN" smtClean="0"/>
              <a:t>08-02-2024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87CBEB-2B5B-4E35-97B2-B0C90C100FCD}" type="slidenum">
              <a:rPr lang="en-IN" smtClean="0"/>
              <a:t>‹#›</a:t>
            </a:fld>
            <a:endParaRPr lang="en-IN"/>
          </a:p>
        </p:txBody>
      </p:sp>
    </p:spTree>
    <p:extLst>
      <p:ext uri="{BB962C8B-B14F-4D97-AF65-F5344CB8AC3E}">
        <p14:creationId xmlns:p14="http://schemas.microsoft.com/office/powerpoint/2010/main" val="1639911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2BF9AD-84FC-40CB-8347-79FCADC71AE8}" type="datetimeFigureOut">
              <a:rPr lang="en-IN" smtClean="0"/>
              <a:t>08-02-2024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87CBEB-2B5B-4E35-97B2-B0C90C100FCD}" type="slidenum">
              <a:rPr lang="en-IN" smtClean="0"/>
              <a:t>‹#›</a:t>
            </a:fld>
            <a:endParaRPr lang="en-IN"/>
          </a:p>
        </p:txBody>
      </p:sp>
    </p:spTree>
    <p:extLst>
      <p:ext uri="{BB962C8B-B14F-4D97-AF65-F5344CB8AC3E}">
        <p14:creationId xmlns:p14="http://schemas.microsoft.com/office/powerpoint/2010/main" val="3517975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2BF9AD-84FC-40CB-8347-79FCADC71AE8}" type="datetimeFigureOut">
              <a:rPr lang="en-IN" smtClean="0"/>
              <a:t>08-02-2024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87CBEB-2B5B-4E35-97B2-B0C90C100FCD}" type="slidenum">
              <a:rPr lang="en-IN" smtClean="0"/>
              <a:t>‹#›</a:t>
            </a:fld>
            <a:endParaRPr lang="en-IN"/>
          </a:p>
        </p:txBody>
      </p:sp>
    </p:spTree>
    <p:extLst>
      <p:ext uri="{BB962C8B-B14F-4D97-AF65-F5344CB8AC3E}">
        <p14:creationId xmlns:p14="http://schemas.microsoft.com/office/powerpoint/2010/main" val="2191335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BF9AD-84FC-40CB-8347-79FCADC71AE8}"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87CBEB-2B5B-4E35-97B2-B0C90C100FCD}" type="slidenum">
              <a:rPr lang="en-IN" smtClean="0"/>
              <a:t>‹#›</a:t>
            </a:fld>
            <a:endParaRPr lang="en-IN"/>
          </a:p>
        </p:txBody>
      </p:sp>
    </p:spTree>
    <p:extLst>
      <p:ext uri="{BB962C8B-B14F-4D97-AF65-F5344CB8AC3E}">
        <p14:creationId xmlns:p14="http://schemas.microsoft.com/office/powerpoint/2010/main" val="13273196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BF9AD-84FC-40CB-8347-79FCADC71AE8}"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87CBEB-2B5B-4E35-97B2-B0C90C100FCD}" type="slidenum">
              <a:rPr lang="en-IN" smtClean="0"/>
              <a:t>‹#›</a:t>
            </a:fld>
            <a:endParaRPr lang="en-IN"/>
          </a:p>
        </p:txBody>
      </p:sp>
    </p:spTree>
    <p:extLst>
      <p:ext uri="{BB962C8B-B14F-4D97-AF65-F5344CB8AC3E}">
        <p14:creationId xmlns:p14="http://schemas.microsoft.com/office/powerpoint/2010/main" val="169600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BF9AD-84FC-40CB-8347-79FCADC71AE8}"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87CBEB-2B5B-4E35-97B2-B0C90C100FCD}" type="slidenum">
              <a:rPr lang="en-IN" smtClean="0"/>
              <a:t>‹#›</a:t>
            </a:fld>
            <a:endParaRPr lang="en-IN"/>
          </a:p>
        </p:txBody>
      </p:sp>
    </p:spTree>
    <p:extLst>
      <p:ext uri="{BB962C8B-B14F-4D97-AF65-F5344CB8AC3E}">
        <p14:creationId xmlns:p14="http://schemas.microsoft.com/office/powerpoint/2010/main" val="1238460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2BF9AD-84FC-40CB-8347-79FCADC71AE8}"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87CBEB-2B5B-4E35-97B2-B0C90C100FCD}" type="slidenum">
              <a:rPr lang="en-IN" smtClean="0"/>
              <a:t>‹#›</a:t>
            </a:fld>
            <a:endParaRPr lang="en-IN"/>
          </a:p>
        </p:txBody>
      </p:sp>
    </p:spTree>
    <p:extLst>
      <p:ext uri="{BB962C8B-B14F-4D97-AF65-F5344CB8AC3E}">
        <p14:creationId xmlns:p14="http://schemas.microsoft.com/office/powerpoint/2010/main" val="1026830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BF9AD-84FC-40CB-8347-79FCADC71AE8}" type="datetimeFigureOut">
              <a:rPr lang="en-IN" smtClean="0"/>
              <a:t>08-02-2024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87CBEB-2B5B-4E35-97B2-B0C90C100FCD}" type="slidenum">
              <a:rPr lang="en-IN" smtClean="0"/>
              <a:t>‹#›</a:t>
            </a:fld>
            <a:endParaRPr lang="en-IN"/>
          </a:p>
        </p:txBody>
      </p:sp>
    </p:spTree>
    <p:extLst>
      <p:ext uri="{BB962C8B-B14F-4D97-AF65-F5344CB8AC3E}">
        <p14:creationId xmlns:p14="http://schemas.microsoft.com/office/powerpoint/2010/main" val="3871851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BF9AD-84FC-40CB-8347-79FCADC71AE8}" type="datetimeFigureOut">
              <a:rPr lang="en-IN" smtClean="0"/>
              <a:t>08-02-2024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87CBEB-2B5B-4E35-97B2-B0C90C100FCD}" type="slidenum">
              <a:rPr lang="en-IN" smtClean="0"/>
              <a:t>‹#›</a:t>
            </a:fld>
            <a:endParaRPr lang="en-IN"/>
          </a:p>
        </p:txBody>
      </p:sp>
    </p:spTree>
    <p:extLst>
      <p:ext uri="{BB962C8B-B14F-4D97-AF65-F5344CB8AC3E}">
        <p14:creationId xmlns:p14="http://schemas.microsoft.com/office/powerpoint/2010/main" val="528855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BF9AD-84FC-40CB-8347-79FCADC71AE8}" type="datetimeFigureOut">
              <a:rPr lang="en-IN" smtClean="0"/>
              <a:t>08-02-2024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87CBEB-2B5B-4E35-97B2-B0C90C100FCD}" type="slidenum">
              <a:rPr lang="en-IN" smtClean="0"/>
              <a:t>‹#›</a:t>
            </a:fld>
            <a:endParaRPr lang="en-IN"/>
          </a:p>
        </p:txBody>
      </p:sp>
    </p:spTree>
    <p:extLst>
      <p:ext uri="{BB962C8B-B14F-4D97-AF65-F5344CB8AC3E}">
        <p14:creationId xmlns:p14="http://schemas.microsoft.com/office/powerpoint/2010/main" val="1699980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BF9AD-84FC-40CB-8347-79FCADC71AE8}" type="datetimeFigureOut">
              <a:rPr lang="en-IN" smtClean="0"/>
              <a:t>08-02-2024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87CBEB-2B5B-4E35-97B2-B0C90C100FCD}" type="slidenum">
              <a:rPr lang="en-IN" smtClean="0"/>
              <a:t>‹#›</a:t>
            </a:fld>
            <a:endParaRPr lang="en-IN"/>
          </a:p>
        </p:txBody>
      </p:sp>
    </p:spTree>
    <p:extLst>
      <p:ext uri="{BB962C8B-B14F-4D97-AF65-F5344CB8AC3E}">
        <p14:creationId xmlns:p14="http://schemas.microsoft.com/office/powerpoint/2010/main" val="1418709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2BF9AD-84FC-40CB-8347-79FCADC71AE8}" type="datetimeFigureOut">
              <a:rPr lang="en-IN" smtClean="0"/>
              <a:t>08-02-2024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87CBEB-2B5B-4E35-97B2-B0C90C100FCD}" type="slidenum">
              <a:rPr lang="en-IN" smtClean="0"/>
              <a:t>‹#›</a:t>
            </a:fld>
            <a:endParaRPr lang="en-IN"/>
          </a:p>
        </p:txBody>
      </p:sp>
    </p:spTree>
    <p:extLst>
      <p:ext uri="{BB962C8B-B14F-4D97-AF65-F5344CB8AC3E}">
        <p14:creationId xmlns:p14="http://schemas.microsoft.com/office/powerpoint/2010/main" val="4230790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2BF9AD-84FC-40CB-8347-79FCADC71AE8}" type="datetimeFigureOut">
              <a:rPr lang="en-IN" smtClean="0"/>
              <a:t>08-02-2024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87CBEB-2B5B-4E35-97B2-B0C90C100FCD}" type="slidenum">
              <a:rPr lang="en-IN" smtClean="0"/>
              <a:t>‹#›</a:t>
            </a:fld>
            <a:endParaRPr lang="en-IN"/>
          </a:p>
        </p:txBody>
      </p:sp>
    </p:spTree>
    <p:extLst>
      <p:ext uri="{BB962C8B-B14F-4D97-AF65-F5344CB8AC3E}">
        <p14:creationId xmlns:p14="http://schemas.microsoft.com/office/powerpoint/2010/main" val="732424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E2BF9AD-84FC-40CB-8347-79FCADC71AE8}" type="datetimeFigureOut">
              <a:rPr lang="en-IN" smtClean="0"/>
              <a:t>08-02-2024</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287CBEB-2B5B-4E35-97B2-B0C90C100FCD}" type="slidenum">
              <a:rPr lang="en-IN" smtClean="0"/>
              <a:t>‹#›</a:t>
            </a:fld>
            <a:endParaRPr lang="en-IN"/>
          </a:p>
        </p:txBody>
      </p:sp>
    </p:spTree>
    <p:extLst>
      <p:ext uri="{BB962C8B-B14F-4D97-AF65-F5344CB8AC3E}">
        <p14:creationId xmlns:p14="http://schemas.microsoft.com/office/powerpoint/2010/main" val="3144393348"/>
      </p:ext>
    </p:extLst>
  </p:cSld>
  <p:clrMap bg1="dk1" tx1="lt1" bg2="dk2" tx2="lt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 id="2147483824"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microsoft/PowerApps-Samples/blob/master/dataverse/webapi/C%23-NETx/App.c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owasp.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learn.microsoft.com/en-us/windows-server/identity/ad-fs/development/ad-fs-openid-connect-oauth-concept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learn.microsoft.com/en-us/windows-server/identity/ad-fs/development/ad-fs-openid-connect-oauth-concept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learn.microsoft.com/en-us/entra/identity/enterprise-apps/what-is-single-sign-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8743B-4BB8-CC05-05B1-8E54CC6204CA}"/>
              </a:ext>
            </a:extLst>
          </p:cNvPr>
          <p:cNvSpPr>
            <a:spLocks noGrp="1"/>
          </p:cNvSpPr>
          <p:nvPr>
            <p:ph type="ctrTitle"/>
          </p:nvPr>
        </p:nvSpPr>
        <p:spPr/>
        <p:txBody>
          <a:bodyPr>
            <a:normAutofit fontScale="90000"/>
          </a:bodyPr>
          <a:lstStyle/>
          <a:p>
            <a:r>
              <a:rPr lang="en-GB" b="0" i="0" dirty="0">
                <a:solidFill>
                  <a:schemeClr val="tx1"/>
                </a:solidFill>
                <a:effectLst/>
                <a:latin typeface="Söhne"/>
              </a:rPr>
              <a:t>Understanding Authentication, Session Management, and Authorization</a:t>
            </a:r>
            <a:br>
              <a:rPr lang="en-IN" b="1" i="0" dirty="0">
                <a:solidFill>
                  <a:schemeClr val="tx1"/>
                </a:solidFill>
                <a:effectLst/>
                <a:latin typeface="Söhne"/>
              </a:rPr>
            </a:br>
            <a:endParaRPr lang="en-IN" dirty="0">
              <a:solidFill>
                <a:schemeClr val="tx1"/>
              </a:solidFill>
            </a:endParaRPr>
          </a:p>
        </p:txBody>
      </p:sp>
      <p:sp>
        <p:nvSpPr>
          <p:cNvPr id="3" name="Subtitle 2">
            <a:extLst>
              <a:ext uri="{FF2B5EF4-FFF2-40B4-BE49-F238E27FC236}">
                <a16:creationId xmlns:a16="http://schemas.microsoft.com/office/drawing/2014/main" id="{AE523022-8BAD-C687-8BF6-67387C42ECD7}"/>
              </a:ext>
            </a:extLst>
          </p:cNvPr>
          <p:cNvSpPr>
            <a:spLocks noGrp="1"/>
          </p:cNvSpPr>
          <p:nvPr>
            <p:ph type="subTitle" idx="1"/>
          </p:nvPr>
        </p:nvSpPr>
        <p:spPr/>
        <p:txBody>
          <a:bodyPr/>
          <a:lstStyle/>
          <a:p>
            <a:r>
              <a:rPr lang="en-GB" b="0" i="0" dirty="0">
                <a:solidFill>
                  <a:schemeClr val="tx1"/>
                </a:solidFill>
                <a:effectLst/>
                <a:latin typeface="Söhne"/>
              </a:rPr>
              <a:t>Key Concepts and Best Practices</a:t>
            </a:r>
            <a:endParaRPr lang="en-IN" dirty="0">
              <a:solidFill>
                <a:schemeClr val="tx1"/>
              </a:solidFill>
            </a:endParaRPr>
          </a:p>
        </p:txBody>
      </p:sp>
    </p:spTree>
    <p:extLst>
      <p:ext uri="{BB962C8B-B14F-4D97-AF65-F5344CB8AC3E}">
        <p14:creationId xmlns:p14="http://schemas.microsoft.com/office/powerpoint/2010/main" val="2136433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7A2A9-8055-B38B-A917-6F992F63B7DB}"/>
              </a:ext>
            </a:extLst>
          </p:cNvPr>
          <p:cNvSpPr>
            <a:spLocks noGrp="1"/>
          </p:cNvSpPr>
          <p:nvPr>
            <p:ph type="title"/>
          </p:nvPr>
        </p:nvSpPr>
        <p:spPr/>
        <p:txBody>
          <a:bodyPr>
            <a:normAutofit fontScale="90000"/>
          </a:bodyPr>
          <a:lstStyle/>
          <a:p>
            <a:r>
              <a:rPr lang="en-IN" b="1" i="0" dirty="0">
                <a:solidFill>
                  <a:schemeClr val="tx1"/>
                </a:solidFill>
                <a:effectLst/>
                <a:latin typeface="Söhne"/>
              </a:rPr>
              <a:t>Session Management Techniques</a:t>
            </a:r>
            <a:br>
              <a:rPr lang="en-IN" b="1" i="0" dirty="0">
                <a:solidFill>
                  <a:schemeClr val="tx1"/>
                </a:solidFill>
                <a:effectLst/>
                <a:latin typeface="Söhne"/>
              </a:rPr>
            </a:br>
            <a:endParaRPr lang="en-IN" dirty="0">
              <a:solidFill>
                <a:schemeClr val="tx1"/>
              </a:solidFill>
            </a:endParaRPr>
          </a:p>
        </p:txBody>
      </p:sp>
      <p:sp>
        <p:nvSpPr>
          <p:cNvPr id="3" name="Content Placeholder 2">
            <a:extLst>
              <a:ext uri="{FF2B5EF4-FFF2-40B4-BE49-F238E27FC236}">
                <a16:creationId xmlns:a16="http://schemas.microsoft.com/office/drawing/2014/main" id="{E08A895F-C005-B8E0-19F6-DF4B7BCF7F7B}"/>
              </a:ext>
            </a:extLst>
          </p:cNvPr>
          <p:cNvSpPr>
            <a:spLocks noGrp="1"/>
          </p:cNvSpPr>
          <p:nvPr>
            <p:ph idx="1"/>
          </p:nvPr>
        </p:nvSpPr>
        <p:spPr>
          <a:xfrm>
            <a:off x="838200" y="1333849"/>
            <a:ext cx="10515600" cy="4843113"/>
          </a:xfrm>
        </p:spPr>
        <p:txBody>
          <a:bodyPr>
            <a:normAutofit fontScale="85000" lnSpcReduction="20000"/>
          </a:bodyPr>
          <a:lstStyle/>
          <a:p>
            <a:pPr algn="l"/>
            <a:r>
              <a:rPr lang="en-GB" b="0" i="1" dirty="0">
                <a:solidFill>
                  <a:schemeClr val="tx1"/>
                </a:solidFill>
                <a:effectLst/>
                <a:latin typeface="Söhne"/>
              </a:rPr>
              <a:t>Cookie-based sessions vs. token-based sessions:</a:t>
            </a:r>
            <a:endParaRPr lang="en-GB" b="0" i="0" dirty="0">
              <a:solidFill>
                <a:schemeClr val="tx1"/>
              </a:solidFill>
              <a:effectLst/>
              <a:latin typeface="Söhne"/>
            </a:endParaRPr>
          </a:p>
          <a:p>
            <a:pPr algn="l">
              <a:buFont typeface="+mj-lt"/>
              <a:buAutoNum type="arabicPeriod"/>
            </a:pPr>
            <a:r>
              <a:rPr lang="en-GB" b="1" i="0" dirty="0">
                <a:solidFill>
                  <a:schemeClr val="tx1"/>
                </a:solidFill>
                <a:effectLst/>
                <a:latin typeface="Söhne"/>
              </a:rPr>
              <a:t>Cookie-Based Sessions:</a:t>
            </a:r>
            <a:endParaRPr lang="en-GB" b="0" i="0" dirty="0">
              <a:solidFill>
                <a:schemeClr val="tx1"/>
              </a:solidFill>
              <a:effectLst/>
              <a:latin typeface="Söhne"/>
            </a:endParaRPr>
          </a:p>
          <a:p>
            <a:pPr marL="742950" lvl="1" indent="-285750" algn="l">
              <a:buFont typeface="+mj-lt"/>
              <a:buAutoNum type="arabicPeriod"/>
            </a:pPr>
            <a:r>
              <a:rPr lang="en-GB" b="0" i="1" dirty="0">
                <a:solidFill>
                  <a:schemeClr val="tx1"/>
                </a:solidFill>
                <a:effectLst/>
                <a:latin typeface="Söhne"/>
              </a:rPr>
              <a:t>Pros:</a:t>
            </a:r>
            <a:endParaRPr lang="en-GB" b="0" i="0" dirty="0">
              <a:solidFill>
                <a:schemeClr val="tx1"/>
              </a:solidFill>
              <a:effectLst/>
              <a:latin typeface="Söhne"/>
            </a:endParaRPr>
          </a:p>
          <a:p>
            <a:pPr marL="1143000" lvl="2" indent="-228600" algn="l">
              <a:buFont typeface="+mj-lt"/>
              <a:buAutoNum type="arabicPeriod"/>
            </a:pPr>
            <a:r>
              <a:rPr lang="en-GB" b="0" i="0" dirty="0">
                <a:solidFill>
                  <a:schemeClr val="tx1"/>
                </a:solidFill>
                <a:effectLst/>
                <a:latin typeface="Söhne"/>
              </a:rPr>
              <a:t>Simplicity: Easy to implement and widely supported.</a:t>
            </a:r>
          </a:p>
          <a:p>
            <a:pPr marL="1143000" lvl="2" indent="-228600" algn="l">
              <a:buFont typeface="+mj-lt"/>
              <a:buAutoNum type="arabicPeriod"/>
            </a:pPr>
            <a:r>
              <a:rPr lang="en-GB" b="0" i="0" dirty="0">
                <a:solidFill>
                  <a:schemeClr val="tx1"/>
                </a:solidFill>
                <a:effectLst/>
                <a:latin typeface="Söhne"/>
              </a:rPr>
              <a:t>Automatic Handling: Browsers handle cookies automatically, reducing developer effort.</a:t>
            </a:r>
          </a:p>
          <a:p>
            <a:pPr marL="742950" lvl="1" indent="-285750" algn="l">
              <a:buFont typeface="+mj-lt"/>
              <a:buAutoNum type="arabicPeriod"/>
            </a:pPr>
            <a:r>
              <a:rPr lang="en-GB" b="0" i="1" dirty="0">
                <a:solidFill>
                  <a:schemeClr val="tx1"/>
                </a:solidFill>
                <a:effectLst/>
                <a:latin typeface="Söhne"/>
              </a:rPr>
              <a:t>Cons:</a:t>
            </a:r>
            <a:endParaRPr lang="en-GB" b="0" i="0" dirty="0">
              <a:solidFill>
                <a:schemeClr val="tx1"/>
              </a:solidFill>
              <a:effectLst/>
              <a:latin typeface="Söhne"/>
            </a:endParaRPr>
          </a:p>
          <a:p>
            <a:pPr marL="1143000" lvl="2" indent="-228600" algn="l">
              <a:buFont typeface="+mj-lt"/>
              <a:buAutoNum type="arabicPeriod"/>
            </a:pPr>
            <a:r>
              <a:rPr lang="en-GB" b="0" i="0" dirty="0">
                <a:solidFill>
                  <a:schemeClr val="tx1"/>
                </a:solidFill>
                <a:effectLst/>
                <a:latin typeface="Söhne"/>
              </a:rPr>
              <a:t>Vulnerabilities: Prone to session hijacking if not implemented securely.</a:t>
            </a:r>
          </a:p>
          <a:p>
            <a:pPr marL="1143000" lvl="2" indent="-228600" algn="l">
              <a:buFont typeface="+mj-lt"/>
              <a:buAutoNum type="arabicPeriod"/>
            </a:pPr>
            <a:r>
              <a:rPr lang="en-GB" b="0" i="0" dirty="0">
                <a:solidFill>
                  <a:schemeClr val="tx1"/>
                </a:solidFill>
                <a:effectLst/>
                <a:latin typeface="Söhne"/>
              </a:rPr>
              <a:t>Limited Data Storage: Size restrictions on cookies may limit the amount of data stored.</a:t>
            </a:r>
          </a:p>
          <a:p>
            <a:pPr algn="l">
              <a:buFont typeface="+mj-lt"/>
              <a:buAutoNum type="arabicPeriod"/>
            </a:pPr>
            <a:r>
              <a:rPr lang="en-GB" b="1" i="0" dirty="0">
                <a:solidFill>
                  <a:schemeClr val="tx1"/>
                </a:solidFill>
                <a:effectLst/>
                <a:latin typeface="Söhne"/>
              </a:rPr>
              <a:t>Token-Based Sessions:</a:t>
            </a:r>
            <a:endParaRPr lang="en-GB" b="0" i="0" dirty="0">
              <a:solidFill>
                <a:schemeClr val="tx1"/>
              </a:solidFill>
              <a:effectLst/>
              <a:latin typeface="Söhne"/>
            </a:endParaRPr>
          </a:p>
          <a:p>
            <a:pPr marL="742950" lvl="1" indent="-285750" algn="l">
              <a:buFont typeface="+mj-lt"/>
              <a:buAutoNum type="arabicPeriod"/>
            </a:pPr>
            <a:r>
              <a:rPr lang="en-GB" b="0" i="1" dirty="0">
                <a:solidFill>
                  <a:schemeClr val="tx1"/>
                </a:solidFill>
                <a:effectLst/>
                <a:latin typeface="Söhne"/>
              </a:rPr>
              <a:t>Pros:</a:t>
            </a:r>
            <a:endParaRPr lang="en-GB" b="0" i="0" dirty="0">
              <a:solidFill>
                <a:schemeClr val="tx1"/>
              </a:solidFill>
              <a:effectLst/>
              <a:latin typeface="Söhne"/>
            </a:endParaRPr>
          </a:p>
          <a:p>
            <a:pPr marL="1143000" lvl="2" indent="-228600" algn="l">
              <a:buFont typeface="+mj-lt"/>
              <a:buAutoNum type="arabicPeriod"/>
            </a:pPr>
            <a:r>
              <a:rPr lang="en-GB" b="0" i="0" dirty="0">
                <a:solidFill>
                  <a:schemeClr val="tx1"/>
                </a:solidFill>
                <a:effectLst/>
                <a:latin typeface="Söhne"/>
              </a:rPr>
              <a:t>Security: Tokens can be designed to carry only necessary information, reducing the risk of exposure.</a:t>
            </a:r>
          </a:p>
          <a:p>
            <a:pPr marL="1143000" lvl="2" indent="-228600" algn="l">
              <a:buFont typeface="+mj-lt"/>
              <a:buAutoNum type="arabicPeriod"/>
            </a:pPr>
            <a:r>
              <a:rPr lang="en-GB" b="0" i="0" dirty="0">
                <a:solidFill>
                  <a:schemeClr val="tx1"/>
                </a:solidFill>
                <a:effectLst/>
                <a:latin typeface="Söhne"/>
              </a:rPr>
              <a:t>Scalability: Suitable for distributed systems and microservices architectures.</a:t>
            </a:r>
          </a:p>
          <a:p>
            <a:pPr marL="742950" lvl="1" indent="-285750" algn="l">
              <a:buFont typeface="+mj-lt"/>
              <a:buAutoNum type="arabicPeriod"/>
            </a:pPr>
            <a:r>
              <a:rPr lang="en-GB" b="0" i="1" dirty="0">
                <a:solidFill>
                  <a:schemeClr val="tx1"/>
                </a:solidFill>
                <a:effectLst/>
                <a:latin typeface="Söhne"/>
              </a:rPr>
              <a:t>Cons:</a:t>
            </a:r>
            <a:endParaRPr lang="en-GB" b="0" i="0" dirty="0">
              <a:solidFill>
                <a:schemeClr val="tx1"/>
              </a:solidFill>
              <a:effectLst/>
              <a:latin typeface="Söhne"/>
            </a:endParaRPr>
          </a:p>
          <a:p>
            <a:pPr marL="1143000" lvl="2" indent="-228600" algn="l">
              <a:buFont typeface="+mj-lt"/>
              <a:buAutoNum type="arabicPeriod"/>
            </a:pPr>
            <a:r>
              <a:rPr lang="en-GB" b="0" i="0" dirty="0">
                <a:solidFill>
                  <a:schemeClr val="tx1"/>
                </a:solidFill>
                <a:effectLst/>
                <a:latin typeface="Söhne"/>
              </a:rPr>
              <a:t>Increased Complexity: Token handling may require additional effort.</a:t>
            </a:r>
          </a:p>
          <a:p>
            <a:pPr marL="1143000" lvl="2" indent="-228600" algn="l">
              <a:buFont typeface="+mj-lt"/>
              <a:buAutoNum type="arabicPeriod"/>
            </a:pPr>
            <a:r>
              <a:rPr lang="en-GB" b="0" i="0" dirty="0">
                <a:solidFill>
                  <a:schemeClr val="tx1"/>
                </a:solidFill>
                <a:effectLst/>
                <a:latin typeface="Söhne"/>
              </a:rPr>
              <a:t>Stateless Nature: Requires additional infrastructure to manage stateless sessions.</a:t>
            </a:r>
          </a:p>
          <a:p>
            <a:endParaRPr lang="en-IN" dirty="0">
              <a:solidFill>
                <a:schemeClr val="tx1"/>
              </a:solidFill>
            </a:endParaRPr>
          </a:p>
        </p:txBody>
      </p:sp>
    </p:spTree>
    <p:extLst>
      <p:ext uri="{BB962C8B-B14F-4D97-AF65-F5344CB8AC3E}">
        <p14:creationId xmlns:p14="http://schemas.microsoft.com/office/powerpoint/2010/main" val="2688864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7A2A9-8055-B38B-A917-6F992F63B7DB}"/>
              </a:ext>
            </a:extLst>
          </p:cNvPr>
          <p:cNvSpPr>
            <a:spLocks noGrp="1"/>
          </p:cNvSpPr>
          <p:nvPr>
            <p:ph type="title"/>
          </p:nvPr>
        </p:nvSpPr>
        <p:spPr/>
        <p:txBody>
          <a:bodyPr>
            <a:normAutofit fontScale="90000"/>
          </a:bodyPr>
          <a:lstStyle/>
          <a:p>
            <a:r>
              <a:rPr lang="en-GB" b="1" i="0" dirty="0">
                <a:solidFill>
                  <a:schemeClr val="tx1"/>
                </a:solidFill>
                <a:effectLst/>
                <a:latin typeface="Söhne"/>
              </a:rPr>
              <a:t>Security Considerations in Session Management</a:t>
            </a:r>
            <a:br>
              <a:rPr lang="en-GB" b="1" i="0" dirty="0">
                <a:solidFill>
                  <a:schemeClr val="tx1"/>
                </a:solidFill>
                <a:effectLst/>
                <a:latin typeface="Söhne"/>
              </a:rPr>
            </a:br>
            <a:endParaRPr lang="en-IN" dirty="0">
              <a:solidFill>
                <a:schemeClr val="tx1"/>
              </a:solidFill>
            </a:endParaRPr>
          </a:p>
        </p:txBody>
      </p:sp>
      <p:sp>
        <p:nvSpPr>
          <p:cNvPr id="3" name="Content Placeholder 2">
            <a:extLst>
              <a:ext uri="{FF2B5EF4-FFF2-40B4-BE49-F238E27FC236}">
                <a16:creationId xmlns:a16="http://schemas.microsoft.com/office/drawing/2014/main" id="{E08A895F-C005-B8E0-19F6-DF4B7BCF7F7B}"/>
              </a:ext>
            </a:extLst>
          </p:cNvPr>
          <p:cNvSpPr>
            <a:spLocks noGrp="1"/>
          </p:cNvSpPr>
          <p:nvPr>
            <p:ph idx="1"/>
          </p:nvPr>
        </p:nvSpPr>
        <p:spPr>
          <a:xfrm>
            <a:off x="838200" y="1384183"/>
            <a:ext cx="10515600" cy="4792780"/>
          </a:xfrm>
        </p:spPr>
        <p:txBody>
          <a:bodyPr>
            <a:normAutofit/>
          </a:bodyPr>
          <a:lstStyle/>
          <a:p>
            <a:pPr algn="l"/>
            <a:r>
              <a:rPr lang="en-GB" b="0" i="1" dirty="0">
                <a:solidFill>
                  <a:schemeClr val="tx1"/>
                </a:solidFill>
                <a:effectLst/>
                <a:latin typeface="Söhne"/>
              </a:rPr>
              <a:t>Common vulnerabilities (e.g., session hijacking, fixation):</a:t>
            </a:r>
            <a:endParaRPr lang="en-GB" b="0" i="0" dirty="0">
              <a:solidFill>
                <a:schemeClr val="tx1"/>
              </a:solidFill>
              <a:effectLst/>
              <a:latin typeface="Söhne"/>
            </a:endParaRPr>
          </a:p>
          <a:p>
            <a:pPr algn="l">
              <a:buFont typeface="+mj-lt"/>
              <a:buAutoNum type="arabicPeriod"/>
            </a:pPr>
            <a:r>
              <a:rPr lang="en-GB" b="1" i="0" dirty="0">
                <a:solidFill>
                  <a:schemeClr val="tx1"/>
                </a:solidFill>
                <a:effectLst/>
                <a:latin typeface="Söhne"/>
              </a:rPr>
              <a:t>Session Hijacking:</a:t>
            </a:r>
            <a:endParaRPr lang="en-GB" b="0" i="0" dirty="0">
              <a:solidFill>
                <a:schemeClr val="tx1"/>
              </a:solidFill>
              <a:effectLst/>
              <a:latin typeface="Söhne"/>
            </a:endParaRPr>
          </a:p>
          <a:p>
            <a:pPr marL="457200" lvl="1" indent="0" algn="l">
              <a:buNone/>
            </a:pPr>
            <a:r>
              <a:rPr lang="en-GB" b="0" i="0" dirty="0">
                <a:solidFill>
                  <a:schemeClr val="tx1"/>
                </a:solidFill>
                <a:effectLst/>
                <a:latin typeface="Söhne"/>
              </a:rPr>
              <a:t>-Unauthorized users intercept or manipulate session data to gain unauthorized access.</a:t>
            </a:r>
          </a:p>
          <a:p>
            <a:pPr algn="l">
              <a:buFont typeface="+mj-lt"/>
              <a:buAutoNum type="arabicPeriod"/>
            </a:pPr>
            <a:r>
              <a:rPr lang="en-GB" b="1" i="0" dirty="0">
                <a:solidFill>
                  <a:schemeClr val="tx1"/>
                </a:solidFill>
                <a:effectLst/>
                <a:latin typeface="Söhne"/>
              </a:rPr>
              <a:t>Session Fixation:</a:t>
            </a:r>
            <a:endParaRPr lang="en-GB" b="0" i="0" dirty="0">
              <a:solidFill>
                <a:schemeClr val="tx1"/>
              </a:solidFill>
              <a:effectLst/>
              <a:latin typeface="Söhne"/>
            </a:endParaRPr>
          </a:p>
          <a:p>
            <a:pPr marL="457200" lvl="1" indent="0" algn="l">
              <a:buNone/>
            </a:pPr>
            <a:r>
              <a:rPr lang="en-GB" b="0" i="0" dirty="0">
                <a:solidFill>
                  <a:schemeClr val="tx1"/>
                </a:solidFill>
                <a:effectLst/>
                <a:latin typeface="Söhne"/>
              </a:rPr>
              <a:t>-Attackers force a user's session ID to a known value, enabling them to take control of the session.</a:t>
            </a:r>
          </a:p>
          <a:p>
            <a:pPr algn="l"/>
            <a:r>
              <a:rPr lang="en-GB" b="0" i="1" dirty="0">
                <a:solidFill>
                  <a:schemeClr val="tx1"/>
                </a:solidFill>
                <a:effectLst/>
                <a:latin typeface="Söhne"/>
              </a:rPr>
              <a:t>Best practices for secure session management:</a:t>
            </a:r>
            <a:endParaRPr lang="en-GB" b="0" i="0" dirty="0">
              <a:solidFill>
                <a:schemeClr val="tx1"/>
              </a:solidFill>
              <a:effectLst/>
              <a:latin typeface="Söhne"/>
            </a:endParaRPr>
          </a:p>
          <a:p>
            <a:pPr algn="l">
              <a:buFont typeface="Arial" panose="020B0604020202020204" pitchFamily="34" charset="0"/>
              <a:buChar char="•"/>
            </a:pPr>
            <a:r>
              <a:rPr lang="en-GB" b="1" i="0" dirty="0">
                <a:solidFill>
                  <a:schemeClr val="tx1"/>
                </a:solidFill>
                <a:effectLst/>
                <a:latin typeface="Söhne"/>
              </a:rPr>
              <a:t>Use HTTPS:</a:t>
            </a:r>
            <a:r>
              <a:rPr lang="en-GB" b="0" i="0" dirty="0">
                <a:solidFill>
                  <a:schemeClr val="tx1"/>
                </a:solidFill>
                <a:effectLst/>
                <a:latin typeface="Söhne"/>
              </a:rPr>
              <a:t> Encrypt communication to prevent data interception.</a:t>
            </a:r>
          </a:p>
          <a:p>
            <a:pPr algn="l">
              <a:buFont typeface="Arial" panose="020B0604020202020204" pitchFamily="34" charset="0"/>
              <a:buChar char="•"/>
            </a:pPr>
            <a:r>
              <a:rPr lang="en-GB" b="1" i="0" dirty="0">
                <a:solidFill>
                  <a:schemeClr val="tx1"/>
                </a:solidFill>
                <a:effectLst/>
                <a:latin typeface="Söhne"/>
              </a:rPr>
              <a:t>Session Expiry:</a:t>
            </a:r>
            <a:r>
              <a:rPr lang="en-GB" b="0" i="0" dirty="0">
                <a:solidFill>
                  <a:schemeClr val="tx1"/>
                </a:solidFill>
                <a:effectLst/>
                <a:latin typeface="Söhne"/>
              </a:rPr>
              <a:t> Implement short session lifetimes to reduce exposure.</a:t>
            </a:r>
          </a:p>
          <a:p>
            <a:pPr algn="l">
              <a:buFont typeface="Arial" panose="020B0604020202020204" pitchFamily="34" charset="0"/>
              <a:buChar char="•"/>
            </a:pPr>
            <a:r>
              <a:rPr lang="en-GB" b="1" i="0" dirty="0">
                <a:solidFill>
                  <a:schemeClr val="tx1"/>
                </a:solidFill>
                <a:effectLst/>
                <a:latin typeface="Söhne"/>
              </a:rPr>
              <a:t>Random Session IDs:</a:t>
            </a:r>
            <a:r>
              <a:rPr lang="en-GB" b="0" i="0" dirty="0">
                <a:solidFill>
                  <a:schemeClr val="tx1"/>
                </a:solidFill>
                <a:effectLst/>
                <a:latin typeface="Söhne"/>
              </a:rPr>
              <a:t> Generate unpredictable session IDs to thwart fixation attacks.</a:t>
            </a:r>
          </a:p>
          <a:p>
            <a:pPr algn="l">
              <a:buFont typeface="Arial" panose="020B0604020202020204" pitchFamily="34" charset="0"/>
              <a:buChar char="•"/>
            </a:pPr>
            <a:r>
              <a:rPr lang="en-GB" b="1" i="0" dirty="0">
                <a:solidFill>
                  <a:schemeClr val="tx1"/>
                </a:solidFill>
                <a:effectLst/>
                <a:latin typeface="Söhne"/>
              </a:rPr>
              <a:t>Session Regeneration:</a:t>
            </a:r>
            <a:r>
              <a:rPr lang="en-GB" b="0" i="0" dirty="0">
                <a:solidFill>
                  <a:schemeClr val="tx1"/>
                </a:solidFill>
                <a:effectLst/>
                <a:latin typeface="Söhne"/>
              </a:rPr>
              <a:t> Renew session IDs after successful login to prevent session hijacking.</a:t>
            </a:r>
          </a:p>
          <a:p>
            <a:endParaRPr lang="en-IN" dirty="0">
              <a:solidFill>
                <a:schemeClr val="tx1"/>
              </a:solidFill>
            </a:endParaRPr>
          </a:p>
        </p:txBody>
      </p:sp>
    </p:spTree>
    <p:extLst>
      <p:ext uri="{BB962C8B-B14F-4D97-AF65-F5344CB8AC3E}">
        <p14:creationId xmlns:p14="http://schemas.microsoft.com/office/powerpoint/2010/main" val="2588864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7A2A9-8055-B38B-A917-6F992F63B7DB}"/>
              </a:ext>
            </a:extLst>
          </p:cNvPr>
          <p:cNvSpPr>
            <a:spLocks noGrp="1"/>
          </p:cNvSpPr>
          <p:nvPr>
            <p:ph type="title"/>
          </p:nvPr>
        </p:nvSpPr>
        <p:spPr/>
        <p:txBody>
          <a:bodyPr>
            <a:normAutofit fontScale="90000"/>
          </a:bodyPr>
          <a:lstStyle/>
          <a:p>
            <a:r>
              <a:rPr lang="en-IN" b="1" i="0" dirty="0">
                <a:solidFill>
                  <a:schemeClr val="tx1"/>
                </a:solidFill>
                <a:effectLst/>
                <a:latin typeface="Söhne"/>
              </a:rPr>
              <a:t>What is Authorization?</a:t>
            </a:r>
            <a:br>
              <a:rPr lang="en-IN" b="1" i="0" dirty="0">
                <a:solidFill>
                  <a:schemeClr val="tx1"/>
                </a:solidFill>
                <a:effectLst/>
                <a:latin typeface="Söhne"/>
              </a:rPr>
            </a:br>
            <a:endParaRPr lang="en-IN" dirty="0">
              <a:solidFill>
                <a:schemeClr val="tx1"/>
              </a:solidFill>
            </a:endParaRPr>
          </a:p>
        </p:txBody>
      </p:sp>
      <p:sp>
        <p:nvSpPr>
          <p:cNvPr id="3" name="Content Placeholder 2">
            <a:extLst>
              <a:ext uri="{FF2B5EF4-FFF2-40B4-BE49-F238E27FC236}">
                <a16:creationId xmlns:a16="http://schemas.microsoft.com/office/drawing/2014/main" id="{E08A895F-C005-B8E0-19F6-DF4B7BCF7F7B}"/>
              </a:ext>
            </a:extLst>
          </p:cNvPr>
          <p:cNvSpPr>
            <a:spLocks noGrp="1"/>
          </p:cNvSpPr>
          <p:nvPr>
            <p:ph idx="1"/>
          </p:nvPr>
        </p:nvSpPr>
        <p:spPr>
          <a:xfrm>
            <a:off x="838200" y="1241571"/>
            <a:ext cx="10515600" cy="4935392"/>
          </a:xfrm>
        </p:spPr>
        <p:txBody>
          <a:bodyPr>
            <a:normAutofit/>
          </a:bodyPr>
          <a:lstStyle/>
          <a:p>
            <a:pPr algn="l"/>
            <a:r>
              <a:rPr lang="en-GB" b="0" i="1" dirty="0">
                <a:solidFill>
                  <a:schemeClr val="tx1"/>
                </a:solidFill>
                <a:effectLst/>
                <a:latin typeface="Söhne"/>
              </a:rPr>
              <a:t>Definition and distinction from authentication:</a:t>
            </a:r>
            <a:endParaRPr lang="en-GB" b="0" i="0" dirty="0">
              <a:solidFill>
                <a:schemeClr val="tx1"/>
              </a:solidFill>
              <a:effectLst/>
              <a:latin typeface="Söhne"/>
            </a:endParaRPr>
          </a:p>
          <a:p>
            <a:pPr algn="l">
              <a:buFont typeface="Arial" panose="020B0604020202020204" pitchFamily="34" charset="0"/>
              <a:buChar char="•"/>
            </a:pPr>
            <a:r>
              <a:rPr lang="en-GB" b="1" i="0" dirty="0">
                <a:solidFill>
                  <a:schemeClr val="tx1"/>
                </a:solidFill>
                <a:effectLst/>
                <a:latin typeface="Söhne"/>
              </a:rPr>
              <a:t>Definition:</a:t>
            </a:r>
            <a:r>
              <a:rPr lang="en-GB" b="0" i="0" dirty="0">
                <a:solidFill>
                  <a:schemeClr val="tx1"/>
                </a:solidFill>
                <a:effectLst/>
                <a:latin typeface="Söhne"/>
              </a:rPr>
              <a:t> Authorization is the process of determining what actions or resources a user is allowed to access based on their authenticated identity.</a:t>
            </a:r>
          </a:p>
          <a:p>
            <a:pPr algn="l">
              <a:buFont typeface="Arial" panose="020B0604020202020204" pitchFamily="34" charset="0"/>
              <a:buChar char="•"/>
            </a:pPr>
            <a:r>
              <a:rPr lang="en-GB" b="1" i="0" dirty="0">
                <a:solidFill>
                  <a:schemeClr val="tx1"/>
                </a:solidFill>
                <a:effectLst/>
                <a:latin typeface="Söhne"/>
              </a:rPr>
              <a:t>Distinction from Authentication:</a:t>
            </a:r>
            <a:r>
              <a:rPr lang="en-GB" b="0" i="0" dirty="0">
                <a:solidFill>
                  <a:schemeClr val="tx1"/>
                </a:solidFill>
                <a:effectLst/>
                <a:latin typeface="Söhne"/>
              </a:rPr>
              <a:t> While authentication verifies the user's identity, authorization dictates what the authenticated user can do within the application.</a:t>
            </a:r>
          </a:p>
          <a:p>
            <a:pPr algn="l"/>
            <a:r>
              <a:rPr lang="en-GB" b="0" i="1" dirty="0">
                <a:solidFill>
                  <a:schemeClr val="tx1"/>
                </a:solidFill>
                <a:effectLst/>
                <a:latin typeface="Söhne"/>
              </a:rPr>
              <a:t>Role-Based Access Control (RBAC) and other models:</a:t>
            </a:r>
            <a:endParaRPr lang="en-GB" b="0" i="0" dirty="0">
              <a:solidFill>
                <a:schemeClr val="tx1"/>
              </a:solidFill>
              <a:effectLst/>
              <a:latin typeface="Söhne"/>
            </a:endParaRPr>
          </a:p>
          <a:p>
            <a:pPr algn="l">
              <a:buFont typeface="Arial" panose="020B0604020202020204" pitchFamily="34" charset="0"/>
              <a:buChar char="•"/>
            </a:pPr>
            <a:r>
              <a:rPr lang="en-GB" b="1" i="0" dirty="0">
                <a:solidFill>
                  <a:schemeClr val="tx1"/>
                </a:solidFill>
                <a:effectLst/>
                <a:latin typeface="Söhne"/>
              </a:rPr>
              <a:t>Role-Based Access Control (RBAC):</a:t>
            </a:r>
            <a:endParaRPr lang="en-GB" b="0" i="0" dirty="0">
              <a:solidFill>
                <a:schemeClr val="tx1"/>
              </a:solidFill>
              <a:effectLst/>
              <a:latin typeface="Söhne"/>
            </a:endParaRPr>
          </a:p>
          <a:p>
            <a:pPr marL="742950" lvl="1" indent="-285750" algn="l">
              <a:buFont typeface="Arial" panose="020B0604020202020204" pitchFamily="34" charset="0"/>
              <a:buChar char="•"/>
            </a:pPr>
            <a:r>
              <a:rPr lang="en-GB" b="0" i="0" dirty="0">
                <a:solidFill>
                  <a:schemeClr val="tx1"/>
                </a:solidFill>
                <a:effectLst/>
                <a:latin typeface="Söhne"/>
              </a:rPr>
              <a:t>Assigns roles to users, and access permissions are associated with these roles.</a:t>
            </a:r>
          </a:p>
          <a:p>
            <a:pPr marL="742950" lvl="1" indent="-285750" algn="l">
              <a:buFont typeface="Arial" panose="020B0604020202020204" pitchFamily="34" charset="0"/>
              <a:buChar char="•"/>
            </a:pPr>
            <a:r>
              <a:rPr lang="en-GB" b="0" i="0" dirty="0">
                <a:solidFill>
                  <a:schemeClr val="tx1"/>
                </a:solidFill>
                <a:effectLst/>
                <a:latin typeface="Söhne"/>
              </a:rPr>
              <a:t>Simplifies access management by grouping users with similar responsibilities.</a:t>
            </a:r>
          </a:p>
          <a:p>
            <a:pPr algn="l">
              <a:buFont typeface="Arial" panose="020B0604020202020204" pitchFamily="34" charset="0"/>
              <a:buChar char="•"/>
            </a:pPr>
            <a:r>
              <a:rPr lang="en-GB" b="1" i="0" dirty="0">
                <a:solidFill>
                  <a:schemeClr val="tx1"/>
                </a:solidFill>
                <a:effectLst/>
                <a:latin typeface="Söhne"/>
              </a:rPr>
              <a:t>Attribute-Based Access Control (ABAC):</a:t>
            </a:r>
            <a:endParaRPr lang="en-GB" b="0" i="0" dirty="0">
              <a:solidFill>
                <a:schemeClr val="tx1"/>
              </a:solidFill>
              <a:effectLst/>
              <a:latin typeface="Söhne"/>
            </a:endParaRPr>
          </a:p>
          <a:p>
            <a:pPr marL="742950" lvl="1" indent="-285750" algn="l">
              <a:buFont typeface="Arial" panose="020B0604020202020204" pitchFamily="34" charset="0"/>
              <a:buChar char="•"/>
            </a:pPr>
            <a:r>
              <a:rPr lang="en-GB" b="0" i="0" dirty="0">
                <a:solidFill>
                  <a:schemeClr val="tx1"/>
                </a:solidFill>
                <a:effectLst/>
                <a:latin typeface="Söhne"/>
              </a:rPr>
              <a:t>Decisions based on attributes like user characteristics, environment conditions, or resource properties.</a:t>
            </a:r>
          </a:p>
          <a:p>
            <a:pPr marL="742950" lvl="1" indent="-285750" algn="l">
              <a:buFont typeface="Arial" panose="020B0604020202020204" pitchFamily="34" charset="0"/>
              <a:buChar char="•"/>
            </a:pPr>
            <a:r>
              <a:rPr lang="en-GB" b="0" i="0" dirty="0">
                <a:solidFill>
                  <a:schemeClr val="tx1"/>
                </a:solidFill>
                <a:effectLst/>
                <a:latin typeface="Söhne"/>
              </a:rPr>
              <a:t>Offers fine-grained control over access.</a:t>
            </a:r>
          </a:p>
          <a:p>
            <a:endParaRPr lang="en-IN" dirty="0">
              <a:solidFill>
                <a:schemeClr val="tx1"/>
              </a:solidFill>
            </a:endParaRPr>
          </a:p>
        </p:txBody>
      </p:sp>
    </p:spTree>
    <p:extLst>
      <p:ext uri="{BB962C8B-B14F-4D97-AF65-F5344CB8AC3E}">
        <p14:creationId xmlns:p14="http://schemas.microsoft.com/office/powerpoint/2010/main" val="1821590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7A2A9-8055-B38B-A917-6F992F63B7DB}"/>
              </a:ext>
            </a:extLst>
          </p:cNvPr>
          <p:cNvSpPr>
            <a:spLocks noGrp="1"/>
          </p:cNvSpPr>
          <p:nvPr>
            <p:ph type="title"/>
          </p:nvPr>
        </p:nvSpPr>
        <p:spPr/>
        <p:txBody>
          <a:bodyPr>
            <a:normAutofit fontScale="90000"/>
          </a:bodyPr>
          <a:lstStyle/>
          <a:p>
            <a:r>
              <a:rPr lang="en-IN" b="1" i="0" dirty="0">
                <a:solidFill>
                  <a:schemeClr val="tx1"/>
                </a:solidFill>
                <a:effectLst/>
                <a:latin typeface="Söhne"/>
              </a:rPr>
              <a:t>Implementing Authorization</a:t>
            </a:r>
            <a:br>
              <a:rPr lang="en-IN" b="1" i="0" dirty="0">
                <a:solidFill>
                  <a:schemeClr val="tx1"/>
                </a:solidFill>
                <a:effectLst/>
                <a:latin typeface="Söhne"/>
              </a:rPr>
            </a:br>
            <a:endParaRPr lang="en-IN" dirty="0">
              <a:solidFill>
                <a:schemeClr val="tx1"/>
              </a:solidFill>
            </a:endParaRPr>
          </a:p>
        </p:txBody>
      </p:sp>
      <p:sp>
        <p:nvSpPr>
          <p:cNvPr id="3" name="Content Placeholder 2">
            <a:extLst>
              <a:ext uri="{FF2B5EF4-FFF2-40B4-BE49-F238E27FC236}">
                <a16:creationId xmlns:a16="http://schemas.microsoft.com/office/drawing/2014/main" id="{E08A895F-C005-B8E0-19F6-DF4B7BCF7F7B}"/>
              </a:ext>
            </a:extLst>
          </p:cNvPr>
          <p:cNvSpPr>
            <a:spLocks noGrp="1"/>
          </p:cNvSpPr>
          <p:nvPr>
            <p:ph idx="1"/>
          </p:nvPr>
        </p:nvSpPr>
        <p:spPr>
          <a:xfrm>
            <a:off x="838200" y="1317072"/>
            <a:ext cx="10515600" cy="4859891"/>
          </a:xfrm>
        </p:spPr>
        <p:txBody>
          <a:bodyPr>
            <a:normAutofit/>
          </a:bodyPr>
          <a:lstStyle/>
          <a:p>
            <a:pPr algn="l"/>
            <a:r>
              <a:rPr lang="en-GB" b="0" i="1" dirty="0">
                <a:solidFill>
                  <a:schemeClr val="tx1"/>
                </a:solidFill>
                <a:effectLst/>
                <a:latin typeface="Söhne"/>
              </a:rPr>
              <a:t>Examples of authorization checks in web applications:</a:t>
            </a:r>
            <a:endParaRPr lang="en-GB" b="0" i="0" dirty="0">
              <a:solidFill>
                <a:schemeClr val="tx1"/>
              </a:solidFill>
              <a:effectLst/>
              <a:latin typeface="Söhne"/>
            </a:endParaRPr>
          </a:p>
          <a:p>
            <a:pPr algn="l">
              <a:buFont typeface="+mj-lt"/>
              <a:buAutoNum type="arabicPeriod"/>
            </a:pPr>
            <a:r>
              <a:rPr lang="en-GB" b="1" i="0" dirty="0">
                <a:solidFill>
                  <a:schemeClr val="tx1"/>
                </a:solidFill>
                <a:effectLst/>
                <a:latin typeface="Söhne"/>
              </a:rPr>
              <a:t>Role-Based Authorization:</a:t>
            </a:r>
            <a:endParaRPr lang="en-GB" b="0" i="0" dirty="0">
              <a:solidFill>
                <a:schemeClr val="tx1"/>
              </a:solidFill>
              <a:effectLst/>
              <a:latin typeface="Söhne"/>
            </a:endParaRPr>
          </a:p>
          <a:p>
            <a:pPr marL="457200" lvl="1" indent="0" algn="l">
              <a:buNone/>
            </a:pPr>
            <a:r>
              <a:rPr lang="en-GB" b="0" i="0" dirty="0">
                <a:solidFill>
                  <a:schemeClr val="tx1"/>
                </a:solidFill>
                <a:effectLst/>
                <a:latin typeface="Söhne"/>
              </a:rPr>
              <a:t>-Users with the "Admin" role can access admin functionalities.</a:t>
            </a:r>
          </a:p>
          <a:p>
            <a:pPr algn="l">
              <a:buFont typeface="+mj-lt"/>
              <a:buAutoNum type="arabicPeriod"/>
            </a:pPr>
            <a:r>
              <a:rPr lang="en-GB" b="1" i="0" dirty="0">
                <a:solidFill>
                  <a:schemeClr val="tx1"/>
                </a:solidFill>
                <a:effectLst/>
                <a:latin typeface="Söhne"/>
              </a:rPr>
              <a:t>Resource-Based Authorization:</a:t>
            </a:r>
            <a:endParaRPr lang="en-GB" b="0" i="0" dirty="0">
              <a:solidFill>
                <a:schemeClr val="tx1"/>
              </a:solidFill>
              <a:effectLst/>
              <a:latin typeface="Söhne"/>
            </a:endParaRPr>
          </a:p>
          <a:p>
            <a:pPr marL="457200" lvl="1" indent="0" algn="l">
              <a:buNone/>
            </a:pPr>
            <a:r>
              <a:rPr lang="en-GB" b="0" i="0" dirty="0">
                <a:solidFill>
                  <a:schemeClr val="tx1"/>
                </a:solidFill>
                <a:effectLst/>
                <a:latin typeface="Söhne"/>
              </a:rPr>
              <a:t>-Specific users can access particular resources (access on </a:t>
            </a:r>
            <a:r>
              <a:rPr lang="en-GB" b="0" i="0">
                <a:solidFill>
                  <a:schemeClr val="tx1"/>
                </a:solidFill>
                <a:effectLst/>
                <a:latin typeface="Söhne"/>
              </a:rPr>
              <a:t>API endpoints etc.)</a:t>
            </a:r>
            <a:endParaRPr lang="en-IN" dirty="0">
              <a:solidFill>
                <a:schemeClr val="tx1"/>
              </a:solidFill>
            </a:endParaRPr>
          </a:p>
        </p:txBody>
      </p:sp>
    </p:spTree>
    <p:extLst>
      <p:ext uri="{BB962C8B-B14F-4D97-AF65-F5344CB8AC3E}">
        <p14:creationId xmlns:p14="http://schemas.microsoft.com/office/powerpoint/2010/main" val="438759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7A2A9-8055-B38B-A917-6F992F63B7DB}"/>
              </a:ext>
            </a:extLst>
          </p:cNvPr>
          <p:cNvSpPr>
            <a:spLocks noGrp="1"/>
          </p:cNvSpPr>
          <p:nvPr>
            <p:ph type="title"/>
          </p:nvPr>
        </p:nvSpPr>
        <p:spPr/>
        <p:txBody>
          <a:bodyPr>
            <a:normAutofit fontScale="90000"/>
          </a:bodyPr>
          <a:lstStyle/>
          <a:p>
            <a:r>
              <a:rPr lang="en-IN" b="1" i="0" dirty="0">
                <a:solidFill>
                  <a:schemeClr val="tx1"/>
                </a:solidFill>
                <a:effectLst/>
                <a:latin typeface="Söhne"/>
              </a:rPr>
              <a:t>Integrating Authentication and Authorization</a:t>
            </a:r>
            <a:br>
              <a:rPr lang="en-IN" b="1" i="0" dirty="0">
                <a:solidFill>
                  <a:schemeClr val="tx1"/>
                </a:solidFill>
                <a:effectLst/>
                <a:latin typeface="Söhne"/>
              </a:rPr>
            </a:br>
            <a:endParaRPr lang="en-IN" dirty="0">
              <a:solidFill>
                <a:schemeClr val="tx1"/>
              </a:solidFill>
            </a:endParaRPr>
          </a:p>
        </p:txBody>
      </p:sp>
      <p:sp>
        <p:nvSpPr>
          <p:cNvPr id="3" name="Content Placeholder 2">
            <a:extLst>
              <a:ext uri="{FF2B5EF4-FFF2-40B4-BE49-F238E27FC236}">
                <a16:creationId xmlns:a16="http://schemas.microsoft.com/office/drawing/2014/main" id="{E08A895F-C005-B8E0-19F6-DF4B7BCF7F7B}"/>
              </a:ext>
            </a:extLst>
          </p:cNvPr>
          <p:cNvSpPr>
            <a:spLocks noGrp="1"/>
          </p:cNvSpPr>
          <p:nvPr>
            <p:ph idx="1"/>
          </p:nvPr>
        </p:nvSpPr>
        <p:spPr>
          <a:xfrm>
            <a:off x="838200" y="1442906"/>
            <a:ext cx="10515600" cy="4734057"/>
          </a:xfrm>
        </p:spPr>
        <p:txBody>
          <a:bodyPr/>
          <a:lstStyle/>
          <a:p>
            <a:pPr algn="l"/>
            <a:r>
              <a:rPr lang="en-GB" b="0" i="1" dirty="0">
                <a:solidFill>
                  <a:schemeClr val="tx1"/>
                </a:solidFill>
                <a:effectLst/>
                <a:latin typeface="Söhne"/>
              </a:rPr>
              <a:t>How authentication and authorization work together:</a:t>
            </a:r>
          </a:p>
          <a:p>
            <a:pPr algn="l">
              <a:buFont typeface="+mj-lt"/>
              <a:buAutoNum type="arabicPeriod"/>
            </a:pPr>
            <a:r>
              <a:rPr lang="en-GB" sz="1800" b="1" i="0" dirty="0">
                <a:solidFill>
                  <a:schemeClr val="tx1"/>
                </a:solidFill>
                <a:effectLst/>
                <a:latin typeface="Söhne"/>
              </a:rPr>
              <a:t>Authentication:</a:t>
            </a:r>
            <a:endParaRPr lang="en-GB" sz="1800" b="0" i="0" dirty="0">
              <a:solidFill>
                <a:schemeClr val="tx1"/>
              </a:solidFill>
              <a:effectLst/>
              <a:latin typeface="Söhne"/>
            </a:endParaRPr>
          </a:p>
          <a:p>
            <a:pPr marL="457200" lvl="1" indent="0" algn="l">
              <a:buNone/>
            </a:pPr>
            <a:r>
              <a:rPr lang="en-GB" sz="1600" b="0" i="0" dirty="0">
                <a:solidFill>
                  <a:schemeClr val="tx1"/>
                </a:solidFill>
                <a:effectLst/>
                <a:latin typeface="Söhne"/>
              </a:rPr>
              <a:t>-Verify the user's identity through login credentials or other factors.</a:t>
            </a:r>
          </a:p>
          <a:p>
            <a:pPr algn="l">
              <a:buFont typeface="+mj-lt"/>
              <a:buAutoNum type="arabicPeriod"/>
            </a:pPr>
            <a:r>
              <a:rPr lang="en-GB" sz="1800" b="1" i="0" dirty="0">
                <a:solidFill>
                  <a:schemeClr val="tx1"/>
                </a:solidFill>
                <a:effectLst/>
                <a:latin typeface="Söhne"/>
              </a:rPr>
              <a:t>Authorization:</a:t>
            </a:r>
            <a:endParaRPr lang="en-GB" sz="1800" b="0" i="0" dirty="0">
              <a:solidFill>
                <a:schemeClr val="tx1"/>
              </a:solidFill>
              <a:effectLst/>
              <a:latin typeface="Söhne"/>
            </a:endParaRPr>
          </a:p>
          <a:p>
            <a:pPr marL="457200" lvl="1" indent="0" algn="l">
              <a:buNone/>
            </a:pPr>
            <a:r>
              <a:rPr lang="en-GB" sz="1600" b="0" i="0" dirty="0">
                <a:solidFill>
                  <a:schemeClr val="tx1"/>
                </a:solidFill>
                <a:effectLst/>
                <a:latin typeface="Söhne"/>
              </a:rPr>
              <a:t>-Based on the authenticated identity, grant or deny access to specific resources </a:t>
            </a:r>
            <a:r>
              <a:rPr lang="en-GB" sz="1600" dirty="0">
                <a:solidFill>
                  <a:schemeClr val="tx1"/>
                </a:solidFill>
                <a:latin typeface="Söhne"/>
              </a:rPr>
              <a:t>or actions.</a:t>
            </a:r>
          </a:p>
          <a:p>
            <a:pPr algn="l"/>
            <a:endParaRPr lang="en-GB" b="0" i="0" dirty="0">
              <a:solidFill>
                <a:schemeClr val="tx1"/>
              </a:solidFill>
              <a:effectLst/>
              <a:latin typeface="Söhne"/>
            </a:endParaRPr>
          </a:p>
          <a:p>
            <a:endParaRPr lang="en-IN" dirty="0">
              <a:solidFill>
                <a:schemeClr val="tx1"/>
              </a:solidFill>
            </a:endParaRPr>
          </a:p>
        </p:txBody>
      </p:sp>
      <p:pic>
        <p:nvPicPr>
          <p:cNvPr id="5" name="Picture 4">
            <a:extLst>
              <a:ext uri="{FF2B5EF4-FFF2-40B4-BE49-F238E27FC236}">
                <a16:creationId xmlns:a16="http://schemas.microsoft.com/office/drawing/2014/main" id="{A09A3212-F465-C5CD-FC09-E3CD33C3B4F4}"/>
              </a:ext>
            </a:extLst>
          </p:cNvPr>
          <p:cNvPicPr>
            <a:picLocks noChangeAspect="1"/>
          </p:cNvPicPr>
          <p:nvPr/>
        </p:nvPicPr>
        <p:blipFill>
          <a:blip r:embed="rId2"/>
          <a:stretch>
            <a:fillRect/>
          </a:stretch>
        </p:blipFill>
        <p:spPr>
          <a:xfrm>
            <a:off x="996752" y="3310593"/>
            <a:ext cx="4892410" cy="2804982"/>
          </a:xfrm>
          <a:prstGeom prst="rect">
            <a:avLst/>
          </a:prstGeom>
        </p:spPr>
      </p:pic>
      <p:pic>
        <p:nvPicPr>
          <p:cNvPr id="7" name="Picture 6">
            <a:extLst>
              <a:ext uri="{FF2B5EF4-FFF2-40B4-BE49-F238E27FC236}">
                <a16:creationId xmlns:a16="http://schemas.microsoft.com/office/drawing/2014/main" id="{00EE6805-D7E3-4AF0-2F7A-F35E4FBBA292}"/>
              </a:ext>
            </a:extLst>
          </p:cNvPr>
          <p:cNvPicPr>
            <a:picLocks noChangeAspect="1"/>
          </p:cNvPicPr>
          <p:nvPr/>
        </p:nvPicPr>
        <p:blipFill>
          <a:blip r:embed="rId3"/>
          <a:stretch>
            <a:fillRect/>
          </a:stretch>
        </p:blipFill>
        <p:spPr>
          <a:xfrm>
            <a:off x="6085175" y="3310593"/>
            <a:ext cx="5072611" cy="2804982"/>
          </a:xfrm>
          <a:prstGeom prst="rect">
            <a:avLst/>
          </a:prstGeom>
        </p:spPr>
      </p:pic>
    </p:spTree>
    <p:extLst>
      <p:ext uri="{BB962C8B-B14F-4D97-AF65-F5344CB8AC3E}">
        <p14:creationId xmlns:p14="http://schemas.microsoft.com/office/powerpoint/2010/main" val="2118877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7A2A9-8055-B38B-A917-6F992F63B7DB}"/>
              </a:ext>
            </a:extLst>
          </p:cNvPr>
          <p:cNvSpPr>
            <a:spLocks noGrp="1"/>
          </p:cNvSpPr>
          <p:nvPr>
            <p:ph type="title"/>
          </p:nvPr>
        </p:nvSpPr>
        <p:spPr/>
        <p:txBody>
          <a:bodyPr>
            <a:normAutofit fontScale="90000"/>
          </a:bodyPr>
          <a:lstStyle/>
          <a:p>
            <a:r>
              <a:rPr lang="en-IN" b="1" i="0" dirty="0">
                <a:effectLst/>
                <a:latin typeface="Söhne"/>
              </a:rPr>
              <a:t>Example</a:t>
            </a:r>
            <a:br>
              <a:rPr lang="en-IN" b="1" i="0" dirty="0">
                <a:effectLst/>
                <a:latin typeface="Söhne"/>
              </a:rPr>
            </a:br>
            <a:endParaRPr lang="en-IN" dirty="0"/>
          </a:p>
        </p:txBody>
      </p:sp>
      <p:sp>
        <p:nvSpPr>
          <p:cNvPr id="3" name="Content Placeholder 2">
            <a:extLst>
              <a:ext uri="{FF2B5EF4-FFF2-40B4-BE49-F238E27FC236}">
                <a16:creationId xmlns:a16="http://schemas.microsoft.com/office/drawing/2014/main" id="{E08A895F-C005-B8E0-19F6-DF4B7BCF7F7B}"/>
              </a:ext>
            </a:extLst>
          </p:cNvPr>
          <p:cNvSpPr>
            <a:spLocks noGrp="1"/>
          </p:cNvSpPr>
          <p:nvPr>
            <p:ph idx="1"/>
          </p:nvPr>
        </p:nvSpPr>
        <p:spPr>
          <a:xfrm>
            <a:off x="713064" y="1166071"/>
            <a:ext cx="10640736" cy="5010892"/>
          </a:xfrm>
        </p:spPr>
        <p:txBody>
          <a:bodyPr>
            <a:normAutofit lnSpcReduction="10000"/>
          </a:bodyPr>
          <a:lstStyle/>
          <a:p>
            <a:pPr marL="36900" indent="0" algn="l">
              <a:buNone/>
            </a:pPr>
            <a:r>
              <a:rPr lang="en-GB" sz="1100" i="1" dirty="0">
                <a:solidFill>
                  <a:schemeClr val="tx1"/>
                </a:solidFill>
                <a:effectLst/>
                <a:latin typeface="Söhne"/>
              </a:rPr>
              <a:t>Try out the code at </a:t>
            </a:r>
            <a:r>
              <a:rPr lang="en-GB" sz="1100" i="1" dirty="0">
                <a:solidFill>
                  <a:schemeClr val="tx1"/>
                </a:solidFill>
                <a:effectLst/>
                <a:latin typeface="Söhne"/>
                <a:hlinkClick r:id="rId2"/>
              </a:rPr>
              <a:t>https://github.com/microsoft/PowerApps-Samples/blob/master/dataverse/webapi/C%23-NETx/App.cs</a:t>
            </a:r>
            <a:r>
              <a:rPr lang="en-GB" sz="1100" i="1" dirty="0">
                <a:solidFill>
                  <a:schemeClr val="tx1"/>
                </a:solidFill>
                <a:effectLst/>
                <a:latin typeface="Söhne"/>
              </a:rPr>
              <a:t> </a:t>
            </a:r>
            <a:r>
              <a:rPr lang="en-GB" sz="1100" b="0" i="1" dirty="0">
                <a:solidFill>
                  <a:schemeClr val="tx1"/>
                </a:solidFill>
                <a:effectLst/>
                <a:latin typeface="Söhne"/>
              </a:rPr>
              <a:t>:</a:t>
            </a:r>
            <a:endParaRPr lang="en-GB" sz="1100" b="0" dirty="0">
              <a:solidFill>
                <a:srgbClr val="CCCCCC"/>
              </a:solidFill>
              <a:effectLst/>
              <a:latin typeface="Consolas" panose="020B0609020204030204" pitchFamily="49" charset="0"/>
            </a:endParaRPr>
          </a:p>
          <a:p>
            <a:pPr marL="36900" indent="0">
              <a:buNone/>
            </a:pPr>
            <a:r>
              <a:rPr lang="en-GB" sz="1200" b="0" dirty="0">
                <a:solidFill>
                  <a:srgbClr val="CCCCCC"/>
                </a:solidFill>
                <a:effectLst/>
                <a:latin typeface="Consolas" panose="020B0609020204030204" pitchFamily="49" charset="0"/>
              </a:rPr>
              <a:t>Here are key points related to session management in this code:</a:t>
            </a:r>
            <a:br>
              <a:rPr lang="en-GB" sz="1200" b="0" dirty="0">
                <a:solidFill>
                  <a:srgbClr val="CCCCCC"/>
                </a:solidFill>
                <a:effectLst/>
                <a:latin typeface="Consolas" panose="020B0609020204030204" pitchFamily="49" charset="0"/>
              </a:rPr>
            </a:br>
            <a:r>
              <a:rPr lang="en-GB" sz="1200" b="1" dirty="0">
                <a:solidFill>
                  <a:srgbClr val="569CD6"/>
                </a:solidFill>
                <a:effectLst/>
                <a:latin typeface="Consolas" panose="020B0609020204030204" pitchFamily="49" charset="0"/>
              </a:rPr>
              <a:t>Token Lifecycle Management:</a:t>
            </a:r>
          </a:p>
          <a:p>
            <a:pPr marL="36900" indent="0">
              <a:buNone/>
            </a:pPr>
            <a:r>
              <a:rPr lang="en-GB" sz="1200" b="0" dirty="0">
                <a:solidFill>
                  <a:srgbClr val="6796E6"/>
                </a:solidFill>
                <a:effectLst/>
                <a:latin typeface="Consolas" panose="020B0609020204030204" pitchFamily="49" charset="0"/>
              </a:rPr>
              <a:t>-</a:t>
            </a:r>
            <a:r>
              <a:rPr lang="en-GB" sz="1200" b="0" dirty="0">
                <a:solidFill>
                  <a:srgbClr val="CCCCCC"/>
                </a:solidFill>
                <a:effectLst/>
                <a:latin typeface="Consolas" panose="020B0609020204030204" pitchFamily="49" charset="0"/>
              </a:rPr>
              <a:t> The code handles the acquisition of OAuth tokens using various methods, including silent token acquisition, username/password flow, and interactive login.</a:t>
            </a:r>
          </a:p>
          <a:p>
            <a:pPr marL="36900" indent="0">
              <a:buNone/>
            </a:pPr>
            <a:r>
              <a:rPr lang="en-GB" sz="1200" b="0" dirty="0">
                <a:solidFill>
                  <a:srgbClr val="6796E6"/>
                </a:solidFill>
                <a:effectLst/>
                <a:latin typeface="Consolas" panose="020B0609020204030204" pitchFamily="49" charset="0"/>
              </a:rPr>
              <a:t>-</a:t>
            </a:r>
            <a:r>
              <a:rPr lang="en-GB" sz="1200" b="0" dirty="0">
                <a:solidFill>
                  <a:srgbClr val="CCCCCC"/>
                </a:solidFill>
                <a:effectLst/>
                <a:latin typeface="Consolas" panose="020B0609020204030204" pitchFamily="49" charset="0"/>
              </a:rPr>
              <a:t> It checks for existing accounts and attempts to acquire tokens silently. If silent acquisition fails or there are no existing accounts, it uses other methods to obtain a new token.</a:t>
            </a:r>
          </a:p>
          <a:p>
            <a:pPr marL="36900" indent="0">
              <a:buNone/>
            </a:pPr>
            <a:br>
              <a:rPr lang="en-GB" sz="1200" b="0" dirty="0">
                <a:solidFill>
                  <a:srgbClr val="CCCCCC"/>
                </a:solidFill>
                <a:effectLst/>
                <a:latin typeface="Consolas" panose="020B0609020204030204" pitchFamily="49" charset="0"/>
              </a:rPr>
            </a:br>
            <a:r>
              <a:rPr lang="en-GB" sz="1200" b="1" dirty="0">
                <a:solidFill>
                  <a:srgbClr val="569CD6"/>
                </a:solidFill>
                <a:effectLst/>
                <a:latin typeface="Consolas" panose="020B0609020204030204" pitchFamily="49" charset="0"/>
              </a:rPr>
              <a:t>Token Expiry Handling:</a:t>
            </a:r>
            <a:br>
              <a:rPr lang="en-GB" sz="1200" b="0" dirty="0">
                <a:solidFill>
                  <a:srgbClr val="CCCCCC"/>
                </a:solidFill>
                <a:effectLst/>
                <a:latin typeface="Consolas" panose="020B0609020204030204" pitchFamily="49" charset="0"/>
              </a:rPr>
            </a:br>
            <a:r>
              <a:rPr lang="en-GB" sz="1200" b="0" dirty="0">
                <a:solidFill>
                  <a:srgbClr val="6796E6"/>
                </a:solidFill>
                <a:effectLst/>
                <a:latin typeface="Consolas" panose="020B0609020204030204" pitchFamily="49" charset="0"/>
              </a:rPr>
              <a:t>-</a:t>
            </a:r>
            <a:r>
              <a:rPr lang="en-GB" sz="1200" b="0" dirty="0">
                <a:solidFill>
                  <a:srgbClr val="CCCCCC"/>
                </a:solidFill>
                <a:effectLst/>
                <a:latin typeface="Consolas" panose="020B0609020204030204" pitchFamily="49" charset="0"/>
              </a:rPr>
              <a:t> The code is designed to handle scenarios where the cached token is expired or not available, triggering the acquisition of a new token.</a:t>
            </a:r>
          </a:p>
          <a:p>
            <a:pPr marL="36900" indent="0">
              <a:buNone/>
            </a:pPr>
            <a:br>
              <a:rPr lang="en-GB" sz="1200" b="0" dirty="0">
                <a:solidFill>
                  <a:srgbClr val="CCCCCC"/>
                </a:solidFill>
                <a:effectLst/>
                <a:latin typeface="Consolas" panose="020B0609020204030204" pitchFamily="49" charset="0"/>
              </a:rPr>
            </a:br>
            <a:r>
              <a:rPr lang="en-GB" sz="1200" b="1" dirty="0">
                <a:solidFill>
                  <a:srgbClr val="569CD6"/>
                </a:solidFill>
                <a:effectLst/>
                <a:latin typeface="Consolas" panose="020B0609020204030204" pitchFamily="49" charset="0"/>
              </a:rPr>
              <a:t>Access Token Usage:</a:t>
            </a:r>
            <a:br>
              <a:rPr lang="en-GB" sz="1200" b="0" dirty="0">
                <a:solidFill>
                  <a:srgbClr val="CCCCCC"/>
                </a:solidFill>
                <a:effectLst/>
                <a:latin typeface="Consolas" panose="020B0609020204030204" pitchFamily="49" charset="0"/>
              </a:rPr>
            </a:br>
            <a:r>
              <a:rPr lang="en-GB" sz="1200" b="0" dirty="0">
                <a:solidFill>
                  <a:srgbClr val="6796E6"/>
                </a:solidFill>
                <a:effectLst/>
                <a:latin typeface="Consolas" panose="020B0609020204030204" pitchFamily="49" charset="0"/>
              </a:rPr>
              <a:t>-</a:t>
            </a:r>
            <a:r>
              <a:rPr lang="en-GB" sz="1200" b="0" dirty="0">
                <a:solidFill>
                  <a:srgbClr val="CCCCCC"/>
                </a:solidFill>
                <a:effectLst/>
                <a:latin typeface="Consolas" panose="020B0609020204030204" pitchFamily="49" charset="0"/>
              </a:rPr>
              <a:t> The acquired OAuth token is used to authenticate requests to the Dynamics 365 CE Web API.</a:t>
            </a:r>
          </a:p>
          <a:p>
            <a:pPr marL="36900" indent="0">
              <a:buNone/>
            </a:pPr>
            <a:br>
              <a:rPr lang="en-GB" sz="1200" b="0" dirty="0">
                <a:solidFill>
                  <a:srgbClr val="CCCCCC"/>
                </a:solidFill>
                <a:effectLst/>
                <a:latin typeface="Consolas" panose="020B0609020204030204" pitchFamily="49" charset="0"/>
              </a:rPr>
            </a:br>
            <a:r>
              <a:rPr lang="en-GB" sz="1200" b="1" dirty="0">
                <a:solidFill>
                  <a:srgbClr val="569CD6"/>
                </a:solidFill>
                <a:effectLst/>
                <a:latin typeface="Consolas" panose="020B0609020204030204" pitchFamily="49" charset="0"/>
              </a:rPr>
              <a:t>Error Handling for MFA:</a:t>
            </a:r>
            <a:br>
              <a:rPr lang="en-GB" sz="1200" b="0" dirty="0">
                <a:solidFill>
                  <a:srgbClr val="CCCCCC"/>
                </a:solidFill>
                <a:effectLst/>
                <a:latin typeface="Consolas" panose="020B0609020204030204" pitchFamily="49" charset="0"/>
              </a:rPr>
            </a:br>
            <a:r>
              <a:rPr lang="en-GB" sz="1200" b="0" dirty="0">
                <a:solidFill>
                  <a:srgbClr val="6796E6"/>
                </a:solidFill>
                <a:effectLst/>
                <a:latin typeface="Consolas" panose="020B0609020204030204" pitchFamily="49" charset="0"/>
              </a:rPr>
              <a:t>-</a:t>
            </a:r>
            <a:r>
              <a:rPr lang="en-GB" sz="1200" b="0" dirty="0">
                <a:solidFill>
                  <a:srgbClr val="CCCCCC"/>
                </a:solidFill>
                <a:effectLst/>
                <a:latin typeface="Consolas" panose="020B0609020204030204" pitchFamily="49" charset="0"/>
              </a:rPr>
              <a:t> The code includes specific handling for the case where Multi-Factor Authentication (MFA) might be required. It opens the browser for interactive login in such scenarios.</a:t>
            </a:r>
          </a:p>
          <a:p>
            <a:pPr marL="36900" indent="0">
              <a:buNone/>
            </a:pPr>
            <a:r>
              <a:rPr lang="en-GB" sz="1200" dirty="0">
                <a:solidFill>
                  <a:srgbClr val="CCCCCC"/>
                </a:solidFill>
                <a:effectLst/>
                <a:latin typeface="Consolas" panose="020B0609020204030204" pitchFamily="49" charset="0"/>
              </a:rPr>
              <a:t>-</a:t>
            </a:r>
            <a:r>
              <a:rPr lang="en-GB" sz="1200" b="0" dirty="0">
                <a:solidFill>
                  <a:srgbClr val="CCCCCC"/>
                </a:solidFill>
                <a:effectLst/>
                <a:latin typeface="Consolas" panose="020B0609020204030204" pitchFamily="49" charset="0"/>
              </a:rPr>
              <a:t>While the code doesn't manage user sessions in a conventional sense, it manages the OAuth token, which is a form of session representation in OAuth-based authentication systems. The token serves as a session identifier and includes information about the user's authentication and authorization.</a:t>
            </a:r>
          </a:p>
          <a:p>
            <a:pPr marL="36900" indent="0">
              <a:buNone/>
            </a:pPr>
            <a:br>
              <a:rPr lang="en-GB" sz="1200" b="0" dirty="0">
                <a:solidFill>
                  <a:srgbClr val="CCCCCC"/>
                </a:solidFill>
                <a:effectLst/>
                <a:latin typeface="Consolas" panose="020B0609020204030204" pitchFamily="49" charset="0"/>
              </a:rPr>
            </a:br>
            <a:r>
              <a:rPr lang="en-GB" sz="1200" b="0" dirty="0">
                <a:solidFill>
                  <a:srgbClr val="CCCCCC"/>
                </a:solidFill>
                <a:effectLst/>
                <a:latin typeface="Consolas" panose="020B0609020204030204" pitchFamily="49" charset="0"/>
              </a:rPr>
              <a:t>In summary, the provided code doesn't manage user sessions in the typical web application sense but effectively manages the authentication token lifecycle for secure interactions with the Dynamics 365 CE API.</a:t>
            </a:r>
          </a:p>
        </p:txBody>
      </p:sp>
    </p:spTree>
    <p:extLst>
      <p:ext uri="{BB962C8B-B14F-4D97-AF65-F5344CB8AC3E}">
        <p14:creationId xmlns:p14="http://schemas.microsoft.com/office/powerpoint/2010/main" val="2930750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7A2A9-8055-B38B-A917-6F992F63B7DB}"/>
              </a:ext>
            </a:extLst>
          </p:cNvPr>
          <p:cNvSpPr>
            <a:spLocks noGrp="1"/>
          </p:cNvSpPr>
          <p:nvPr>
            <p:ph type="title"/>
          </p:nvPr>
        </p:nvSpPr>
        <p:spPr/>
        <p:txBody>
          <a:bodyPr>
            <a:normAutofit fontScale="90000"/>
          </a:bodyPr>
          <a:lstStyle/>
          <a:p>
            <a:r>
              <a:rPr lang="en-GB" b="1" i="0" dirty="0">
                <a:effectLst/>
                <a:latin typeface="Söhne"/>
              </a:rPr>
              <a:t>Best Practices and Common Pitfalls</a:t>
            </a:r>
            <a:br>
              <a:rPr lang="en-GB" b="1" i="0" dirty="0">
                <a:effectLst/>
                <a:latin typeface="Söhne"/>
              </a:rPr>
            </a:br>
            <a:endParaRPr lang="en-IN" dirty="0"/>
          </a:p>
        </p:txBody>
      </p:sp>
      <p:sp>
        <p:nvSpPr>
          <p:cNvPr id="3" name="Content Placeholder 2">
            <a:extLst>
              <a:ext uri="{FF2B5EF4-FFF2-40B4-BE49-F238E27FC236}">
                <a16:creationId xmlns:a16="http://schemas.microsoft.com/office/drawing/2014/main" id="{E08A895F-C005-B8E0-19F6-DF4B7BCF7F7B}"/>
              </a:ext>
            </a:extLst>
          </p:cNvPr>
          <p:cNvSpPr>
            <a:spLocks noGrp="1"/>
          </p:cNvSpPr>
          <p:nvPr>
            <p:ph idx="1"/>
          </p:nvPr>
        </p:nvSpPr>
        <p:spPr>
          <a:xfrm>
            <a:off x="838200" y="1216404"/>
            <a:ext cx="10515600" cy="4960559"/>
          </a:xfrm>
        </p:spPr>
        <p:txBody>
          <a:bodyPr>
            <a:normAutofit fontScale="85000" lnSpcReduction="10000"/>
          </a:bodyPr>
          <a:lstStyle/>
          <a:p>
            <a:pPr algn="l"/>
            <a:r>
              <a:rPr lang="en-GB" b="0" i="1" dirty="0">
                <a:solidFill>
                  <a:schemeClr val="tx1"/>
                </a:solidFill>
                <a:effectLst/>
                <a:latin typeface="Söhne"/>
              </a:rPr>
              <a:t>Summary of best practices:</a:t>
            </a:r>
            <a:endParaRPr lang="en-GB" b="0" i="0" dirty="0">
              <a:solidFill>
                <a:schemeClr val="tx1"/>
              </a:solidFill>
              <a:effectLst/>
              <a:latin typeface="Söhne"/>
            </a:endParaRPr>
          </a:p>
          <a:p>
            <a:pPr algn="l"/>
            <a:r>
              <a:rPr lang="en-IN" b="1" i="0" dirty="0">
                <a:solidFill>
                  <a:schemeClr val="tx1"/>
                </a:solidFill>
                <a:effectLst/>
                <a:latin typeface="Segoe UI" panose="020B0502040204020203" pitchFamily="34" charset="0"/>
              </a:rPr>
              <a:t>Cache Access Tokens</a:t>
            </a:r>
            <a:r>
              <a:rPr lang="en-GB" b="1" i="0" dirty="0">
                <a:solidFill>
                  <a:schemeClr val="tx1"/>
                </a:solidFill>
                <a:effectLst/>
                <a:latin typeface="Söhne"/>
              </a:rPr>
              <a:t>:</a:t>
            </a:r>
            <a:r>
              <a:rPr lang="en-GB" b="0" i="0" dirty="0">
                <a:solidFill>
                  <a:schemeClr val="tx1"/>
                </a:solidFill>
                <a:effectLst/>
                <a:latin typeface="Söhne"/>
              </a:rPr>
              <a:t> </a:t>
            </a:r>
            <a:r>
              <a:rPr lang="en-GB" b="0" i="0" dirty="0">
                <a:solidFill>
                  <a:schemeClr val="tx1"/>
                </a:solidFill>
                <a:effectLst/>
                <a:latin typeface="Segoe UI" panose="020B0502040204020203" pitchFamily="34" charset="0"/>
              </a:rPr>
              <a:t>To minimize network calls from the client application and their associated latency, the client application should cache access tokens for the token lifetime that is specified in the OAuth 2.0 response. To determine the token lifetime, use either the </a:t>
            </a:r>
            <a:r>
              <a:rPr lang="en-GB" b="0" i="1" dirty="0" err="1">
                <a:solidFill>
                  <a:schemeClr val="tx1"/>
                </a:solidFill>
                <a:effectLst/>
                <a:latin typeface="Segoe UI" panose="020B0502040204020203" pitchFamily="34" charset="0"/>
              </a:rPr>
              <a:t>expires_in</a:t>
            </a:r>
            <a:r>
              <a:rPr lang="en-GB" b="0" i="0" dirty="0">
                <a:solidFill>
                  <a:schemeClr val="tx1"/>
                </a:solidFill>
                <a:effectLst/>
                <a:latin typeface="Segoe UI" panose="020B0502040204020203" pitchFamily="34" charset="0"/>
              </a:rPr>
              <a:t> or </a:t>
            </a:r>
            <a:r>
              <a:rPr lang="en-GB" b="0" i="1" dirty="0" err="1">
                <a:solidFill>
                  <a:schemeClr val="tx1"/>
                </a:solidFill>
                <a:effectLst/>
                <a:latin typeface="Segoe UI" panose="020B0502040204020203" pitchFamily="34" charset="0"/>
              </a:rPr>
              <a:t>expires_on</a:t>
            </a:r>
            <a:r>
              <a:rPr lang="en-GB" b="0" i="0" dirty="0">
                <a:solidFill>
                  <a:schemeClr val="tx1"/>
                </a:solidFill>
                <a:effectLst/>
                <a:latin typeface="Segoe UI" panose="020B0502040204020203" pitchFamily="34" charset="0"/>
              </a:rPr>
              <a:t> parameter values.</a:t>
            </a:r>
          </a:p>
          <a:p>
            <a:pPr algn="l"/>
            <a:r>
              <a:rPr lang="en-GB" b="0" i="0" dirty="0">
                <a:solidFill>
                  <a:schemeClr val="tx1"/>
                </a:solidFill>
                <a:effectLst/>
                <a:latin typeface="Segoe UI" panose="020B0502040204020203" pitchFamily="34" charset="0"/>
              </a:rPr>
              <a:t>If a web API resource returns an </a:t>
            </a:r>
            <a:r>
              <a:rPr lang="en-GB" b="0" i="1" dirty="0" err="1">
                <a:solidFill>
                  <a:schemeClr val="tx1"/>
                </a:solidFill>
                <a:effectLst/>
                <a:latin typeface="Segoe UI" panose="020B0502040204020203" pitchFamily="34" charset="0"/>
              </a:rPr>
              <a:t>invalid_token</a:t>
            </a:r>
            <a:r>
              <a:rPr lang="en-GB" b="0" i="0" dirty="0">
                <a:solidFill>
                  <a:schemeClr val="tx1"/>
                </a:solidFill>
                <a:effectLst/>
                <a:latin typeface="Segoe UI" panose="020B0502040204020203" pitchFamily="34" charset="0"/>
              </a:rPr>
              <a:t> error code, this might indicate that the resource has determined that the token is expired. If the client and resource clock times are different (known as a "time skew"), the resource might consider the token to be expired before the token is cleared from the client cache. If this occurs, clear the token from the cache, even if it is still within its calculated lifetime.</a:t>
            </a:r>
            <a:endParaRPr lang="en-GB" b="0" i="0" dirty="0">
              <a:solidFill>
                <a:schemeClr val="tx1"/>
              </a:solidFill>
              <a:effectLst/>
              <a:latin typeface="Söhne"/>
            </a:endParaRPr>
          </a:p>
          <a:p>
            <a:r>
              <a:rPr lang="en-IN" b="1" i="0" dirty="0">
                <a:solidFill>
                  <a:schemeClr val="tx1"/>
                </a:solidFill>
                <a:effectLst/>
                <a:latin typeface="Segoe UI" panose="020B0502040204020203" pitchFamily="34" charset="0"/>
              </a:rPr>
              <a:t>Handling Refresh Tokens</a:t>
            </a:r>
            <a:r>
              <a:rPr lang="en-GB" b="1" i="0" dirty="0">
                <a:solidFill>
                  <a:schemeClr val="tx1"/>
                </a:solidFill>
                <a:effectLst/>
                <a:latin typeface="Söhne"/>
              </a:rPr>
              <a:t>:</a:t>
            </a:r>
            <a:r>
              <a:rPr lang="en-GB" b="0" i="0" dirty="0">
                <a:solidFill>
                  <a:schemeClr val="tx1"/>
                </a:solidFill>
                <a:effectLst/>
                <a:latin typeface="Söhne"/>
              </a:rPr>
              <a:t> </a:t>
            </a:r>
            <a:r>
              <a:rPr lang="en-GB" b="0" i="0" dirty="0">
                <a:solidFill>
                  <a:schemeClr val="tx1"/>
                </a:solidFill>
                <a:effectLst/>
                <a:latin typeface="Segoe UI" panose="020B0502040204020203" pitchFamily="34" charset="0"/>
              </a:rPr>
              <a:t>Refresh tokens do not have specified lifetimes. Typically, the lifetimes of refresh tokens are relatively long. However, in some cases, refresh tokens expire, are revoked, or lack sufficient privileges for the desired action. The client application needs to expect and handle errors returned by the token issuance endpoint correctly. When you receive a response with a refresh token error, discard the current refresh token and request a new authorization code or access token. In particular, when using a refresh token in the Authorization Code Grant flow, if you receive a response with the </a:t>
            </a:r>
            <a:r>
              <a:rPr lang="en-GB" b="0" i="1" dirty="0" err="1">
                <a:solidFill>
                  <a:schemeClr val="tx1"/>
                </a:solidFill>
                <a:effectLst/>
                <a:latin typeface="Segoe UI" panose="020B0502040204020203" pitchFamily="34" charset="0"/>
              </a:rPr>
              <a:t>interaction_required</a:t>
            </a:r>
            <a:r>
              <a:rPr lang="en-GB" b="0" i="0" dirty="0">
                <a:solidFill>
                  <a:schemeClr val="tx1"/>
                </a:solidFill>
                <a:effectLst/>
                <a:latin typeface="Segoe UI" panose="020B0502040204020203" pitchFamily="34" charset="0"/>
              </a:rPr>
              <a:t> or </a:t>
            </a:r>
            <a:r>
              <a:rPr lang="en-GB" b="0" i="1" dirty="0" err="1">
                <a:solidFill>
                  <a:schemeClr val="tx1"/>
                </a:solidFill>
                <a:effectLst/>
                <a:latin typeface="Segoe UI" panose="020B0502040204020203" pitchFamily="34" charset="0"/>
              </a:rPr>
              <a:t>invalid_grant</a:t>
            </a:r>
            <a:r>
              <a:rPr lang="en-GB" b="0" i="0" dirty="0">
                <a:solidFill>
                  <a:schemeClr val="tx1"/>
                </a:solidFill>
                <a:effectLst/>
                <a:latin typeface="Segoe UI" panose="020B0502040204020203" pitchFamily="34" charset="0"/>
              </a:rPr>
              <a:t> error codes, discard the refresh token and request a new authorization code.</a:t>
            </a:r>
            <a:r>
              <a:rPr lang="en-GB" b="0" i="0" dirty="0">
                <a:solidFill>
                  <a:schemeClr val="tx1"/>
                </a:solidFill>
                <a:effectLst/>
                <a:latin typeface="Söhne"/>
              </a:rPr>
              <a:t>.</a:t>
            </a:r>
          </a:p>
          <a:p>
            <a:pPr algn="l">
              <a:buFont typeface="Arial" panose="020B0604020202020204" pitchFamily="34" charset="0"/>
              <a:buChar char="•"/>
            </a:pPr>
            <a:r>
              <a:rPr lang="en-GB" b="1" i="0" dirty="0">
                <a:solidFill>
                  <a:schemeClr val="tx1"/>
                </a:solidFill>
                <a:effectLst/>
                <a:latin typeface="Söhne"/>
              </a:rPr>
              <a:t>Monitoring and Logging:</a:t>
            </a:r>
            <a:r>
              <a:rPr lang="en-GB" b="0" i="0" dirty="0">
                <a:solidFill>
                  <a:schemeClr val="tx1"/>
                </a:solidFill>
                <a:effectLst/>
                <a:latin typeface="Söhne"/>
              </a:rPr>
              <a:t> Implement robust logging.</a:t>
            </a:r>
          </a:p>
        </p:txBody>
      </p:sp>
    </p:spTree>
    <p:extLst>
      <p:ext uri="{BB962C8B-B14F-4D97-AF65-F5344CB8AC3E}">
        <p14:creationId xmlns:p14="http://schemas.microsoft.com/office/powerpoint/2010/main" val="2063894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D8FAB-71A1-33FD-E71B-523065C410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4160A1-517E-8076-F44B-2BBE5A2972F0}"/>
              </a:ext>
            </a:extLst>
          </p:cNvPr>
          <p:cNvSpPr>
            <a:spLocks noGrp="1"/>
          </p:cNvSpPr>
          <p:nvPr>
            <p:ph type="title"/>
          </p:nvPr>
        </p:nvSpPr>
        <p:spPr/>
        <p:txBody>
          <a:bodyPr>
            <a:normAutofit/>
          </a:bodyPr>
          <a:lstStyle/>
          <a:p>
            <a:r>
              <a:rPr lang="en-IN" b="1" i="0" dirty="0">
                <a:solidFill>
                  <a:schemeClr val="tx1"/>
                </a:solidFill>
                <a:effectLst/>
                <a:latin typeface="Segoe UI" panose="020B0502040204020203" pitchFamily="34" charset="0"/>
              </a:rPr>
              <a:t>Troubleshooting flow </a:t>
            </a:r>
            <a:endParaRPr lang="en-IN" dirty="0">
              <a:solidFill>
                <a:schemeClr val="tx1"/>
              </a:solidFill>
            </a:endParaRPr>
          </a:p>
        </p:txBody>
      </p:sp>
      <p:sp>
        <p:nvSpPr>
          <p:cNvPr id="3" name="Content Placeholder 2">
            <a:extLst>
              <a:ext uri="{FF2B5EF4-FFF2-40B4-BE49-F238E27FC236}">
                <a16:creationId xmlns:a16="http://schemas.microsoft.com/office/drawing/2014/main" id="{80487860-8222-8513-5252-B723925AFA17}"/>
              </a:ext>
            </a:extLst>
          </p:cNvPr>
          <p:cNvSpPr>
            <a:spLocks noGrp="1"/>
          </p:cNvSpPr>
          <p:nvPr>
            <p:ph idx="1"/>
          </p:nvPr>
        </p:nvSpPr>
        <p:spPr>
          <a:xfrm>
            <a:off x="1000036" y="1728132"/>
            <a:ext cx="10353763" cy="4448831"/>
          </a:xfrm>
        </p:spPr>
        <p:txBody>
          <a:bodyPr>
            <a:normAutofit/>
          </a:bodyPr>
          <a:lstStyle/>
          <a:p>
            <a:pPr algn="l"/>
            <a:r>
              <a:rPr lang="en-GB" b="1" i="0" dirty="0">
                <a:solidFill>
                  <a:schemeClr val="tx1"/>
                </a:solidFill>
                <a:effectLst/>
                <a:latin typeface="Segoe UI" panose="020B0502040204020203" pitchFamily="34" charset="0"/>
              </a:rPr>
              <a:t>Scenario: Application User used and connects via client secret</a:t>
            </a:r>
          </a:p>
          <a:p>
            <a:pPr algn="l">
              <a:buFont typeface="Wingdings" panose="05000000000000000000" pitchFamily="2" charset="2"/>
              <a:buChar char="v"/>
            </a:pPr>
            <a:r>
              <a:rPr lang="en-GB" b="1" i="0" dirty="0">
                <a:solidFill>
                  <a:schemeClr val="tx1"/>
                </a:solidFill>
                <a:effectLst/>
                <a:latin typeface="Segoe UI" panose="020B0502040204020203" pitchFamily="34" charset="0"/>
              </a:rPr>
              <a:t>Is there a registered App in AD?</a:t>
            </a:r>
          </a:p>
          <a:p>
            <a:pPr algn="l">
              <a:buFont typeface="Wingdings" panose="05000000000000000000" pitchFamily="2" charset="2"/>
              <a:buChar char="v"/>
            </a:pPr>
            <a:r>
              <a:rPr lang="en-GB" b="1" i="0" dirty="0">
                <a:solidFill>
                  <a:schemeClr val="tx1"/>
                </a:solidFill>
                <a:effectLst/>
                <a:latin typeface="Segoe UI" panose="020B0502040204020203" pitchFamily="34" charset="0"/>
              </a:rPr>
              <a:t>Is </a:t>
            </a:r>
            <a:r>
              <a:rPr lang="en-GB" b="1" i="0" dirty="0" err="1">
                <a:solidFill>
                  <a:schemeClr val="tx1"/>
                </a:solidFill>
                <a:effectLst/>
                <a:latin typeface="Segoe UI" panose="020B0502040204020203" pitchFamily="34" charset="0"/>
              </a:rPr>
              <a:t>user_impersonation</a:t>
            </a:r>
            <a:r>
              <a:rPr lang="en-GB" b="1" i="0" dirty="0">
                <a:solidFill>
                  <a:schemeClr val="tx1"/>
                </a:solidFill>
                <a:effectLst/>
                <a:latin typeface="Segoe UI" panose="020B0502040204020203" pitchFamily="34" charset="0"/>
              </a:rPr>
              <a:t> API permission added for "Dynamics CRM"?</a:t>
            </a:r>
          </a:p>
          <a:p>
            <a:pPr algn="l">
              <a:buFont typeface="Wingdings" panose="05000000000000000000" pitchFamily="2" charset="2"/>
              <a:buChar char="v"/>
            </a:pPr>
            <a:r>
              <a:rPr lang="en-GB" b="1" i="0" dirty="0">
                <a:solidFill>
                  <a:schemeClr val="tx1"/>
                </a:solidFill>
                <a:effectLst/>
                <a:latin typeface="Segoe UI" panose="020B0502040204020203" pitchFamily="34" charset="0"/>
              </a:rPr>
              <a:t>Are the </a:t>
            </a:r>
            <a:r>
              <a:rPr lang="en-GB" b="1" i="0" dirty="0" err="1">
                <a:solidFill>
                  <a:schemeClr val="tx1"/>
                </a:solidFill>
                <a:effectLst/>
                <a:latin typeface="Segoe UI" panose="020B0502040204020203" pitchFamily="34" charset="0"/>
              </a:rPr>
              <a:t>paremeters</a:t>
            </a:r>
            <a:r>
              <a:rPr lang="en-GB" b="1" i="0" dirty="0">
                <a:solidFill>
                  <a:schemeClr val="tx1"/>
                </a:solidFill>
                <a:effectLst/>
                <a:latin typeface="Segoe UI" panose="020B0502040204020203" pitchFamily="34" charset="0"/>
              </a:rPr>
              <a:t> correct?</a:t>
            </a:r>
          </a:p>
          <a:p>
            <a:pPr lvl="1">
              <a:buFont typeface="Wingdings" panose="05000000000000000000" pitchFamily="2" charset="2"/>
              <a:buChar char="Ø"/>
            </a:pPr>
            <a:r>
              <a:rPr lang="en-GB" b="1" i="0" dirty="0">
                <a:solidFill>
                  <a:schemeClr val="tx1"/>
                </a:solidFill>
                <a:effectLst/>
                <a:latin typeface="Segoe UI" panose="020B0502040204020203" pitchFamily="34" charset="0"/>
              </a:rPr>
              <a:t>Application Id, aka, Client Id</a:t>
            </a:r>
          </a:p>
          <a:p>
            <a:pPr lvl="1">
              <a:buFont typeface="Wingdings" panose="05000000000000000000" pitchFamily="2" charset="2"/>
              <a:buChar char="Ø"/>
            </a:pPr>
            <a:r>
              <a:rPr lang="en-GB" b="1" i="0" dirty="0">
                <a:solidFill>
                  <a:schemeClr val="tx1"/>
                </a:solidFill>
                <a:effectLst/>
                <a:latin typeface="Segoe UI" panose="020B0502040204020203" pitchFamily="34" charset="0"/>
              </a:rPr>
              <a:t>Tenant Id</a:t>
            </a:r>
          </a:p>
          <a:p>
            <a:pPr lvl="1">
              <a:buFont typeface="Wingdings" panose="05000000000000000000" pitchFamily="2" charset="2"/>
              <a:buChar char="Ø"/>
            </a:pPr>
            <a:r>
              <a:rPr lang="en-GB" b="1" i="0" dirty="0">
                <a:solidFill>
                  <a:schemeClr val="tx1"/>
                </a:solidFill>
                <a:effectLst/>
                <a:latin typeface="Segoe UI" panose="020B0502040204020203" pitchFamily="34" charset="0"/>
              </a:rPr>
              <a:t>Client Secret</a:t>
            </a:r>
          </a:p>
          <a:p>
            <a:pPr algn="l">
              <a:buFont typeface="Wingdings" panose="05000000000000000000" pitchFamily="2" charset="2"/>
              <a:buChar char="v"/>
            </a:pPr>
            <a:r>
              <a:rPr lang="en-GB" b="1" i="0" dirty="0">
                <a:solidFill>
                  <a:schemeClr val="tx1"/>
                </a:solidFill>
                <a:effectLst/>
                <a:latin typeface="Segoe UI" panose="020B0502040204020203" pitchFamily="34" charset="0"/>
              </a:rPr>
              <a:t>If we are using Application user: then does it exist in Azure AD?</a:t>
            </a:r>
          </a:p>
          <a:p>
            <a:pPr algn="l">
              <a:buFont typeface="Wingdings" panose="05000000000000000000" pitchFamily="2" charset="2"/>
              <a:buChar char="v"/>
            </a:pPr>
            <a:r>
              <a:rPr lang="en-GB" b="1" i="0" dirty="0">
                <a:solidFill>
                  <a:schemeClr val="tx1"/>
                </a:solidFill>
                <a:effectLst/>
                <a:latin typeface="Segoe UI" panose="020B0502040204020203" pitchFamily="34" charset="0"/>
              </a:rPr>
              <a:t>Is there a security role assigned to this user in D365?</a:t>
            </a:r>
          </a:p>
          <a:p>
            <a:pPr algn="l">
              <a:buFont typeface="Wingdings" panose="05000000000000000000" pitchFamily="2" charset="2"/>
              <a:buChar char="v"/>
            </a:pPr>
            <a:r>
              <a:rPr lang="en-GB" b="1" i="0" dirty="0">
                <a:solidFill>
                  <a:schemeClr val="tx1"/>
                </a:solidFill>
                <a:effectLst/>
                <a:latin typeface="Segoe UI" panose="020B0502040204020203" pitchFamily="34" charset="0"/>
              </a:rPr>
              <a:t>Use the custom app</a:t>
            </a:r>
          </a:p>
          <a:p>
            <a:endParaRPr lang="en-IN" dirty="0">
              <a:solidFill>
                <a:schemeClr val="tx1"/>
              </a:solidFill>
            </a:endParaRPr>
          </a:p>
        </p:txBody>
      </p:sp>
    </p:spTree>
    <p:extLst>
      <p:ext uri="{BB962C8B-B14F-4D97-AF65-F5344CB8AC3E}">
        <p14:creationId xmlns:p14="http://schemas.microsoft.com/office/powerpoint/2010/main" val="4251463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7A2A9-8055-B38B-A917-6F992F63B7DB}"/>
              </a:ext>
            </a:extLst>
          </p:cNvPr>
          <p:cNvSpPr>
            <a:spLocks noGrp="1"/>
          </p:cNvSpPr>
          <p:nvPr>
            <p:ph type="title"/>
          </p:nvPr>
        </p:nvSpPr>
        <p:spPr/>
        <p:txBody>
          <a:bodyPr>
            <a:normAutofit fontScale="90000"/>
          </a:bodyPr>
          <a:lstStyle/>
          <a:p>
            <a:r>
              <a:rPr lang="en-IN" b="1" i="0" dirty="0">
                <a:solidFill>
                  <a:schemeClr val="tx1"/>
                </a:solidFill>
                <a:effectLst/>
                <a:latin typeface="Söhne"/>
              </a:rPr>
              <a:t>Conclusion</a:t>
            </a:r>
            <a:br>
              <a:rPr lang="en-IN" b="1" i="0" dirty="0">
                <a:solidFill>
                  <a:schemeClr val="tx1"/>
                </a:solidFill>
                <a:effectLst/>
                <a:latin typeface="Söhne"/>
              </a:rPr>
            </a:br>
            <a:br>
              <a:rPr lang="en-IN" b="1" i="0" dirty="0">
                <a:solidFill>
                  <a:schemeClr val="tx1"/>
                </a:solidFill>
                <a:effectLst/>
                <a:latin typeface="Söhne"/>
              </a:rPr>
            </a:br>
            <a:endParaRPr lang="en-IN" dirty="0">
              <a:solidFill>
                <a:schemeClr val="tx1"/>
              </a:solidFill>
            </a:endParaRPr>
          </a:p>
        </p:txBody>
      </p:sp>
      <p:sp>
        <p:nvSpPr>
          <p:cNvPr id="3" name="Content Placeholder 2">
            <a:extLst>
              <a:ext uri="{FF2B5EF4-FFF2-40B4-BE49-F238E27FC236}">
                <a16:creationId xmlns:a16="http://schemas.microsoft.com/office/drawing/2014/main" id="{E08A895F-C005-B8E0-19F6-DF4B7BCF7F7B}"/>
              </a:ext>
            </a:extLst>
          </p:cNvPr>
          <p:cNvSpPr>
            <a:spLocks noGrp="1"/>
          </p:cNvSpPr>
          <p:nvPr>
            <p:ph idx="1"/>
          </p:nvPr>
        </p:nvSpPr>
        <p:spPr>
          <a:xfrm>
            <a:off x="924442" y="1098958"/>
            <a:ext cx="10429357" cy="5078005"/>
          </a:xfrm>
        </p:spPr>
        <p:txBody>
          <a:bodyPr>
            <a:normAutofit/>
          </a:bodyPr>
          <a:lstStyle/>
          <a:p>
            <a:pPr algn="l"/>
            <a:r>
              <a:rPr lang="en-GB" b="0" i="1" dirty="0">
                <a:solidFill>
                  <a:schemeClr val="tx1"/>
                </a:solidFill>
                <a:effectLst/>
                <a:latin typeface="Söhne"/>
              </a:rPr>
              <a:t>Recap of key points:</a:t>
            </a:r>
            <a:endParaRPr lang="en-GB" b="0" i="0" dirty="0">
              <a:solidFill>
                <a:schemeClr val="tx1"/>
              </a:solidFill>
              <a:effectLst/>
              <a:latin typeface="Söhne"/>
            </a:endParaRPr>
          </a:p>
          <a:p>
            <a:pPr algn="l">
              <a:buFont typeface="+mj-lt"/>
              <a:buAutoNum type="arabicPeriod"/>
            </a:pPr>
            <a:r>
              <a:rPr lang="en-GB" b="1" i="0" dirty="0">
                <a:solidFill>
                  <a:schemeClr val="tx1"/>
                </a:solidFill>
                <a:effectLst/>
                <a:latin typeface="Söhne"/>
              </a:rPr>
              <a:t>Security Foundation:</a:t>
            </a:r>
            <a:r>
              <a:rPr lang="en-GB" b="0" i="0" dirty="0">
                <a:solidFill>
                  <a:schemeClr val="tx1"/>
                </a:solidFill>
                <a:effectLst/>
                <a:latin typeface="Söhne"/>
              </a:rPr>
              <a:t> Understanding the importance of security in web applications is fundamental for protecting user data and maintaining trust.</a:t>
            </a:r>
          </a:p>
          <a:p>
            <a:pPr algn="l">
              <a:buFont typeface="+mj-lt"/>
              <a:buAutoNum type="arabicPeriod"/>
            </a:pPr>
            <a:r>
              <a:rPr lang="en-GB" b="1" i="0" dirty="0">
                <a:solidFill>
                  <a:schemeClr val="tx1"/>
                </a:solidFill>
                <a:effectLst/>
                <a:latin typeface="Söhne"/>
              </a:rPr>
              <a:t>Authentication:</a:t>
            </a:r>
            <a:r>
              <a:rPr lang="en-GB" b="0" i="0" dirty="0">
                <a:solidFill>
                  <a:schemeClr val="tx1"/>
                </a:solidFill>
                <a:effectLst/>
                <a:latin typeface="Söhne"/>
              </a:rPr>
              <a:t> The process of verifying user identity, with methods like password-based and multi-factor authentication.</a:t>
            </a:r>
          </a:p>
          <a:p>
            <a:pPr algn="l">
              <a:buFont typeface="+mj-lt"/>
              <a:buAutoNum type="arabicPeriod"/>
            </a:pPr>
            <a:r>
              <a:rPr lang="en-GB" b="1" i="0" dirty="0">
                <a:solidFill>
                  <a:schemeClr val="tx1"/>
                </a:solidFill>
                <a:effectLst/>
                <a:latin typeface="Söhne"/>
              </a:rPr>
              <a:t>Session Management:</a:t>
            </a:r>
            <a:r>
              <a:rPr lang="en-GB" b="0" i="0" dirty="0">
                <a:solidFill>
                  <a:schemeClr val="tx1"/>
                </a:solidFill>
                <a:effectLst/>
                <a:latin typeface="Söhne"/>
              </a:rPr>
              <a:t> Techniques like cookie-based and token-based sessions play a crucial role in maintaining user state.</a:t>
            </a:r>
          </a:p>
          <a:p>
            <a:pPr algn="l">
              <a:buFont typeface="+mj-lt"/>
              <a:buAutoNum type="arabicPeriod"/>
            </a:pPr>
            <a:r>
              <a:rPr lang="en-GB" b="1" i="0" dirty="0">
                <a:solidFill>
                  <a:schemeClr val="tx1"/>
                </a:solidFill>
                <a:effectLst/>
                <a:latin typeface="Söhne"/>
              </a:rPr>
              <a:t>Authorization:</a:t>
            </a:r>
            <a:r>
              <a:rPr lang="en-GB" b="0" i="0" dirty="0">
                <a:solidFill>
                  <a:schemeClr val="tx1"/>
                </a:solidFill>
                <a:effectLst/>
                <a:latin typeface="Söhne"/>
              </a:rPr>
              <a:t> Dictates what actions or resources an authenticated user can access, with models like RBAC and ABAC.</a:t>
            </a:r>
          </a:p>
          <a:p>
            <a:pPr algn="l">
              <a:buFont typeface="+mj-lt"/>
              <a:buAutoNum type="arabicPeriod"/>
            </a:pPr>
            <a:r>
              <a:rPr lang="en-GB" b="1" i="0" dirty="0">
                <a:solidFill>
                  <a:schemeClr val="tx1"/>
                </a:solidFill>
                <a:effectLst/>
                <a:latin typeface="Söhne"/>
              </a:rPr>
              <a:t>Integration:</a:t>
            </a:r>
            <a:r>
              <a:rPr lang="en-GB" b="0" i="0" dirty="0">
                <a:solidFill>
                  <a:schemeClr val="tx1"/>
                </a:solidFill>
                <a:effectLst/>
                <a:latin typeface="Söhne"/>
              </a:rPr>
              <a:t> Authentication and authorization work together to ensure secure access to resources.</a:t>
            </a:r>
          </a:p>
          <a:p>
            <a:pPr algn="l">
              <a:buFont typeface="+mj-lt"/>
              <a:buAutoNum type="arabicPeriod"/>
            </a:pPr>
            <a:r>
              <a:rPr lang="en-GB" b="1" i="0" dirty="0">
                <a:solidFill>
                  <a:schemeClr val="tx1"/>
                </a:solidFill>
                <a:effectLst/>
                <a:latin typeface="Söhne"/>
              </a:rPr>
              <a:t>Best Practices:</a:t>
            </a:r>
            <a:r>
              <a:rPr lang="en-GB" b="0" i="0" dirty="0">
                <a:solidFill>
                  <a:schemeClr val="tx1"/>
                </a:solidFill>
                <a:effectLst/>
                <a:latin typeface="Söhne"/>
              </a:rPr>
              <a:t> Regular updates, user education, monitoring, and logging are crucial for maintaining a secure web environment.</a:t>
            </a:r>
          </a:p>
          <a:p>
            <a:endParaRPr lang="en-IN" dirty="0">
              <a:solidFill>
                <a:schemeClr val="tx1"/>
              </a:solidFill>
            </a:endParaRPr>
          </a:p>
        </p:txBody>
      </p:sp>
    </p:spTree>
    <p:extLst>
      <p:ext uri="{BB962C8B-B14F-4D97-AF65-F5344CB8AC3E}">
        <p14:creationId xmlns:p14="http://schemas.microsoft.com/office/powerpoint/2010/main" val="788776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7A2A9-8055-B38B-A917-6F992F63B7DB}"/>
              </a:ext>
            </a:extLst>
          </p:cNvPr>
          <p:cNvSpPr>
            <a:spLocks noGrp="1"/>
          </p:cNvSpPr>
          <p:nvPr>
            <p:ph type="title"/>
          </p:nvPr>
        </p:nvSpPr>
        <p:spPr>
          <a:xfrm>
            <a:off x="997685" y="3294077"/>
            <a:ext cx="10353762" cy="970450"/>
          </a:xfrm>
        </p:spPr>
        <p:txBody>
          <a:bodyPr>
            <a:normAutofit fontScale="90000"/>
          </a:bodyPr>
          <a:lstStyle/>
          <a:p>
            <a:r>
              <a:rPr lang="en-IN" b="1" i="0" dirty="0">
                <a:effectLst/>
                <a:latin typeface="Söhne"/>
              </a:rPr>
              <a:t>Q&amp;A</a:t>
            </a:r>
            <a:br>
              <a:rPr lang="en-IN" b="1" i="0" dirty="0">
                <a:effectLst/>
                <a:latin typeface="Söhne"/>
              </a:rPr>
            </a:br>
            <a:br>
              <a:rPr lang="en-IN" b="1" i="0" dirty="0">
                <a:effectLst/>
                <a:latin typeface="Söhne"/>
              </a:rPr>
            </a:br>
            <a:endParaRPr lang="en-IN" dirty="0"/>
          </a:p>
        </p:txBody>
      </p:sp>
    </p:spTree>
    <p:extLst>
      <p:ext uri="{BB962C8B-B14F-4D97-AF65-F5344CB8AC3E}">
        <p14:creationId xmlns:p14="http://schemas.microsoft.com/office/powerpoint/2010/main" val="3136740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5124C-A62D-8D94-E607-069BE86A1114}"/>
              </a:ext>
            </a:extLst>
          </p:cNvPr>
          <p:cNvSpPr>
            <a:spLocks noGrp="1"/>
          </p:cNvSpPr>
          <p:nvPr>
            <p:ph type="title"/>
          </p:nvPr>
        </p:nvSpPr>
        <p:spPr/>
        <p:txBody>
          <a:bodyPr>
            <a:normAutofit fontScale="90000"/>
          </a:bodyPr>
          <a:lstStyle/>
          <a:p>
            <a:r>
              <a:rPr lang="en-IN" b="1" i="0" dirty="0">
                <a:solidFill>
                  <a:schemeClr val="tx1"/>
                </a:solidFill>
                <a:effectLst/>
                <a:latin typeface="Söhne"/>
              </a:rPr>
              <a:t>Introduction</a:t>
            </a:r>
            <a:br>
              <a:rPr lang="en-IN" b="1" i="0" dirty="0">
                <a:effectLst/>
                <a:latin typeface="Söhne"/>
              </a:rPr>
            </a:br>
            <a:endParaRPr lang="en-IN" dirty="0"/>
          </a:p>
        </p:txBody>
      </p:sp>
      <p:sp>
        <p:nvSpPr>
          <p:cNvPr id="3" name="Content Placeholder 2">
            <a:extLst>
              <a:ext uri="{FF2B5EF4-FFF2-40B4-BE49-F238E27FC236}">
                <a16:creationId xmlns:a16="http://schemas.microsoft.com/office/drawing/2014/main" id="{50A6B773-4F77-14BC-BF4D-46D376820371}"/>
              </a:ext>
            </a:extLst>
          </p:cNvPr>
          <p:cNvSpPr>
            <a:spLocks noGrp="1"/>
          </p:cNvSpPr>
          <p:nvPr>
            <p:ph idx="1"/>
          </p:nvPr>
        </p:nvSpPr>
        <p:spPr>
          <a:xfrm>
            <a:off x="1015068" y="1728131"/>
            <a:ext cx="10338731" cy="4448831"/>
          </a:xfrm>
        </p:spPr>
        <p:txBody>
          <a:bodyPr>
            <a:normAutofit lnSpcReduction="10000"/>
          </a:bodyPr>
          <a:lstStyle/>
          <a:p>
            <a:pPr algn="l"/>
            <a:r>
              <a:rPr lang="en-GB" b="0" i="1" dirty="0">
                <a:solidFill>
                  <a:schemeClr val="tx1"/>
                </a:solidFill>
                <a:effectLst/>
                <a:latin typeface="Söhne"/>
              </a:rPr>
              <a:t>Brief overview of the importance of security in web applications:</a:t>
            </a:r>
            <a:endParaRPr lang="en-GB" b="0" i="0" dirty="0">
              <a:solidFill>
                <a:schemeClr val="tx1"/>
              </a:solidFill>
              <a:effectLst/>
              <a:latin typeface="Söhne"/>
            </a:endParaRPr>
          </a:p>
          <a:p>
            <a:pPr marL="0" indent="0" algn="l">
              <a:buNone/>
            </a:pPr>
            <a:r>
              <a:rPr lang="en-GB" b="0" i="0" dirty="0">
                <a:solidFill>
                  <a:schemeClr val="tx1"/>
                </a:solidFill>
                <a:effectLst/>
                <a:latin typeface="Söhne"/>
              </a:rPr>
              <a:t>In the realm of web applications, security is paramount to safeguard sensitive information, prevent unauthorized access, and ensure the integrity of user data. With the increasing reliance on digital platforms, the protection of user accounts and the information they store is crucial for maintaining trust and credibility.</a:t>
            </a:r>
          </a:p>
          <a:p>
            <a:pPr algn="l"/>
            <a:r>
              <a:rPr lang="en-GB" b="0" i="1" dirty="0">
                <a:solidFill>
                  <a:schemeClr val="tx1"/>
                </a:solidFill>
                <a:effectLst/>
                <a:latin typeface="Söhne"/>
              </a:rPr>
              <a:t>Objectives of the session:</a:t>
            </a:r>
            <a:endParaRPr lang="en-GB" b="0" i="0" dirty="0">
              <a:solidFill>
                <a:schemeClr val="tx1"/>
              </a:solidFill>
              <a:effectLst/>
              <a:latin typeface="Söhne"/>
            </a:endParaRPr>
          </a:p>
          <a:p>
            <a:pPr algn="l">
              <a:buFont typeface="+mj-lt"/>
              <a:buAutoNum type="arabicPeriod"/>
            </a:pPr>
            <a:r>
              <a:rPr lang="en-GB" b="1" i="0" dirty="0">
                <a:solidFill>
                  <a:schemeClr val="tx1"/>
                </a:solidFill>
                <a:effectLst/>
                <a:latin typeface="Söhne"/>
              </a:rPr>
              <a:t>Understand the Basics:</a:t>
            </a:r>
            <a:r>
              <a:rPr lang="en-GB" b="0" i="0" dirty="0">
                <a:solidFill>
                  <a:schemeClr val="tx1"/>
                </a:solidFill>
                <a:effectLst/>
                <a:latin typeface="Söhne"/>
              </a:rPr>
              <a:t> Gain a foundational understanding of key security concepts.</a:t>
            </a:r>
          </a:p>
          <a:p>
            <a:pPr algn="l">
              <a:buFont typeface="+mj-lt"/>
              <a:buAutoNum type="arabicPeriod"/>
            </a:pPr>
            <a:r>
              <a:rPr lang="en-GB" b="1" i="0" dirty="0">
                <a:solidFill>
                  <a:schemeClr val="tx1"/>
                </a:solidFill>
                <a:effectLst/>
                <a:latin typeface="Söhne"/>
              </a:rPr>
              <a:t>Authentication Mastery:</a:t>
            </a:r>
            <a:r>
              <a:rPr lang="en-GB" b="0" i="0" dirty="0">
                <a:solidFill>
                  <a:schemeClr val="tx1"/>
                </a:solidFill>
                <a:effectLst/>
                <a:latin typeface="Söhne"/>
              </a:rPr>
              <a:t> Grasp the significance of authentication, session management, and authorization.</a:t>
            </a:r>
          </a:p>
          <a:p>
            <a:pPr algn="l">
              <a:buFont typeface="+mj-lt"/>
              <a:buAutoNum type="arabicPeriod"/>
            </a:pPr>
            <a:r>
              <a:rPr lang="en-GB" b="1" i="0" dirty="0">
                <a:solidFill>
                  <a:schemeClr val="tx1"/>
                </a:solidFill>
                <a:effectLst/>
                <a:latin typeface="Söhne"/>
              </a:rPr>
              <a:t>Application to Dynamics 365:</a:t>
            </a:r>
            <a:r>
              <a:rPr lang="en-GB" b="0" i="0" dirty="0">
                <a:solidFill>
                  <a:schemeClr val="tx1"/>
                </a:solidFill>
                <a:effectLst/>
                <a:latin typeface="Söhne"/>
              </a:rPr>
              <a:t> Relate security principles to Dynamics 365 support responsibilities.</a:t>
            </a:r>
          </a:p>
          <a:p>
            <a:pPr algn="l">
              <a:buFont typeface="+mj-lt"/>
              <a:buAutoNum type="arabicPeriod"/>
            </a:pPr>
            <a:r>
              <a:rPr lang="en-GB" b="1" i="0" dirty="0">
                <a:solidFill>
                  <a:schemeClr val="tx1"/>
                </a:solidFill>
                <a:effectLst/>
                <a:latin typeface="Söhne"/>
              </a:rPr>
              <a:t>Best Practices:</a:t>
            </a:r>
            <a:r>
              <a:rPr lang="en-GB" b="0" i="0" dirty="0">
                <a:solidFill>
                  <a:schemeClr val="tx1"/>
                </a:solidFill>
                <a:effectLst/>
                <a:latin typeface="Söhne"/>
              </a:rPr>
              <a:t> Learn recommended practices for maintaining a secure web environment.</a:t>
            </a:r>
          </a:p>
          <a:p>
            <a:endParaRPr lang="en-IN" dirty="0"/>
          </a:p>
        </p:txBody>
      </p:sp>
    </p:spTree>
    <p:extLst>
      <p:ext uri="{BB962C8B-B14F-4D97-AF65-F5344CB8AC3E}">
        <p14:creationId xmlns:p14="http://schemas.microsoft.com/office/powerpoint/2010/main" val="2268475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F63E8-C79B-8F5D-221E-739B6366B728}"/>
              </a:ext>
            </a:extLst>
          </p:cNvPr>
          <p:cNvSpPr>
            <a:spLocks noGrp="1"/>
          </p:cNvSpPr>
          <p:nvPr>
            <p:ph type="title"/>
          </p:nvPr>
        </p:nvSpPr>
        <p:spPr>
          <a:xfrm>
            <a:off x="924441" y="260059"/>
            <a:ext cx="10343115" cy="1319991"/>
          </a:xfrm>
        </p:spPr>
        <p:txBody>
          <a:bodyPr>
            <a:normAutofit/>
          </a:bodyPr>
          <a:lstStyle/>
          <a:p>
            <a:r>
              <a:rPr lang="en-IN" b="1" i="0" dirty="0">
                <a:solidFill>
                  <a:schemeClr val="tx1"/>
                </a:solidFill>
                <a:effectLst/>
                <a:latin typeface="Söhne"/>
              </a:rPr>
              <a:t>References</a:t>
            </a:r>
            <a:br>
              <a:rPr lang="en-IN" b="1" i="0" dirty="0">
                <a:solidFill>
                  <a:schemeClr val="tx1"/>
                </a:solidFill>
                <a:effectLst/>
                <a:latin typeface="Söhne"/>
              </a:rPr>
            </a:br>
            <a:endParaRPr lang="en-IN" dirty="0">
              <a:solidFill>
                <a:schemeClr val="tx1"/>
              </a:solidFill>
            </a:endParaRPr>
          </a:p>
        </p:txBody>
      </p:sp>
      <p:sp>
        <p:nvSpPr>
          <p:cNvPr id="3" name="Content Placeholder 2">
            <a:extLst>
              <a:ext uri="{FF2B5EF4-FFF2-40B4-BE49-F238E27FC236}">
                <a16:creationId xmlns:a16="http://schemas.microsoft.com/office/drawing/2014/main" id="{6D778728-1295-C090-8BC1-1BF9F980F104}"/>
              </a:ext>
            </a:extLst>
          </p:cNvPr>
          <p:cNvSpPr>
            <a:spLocks noGrp="1"/>
          </p:cNvSpPr>
          <p:nvPr>
            <p:ph idx="1"/>
          </p:nvPr>
        </p:nvSpPr>
        <p:spPr>
          <a:xfrm>
            <a:off x="924442" y="1291905"/>
            <a:ext cx="10429357" cy="4885058"/>
          </a:xfrm>
        </p:spPr>
        <p:txBody>
          <a:bodyPr>
            <a:normAutofit fontScale="85000" lnSpcReduction="10000"/>
          </a:bodyPr>
          <a:lstStyle/>
          <a:p>
            <a:pPr algn="l"/>
            <a:r>
              <a:rPr lang="en-GB" b="0" i="1" dirty="0">
                <a:solidFill>
                  <a:schemeClr val="tx1"/>
                </a:solidFill>
                <a:effectLst/>
                <a:latin typeface="Söhne"/>
              </a:rPr>
              <a:t>List of resources, articles, and documentation for further reading:</a:t>
            </a:r>
            <a:endParaRPr lang="en-GB" b="0" i="0" dirty="0">
              <a:solidFill>
                <a:schemeClr val="tx1"/>
              </a:solidFill>
              <a:effectLst/>
              <a:latin typeface="Söhne"/>
            </a:endParaRPr>
          </a:p>
          <a:p>
            <a:pPr algn="l">
              <a:buFont typeface="+mj-lt"/>
              <a:buAutoNum type="arabicPeriod"/>
            </a:pPr>
            <a:r>
              <a:rPr lang="en-GB" b="1" i="0" dirty="0">
                <a:solidFill>
                  <a:schemeClr val="tx1"/>
                </a:solidFill>
                <a:effectLst/>
                <a:latin typeface="Söhne"/>
              </a:rPr>
              <a:t>OWASP (Open Web Application Security Project):</a:t>
            </a:r>
            <a:endParaRPr lang="en-GB" b="0" i="0" dirty="0">
              <a:solidFill>
                <a:schemeClr val="tx1"/>
              </a:solidFill>
              <a:effectLst/>
              <a:latin typeface="Söhne"/>
            </a:endParaRPr>
          </a:p>
          <a:p>
            <a:pPr marL="742950" lvl="1" indent="-285750" algn="l">
              <a:buFont typeface="+mj-lt"/>
              <a:buAutoNum type="arabicPeriod"/>
            </a:pPr>
            <a:r>
              <a:rPr lang="en-GB" b="0" i="0" dirty="0">
                <a:solidFill>
                  <a:schemeClr val="tx1"/>
                </a:solidFill>
                <a:effectLst/>
                <a:latin typeface="Söhne"/>
              </a:rPr>
              <a:t>Website: </a:t>
            </a:r>
            <a:r>
              <a:rPr lang="en-GB" b="0" i="0" u="none" strike="noStrike" dirty="0">
                <a:solidFill>
                  <a:schemeClr val="tx1"/>
                </a:solidFill>
                <a:effectLst/>
                <a:latin typeface="Söhne"/>
                <a:hlinkClick r:id="rId2">
                  <a:extLst>
                    <a:ext uri="{A12FA001-AC4F-418D-AE19-62706E023703}">
                      <ahyp:hlinkClr xmlns:ahyp="http://schemas.microsoft.com/office/drawing/2018/hyperlinkcolor" val="tx"/>
                    </a:ext>
                  </a:extLst>
                </a:hlinkClick>
              </a:rPr>
              <a:t>https://owasp.org/</a:t>
            </a:r>
            <a:endParaRPr lang="en-GB" b="0" i="0" dirty="0">
              <a:solidFill>
                <a:schemeClr val="tx1"/>
              </a:solidFill>
              <a:effectLst/>
              <a:latin typeface="Söhne"/>
            </a:endParaRPr>
          </a:p>
          <a:p>
            <a:pPr marL="742950" lvl="1" indent="-285750" algn="l">
              <a:buFont typeface="+mj-lt"/>
              <a:buAutoNum type="arabicPeriod"/>
            </a:pPr>
            <a:r>
              <a:rPr lang="en-GB" b="0" i="0" dirty="0">
                <a:solidFill>
                  <a:schemeClr val="tx1"/>
                </a:solidFill>
                <a:effectLst/>
                <a:latin typeface="Söhne"/>
              </a:rPr>
              <a:t>Comprehensive resources on web application security, including best practices and vulnerabilities.</a:t>
            </a:r>
          </a:p>
          <a:p>
            <a:pPr algn="l">
              <a:buFont typeface="+mj-lt"/>
              <a:buAutoNum type="arabicPeriod"/>
            </a:pPr>
            <a:r>
              <a:rPr lang="en-GB" b="1" i="0" dirty="0">
                <a:solidFill>
                  <a:schemeClr val="tx1"/>
                </a:solidFill>
                <a:effectLst/>
                <a:latin typeface="Söhne"/>
              </a:rPr>
              <a:t>OAuth 2.0 and OpenID Connect Documentation:</a:t>
            </a:r>
            <a:endParaRPr lang="en-GB" b="0" i="0" dirty="0">
              <a:solidFill>
                <a:schemeClr val="tx1"/>
              </a:solidFill>
              <a:effectLst/>
              <a:latin typeface="Söhne"/>
            </a:endParaRPr>
          </a:p>
          <a:p>
            <a:pPr marL="742950" lvl="1" indent="-285750" algn="l">
              <a:buFont typeface="+mj-lt"/>
              <a:buAutoNum type="arabicPeriod"/>
            </a:pPr>
            <a:r>
              <a:rPr lang="en-GB" b="0" i="0" dirty="0">
                <a:solidFill>
                  <a:schemeClr val="tx1"/>
                </a:solidFill>
                <a:effectLst/>
                <a:latin typeface="Söhne"/>
              </a:rPr>
              <a:t>OAuth 2.0: </a:t>
            </a:r>
            <a:r>
              <a:rPr lang="en-GB" b="0" i="0" u="none" strike="noStrike" dirty="0">
                <a:solidFill>
                  <a:schemeClr val="tx1"/>
                </a:solidFill>
                <a:effectLst/>
                <a:latin typeface="Söhne"/>
              </a:rPr>
              <a:t>https://oauth.net/2/</a:t>
            </a:r>
            <a:endParaRPr lang="en-GB" b="0" i="0" dirty="0">
              <a:solidFill>
                <a:schemeClr val="tx1"/>
              </a:solidFill>
              <a:effectLst/>
              <a:latin typeface="Söhne"/>
            </a:endParaRPr>
          </a:p>
          <a:p>
            <a:pPr marL="742950" lvl="1" indent="-285750" algn="l">
              <a:buFont typeface="+mj-lt"/>
              <a:buAutoNum type="arabicPeriod"/>
            </a:pPr>
            <a:r>
              <a:rPr lang="en-GB" b="0" i="0" dirty="0">
                <a:solidFill>
                  <a:schemeClr val="tx1"/>
                </a:solidFill>
                <a:effectLst/>
                <a:latin typeface="Söhne"/>
              </a:rPr>
              <a:t>OpenID Connect: </a:t>
            </a:r>
            <a:r>
              <a:rPr lang="en-GB" b="0" i="0" u="none" strike="noStrike" dirty="0">
                <a:solidFill>
                  <a:schemeClr val="tx1"/>
                </a:solidFill>
                <a:effectLst/>
                <a:latin typeface="Söhne"/>
              </a:rPr>
              <a:t>https://openid.net/connect/</a:t>
            </a:r>
            <a:endParaRPr lang="en-GB" b="0" i="0" dirty="0">
              <a:solidFill>
                <a:schemeClr val="tx1"/>
              </a:solidFill>
              <a:effectLst/>
              <a:latin typeface="Söhne"/>
            </a:endParaRPr>
          </a:p>
          <a:p>
            <a:pPr marL="742950" lvl="1" indent="-285750" algn="l">
              <a:buFont typeface="+mj-lt"/>
              <a:buAutoNum type="arabicPeriod"/>
            </a:pPr>
            <a:r>
              <a:rPr lang="en-GB" b="0" i="0" dirty="0">
                <a:solidFill>
                  <a:schemeClr val="tx1"/>
                </a:solidFill>
                <a:effectLst/>
                <a:latin typeface="Söhne"/>
              </a:rPr>
              <a:t>Official documentation for OAuth 2.0 and OpenID Connect for understanding secure authorization and authentication.</a:t>
            </a:r>
          </a:p>
          <a:p>
            <a:pPr algn="l">
              <a:buFont typeface="+mj-lt"/>
              <a:buAutoNum type="arabicPeriod"/>
            </a:pPr>
            <a:r>
              <a:rPr lang="en-GB" b="1" i="0" dirty="0">
                <a:solidFill>
                  <a:schemeClr val="tx1"/>
                </a:solidFill>
                <a:effectLst/>
                <a:latin typeface="Söhne"/>
              </a:rPr>
              <a:t>Auth0 Blog:</a:t>
            </a:r>
            <a:endParaRPr lang="en-GB" b="0" i="0" dirty="0">
              <a:solidFill>
                <a:schemeClr val="tx1"/>
              </a:solidFill>
              <a:effectLst/>
              <a:latin typeface="Söhne"/>
            </a:endParaRPr>
          </a:p>
          <a:p>
            <a:pPr marL="742950" lvl="1" indent="-285750" algn="l">
              <a:buFont typeface="+mj-lt"/>
              <a:buAutoNum type="arabicPeriod"/>
            </a:pPr>
            <a:r>
              <a:rPr lang="en-GB" b="0" i="0" dirty="0">
                <a:solidFill>
                  <a:schemeClr val="tx1"/>
                </a:solidFill>
                <a:effectLst/>
                <a:latin typeface="Söhne"/>
              </a:rPr>
              <a:t>Website: </a:t>
            </a:r>
            <a:r>
              <a:rPr lang="en-GB" b="0" i="0" u="none" strike="noStrike" dirty="0">
                <a:solidFill>
                  <a:schemeClr val="tx1"/>
                </a:solidFill>
                <a:effectLst/>
                <a:latin typeface="Söhne"/>
              </a:rPr>
              <a:t>https://auth0.com/blog/</a:t>
            </a:r>
            <a:endParaRPr lang="en-GB" b="0" i="0" dirty="0">
              <a:solidFill>
                <a:schemeClr val="tx1"/>
              </a:solidFill>
              <a:effectLst/>
              <a:latin typeface="Söhne"/>
            </a:endParaRPr>
          </a:p>
          <a:p>
            <a:pPr marL="742950" lvl="1" indent="-285750" algn="l">
              <a:buFont typeface="+mj-lt"/>
              <a:buAutoNum type="arabicPeriod"/>
            </a:pPr>
            <a:r>
              <a:rPr lang="en-GB" b="0" i="0" dirty="0">
                <a:solidFill>
                  <a:schemeClr val="tx1"/>
                </a:solidFill>
                <a:effectLst/>
                <a:latin typeface="Söhne"/>
              </a:rPr>
              <a:t>Valuable insights and tutorials on authentication and authorization practices.</a:t>
            </a:r>
          </a:p>
          <a:p>
            <a:pPr algn="l">
              <a:buFont typeface="+mj-lt"/>
              <a:buAutoNum type="arabicPeriod"/>
            </a:pPr>
            <a:r>
              <a:rPr lang="en-GB" b="1" i="0" dirty="0">
                <a:solidFill>
                  <a:schemeClr val="tx1"/>
                </a:solidFill>
                <a:effectLst/>
                <a:latin typeface="Söhne"/>
              </a:rPr>
              <a:t>NIST Special Publication 800-63B: Digital Identity Guidelines:</a:t>
            </a:r>
            <a:endParaRPr lang="en-GB" b="0" i="0" dirty="0">
              <a:solidFill>
                <a:schemeClr val="tx1"/>
              </a:solidFill>
              <a:effectLst/>
              <a:latin typeface="Söhne"/>
            </a:endParaRPr>
          </a:p>
          <a:p>
            <a:pPr marL="742950" lvl="1" indent="-285750" algn="l">
              <a:buFont typeface="+mj-lt"/>
              <a:buAutoNum type="arabicPeriod"/>
            </a:pPr>
            <a:r>
              <a:rPr lang="en-GB" b="0" i="0" dirty="0">
                <a:solidFill>
                  <a:schemeClr val="tx1"/>
                </a:solidFill>
                <a:effectLst/>
                <a:latin typeface="Söhne"/>
              </a:rPr>
              <a:t>Document: </a:t>
            </a:r>
            <a:r>
              <a:rPr lang="en-GB" b="0" i="0" u="none" strike="noStrike" dirty="0">
                <a:solidFill>
                  <a:schemeClr val="tx1"/>
                </a:solidFill>
                <a:effectLst/>
                <a:latin typeface="Söhne"/>
              </a:rPr>
              <a:t>https://nvlpubs.nist.gov/nistpubs/SpecialPublications/NIST.SP.800-63b.pdf</a:t>
            </a:r>
            <a:endParaRPr lang="en-GB" b="0" i="0" dirty="0">
              <a:solidFill>
                <a:schemeClr val="tx1"/>
              </a:solidFill>
              <a:effectLst/>
              <a:latin typeface="Söhne"/>
            </a:endParaRPr>
          </a:p>
          <a:p>
            <a:pPr marL="742950" lvl="1" indent="-285750" algn="l">
              <a:buFont typeface="+mj-lt"/>
              <a:buAutoNum type="arabicPeriod"/>
            </a:pPr>
            <a:r>
              <a:rPr lang="en-GB" b="0" i="0" dirty="0">
                <a:solidFill>
                  <a:schemeClr val="tx1"/>
                </a:solidFill>
                <a:effectLst/>
                <a:latin typeface="Söhne"/>
              </a:rPr>
              <a:t>NIST guidelines on digital identity, including authentication and lifecycle management.</a:t>
            </a:r>
          </a:p>
        </p:txBody>
      </p:sp>
    </p:spTree>
    <p:extLst>
      <p:ext uri="{BB962C8B-B14F-4D97-AF65-F5344CB8AC3E}">
        <p14:creationId xmlns:p14="http://schemas.microsoft.com/office/powerpoint/2010/main" val="2095801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856FA-71BD-47D5-E045-7C67A52D9D29}"/>
              </a:ext>
            </a:extLst>
          </p:cNvPr>
          <p:cNvSpPr>
            <a:spLocks noGrp="1"/>
          </p:cNvSpPr>
          <p:nvPr>
            <p:ph type="title"/>
          </p:nvPr>
        </p:nvSpPr>
        <p:spPr>
          <a:xfrm>
            <a:off x="1166070" y="609601"/>
            <a:ext cx="9881340" cy="472580"/>
          </a:xfrm>
        </p:spPr>
        <p:txBody>
          <a:bodyPr>
            <a:normAutofit fontScale="90000"/>
          </a:bodyPr>
          <a:lstStyle/>
          <a:p>
            <a:r>
              <a:rPr lang="en-IN" b="1" i="0" dirty="0">
                <a:solidFill>
                  <a:schemeClr val="tx1"/>
                </a:solidFill>
                <a:effectLst/>
                <a:latin typeface="Söhne"/>
              </a:rPr>
              <a:t>What is Authentication?</a:t>
            </a:r>
            <a:br>
              <a:rPr lang="en-IN" b="1" i="0" dirty="0">
                <a:solidFill>
                  <a:schemeClr val="tx1"/>
                </a:solidFill>
                <a:effectLst/>
                <a:latin typeface="Söhne"/>
              </a:rPr>
            </a:br>
            <a:endParaRPr lang="en-IN" dirty="0">
              <a:solidFill>
                <a:schemeClr val="tx1"/>
              </a:solidFill>
            </a:endParaRPr>
          </a:p>
        </p:txBody>
      </p:sp>
      <p:sp>
        <p:nvSpPr>
          <p:cNvPr id="3" name="Content Placeholder 2">
            <a:extLst>
              <a:ext uri="{FF2B5EF4-FFF2-40B4-BE49-F238E27FC236}">
                <a16:creationId xmlns:a16="http://schemas.microsoft.com/office/drawing/2014/main" id="{84594AED-F396-8A88-D1FE-6925E639F52F}"/>
              </a:ext>
            </a:extLst>
          </p:cNvPr>
          <p:cNvSpPr>
            <a:spLocks noGrp="1"/>
          </p:cNvSpPr>
          <p:nvPr>
            <p:ph idx="1"/>
          </p:nvPr>
        </p:nvSpPr>
        <p:spPr>
          <a:xfrm>
            <a:off x="914401" y="1082180"/>
            <a:ext cx="10695962" cy="5419287"/>
          </a:xfrm>
        </p:spPr>
        <p:txBody>
          <a:bodyPr>
            <a:normAutofit fontScale="77500" lnSpcReduction="20000"/>
          </a:bodyPr>
          <a:lstStyle/>
          <a:p>
            <a:pPr algn="l"/>
            <a:r>
              <a:rPr lang="en-GB" i="1" dirty="0">
                <a:solidFill>
                  <a:schemeClr val="tx1"/>
                </a:solidFill>
                <a:effectLst/>
                <a:latin typeface="Söhne"/>
              </a:rPr>
              <a:t>What is</a:t>
            </a:r>
            <a:r>
              <a:rPr lang="en-GB" b="0" i="1" dirty="0">
                <a:solidFill>
                  <a:schemeClr val="tx1"/>
                </a:solidFill>
                <a:effectLst/>
                <a:latin typeface="Söhne"/>
              </a:rPr>
              <a:t> Authentication?</a:t>
            </a:r>
            <a:endParaRPr lang="en-GB" b="0" i="0" dirty="0">
              <a:solidFill>
                <a:schemeClr val="tx1"/>
              </a:solidFill>
              <a:effectLst/>
              <a:latin typeface="Söhne"/>
            </a:endParaRPr>
          </a:p>
          <a:p>
            <a:pPr algn="l"/>
            <a:r>
              <a:rPr lang="en-GB" b="0" i="0" dirty="0">
                <a:solidFill>
                  <a:schemeClr val="tx1"/>
                </a:solidFill>
                <a:effectLst/>
                <a:latin typeface="Söhne"/>
              </a:rPr>
              <a:t>the process of verifying the identity of a user, system, or application, ensuring that the entity attempting access is who they claim to be. In web applications, this is a critical first step to establish trust and control access to sensitive resources.</a:t>
            </a:r>
          </a:p>
          <a:p>
            <a:pPr algn="l"/>
            <a:r>
              <a:rPr lang="en-GB" b="0" i="1" dirty="0">
                <a:solidFill>
                  <a:schemeClr val="tx1"/>
                </a:solidFill>
                <a:effectLst/>
                <a:latin typeface="Söhne"/>
              </a:rPr>
              <a:t>Importance in the context of web security:</a:t>
            </a:r>
            <a:endParaRPr lang="en-GB" b="0" i="0" dirty="0">
              <a:solidFill>
                <a:schemeClr val="tx1"/>
              </a:solidFill>
              <a:effectLst/>
              <a:latin typeface="Söhne"/>
            </a:endParaRPr>
          </a:p>
          <a:p>
            <a:pPr algn="l">
              <a:buFont typeface="Arial" panose="020B0604020202020204" pitchFamily="34" charset="0"/>
              <a:buChar char="•"/>
            </a:pPr>
            <a:r>
              <a:rPr lang="en-GB" b="1" i="0" dirty="0">
                <a:solidFill>
                  <a:schemeClr val="tx1"/>
                </a:solidFill>
                <a:effectLst/>
                <a:latin typeface="Söhne"/>
              </a:rPr>
              <a:t>Protecting User Data:</a:t>
            </a:r>
            <a:r>
              <a:rPr lang="en-GB" b="0" i="0" dirty="0">
                <a:solidFill>
                  <a:schemeClr val="tx1"/>
                </a:solidFill>
                <a:effectLst/>
                <a:latin typeface="Söhne"/>
              </a:rPr>
              <a:t> Authentication prevents unauthorized users from accessing personal or confidential information.</a:t>
            </a:r>
          </a:p>
          <a:p>
            <a:pPr algn="l">
              <a:buFont typeface="Arial" panose="020B0604020202020204" pitchFamily="34" charset="0"/>
              <a:buChar char="•"/>
            </a:pPr>
            <a:r>
              <a:rPr lang="en-GB" b="1" i="0" dirty="0">
                <a:solidFill>
                  <a:schemeClr val="tx1"/>
                </a:solidFill>
                <a:effectLst/>
                <a:latin typeface="Söhne"/>
              </a:rPr>
              <a:t>Securing Systems:</a:t>
            </a:r>
            <a:r>
              <a:rPr lang="en-GB" b="0" i="0" dirty="0">
                <a:solidFill>
                  <a:schemeClr val="tx1"/>
                </a:solidFill>
                <a:effectLst/>
                <a:latin typeface="Söhne"/>
              </a:rPr>
              <a:t> Ensures only authenticated entities interact with the system, preventing malicious activities.</a:t>
            </a:r>
          </a:p>
          <a:p>
            <a:pPr algn="l">
              <a:buFont typeface="Arial" panose="020B0604020202020204" pitchFamily="34" charset="0"/>
              <a:buChar char="•"/>
            </a:pPr>
            <a:r>
              <a:rPr lang="en-GB" b="1" i="0" dirty="0">
                <a:solidFill>
                  <a:schemeClr val="tx1"/>
                </a:solidFill>
                <a:effectLst/>
                <a:latin typeface="Söhne"/>
              </a:rPr>
              <a:t>Building Trust:</a:t>
            </a:r>
            <a:r>
              <a:rPr lang="en-GB" b="0" i="0" dirty="0">
                <a:solidFill>
                  <a:schemeClr val="tx1"/>
                </a:solidFill>
                <a:effectLst/>
                <a:latin typeface="Söhne"/>
              </a:rPr>
              <a:t> Users trust systems that authenticate them securely, contributing to a positive user experience.</a:t>
            </a:r>
          </a:p>
          <a:p>
            <a:pPr algn="l"/>
            <a:r>
              <a:rPr lang="en-GB" b="0" i="1" dirty="0">
                <a:solidFill>
                  <a:schemeClr val="tx1"/>
                </a:solidFill>
                <a:effectLst/>
                <a:latin typeface="Söhne"/>
              </a:rPr>
              <a:t>Common methods (e.g., password-based, multi-factor):</a:t>
            </a:r>
            <a:endParaRPr lang="en-GB" b="0" i="0" dirty="0">
              <a:solidFill>
                <a:schemeClr val="tx1"/>
              </a:solidFill>
              <a:effectLst/>
              <a:latin typeface="Söhne"/>
            </a:endParaRPr>
          </a:p>
          <a:p>
            <a:pPr algn="l">
              <a:buFont typeface="+mj-lt"/>
              <a:buAutoNum type="arabicPeriod"/>
            </a:pPr>
            <a:r>
              <a:rPr lang="en-GB" b="1" i="0" dirty="0">
                <a:solidFill>
                  <a:schemeClr val="tx1"/>
                </a:solidFill>
                <a:effectLst/>
                <a:latin typeface="Söhne"/>
              </a:rPr>
              <a:t>Password-Based Authentication:</a:t>
            </a:r>
            <a:r>
              <a:rPr lang="en-GB" b="0" i="0" dirty="0">
                <a:solidFill>
                  <a:schemeClr val="tx1"/>
                </a:solidFill>
                <a:effectLst/>
                <a:latin typeface="Söhne"/>
              </a:rPr>
              <a:t> Users enter a unique password associated with their account.</a:t>
            </a:r>
          </a:p>
          <a:p>
            <a:pPr marL="742950" lvl="1" indent="-285750" algn="l">
              <a:buFont typeface="+mj-lt"/>
              <a:buAutoNum type="arabicPeriod"/>
            </a:pPr>
            <a:r>
              <a:rPr lang="en-GB" b="0" i="1" dirty="0">
                <a:solidFill>
                  <a:schemeClr val="tx1"/>
                </a:solidFill>
                <a:effectLst/>
                <a:latin typeface="Söhne"/>
              </a:rPr>
              <a:t>Strengths:</a:t>
            </a:r>
            <a:r>
              <a:rPr lang="en-GB" b="0" i="0" dirty="0">
                <a:solidFill>
                  <a:schemeClr val="tx1"/>
                </a:solidFill>
                <a:effectLst/>
                <a:latin typeface="Söhne"/>
              </a:rPr>
              <a:t> Familiar, easy to implement.</a:t>
            </a:r>
          </a:p>
          <a:p>
            <a:pPr marL="742950" lvl="1" indent="-285750" algn="l">
              <a:buFont typeface="+mj-lt"/>
              <a:buAutoNum type="arabicPeriod"/>
            </a:pPr>
            <a:r>
              <a:rPr lang="en-GB" b="0" i="1" dirty="0">
                <a:solidFill>
                  <a:schemeClr val="tx1"/>
                </a:solidFill>
                <a:effectLst/>
                <a:latin typeface="Söhne"/>
              </a:rPr>
              <a:t>Weaknesses:</a:t>
            </a:r>
            <a:r>
              <a:rPr lang="en-GB" b="0" i="0" dirty="0">
                <a:solidFill>
                  <a:schemeClr val="tx1"/>
                </a:solidFill>
                <a:effectLst/>
                <a:latin typeface="Söhne"/>
              </a:rPr>
              <a:t> Vulnerable to password-related risks (e.g., weak passwords, phishing).</a:t>
            </a:r>
          </a:p>
          <a:p>
            <a:pPr algn="l">
              <a:buFont typeface="+mj-lt"/>
              <a:buAutoNum type="arabicPeriod"/>
            </a:pPr>
            <a:r>
              <a:rPr lang="en-GB" b="1" i="0" dirty="0">
                <a:solidFill>
                  <a:schemeClr val="tx1"/>
                </a:solidFill>
                <a:effectLst/>
                <a:latin typeface="Söhne"/>
              </a:rPr>
              <a:t>Multi-Factor Authentication (MFA):</a:t>
            </a:r>
            <a:r>
              <a:rPr lang="en-GB" b="0" i="0" dirty="0">
                <a:solidFill>
                  <a:schemeClr val="tx1"/>
                </a:solidFill>
                <a:effectLst/>
                <a:latin typeface="Söhne"/>
              </a:rPr>
              <a:t> Requires users to provide multiple forms of identification.</a:t>
            </a:r>
          </a:p>
          <a:p>
            <a:pPr marL="742950" lvl="1" indent="-285750" algn="l">
              <a:buFont typeface="+mj-lt"/>
              <a:buAutoNum type="arabicPeriod"/>
            </a:pPr>
            <a:r>
              <a:rPr lang="en-GB" b="0" i="1" dirty="0">
                <a:solidFill>
                  <a:schemeClr val="tx1"/>
                </a:solidFill>
                <a:effectLst/>
                <a:latin typeface="Söhne"/>
              </a:rPr>
              <a:t>Strengths:</a:t>
            </a:r>
            <a:r>
              <a:rPr lang="en-GB" b="0" i="0" dirty="0">
                <a:solidFill>
                  <a:schemeClr val="tx1"/>
                </a:solidFill>
                <a:effectLst/>
                <a:latin typeface="Söhne"/>
              </a:rPr>
              <a:t> Adds an extra layer of security, even if one factor is compromised.</a:t>
            </a:r>
          </a:p>
          <a:p>
            <a:pPr marL="742950" lvl="1" indent="-285750" algn="l">
              <a:buFont typeface="+mj-lt"/>
              <a:buAutoNum type="arabicPeriod"/>
            </a:pPr>
            <a:r>
              <a:rPr lang="en-GB" b="0" i="1" dirty="0">
                <a:solidFill>
                  <a:schemeClr val="tx1"/>
                </a:solidFill>
                <a:effectLst/>
                <a:latin typeface="Söhne"/>
              </a:rPr>
              <a:t>Methods:</a:t>
            </a:r>
            <a:r>
              <a:rPr lang="en-GB" b="0" i="0" dirty="0">
                <a:solidFill>
                  <a:schemeClr val="tx1"/>
                </a:solidFill>
                <a:effectLst/>
                <a:latin typeface="Söhne"/>
              </a:rPr>
              <a:t> Something you know (password), something you have (token), something you are (biometrics).</a:t>
            </a:r>
          </a:p>
          <a:p>
            <a:pPr algn="l">
              <a:buFont typeface="+mj-lt"/>
              <a:buAutoNum type="arabicPeriod"/>
            </a:pPr>
            <a:r>
              <a:rPr lang="en-GB" b="1" i="0" dirty="0">
                <a:solidFill>
                  <a:schemeClr val="tx1"/>
                </a:solidFill>
                <a:effectLst/>
                <a:latin typeface="Söhne"/>
              </a:rPr>
              <a:t>Biometric Authentication:</a:t>
            </a:r>
            <a:r>
              <a:rPr lang="en-GB" b="0" i="0" dirty="0">
                <a:solidFill>
                  <a:schemeClr val="tx1"/>
                </a:solidFill>
                <a:effectLst/>
                <a:latin typeface="Söhne"/>
              </a:rPr>
              <a:t> Uses unique biological traits for identity verification (e.g., fingerprints, facial recognition).</a:t>
            </a:r>
          </a:p>
          <a:p>
            <a:pPr marL="742950" lvl="1" indent="-285750" algn="l">
              <a:buFont typeface="+mj-lt"/>
              <a:buAutoNum type="arabicPeriod"/>
            </a:pPr>
            <a:r>
              <a:rPr lang="en-GB" b="0" i="1" dirty="0">
                <a:solidFill>
                  <a:schemeClr val="tx1"/>
                </a:solidFill>
                <a:effectLst/>
                <a:latin typeface="Söhne"/>
              </a:rPr>
              <a:t>Strengths:</a:t>
            </a:r>
            <a:r>
              <a:rPr lang="en-GB" b="0" i="0" dirty="0">
                <a:solidFill>
                  <a:schemeClr val="tx1"/>
                </a:solidFill>
                <a:effectLst/>
                <a:latin typeface="Söhne"/>
              </a:rPr>
              <a:t> Difficult to forge, enhances user convenience.</a:t>
            </a:r>
          </a:p>
          <a:p>
            <a:pPr marL="742950" lvl="1" indent="-285750" algn="l">
              <a:buFont typeface="+mj-lt"/>
              <a:buAutoNum type="arabicPeriod"/>
            </a:pPr>
            <a:r>
              <a:rPr lang="en-GB" b="0" i="1" dirty="0">
                <a:solidFill>
                  <a:schemeClr val="tx1"/>
                </a:solidFill>
                <a:effectLst/>
                <a:latin typeface="Söhne"/>
              </a:rPr>
              <a:t>Weaknesses:</a:t>
            </a:r>
            <a:r>
              <a:rPr lang="en-GB" b="0" i="0" dirty="0">
                <a:solidFill>
                  <a:schemeClr val="tx1"/>
                </a:solidFill>
                <a:effectLst/>
                <a:latin typeface="Söhne"/>
              </a:rPr>
              <a:t> Technical limitations, privacy concerns.</a:t>
            </a:r>
          </a:p>
          <a:p>
            <a:endParaRPr lang="en-IN" dirty="0">
              <a:solidFill>
                <a:schemeClr val="tx1"/>
              </a:solidFill>
            </a:endParaRPr>
          </a:p>
        </p:txBody>
      </p:sp>
    </p:spTree>
    <p:extLst>
      <p:ext uri="{BB962C8B-B14F-4D97-AF65-F5344CB8AC3E}">
        <p14:creationId xmlns:p14="http://schemas.microsoft.com/office/powerpoint/2010/main" val="3730561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40C49-9950-1A2D-F0FE-9AE571F1084A}"/>
              </a:ext>
            </a:extLst>
          </p:cNvPr>
          <p:cNvSpPr>
            <a:spLocks noGrp="1"/>
          </p:cNvSpPr>
          <p:nvPr>
            <p:ph type="title"/>
          </p:nvPr>
        </p:nvSpPr>
        <p:spPr/>
        <p:txBody>
          <a:bodyPr>
            <a:normAutofit fontScale="90000"/>
          </a:bodyPr>
          <a:lstStyle/>
          <a:p>
            <a:r>
              <a:rPr lang="en-IN" b="1" i="0" dirty="0">
                <a:solidFill>
                  <a:schemeClr val="tx1"/>
                </a:solidFill>
                <a:effectLst/>
                <a:latin typeface="Söhne"/>
              </a:rPr>
              <a:t>Authentication Process					</a:t>
            </a:r>
            <a:r>
              <a:rPr lang="en-IN" sz="2400" b="1" i="0" dirty="0">
                <a:solidFill>
                  <a:schemeClr val="tx1"/>
                </a:solidFill>
                <a:effectLst/>
                <a:latin typeface="Söhne"/>
              </a:rPr>
              <a:t>(1/2)</a:t>
            </a:r>
            <a:br>
              <a:rPr lang="en-IN" b="1" i="0" dirty="0">
                <a:effectLst/>
                <a:latin typeface="Söhne"/>
              </a:rPr>
            </a:br>
            <a:endParaRPr lang="en-IN" dirty="0"/>
          </a:p>
        </p:txBody>
      </p:sp>
      <p:sp>
        <p:nvSpPr>
          <p:cNvPr id="3" name="Content Placeholder 2">
            <a:extLst>
              <a:ext uri="{FF2B5EF4-FFF2-40B4-BE49-F238E27FC236}">
                <a16:creationId xmlns:a16="http://schemas.microsoft.com/office/drawing/2014/main" id="{E38AF2E4-BD6E-5BD0-4471-CB645EF85CAF}"/>
              </a:ext>
            </a:extLst>
          </p:cNvPr>
          <p:cNvSpPr>
            <a:spLocks noGrp="1"/>
          </p:cNvSpPr>
          <p:nvPr>
            <p:ph idx="1"/>
          </p:nvPr>
        </p:nvSpPr>
        <p:spPr>
          <a:xfrm>
            <a:off x="838200" y="1199625"/>
            <a:ext cx="10515600" cy="4977337"/>
          </a:xfrm>
        </p:spPr>
        <p:txBody>
          <a:bodyPr>
            <a:normAutofit/>
          </a:bodyPr>
          <a:lstStyle/>
          <a:p>
            <a:pPr algn="l"/>
            <a:r>
              <a:rPr lang="en-GB" b="0" i="1" dirty="0">
                <a:solidFill>
                  <a:schemeClr val="tx1"/>
                </a:solidFill>
                <a:effectLst/>
                <a:latin typeface="Söhne"/>
              </a:rPr>
              <a:t>Diagram of a basic authentication process:</a:t>
            </a:r>
            <a:endParaRPr lang="en-GB" b="0" i="0" dirty="0">
              <a:solidFill>
                <a:schemeClr val="tx1"/>
              </a:solidFill>
              <a:effectLst/>
              <a:latin typeface="Söhne"/>
            </a:endParaRPr>
          </a:p>
          <a:p>
            <a:endParaRPr lang="en-IN" dirty="0"/>
          </a:p>
        </p:txBody>
      </p:sp>
      <p:pic>
        <p:nvPicPr>
          <p:cNvPr id="5" name="Picture 4">
            <a:extLst>
              <a:ext uri="{FF2B5EF4-FFF2-40B4-BE49-F238E27FC236}">
                <a16:creationId xmlns:a16="http://schemas.microsoft.com/office/drawing/2014/main" id="{F6859E8C-31D4-63EB-5014-54E422CF57E6}"/>
              </a:ext>
            </a:extLst>
          </p:cNvPr>
          <p:cNvPicPr>
            <a:picLocks noChangeAspect="1"/>
          </p:cNvPicPr>
          <p:nvPr/>
        </p:nvPicPr>
        <p:blipFill>
          <a:blip r:embed="rId2"/>
          <a:stretch>
            <a:fillRect/>
          </a:stretch>
        </p:blipFill>
        <p:spPr>
          <a:xfrm>
            <a:off x="931178" y="1901729"/>
            <a:ext cx="6806661" cy="3573128"/>
          </a:xfrm>
          <a:prstGeom prst="rect">
            <a:avLst/>
          </a:prstGeom>
        </p:spPr>
      </p:pic>
    </p:spTree>
    <p:extLst>
      <p:ext uri="{BB962C8B-B14F-4D97-AF65-F5344CB8AC3E}">
        <p14:creationId xmlns:p14="http://schemas.microsoft.com/office/powerpoint/2010/main" val="2242166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5409F7-0239-C9F5-4B8F-82DC8FECAC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F6F496-5AAA-86DF-11A2-40BE5B05E744}"/>
              </a:ext>
            </a:extLst>
          </p:cNvPr>
          <p:cNvSpPr>
            <a:spLocks noGrp="1"/>
          </p:cNvSpPr>
          <p:nvPr>
            <p:ph type="title"/>
          </p:nvPr>
        </p:nvSpPr>
        <p:spPr/>
        <p:txBody>
          <a:bodyPr>
            <a:normAutofit fontScale="90000"/>
          </a:bodyPr>
          <a:lstStyle/>
          <a:p>
            <a:r>
              <a:rPr lang="en-IN" b="1" i="0" dirty="0">
                <a:solidFill>
                  <a:schemeClr val="tx1"/>
                </a:solidFill>
                <a:effectLst/>
                <a:latin typeface="Söhne"/>
              </a:rPr>
              <a:t>Authentication Process					</a:t>
            </a:r>
            <a:r>
              <a:rPr lang="en-IN" sz="2700" b="1" i="0" dirty="0">
                <a:solidFill>
                  <a:schemeClr val="tx1"/>
                </a:solidFill>
                <a:effectLst/>
                <a:latin typeface="Söhne"/>
              </a:rPr>
              <a:t> (2/2)</a:t>
            </a:r>
            <a:br>
              <a:rPr lang="en-IN" b="1" i="0" dirty="0">
                <a:solidFill>
                  <a:schemeClr val="tx1"/>
                </a:solidFill>
                <a:effectLst/>
                <a:latin typeface="Söhne"/>
              </a:rPr>
            </a:br>
            <a:endParaRPr lang="en-IN" dirty="0">
              <a:solidFill>
                <a:schemeClr val="tx1"/>
              </a:solidFill>
            </a:endParaRPr>
          </a:p>
        </p:txBody>
      </p:sp>
      <p:sp>
        <p:nvSpPr>
          <p:cNvPr id="3" name="Content Placeholder 2">
            <a:extLst>
              <a:ext uri="{FF2B5EF4-FFF2-40B4-BE49-F238E27FC236}">
                <a16:creationId xmlns:a16="http://schemas.microsoft.com/office/drawing/2014/main" id="{065F26B4-0E4A-14BD-5B4F-879EFE269FD4}"/>
              </a:ext>
            </a:extLst>
          </p:cNvPr>
          <p:cNvSpPr>
            <a:spLocks noGrp="1"/>
          </p:cNvSpPr>
          <p:nvPr>
            <p:ph idx="1"/>
          </p:nvPr>
        </p:nvSpPr>
        <p:spPr>
          <a:xfrm>
            <a:off x="729842" y="1132515"/>
            <a:ext cx="10623958" cy="5044448"/>
          </a:xfrm>
        </p:spPr>
        <p:txBody>
          <a:bodyPr>
            <a:normAutofit fontScale="70000" lnSpcReduction="20000"/>
          </a:bodyPr>
          <a:lstStyle/>
          <a:p>
            <a:pPr algn="l">
              <a:buFont typeface="+mj-lt"/>
              <a:buAutoNum type="arabicPeriod"/>
            </a:pPr>
            <a:r>
              <a:rPr lang="en-GB" b="1" i="0" dirty="0">
                <a:solidFill>
                  <a:schemeClr val="tx1"/>
                </a:solidFill>
                <a:effectLst/>
                <a:latin typeface="Söhne"/>
              </a:rPr>
              <a:t>User Initiates Request:</a:t>
            </a:r>
            <a:endParaRPr lang="en-GB" b="0" i="0" dirty="0">
              <a:solidFill>
                <a:schemeClr val="tx1"/>
              </a:solidFill>
              <a:effectLst/>
              <a:latin typeface="Söhne"/>
            </a:endParaRPr>
          </a:p>
          <a:p>
            <a:pPr marL="457200" lvl="1" indent="0" algn="l">
              <a:buNone/>
            </a:pPr>
            <a:r>
              <a:rPr lang="en-GB" b="0" i="0" dirty="0">
                <a:solidFill>
                  <a:schemeClr val="tx1"/>
                </a:solidFill>
                <a:effectLst/>
                <a:latin typeface="Söhne"/>
              </a:rPr>
              <a:t>-User attempts to access a protected resource, triggering the authentication process.</a:t>
            </a:r>
          </a:p>
          <a:p>
            <a:pPr algn="l">
              <a:buFont typeface="+mj-lt"/>
              <a:buAutoNum type="arabicPeriod"/>
            </a:pPr>
            <a:r>
              <a:rPr lang="en-GB" b="1" i="0" dirty="0">
                <a:solidFill>
                  <a:schemeClr val="tx1"/>
                </a:solidFill>
                <a:effectLst/>
                <a:latin typeface="Söhne"/>
              </a:rPr>
              <a:t>Authentication Request:</a:t>
            </a:r>
            <a:endParaRPr lang="en-GB" b="0" i="0" dirty="0">
              <a:solidFill>
                <a:schemeClr val="tx1"/>
              </a:solidFill>
              <a:effectLst/>
              <a:latin typeface="Söhne"/>
            </a:endParaRPr>
          </a:p>
          <a:p>
            <a:pPr marL="457200" lvl="1" indent="0" algn="l">
              <a:buNone/>
            </a:pPr>
            <a:r>
              <a:rPr lang="en-GB" b="0" i="0" dirty="0">
                <a:solidFill>
                  <a:schemeClr val="tx1"/>
                </a:solidFill>
                <a:effectLst/>
                <a:latin typeface="Söhne"/>
              </a:rPr>
              <a:t>-The application prompts the user for credentials or additional authentication factors.</a:t>
            </a:r>
          </a:p>
          <a:p>
            <a:pPr algn="l">
              <a:buFont typeface="+mj-lt"/>
              <a:buAutoNum type="arabicPeriod"/>
            </a:pPr>
            <a:r>
              <a:rPr lang="en-GB" b="1" i="0" dirty="0">
                <a:solidFill>
                  <a:schemeClr val="tx1"/>
                </a:solidFill>
                <a:effectLst/>
                <a:latin typeface="Söhne"/>
              </a:rPr>
              <a:t>Credential Verification:</a:t>
            </a:r>
            <a:endParaRPr lang="en-GB" b="0" i="0" dirty="0">
              <a:solidFill>
                <a:schemeClr val="tx1"/>
              </a:solidFill>
              <a:effectLst/>
              <a:latin typeface="Söhne"/>
            </a:endParaRPr>
          </a:p>
          <a:p>
            <a:pPr marL="457200" lvl="1" indent="0" algn="l">
              <a:buNone/>
            </a:pPr>
            <a:r>
              <a:rPr lang="en-GB" b="0" i="0" dirty="0">
                <a:solidFill>
                  <a:schemeClr val="tx1"/>
                </a:solidFill>
                <a:effectLst/>
                <a:latin typeface="Söhne"/>
              </a:rPr>
              <a:t>-User-provided credentials are validated against stored credentials (e.g., username and password check).</a:t>
            </a:r>
          </a:p>
          <a:p>
            <a:pPr algn="l">
              <a:buFont typeface="+mj-lt"/>
              <a:buAutoNum type="arabicPeriod"/>
            </a:pPr>
            <a:r>
              <a:rPr lang="en-GB" b="1" i="0" dirty="0">
                <a:solidFill>
                  <a:schemeClr val="tx1"/>
                </a:solidFill>
                <a:effectLst/>
                <a:latin typeface="Söhne"/>
              </a:rPr>
              <a:t>Token Generation (Optional):</a:t>
            </a:r>
            <a:endParaRPr lang="en-GB" b="0" i="0" dirty="0">
              <a:solidFill>
                <a:schemeClr val="tx1"/>
              </a:solidFill>
              <a:effectLst/>
              <a:latin typeface="Söhne"/>
            </a:endParaRPr>
          </a:p>
          <a:p>
            <a:pPr marL="457200" lvl="1" indent="0" algn="l">
              <a:buNone/>
            </a:pPr>
            <a:r>
              <a:rPr lang="en-GB" b="0" i="0" dirty="0">
                <a:solidFill>
                  <a:schemeClr val="tx1"/>
                </a:solidFill>
                <a:effectLst/>
                <a:latin typeface="Söhne"/>
              </a:rPr>
              <a:t>-In some cases, successful authentication results in the generation of a token for subsequent authorization.</a:t>
            </a:r>
          </a:p>
          <a:p>
            <a:pPr algn="l">
              <a:buFont typeface="+mj-lt"/>
              <a:buAutoNum type="arabicPeriod"/>
            </a:pPr>
            <a:r>
              <a:rPr lang="en-GB" b="1" i="0" dirty="0">
                <a:solidFill>
                  <a:schemeClr val="tx1"/>
                </a:solidFill>
                <a:effectLst/>
                <a:latin typeface="Söhne"/>
              </a:rPr>
              <a:t>Access Granted/Denied:</a:t>
            </a:r>
            <a:endParaRPr lang="en-GB" b="0" i="0" dirty="0">
              <a:solidFill>
                <a:schemeClr val="tx1"/>
              </a:solidFill>
              <a:effectLst/>
              <a:latin typeface="Söhne"/>
            </a:endParaRPr>
          </a:p>
          <a:p>
            <a:pPr marL="457200" lvl="1" indent="0" algn="l">
              <a:buNone/>
            </a:pPr>
            <a:r>
              <a:rPr lang="en-GB" b="0" i="0" dirty="0">
                <a:solidFill>
                  <a:schemeClr val="tx1"/>
                </a:solidFill>
                <a:effectLst/>
                <a:latin typeface="Söhne"/>
              </a:rPr>
              <a:t>-Based on successful authentication, the user is granted access to the requested resource; otherwise, access is denied.</a:t>
            </a:r>
          </a:p>
          <a:p>
            <a:pPr algn="l"/>
            <a:r>
              <a:rPr lang="en-GB" b="0" i="1" dirty="0">
                <a:solidFill>
                  <a:schemeClr val="tx1"/>
                </a:solidFill>
                <a:effectLst/>
                <a:latin typeface="Söhne"/>
              </a:rPr>
              <a:t>Brief explanation of each step:</a:t>
            </a:r>
            <a:endParaRPr lang="en-GB" b="0" i="0" dirty="0">
              <a:solidFill>
                <a:schemeClr val="tx1"/>
              </a:solidFill>
              <a:effectLst/>
              <a:latin typeface="Söhne"/>
            </a:endParaRPr>
          </a:p>
          <a:p>
            <a:pPr algn="l">
              <a:buFont typeface="Arial" panose="020B0604020202020204" pitchFamily="34" charset="0"/>
              <a:buChar char="•"/>
            </a:pPr>
            <a:r>
              <a:rPr lang="en-GB" b="1" i="0" dirty="0">
                <a:solidFill>
                  <a:schemeClr val="tx1"/>
                </a:solidFill>
                <a:effectLst/>
                <a:latin typeface="Söhne"/>
              </a:rPr>
              <a:t>User Initiates Request:</a:t>
            </a:r>
            <a:r>
              <a:rPr lang="en-GB" b="0" i="0" dirty="0">
                <a:solidFill>
                  <a:schemeClr val="tx1"/>
                </a:solidFill>
                <a:effectLst/>
                <a:latin typeface="Söhne"/>
              </a:rPr>
              <a:t> The process begins when a user attempts to access a secure resource within the application.</a:t>
            </a:r>
          </a:p>
          <a:p>
            <a:pPr algn="l">
              <a:buFont typeface="Arial" panose="020B0604020202020204" pitchFamily="34" charset="0"/>
              <a:buChar char="•"/>
            </a:pPr>
            <a:r>
              <a:rPr lang="en-GB" b="1" i="0" dirty="0">
                <a:solidFill>
                  <a:schemeClr val="tx1"/>
                </a:solidFill>
                <a:effectLst/>
                <a:latin typeface="Söhne"/>
              </a:rPr>
              <a:t>Authentication Request:</a:t>
            </a:r>
            <a:r>
              <a:rPr lang="en-GB" b="0" i="0" dirty="0">
                <a:solidFill>
                  <a:schemeClr val="tx1"/>
                </a:solidFill>
                <a:effectLst/>
                <a:latin typeface="Söhne"/>
              </a:rPr>
              <a:t> The application prompts the user to prove their identity through credentials or additional factors.</a:t>
            </a:r>
          </a:p>
          <a:p>
            <a:pPr algn="l">
              <a:buFont typeface="Arial" panose="020B0604020202020204" pitchFamily="34" charset="0"/>
              <a:buChar char="•"/>
            </a:pPr>
            <a:r>
              <a:rPr lang="en-GB" b="1" i="0" dirty="0">
                <a:solidFill>
                  <a:schemeClr val="tx1"/>
                </a:solidFill>
                <a:effectLst/>
                <a:latin typeface="Söhne"/>
              </a:rPr>
              <a:t>Credential Verification:</a:t>
            </a:r>
            <a:r>
              <a:rPr lang="en-GB" b="0" i="0" dirty="0">
                <a:solidFill>
                  <a:schemeClr val="tx1"/>
                </a:solidFill>
                <a:effectLst/>
                <a:latin typeface="Söhne"/>
              </a:rPr>
              <a:t> The provided credentials are compared against stored data to confirm the user's identity.</a:t>
            </a:r>
          </a:p>
          <a:p>
            <a:pPr algn="l">
              <a:buFont typeface="Arial" panose="020B0604020202020204" pitchFamily="34" charset="0"/>
              <a:buChar char="•"/>
            </a:pPr>
            <a:r>
              <a:rPr lang="en-GB" b="1" i="0" dirty="0">
                <a:solidFill>
                  <a:schemeClr val="tx1"/>
                </a:solidFill>
                <a:effectLst/>
                <a:latin typeface="Söhne"/>
              </a:rPr>
              <a:t>Token Generation (Optional):</a:t>
            </a:r>
            <a:r>
              <a:rPr lang="en-GB" b="0" i="0" dirty="0">
                <a:solidFill>
                  <a:schemeClr val="tx1"/>
                </a:solidFill>
                <a:effectLst/>
                <a:latin typeface="Söhne"/>
              </a:rPr>
              <a:t> Depending on the authentication method, a token may be generated for secure communication and authorization.</a:t>
            </a:r>
          </a:p>
          <a:p>
            <a:pPr algn="l">
              <a:buFont typeface="Arial" panose="020B0604020202020204" pitchFamily="34" charset="0"/>
              <a:buChar char="•"/>
            </a:pPr>
            <a:r>
              <a:rPr lang="en-GB" b="1" i="0" dirty="0">
                <a:solidFill>
                  <a:schemeClr val="tx1"/>
                </a:solidFill>
                <a:effectLst/>
                <a:latin typeface="Söhne"/>
              </a:rPr>
              <a:t>Access Granted/Denied:</a:t>
            </a:r>
            <a:r>
              <a:rPr lang="en-GB" b="0" i="0" dirty="0">
                <a:solidFill>
                  <a:schemeClr val="tx1"/>
                </a:solidFill>
                <a:effectLst/>
                <a:latin typeface="Söhne"/>
              </a:rPr>
              <a:t> Based on successful authentication, the user gains access; otherwise, access is denied, and the process may loop back to step 2.</a:t>
            </a:r>
            <a:endParaRPr lang="en-IN" dirty="0">
              <a:solidFill>
                <a:schemeClr val="tx1"/>
              </a:solidFill>
            </a:endParaRPr>
          </a:p>
        </p:txBody>
      </p:sp>
    </p:spTree>
    <p:extLst>
      <p:ext uri="{BB962C8B-B14F-4D97-AF65-F5344CB8AC3E}">
        <p14:creationId xmlns:p14="http://schemas.microsoft.com/office/powerpoint/2010/main" val="3854503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7A2A9-8055-B38B-A917-6F992F63B7DB}"/>
              </a:ext>
            </a:extLst>
          </p:cNvPr>
          <p:cNvSpPr>
            <a:spLocks noGrp="1"/>
          </p:cNvSpPr>
          <p:nvPr>
            <p:ph type="title"/>
          </p:nvPr>
        </p:nvSpPr>
        <p:spPr>
          <a:xfrm>
            <a:off x="919119" y="609600"/>
            <a:ext cx="10353762" cy="970450"/>
          </a:xfrm>
        </p:spPr>
        <p:txBody>
          <a:bodyPr>
            <a:normAutofit fontScale="90000"/>
          </a:bodyPr>
          <a:lstStyle/>
          <a:p>
            <a:r>
              <a:rPr lang="en-IN" b="1" i="0" dirty="0">
                <a:solidFill>
                  <a:schemeClr val="tx1"/>
                </a:solidFill>
                <a:effectLst/>
                <a:latin typeface="Söhne"/>
              </a:rPr>
              <a:t>Common Authentication Protocols 						</a:t>
            </a:r>
            <a:r>
              <a:rPr lang="en-IN" sz="2700" b="1" i="0" dirty="0">
                <a:solidFill>
                  <a:schemeClr val="tx1"/>
                </a:solidFill>
                <a:effectLst/>
                <a:latin typeface="Söhne"/>
              </a:rPr>
              <a:t>(1/3)</a:t>
            </a:r>
            <a:br>
              <a:rPr lang="en-IN" b="1" i="0" dirty="0">
                <a:solidFill>
                  <a:schemeClr val="tx1"/>
                </a:solidFill>
                <a:effectLst/>
                <a:latin typeface="Söhne"/>
              </a:rPr>
            </a:br>
            <a:br>
              <a:rPr lang="en-IN" b="1" i="0" dirty="0">
                <a:solidFill>
                  <a:schemeClr val="tx1"/>
                </a:solidFill>
                <a:effectLst/>
                <a:latin typeface="Söhne"/>
              </a:rPr>
            </a:br>
            <a:endParaRPr lang="en-IN" dirty="0">
              <a:solidFill>
                <a:schemeClr val="tx1"/>
              </a:solidFill>
            </a:endParaRPr>
          </a:p>
        </p:txBody>
      </p:sp>
      <p:sp>
        <p:nvSpPr>
          <p:cNvPr id="3" name="Content Placeholder 2">
            <a:extLst>
              <a:ext uri="{FF2B5EF4-FFF2-40B4-BE49-F238E27FC236}">
                <a16:creationId xmlns:a16="http://schemas.microsoft.com/office/drawing/2014/main" id="{E08A895F-C005-B8E0-19F6-DF4B7BCF7F7B}"/>
              </a:ext>
            </a:extLst>
          </p:cNvPr>
          <p:cNvSpPr>
            <a:spLocks noGrp="1"/>
          </p:cNvSpPr>
          <p:nvPr>
            <p:ph idx="1"/>
          </p:nvPr>
        </p:nvSpPr>
        <p:spPr>
          <a:xfrm>
            <a:off x="838200" y="1350628"/>
            <a:ext cx="10515600" cy="4826335"/>
          </a:xfrm>
        </p:spPr>
        <p:txBody>
          <a:bodyPr>
            <a:normAutofit/>
          </a:bodyPr>
          <a:lstStyle/>
          <a:p>
            <a:pPr algn="l"/>
            <a:r>
              <a:rPr lang="en-GB" sz="1800" b="0" i="1" dirty="0">
                <a:solidFill>
                  <a:schemeClr val="tx1"/>
                </a:solidFill>
                <a:effectLst/>
                <a:latin typeface="Söhne"/>
              </a:rPr>
              <a:t>Overview of protocols like OAuth, OpenID Connect, etc.:</a:t>
            </a:r>
            <a:endParaRPr lang="en-GB" sz="1800" b="0" i="0" dirty="0">
              <a:solidFill>
                <a:schemeClr val="tx1"/>
              </a:solidFill>
              <a:effectLst/>
              <a:latin typeface="Söhne"/>
            </a:endParaRPr>
          </a:p>
          <a:p>
            <a:pPr algn="l">
              <a:buFont typeface="+mj-lt"/>
              <a:buAutoNum type="arabicPeriod"/>
            </a:pPr>
            <a:r>
              <a:rPr lang="en-GB" sz="1800" b="1" i="0" dirty="0">
                <a:solidFill>
                  <a:schemeClr val="tx1"/>
                </a:solidFill>
                <a:effectLst/>
                <a:latin typeface="Söhne"/>
              </a:rPr>
              <a:t>OAuth (Open Authorization):</a:t>
            </a:r>
            <a:endParaRPr lang="en-GB" sz="1800" b="0" i="0" dirty="0">
              <a:solidFill>
                <a:schemeClr val="tx1"/>
              </a:solidFill>
              <a:effectLst/>
              <a:latin typeface="Söhne"/>
            </a:endParaRPr>
          </a:p>
          <a:p>
            <a:pPr marL="457200" lvl="1" indent="0" algn="l">
              <a:buNone/>
            </a:pPr>
            <a:r>
              <a:rPr lang="en-GB" sz="1600" b="0" i="1" dirty="0">
                <a:solidFill>
                  <a:schemeClr val="tx1"/>
                </a:solidFill>
                <a:effectLst/>
                <a:latin typeface="Söhne"/>
              </a:rPr>
              <a:t>-Use Case:</a:t>
            </a:r>
            <a:r>
              <a:rPr lang="en-GB" sz="1600" b="0" i="0" dirty="0">
                <a:solidFill>
                  <a:schemeClr val="tx1"/>
                </a:solidFill>
                <a:effectLst/>
                <a:latin typeface="Söhne"/>
              </a:rPr>
              <a:t> Delegated access, allowing applications to access resources on behalf of the user without exposing credentials.</a:t>
            </a:r>
          </a:p>
          <a:p>
            <a:pPr marL="457200" lvl="1" indent="0" algn="l">
              <a:buNone/>
            </a:pPr>
            <a:endParaRPr lang="en-GB" sz="1600" b="0" i="0" dirty="0">
              <a:solidFill>
                <a:schemeClr val="tx1"/>
              </a:solidFill>
              <a:effectLst/>
              <a:latin typeface="Söhne"/>
            </a:endParaRPr>
          </a:p>
          <a:p>
            <a:pPr marL="457200" lvl="1" indent="0" algn="l">
              <a:buNone/>
            </a:pPr>
            <a:r>
              <a:rPr lang="en-GB" sz="1600" b="0" i="0" dirty="0" err="1">
                <a:solidFill>
                  <a:srgbClr val="E98052"/>
                </a:solidFill>
                <a:effectLst/>
                <a:latin typeface="Söhne"/>
                <a:hlinkClick r:id="rId2">
                  <a:extLst>
                    <a:ext uri="{A12FA001-AC4F-418D-AE19-62706E023703}">
                      <ahyp:hlinkClr xmlns:ahyp="http://schemas.microsoft.com/office/drawing/2018/hyperlinkcolor" val="tx"/>
                    </a:ext>
                  </a:extLst>
                </a:hlinkClick>
              </a:rPr>
              <a:t>tity</a:t>
            </a:r>
            <a:r>
              <a:rPr lang="en-GB" sz="1600" b="0" i="0" dirty="0">
                <a:solidFill>
                  <a:schemeClr val="tx1"/>
                </a:solidFill>
                <a:effectLst/>
                <a:latin typeface="Söhne"/>
                <a:hlinkClick r:id="rId2">
                  <a:extLst>
                    <a:ext uri="{A12FA001-AC4F-418D-AE19-62706E023703}">
                      <ahyp:hlinkClr xmlns:ahyp="http://schemas.microsoft.com/office/drawing/2018/hyperlinkcolor" val="tx"/>
                    </a:ext>
                  </a:extLst>
                </a:hlinkClick>
              </a:rPr>
              <a:t>/ad-fs/development/ad-fs-openid-connect-oauth-concepts</a:t>
            </a:r>
            <a:r>
              <a:rPr lang="en-GB" sz="1600" dirty="0">
                <a:solidFill>
                  <a:schemeClr val="tx1"/>
                </a:solidFill>
                <a:latin typeface="Söhne"/>
              </a:rPr>
              <a:t> </a:t>
            </a:r>
          </a:p>
          <a:p>
            <a:pPr marL="457200" lvl="1" indent="0" algn="l">
              <a:buNone/>
            </a:pPr>
            <a:endParaRPr lang="en-GB" b="0" i="0" dirty="0">
              <a:solidFill>
                <a:schemeClr val="tx1"/>
              </a:solidFill>
              <a:effectLst/>
              <a:latin typeface="Söhne"/>
            </a:endParaRPr>
          </a:p>
          <a:p>
            <a:pPr marL="457200" lvl="1" indent="0" algn="l">
              <a:buNone/>
            </a:pPr>
            <a:endParaRPr lang="en-GB" b="0" i="0" dirty="0">
              <a:solidFill>
                <a:schemeClr val="tx1"/>
              </a:solidFill>
              <a:effectLst/>
              <a:latin typeface="Söhne"/>
            </a:endParaRPr>
          </a:p>
          <a:p>
            <a:endParaRPr lang="en-IN" dirty="0">
              <a:solidFill>
                <a:schemeClr val="tx1"/>
              </a:solidFill>
            </a:endParaRPr>
          </a:p>
        </p:txBody>
      </p:sp>
      <p:pic>
        <p:nvPicPr>
          <p:cNvPr id="7" name="Picture 6">
            <a:extLst>
              <a:ext uri="{FF2B5EF4-FFF2-40B4-BE49-F238E27FC236}">
                <a16:creationId xmlns:a16="http://schemas.microsoft.com/office/drawing/2014/main" id="{7A4BDC15-6D12-6FE3-BB60-9CFEC4AF0B2C}"/>
              </a:ext>
            </a:extLst>
          </p:cNvPr>
          <p:cNvPicPr>
            <a:picLocks noChangeAspect="1"/>
          </p:cNvPicPr>
          <p:nvPr/>
        </p:nvPicPr>
        <p:blipFill>
          <a:blip r:embed="rId3"/>
          <a:stretch>
            <a:fillRect/>
          </a:stretch>
        </p:blipFill>
        <p:spPr>
          <a:xfrm>
            <a:off x="1249960" y="2869138"/>
            <a:ext cx="7058271" cy="3061807"/>
          </a:xfrm>
          <a:prstGeom prst="rect">
            <a:avLst/>
          </a:prstGeom>
        </p:spPr>
      </p:pic>
    </p:spTree>
    <p:extLst>
      <p:ext uri="{BB962C8B-B14F-4D97-AF65-F5344CB8AC3E}">
        <p14:creationId xmlns:p14="http://schemas.microsoft.com/office/powerpoint/2010/main" val="1304500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669244-692B-B416-989C-4BE0FB9497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16677D-4BBD-6FEE-1025-ECADDCDC333D}"/>
              </a:ext>
            </a:extLst>
          </p:cNvPr>
          <p:cNvSpPr>
            <a:spLocks noGrp="1"/>
          </p:cNvSpPr>
          <p:nvPr>
            <p:ph type="title"/>
          </p:nvPr>
        </p:nvSpPr>
        <p:spPr/>
        <p:txBody>
          <a:bodyPr>
            <a:normAutofit fontScale="90000"/>
          </a:bodyPr>
          <a:lstStyle/>
          <a:p>
            <a:r>
              <a:rPr lang="en-IN" b="1" i="0" dirty="0">
                <a:solidFill>
                  <a:schemeClr val="tx1"/>
                </a:solidFill>
                <a:effectLst/>
                <a:latin typeface="Söhne"/>
              </a:rPr>
              <a:t>Common Authentication Protocols						</a:t>
            </a:r>
            <a:r>
              <a:rPr lang="en-IN" sz="2700" b="1" i="0" dirty="0">
                <a:solidFill>
                  <a:schemeClr val="tx1"/>
                </a:solidFill>
                <a:effectLst/>
                <a:latin typeface="Söhne"/>
              </a:rPr>
              <a:t>(2/3)</a:t>
            </a:r>
            <a:br>
              <a:rPr lang="en-IN" b="1" i="0" dirty="0">
                <a:solidFill>
                  <a:schemeClr val="tx1"/>
                </a:solidFill>
                <a:effectLst/>
                <a:latin typeface="Söhne"/>
              </a:rPr>
            </a:br>
            <a:br>
              <a:rPr lang="en-IN" b="1" i="0" dirty="0">
                <a:solidFill>
                  <a:schemeClr val="tx1"/>
                </a:solidFill>
                <a:effectLst/>
                <a:latin typeface="Söhne"/>
              </a:rPr>
            </a:br>
            <a:endParaRPr lang="en-IN" dirty="0">
              <a:solidFill>
                <a:schemeClr val="tx1"/>
              </a:solidFill>
            </a:endParaRPr>
          </a:p>
        </p:txBody>
      </p:sp>
      <p:sp>
        <p:nvSpPr>
          <p:cNvPr id="3" name="Content Placeholder 2">
            <a:extLst>
              <a:ext uri="{FF2B5EF4-FFF2-40B4-BE49-F238E27FC236}">
                <a16:creationId xmlns:a16="http://schemas.microsoft.com/office/drawing/2014/main" id="{A2A007FE-9818-20DE-CD9D-3B978908C424}"/>
              </a:ext>
            </a:extLst>
          </p:cNvPr>
          <p:cNvSpPr>
            <a:spLocks noGrp="1"/>
          </p:cNvSpPr>
          <p:nvPr>
            <p:ph idx="1"/>
          </p:nvPr>
        </p:nvSpPr>
        <p:spPr>
          <a:xfrm>
            <a:off x="838200" y="1350628"/>
            <a:ext cx="10515600" cy="4826335"/>
          </a:xfrm>
        </p:spPr>
        <p:txBody>
          <a:bodyPr>
            <a:normAutofit/>
          </a:bodyPr>
          <a:lstStyle/>
          <a:p>
            <a:pPr algn="l"/>
            <a:r>
              <a:rPr lang="en-GB" sz="1800" b="0" i="1" dirty="0">
                <a:solidFill>
                  <a:schemeClr val="tx1"/>
                </a:solidFill>
                <a:effectLst/>
                <a:latin typeface="Söhne"/>
              </a:rPr>
              <a:t>Overview of protocols like OAuth, OpenID Connect, etc.:</a:t>
            </a:r>
            <a:endParaRPr lang="en-GB" sz="1800" b="0" i="0" dirty="0">
              <a:solidFill>
                <a:schemeClr val="tx1"/>
              </a:solidFill>
              <a:effectLst/>
              <a:latin typeface="Söhne"/>
            </a:endParaRPr>
          </a:p>
          <a:p>
            <a:pPr algn="l">
              <a:buFont typeface="+mj-lt"/>
              <a:buAutoNum type="arabicPeriod"/>
            </a:pPr>
            <a:r>
              <a:rPr lang="en-GB" sz="1800" b="1" i="0" dirty="0">
                <a:solidFill>
                  <a:schemeClr val="tx1"/>
                </a:solidFill>
                <a:effectLst/>
                <a:latin typeface="Söhne"/>
              </a:rPr>
              <a:t>OpenID Connect:</a:t>
            </a:r>
            <a:endParaRPr lang="en-GB" sz="1800" b="0" i="0" dirty="0">
              <a:solidFill>
                <a:schemeClr val="tx1"/>
              </a:solidFill>
              <a:effectLst/>
              <a:latin typeface="Söhne"/>
            </a:endParaRPr>
          </a:p>
          <a:p>
            <a:pPr marL="457200" lvl="1" indent="0" algn="l">
              <a:buNone/>
            </a:pPr>
            <a:r>
              <a:rPr lang="en-GB" sz="1600" b="0" i="1" dirty="0">
                <a:solidFill>
                  <a:schemeClr val="tx1"/>
                </a:solidFill>
                <a:effectLst/>
                <a:latin typeface="Söhne"/>
              </a:rPr>
              <a:t>-Use Case:</a:t>
            </a:r>
            <a:r>
              <a:rPr lang="en-GB" sz="1600" b="0" i="0" dirty="0">
                <a:solidFill>
                  <a:schemeClr val="tx1"/>
                </a:solidFill>
                <a:effectLst/>
                <a:latin typeface="Söhne"/>
              </a:rPr>
              <a:t> Identity layer on top of OAuth, facilitates user authentication, providing information about the user.</a:t>
            </a:r>
          </a:p>
          <a:p>
            <a:pPr marL="457200" lvl="1" indent="0" algn="l">
              <a:buNone/>
            </a:pPr>
            <a:r>
              <a:rPr lang="en-GB" sz="1600" b="0" i="0" dirty="0">
                <a:solidFill>
                  <a:schemeClr val="tx1"/>
                </a:solidFill>
                <a:effectLst/>
                <a:latin typeface="Söhne"/>
                <a:hlinkClick r:id="rId2">
                  <a:extLst>
                    <a:ext uri="{A12FA001-AC4F-418D-AE19-62706E023703}">
                      <ahyp:hlinkClr xmlns:ahyp="http://schemas.microsoft.com/office/drawing/2018/hyperlinkcolor" val="tx"/>
                    </a:ext>
                  </a:extLst>
                </a:hlinkClick>
              </a:rPr>
              <a:t>https://learn.microsoft.com/en-us/windows-server/identity/ad-fs/development/ad-fs-openid-connect-oauth-concepts</a:t>
            </a:r>
            <a:r>
              <a:rPr lang="en-GB" sz="1600" dirty="0">
                <a:solidFill>
                  <a:schemeClr val="tx1"/>
                </a:solidFill>
                <a:latin typeface="Söhne"/>
              </a:rPr>
              <a:t> </a:t>
            </a:r>
          </a:p>
          <a:p>
            <a:pPr marL="457200" lvl="1" indent="0" algn="l">
              <a:buNone/>
            </a:pPr>
            <a:endParaRPr lang="en-GB" b="0" i="0" dirty="0">
              <a:solidFill>
                <a:schemeClr val="tx1"/>
              </a:solidFill>
              <a:effectLst/>
              <a:latin typeface="Söhne"/>
            </a:endParaRPr>
          </a:p>
          <a:p>
            <a:pPr marL="457200" lvl="1" indent="0" algn="l">
              <a:buNone/>
            </a:pPr>
            <a:endParaRPr lang="en-GB" b="0" i="0" dirty="0">
              <a:solidFill>
                <a:schemeClr val="tx1"/>
              </a:solidFill>
              <a:effectLst/>
              <a:latin typeface="Söhne"/>
            </a:endParaRPr>
          </a:p>
          <a:p>
            <a:endParaRPr lang="en-IN" dirty="0">
              <a:solidFill>
                <a:schemeClr val="tx1"/>
              </a:solidFill>
            </a:endParaRPr>
          </a:p>
        </p:txBody>
      </p:sp>
      <p:pic>
        <p:nvPicPr>
          <p:cNvPr id="5" name="Picture 4">
            <a:extLst>
              <a:ext uri="{FF2B5EF4-FFF2-40B4-BE49-F238E27FC236}">
                <a16:creationId xmlns:a16="http://schemas.microsoft.com/office/drawing/2014/main" id="{F3D14EA0-7FE7-E806-4086-0573B5A44198}"/>
              </a:ext>
            </a:extLst>
          </p:cNvPr>
          <p:cNvPicPr>
            <a:picLocks noChangeAspect="1"/>
          </p:cNvPicPr>
          <p:nvPr/>
        </p:nvPicPr>
        <p:blipFill>
          <a:blip r:embed="rId3"/>
          <a:stretch>
            <a:fillRect/>
          </a:stretch>
        </p:blipFill>
        <p:spPr>
          <a:xfrm>
            <a:off x="1367405" y="2964356"/>
            <a:ext cx="4138636" cy="3212607"/>
          </a:xfrm>
          <a:prstGeom prst="rect">
            <a:avLst/>
          </a:prstGeom>
        </p:spPr>
      </p:pic>
    </p:spTree>
    <p:extLst>
      <p:ext uri="{BB962C8B-B14F-4D97-AF65-F5344CB8AC3E}">
        <p14:creationId xmlns:p14="http://schemas.microsoft.com/office/powerpoint/2010/main" val="4060595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34CC3-1EF3-1CE3-6F37-50B6681A27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8BC883-A00D-3A13-F28A-E9F3A4F5FF7D}"/>
              </a:ext>
            </a:extLst>
          </p:cNvPr>
          <p:cNvSpPr>
            <a:spLocks noGrp="1"/>
          </p:cNvSpPr>
          <p:nvPr>
            <p:ph type="title"/>
          </p:nvPr>
        </p:nvSpPr>
        <p:spPr/>
        <p:txBody>
          <a:bodyPr>
            <a:normAutofit fontScale="90000"/>
          </a:bodyPr>
          <a:lstStyle/>
          <a:p>
            <a:r>
              <a:rPr lang="en-IN" b="1" i="0" dirty="0">
                <a:solidFill>
                  <a:schemeClr val="tx1"/>
                </a:solidFill>
                <a:effectLst/>
                <a:latin typeface="Söhne"/>
              </a:rPr>
              <a:t>Common Authentication Protocols						</a:t>
            </a:r>
            <a:r>
              <a:rPr lang="en-IN" sz="2700" b="1" i="0" dirty="0">
                <a:solidFill>
                  <a:schemeClr val="tx1"/>
                </a:solidFill>
                <a:effectLst/>
                <a:latin typeface="Söhne"/>
              </a:rPr>
              <a:t>(3/3)</a:t>
            </a:r>
            <a:br>
              <a:rPr lang="en-IN" b="1" i="0" dirty="0">
                <a:solidFill>
                  <a:schemeClr val="tx1"/>
                </a:solidFill>
                <a:effectLst/>
                <a:latin typeface="Söhne"/>
              </a:rPr>
            </a:br>
            <a:br>
              <a:rPr lang="en-IN" b="1" i="0" dirty="0">
                <a:solidFill>
                  <a:schemeClr val="tx1"/>
                </a:solidFill>
                <a:effectLst/>
                <a:latin typeface="Söhne"/>
              </a:rPr>
            </a:br>
            <a:endParaRPr lang="en-IN" dirty="0">
              <a:solidFill>
                <a:schemeClr val="tx1"/>
              </a:solidFill>
            </a:endParaRPr>
          </a:p>
        </p:txBody>
      </p:sp>
      <p:sp>
        <p:nvSpPr>
          <p:cNvPr id="3" name="Content Placeholder 2">
            <a:extLst>
              <a:ext uri="{FF2B5EF4-FFF2-40B4-BE49-F238E27FC236}">
                <a16:creationId xmlns:a16="http://schemas.microsoft.com/office/drawing/2014/main" id="{CAA9D4E2-C2FD-AB12-6ECD-8BD33364C4F5}"/>
              </a:ext>
            </a:extLst>
          </p:cNvPr>
          <p:cNvSpPr>
            <a:spLocks noGrp="1"/>
          </p:cNvSpPr>
          <p:nvPr>
            <p:ph idx="1"/>
          </p:nvPr>
        </p:nvSpPr>
        <p:spPr>
          <a:xfrm>
            <a:off x="838200" y="1350628"/>
            <a:ext cx="10515600" cy="4826335"/>
          </a:xfrm>
        </p:spPr>
        <p:txBody>
          <a:bodyPr>
            <a:normAutofit fontScale="85000" lnSpcReduction="10000"/>
          </a:bodyPr>
          <a:lstStyle/>
          <a:p>
            <a:pPr algn="l"/>
            <a:r>
              <a:rPr lang="en-GB" sz="1900" b="0" i="1" dirty="0">
                <a:solidFill>
                  <a:schemeClr val="tx1"/>
                </a:solidFill>
                <a:effectLst/>
                <a:latin typeface="Söhne"/>
              </a:rPr>
              <a:t>Overview of protocols like OAuth, OpenID Connect, etc.:</a:t>
            </a:r>
            <a:endParaRPr lang="en-GB" sz="1900" b="0" i="0" dirty="0">
              <a:solidFill>
                <a:schemeClr val="tx1"/>
              </a:solidFill>
              <a:effectLst/>
              <a:latin typeface="Söhne"/>
            </a:endParaRPr>
          </a:p>
          <a:p>
            <a:pPr algn="l">
              <a:buFont typeface="+mj-lt"/>
              <a:buAutoNum type="arabicPeriod"/>
            </a:pPr>
            <a:r>
              <a:rPr lang="en-GB" sz="1900" b="1" i="0" dirty="0">
                <a:solidFill>
                  <a:schemeClr val="tx1"/>
                </a:solidFill>
                <a:effectLst/>
                <a:latin typeface="Söhne"/>
              </a:rPr>
              <a:t>SAML (Security Assertion Markup Language):</a:t>
            </a:r>
            <a:endParaRPr lang="en-GB" sz="1900" b="0" i="0" dirty="0">
              <a:solidFill>
                <a:schemeClr val="tx1"/>
              </a:solidFill>
              <a:effectLst/>
              <a:latin typeface="Söhne"/>
            </a:endParaRPr>
          </a:p>
          <a:p>
            <a:pPr marL="457200" lvl="1" indent="0" algn="l">
              <a:buNone/>
            </a:pPr>
            <a:r>
              <a:rPr lang="en-GB" sz="1700" b="0" i="1" dirty="0">
                <a:solidFill>
                  <a:schemeClr val="tx1"/>
                </a:solidFill>
                <a:effectLst/>
                <a:latin typeface="Söhne"/>
              </a:rPr>
              <a:t>-Use Case:</a:t>
            </a:r>
            <a:r>
              <a:rPr lang="en-GB" sz="1700" b="0" i="0" dirty="0">
                <a:solidFill>
                  <a:schemeClr val="tx1"/>
                </a:solidFill>
                <a:effectLst/>
                <a:latin typeface="Söhne"/>
              </a:rPr>
              <a:t> Exchange of authentication and authorization data between parties, particularly in single sign-on (SSO) scenarios.</a:t>
            </a:r>
          </a:p>
          <a:p>
            <a:pPr marL="457200" lvl="1" indent="0" algn="l">
              <a:buNone/>
            </a:pPr>
            <a:r>
              <a:rPr lang="en-GB" sz="1700" b="0" i="0" dirty="0">
                <a:solidFill>
                  <a:schemeClr val="tx1"/>
                </a:solidFill>
                <a:effectLst/>
                <a:latin typeface="Söhne"/>
                <a:hlinkClick r:id="rId2">
                  <a:extLst>
                    <a:ext uri="{A12FA001-AC4F-418D-AE19-62706E023703}">
                      <ahyp:hlinkClr xmlns:ahyp="http://schemas.microsoft.com/office/drawing/2018/hyperlinkcolor" val="tx"/>
                    </a:ext>
                  </a:extLst>
                </a:hlinkClick>
              </a:rPr>
              <a:t>https://learn.microsoft.com/en-us/entra/identity/enterprise-apps/what-is-single-sign-on</a:t>
            </a:r>
            <a:r>
              <a:rPr lang="en-GB" sz="1700" b="0" i="0" dirty="0">
                <a:solidFill>
                  <a:schemeClr val="tx1"/>
                </a:solidFill>
                <a:effectLst/>
                <a:latin typeface="Söhne"/>
              </a:rPr>
              <a:t> </a:t>
            </a:r>
          </a:p>
          <a:p>
            <a:pPr algn="l">
              <a:buFont typeface="+mj-lt"/>
              <a:buAutoNum type="arabicPeriod"/>
            </a:pPr>
            <a:r>
              <a:rPr lang="en-GB" sz="1900" b="1" i="0" dirty="0">
                <a:solidFill>
                  <a:schemeClr val="tx1"/>
                </a:solidFill>
                <a:effectLst/>
                <a:latin typeface="Söhne"/>
              </a:rPr>
              <a:t>JWT (JSON Web Token):</a:t>
            </a:r>
            <a:endParaRPr lang="en-GB" sz="1900" b="0" i="0" dirty="0">
              <a:solidFill>
                <a:schemeClr val="tx1"/>
              </a:solidFill>
              <a:effectLst/>
              <a:latin typeface="Söhne"/>
            </a:endParaRPr>
          </a:p>
          <a:p>
            <a:pPr marL="457200" lvl="1" indent="0" algn="l">
              <a:buNone/>
            </a:pPr>
            <a:r>
              <a:rPr lang="en-GB" sz="1700" b="0" i="1" dirty="0">
                <a:solidFill>
                  <a:schemeClr val="tx1"/>
                </a:solidFill>
                <a:effectLst/>
                <a:latin typeface="Söhne"/>
              </a:rPr>
              <a:t>-Use Case:</a:t>
            </a:r>
            <a:r>
              <a:rPr lang="en-GB" sz="1700" b="0" i="0" dirty="0">
                <a:solidFill>
                  <a:schemeClr val="tx1"/>
                </a:solidFill>
                <a:effectLst/>
                <a:latin typeface="Söhne"/>
              </a:rPr>
              <a:t> Compact, self-contained means of representing claims between two parties; often used for authentication and information exchange.</a:t>
            </a:r>
          </a:p>
          <a:p>
            <a:pPr algn="l"/>
            <a:r>
              <a:rPr lang="en-GB" sz="1900" b="0" i="1" dirty="0">
                <a:solidFill>
                  <a:schemeClr val="tx1"/>
                </a:solidFill>
                <a:effectLst/>
                <a:latin typeface="Söhne"/>
              </a:rPr>
              <a:t>Use cases for each:</a:t>
            </a:r>
            <a:endParaRPr lang="en-GB" sz="1900" b="0" i="0" dirty="0">
              <a:solidFill>
                <a:schemeClr val="tx1"/>
              </a:solidFill>
              <a:effectLst/>
              <a:latin typeface="Söhne"/>
            </a:endParaRPr>
          </a:p>
          <a:p>
            <a:pPr algn="l">
              <a:buFont typeface="Arial" panose="020B0604020202020204" pitchFamily="34" charset="0"/>
              <a:buChar char="•"/>
            </a:pPr>
            <a:r>
              <a:rPr lang="en-GB" sz="1900" b="1" i="0" dirty="0">
                <a:solidFill>
                  <a:schemeClr val="tx1"/>
                </a:solidFill>
                <a:effectLst/>
                <a:latin typeface="Söhne"/>
              </a:rPr>
              <a:t>OAuth:</a:t>
            </a:r>
            <a:r>
              <a:rPr lang="en-GB" sz="1900" b="0" i="0" dirty="0">
                <a:solidFill>
                  <a:schemeClr val="tx1"/>
                </a:solidFill>
                <a:effectLst/>
                <a:latin typeface="Söhne"/>
              </a:rPr>
              <a:t> Ideal for scenarios where third-party services or applications need controlled access to user data without exposing user credentials.</a:t>
            </a:r>
          </a:p>
          <a:p>
            <a:pPr algn="l">
              <a:buFont typeface="Arial" panose="020B0604020202020204" pitchFamily="34" charset="0"/>
              <a:buChar char="•"/>
            </a:pPr>
            <a:r>
              <a:rPr lang="en-GB" sz="1900" b="1" i="0" dirty="0">
                <a:solidFill>
                  <a:schemeClr val="tx1"/>
                </a:solidFill>
                <a:effectLst/>
                <a:latin typeface="Söhne"/>
              </a:rPr>
              <a:t>OpenID Connect:</a:t>
            </a:r>
            <a:r>
              <a:rPr lang="en-GB" sz="1900" b="0" i="0" dirty="0">
                <a:solidFill>
                  <a:schemeClr val="tx1"/>
                </a:solidFill>
                <a:effectLst/>
                <a:latin typeface="Söhne"/>
              </a:rPr>
              <a:t> Suitable for applications requiring user authentication and the acquisition of user information in a standardized manner.</a:t>
            </a:r>
          </a:p>
          <a:p>
            <a:pPr algn="l">
              <a:buFont typeface="Arial" panose="020B0604020202020204" pitchFamily="34" charset="0"/>
              <a:buChar char="•"/>
            </a:pPr>
            <a:r>
              <a:rPr lang="en-GB" sz="1900" b="1" i="0" dirty="0">
                <a:solidFill>
                  <a:schemeClr val="tx1"/>
                </a:solidFill>
                <a:effectLst/>
                <a:latin typeface="Söhne"/>
              </a:rPr>
              <a:t>SAML:</a:t>
            </a:r>
            <a:r>
              <a:rPr lang="en-GB" sz="1900" b="0" i="0" dirty="0">
                <a:solidFill>
                  <a:schemeClr val="tx1"/>
                </a:solidFill>
                <a:effectLst/>
                <a:latin typeface="Söhne"/>
              </a:rPr>
              <a:t> Commonly used for single sign-on (SSO) scenarios where a user can access multiple applications with a single set of credentials.</a:t>
            </a:r>
          </a:p>
          <a:p>
            <a:pPr algn="l">
              <a:buFont typeface="Arial" panose="020B0604020202020204" pitchFamily="34" charset="0"/>
              <a:buChar char="•"/>
            </a:pPr>
            <a:r>
              <a:rPr lang="en-GB" sz="1900" b="1" i="0" dirty="0">
                <a:solidFill>
                  <a:schemeClr val="tx1"/>
                </a:solidFill>
                <a:effectLst/>
                <a:latin typeface="Söhne"/>
              </a:rPr>
              <a:t>JWT:</a:t>
            </a:r>
            <a:r>
              <a:rPr lang="en-GB" sz="1900" b="0" i="0" dirty="0">
                <a:solidFill>
                  <a:schemeClr val="tx1"/>
                </a:solidFill>
                <a:effectLst/>
                <a:latin typeface="Söhne"/>
              </a:rPr>
              <a:t> Efficient for token-based authentication, often used in stateless applications or microservices architectures.</a:t>
            </a:r>
          </a:p>
          <a:p>
            <a:endParaRPr lang="en-IN" dirty="0">
              <a:solidFill>
                <a:schemeClr val="tx1"/>
              </a:solidFill>
            </a:endParaRPr>
          </a:p>
        </p:txBody>
      </p:sp>
    </p:spTree>
    <p:extLst>
      <p:ext uri="{BB962C8B-B14F-4D97-AF65-F5344CB8AC3E}">
        <p14:creationId xmlns:p14="http://schemas.microsoft.com/office/powerpoint/2010/main" val="3108678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7A2A9-8055-B38B-A917-6F992F63B7DB}"/>
              </a:ext>
            </a:extLst>
          </p:cNvPr>
          <p:cNvSpPr>
            <a:spLocks noGrp="1"/>
          </p:cNvSpPr>
          <p:nvPr>
            <p:ph type="title"/>
          </p:nvPr>
        </p:nvSpPr>
        <p:spPr/>
        <p:txBody>
          <a:bodyPr>
            <a:normAutofit fontScale="90000"/>
          </a:bodyPr>
          <a:lstStyle/>
          <a:p>
            <a:r>
              <a:rPr lang="en-IN" b="1" i="0" dirty="0">
                <a:solidFill>
                  <a:schemeClr val="tx1"/>
                </a:solidFill>
                <a:effectLst/>
                <a:latin typeface="Söhne"/>
              </a:rPr>
              <a:t>What is Session Management?</a:t>
            </a:r>
            <a:br>
              <a:rPr lang="en-IN" b="1" i="0" dirty="0">
                <a:solidFill>
                  <a:schemeClr val="tx1"/>
                </a:solidFill>
                <a:effectLst/>
                <a:latin typeface="Söhne"/>
              </a:rPr>
            </a:br>
            <a:endParaRPr lang="en-IN" dirty="0">
              <a:solidFill>
                <a:schemeClr val="tx1"/>
              </a:solidFill>
            </a:endParaRPr>
          </a:p>
        </p:txBody>
      </p:sp>
      <p:sp>
        <p:nvSpPr>
          <p:cNvPr id="3" name="Content Placeholder 2">
            <a:extLst>
              <a:ext uri="{FF2B5EF4-FFF2-40B4-BE49-F238E27FC236}">
                <a16:creationId xmlns:a16="http://schemas.microsoft.com/office/drawing/2014/main" id="{E08A895F-C005-B8E0-19F6-DF4B7BCF7F7B}"/>
              </a:ext>
            </a:extLst>
          </p:cNvPr>
          <p:cNvSpPr>
            <a:spLocks noGrp="1"/>
          </p:cNvSpPr>
          <p:nvPr>
            <p:ph idx="1"/>
          </p:nvPr>
        </p:nvSpPr>
        <p:spPr>
          <a:xfrm>
            <a:off x="838200" y="1266737"/>
            <a:ext cx="10515600" cy="4910225"/>
          </a:xfrm>
        </p:spPr>
        <p:txBody>
          <a:bodyPr>
            <a:normAutofit lnSpcReduction="10000"/>
          </a:bodyPr>
          <a:lstStyle/>
          <a:p>
            <a:pPr algn="l"/>
            <a:r>
              <a:rPr lang="en-GB" b="0" i="1" dirty="0">
                <a:solidFill>
                  <a:schemeClr val="tx1"/>
                </a:solidFill>
                <a:effectLst/>
                <a:latin typeface="Söhne"/>
              </a:rPr>
              <a:t>Definition and role in maintaining state in the stateless HTTP protocol:</a:t>
            </a:r>
            <a:endParaRPr lang="en-GB" b="0" i="0" dirty="0">
              <a:solidFill>
                <a:schemeClr val="tx1"/>
              </a:solidFill>
              <a:effectLst/>
              <a:latin typeface="Söhne"/>
            </a:endParaRPr>
          </a:p>
          <a:p>
            <a:pPr algn="l">
              <a:buFont typeface="Arial" panose="020B0604020202020204" pitchFamily="34" charset="0"/>
              <a:buChar char="•"/>
            </a:pPr>
            <a:r>
              <a:rPr lang="en-GB" b="1" i="0" dirty="0">
                <a:solidFill>
                  <a:schemeClr val="tx1"/>
                </a:solidFill>
                <a:effectLst/>
                <a:latin typeface="Söhne"/>
              </a:rPr>
              <a:t>Definition:</a:t>
            </a:r>
            <a:r>
              <a:rPr lang="en-GB" b="0" i="0" dirty="0">
                <a:solidFill>
                  <a:schemeClr val="tx1"/>
                </a:solidFill>
                <a:effectLst/>
                <a:latin typeface="Söhne"/>
              </a:rPr>
              <a:t> Session management involves maintaining a user's state during interactions with a web application, compensating for the stateless nature of the HTTP protocol.</a:t>
            </a:r>
          </a:p>
          <a:p>
            <a:pPr algn="l">
              <a:buFont typeface="Arial" panose="020B0604020202020204" pitchFamily="34" charset="0"/>
              <a:buChar char="•"/>
            </a:pPr>
            <a:r>
              <a:rPr lang="en-GB" b="1" i="0" dirty="0">
                <a:solidFill>
                  <a:schemeClr val="tx1"/>
                </a:solidFill>
                <a:effectLst/>
                <a:latin typeface="Söhne"/>
              </a:rPr>
              <a:t>Role in Maintaining State:</a:t>
            </a:r>
            <a:r>
              <a:rPr lang="en-GB" b="0" i="0" dirty="0">
                <a:solidFill>
                  <a:schemeClr val="tx1"/>
                </a:solidFill>
                <a:effectLst/>
                <a:latin typeface="Söhne"/>
              </a:rPr>
              <a:t> Ensures continuity for users by preserving their context, preferences, and authentication status across multiple requests and responses.</a:t>
            </a:r>
          </a:p>
          <a:p>
            <a:pPr algn="l"/>
            <a:r>
              <a:rPr lang="en-GB" b="0" i="1" dirty="0">
                <a:solidFill>
                  <a:schemeClr val="tx1"/>
                </a:solidFill>
                <a:effectLst/>
                <a:latin typeface="Söhne"/>
              </a:rPr>
              <a:t>Examples of session management (cookies, tokens):</a:t>
            </a:r>
            <a:endParaRPr lang="en-GB" b="0" i="0" dirty="0">
              <a:solidFill>
                <a:schemeClr val="tx1"/>
              </a:solidFill>
              <a:effectLst/>
              <a:latin typeface="Söhne"/>
            </a:endParaRPr>
          </a:p>
          <a:p>
            <a:pPr algn="l">
              <a:buFont typeface="+mj-lt"/>
              <a:buAutoNum type="arabicPeriod"/>
            </a:pPr>
            <a:r>
              <a:rPr lang="en-GB" b="1" i="0" dirty="0">
                <a:solidFill>
                  <a:schemeClr val="tx1"/>
                </a:solidFill>
                <a:effectLst/>
                <a:latin typeface="Söhne"/>
              </a:rPr>
              <a:t>Cookies:</a:t>
            </a:r>
            <a:endParaRPr lang="en-GB" b="0" i="0" dirty="0">
              <a:solidFill>
                <a:schemeClr val="tx1"/>
              </a:solidFill>
              <a:effectLst/>
              <a:latin typeface="Söhne"/>
            </a:endParaRPr>
          </a:p>
          <a:p>
            <a:pPr marL="742950" lvl="1" indent="-285750" algn="l">
              <a:buFont typeface="+mj-lt"/>
              <a:buAutoNum type="arabicPeriod"/>
            </a:pPr>
            <a:r>
              <a:rPr lang="en-GB" b="0" i="1" dirty="0">
                <a:solidFill>
                  <a:schemeClr val="tx1"/>
                </a:solidFill>
                <a:effectLst/>
                <a:latin typeface="Söhne"/>
              </a:rPr>
              <a:t>Role:</a:t>
            </a:r>
            <a:r>
              <a:rPr lang="en-GB" b="0" i="0" dirty="0">
                <a:solidFill>
                  <a:schemeClr val="tx1"/>
                </a:solidFill>
                <a:effectLst/>
                <a:latin typeface="Söhne"/>
              </a:rPr>
              <a:t> Small pieces of data stored on the user's device.</a:t>
            </a:r>
          </a:p>
          <a:p>
            <a:pPr marL="742950" lvl="1" indent="-285750" algn="l">
              <a:buFont typeface="+mj-lt"/>
              <a:buAutoNum type="arabicPeriod"/>
            </a:pPr>
            <a:r>
              <a:rPr lang="en-GB" b="0" i="1" dirty="0">
                <a:solidFill>
                  <a:schemeClr val="tx1"/>
                </a:solidFill>
                <a:effectLst/>
                <a:latin typeface="Söhne"/>
              </a:rPr>
              <a:t>Usage:</a:t>
            </a:r>
            <a:r>
              <a:rPr lang="en-GB" b="0" i="0" dirty="0">
                <a:solidFill>
                  <a:schemeClr val="tx1"/>
                </a:solidFill>
                <a:effectLst/>
                <a:latin typeface="Söhne"/>
              </a:rPr>
              <a:t> Often used to store session identifiers or user preferences.</a:t>
            </a:r>
          </a:p>
          <a:p>
            <a:pPr algn="l">
              <a:buFont typeface="+mj-lt"/>
              <a:buAutoNum type="arabicPeriod"/>
            </a:pPr>
            <a:r>
              <a:rPr lang="en-GB" b="1" i="0" dirty="0">
                <a:solidFill>
                  <a:schemeClr val="tx1"/>
                </a:solidFill>
                <a:effectLst/>
                <a:latin typeface="Söhne"/>
              </a:rPr>
              <a:t>Tokens:</a:t>
            </a:r>
            <a:endParaRPr lang="en-GB" b="0" i="0" dirty="0">
              <a:solidFill>
                <a:schemeClr val="tx1"/>
              </a:solidFill>
              <a:effectLst/>
              <a:latin typeface="Söhne"/>
            </a:endParaRPr>
          </a:p>
          <a:p>
            <a:pPr marL="742950" lvl="1" indent="-285750" algn="l">
              <a:buFont typeface="+mj-lt"/>
              <a:buAutoNum type="arabicPeriod"/>
            </a:pPr>
            <a:r>
              <a:rPr lang="en-GB" b="0" i="1" dirty="0">
                <a:solidFill>
                  <a:schemeClr val="tx1"/>
                </a:solidFill>
                <a:effectLst/>
                <a:latin typeface="Söhne"/>
              </a:rPr>
              <a:t>Role:</a:t>
            </a:r>
            <a:r>
              <a:rPr lang="en-GB" b="0" i="0" dirty="0">
                <a:solidFill>
                  <a:schemeClr val="tx1"/>
                </a:solidFill>
                <a:effectLst/>
                <a:latin typeface="Söhne"/>
              </a:rPr>
              <a:t> Compact, self-contained pieces of information.</a:t>
            </a:r>
          </a:p>
          <a:p>
            <a:pPr marL="742950" lvl="1" indent="-285750" algn="l">
              <a:buFont typeface="+mj-lt"/>
              <a:buAutoNum type="arabicPeriod"/>
            </a:pPr>
            <a:r>
              <a:rPr lang="en-GB" b="0" i="1" dirty="0">
                <a:solidFill>
                  <a:schemeClr val="tx1"/>
                </a:solidFill>
                <a:effectLst/>
                <a:latin typeface="Söhne"/>
              </a:rPr>
              <a:t>Usage:</a:t>
            </a:r>
            <a:r>
              <a:rPr lang="en-GB" b="0" i="0" dirty="0">
                <a:solidFill>
                  <a:schemeClr val="tx1"/>
                </a:solidFill>
                <a:effectLst/>
                <a:latin typeface="Söhne"/>
              </a:rPr>
              <a:t> JWTs, for instance, can carry authentication information and user claims between parties.</a:t>
            </a:r>
          </a:p>
          <a:p>
            <a:endParaRPr lang="en-IN" dirty="0">
              <a:solidFill>
                <a:schemeClr val="tx1"/>
              </a:solidFill>
            </a:endParaRPr>
          </a:p>
        </p:txBody>
      </p:sp>
    </p:spTree>
    <p:extLst>
      <p:ext uri="{BB962C8B-B14F-4D97-AF65-F5344CB8AC3E}">
        <p14:creationId xmlns:p14="http://schemas.microsoft.com/office/powerpoint/2010/main" val="5410331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343</TotalTime>
  <Words>2465</Words>
  <Application>Microsoft Office PowerPoint</Application>
  <PresentationFormat>Widescreen</PresentationFormat>
  <Paragraphs>183</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Calisto MT</vt:lpstr>
      <vt:lpstr>Consolas</vt:lpstr>
      <vt:lpstr>Segoe UI</vt:lpstr>
      <vt:lpstr>Söhne</vt:lpstr>
      <vt:lpstr>Wingdings</vt:lpstr>
      <vt:lpstr>Wingdings 2</vt:lpstr>
      <vt:lpstr>Slate</vt:lpstr>
      <vt:lpstr>Understanding Authentication, Session Management, and Authorization </vt:lpstr>
      <vt:lpstr>Introduction </vt:lpstr>
      <vt:lpstr>What is Authentication? </vt:lpstr>
      <vt:lpstr>Authentication Process     (1/2) </vt:lpstr>
      <vt:lpstr>Authentication Process      (2/2) </vt:lpstr>
      <vt:lpstr>Common Authentication Protocols       (1/3)  </vt:lpstr>
      <vt:lpstr>Common Authentication Protocols      (2/3)  </vt:lpstr>
      <vt:lpstr>Common Authentication Protocols      (3/3)  </vt:lpstr>
      <vt:lpstr>What is Session Management? </vt:lpstr>
      <vt:lpstr>Session Management Techniques </vt:lpstr>
      <vt:lpstr>Security Considerations in Session Management </vt:lpstr>
      <vt:lpstr>What is Authorization? </vt:lpstr>
      <vt:lpstr>Implementing Authorization </vt:lpstr>
      <vt:lpstr>Integrating Authentication and Authorization </vt:lpstr>
      <vt:lpstr>Example </vt:lpstr>
      <vt:lpstr>Best Practices and Common Pitfalls </vt:lpstr>
      <vt:lpstr>Troubleshooting flow </vt:lpstr>
      <vt:lpstr>Conclusion  </vt:lpstr>
      <vt:lpstr>Q&amp;A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dc:title>
  <dc:creator>Abhilash Panicker</dc:creator>
  <cp:lastModifiedBy>Abhilash Panicker</cp:lastModifiedBy>
  <cp:revision>19</cp:revision>
  <dcterms:created xsi:type="dcterms:W3CDTF">2024-01-21T18:09:32Z</dcterms:created>
  <dcterms:modified xsi:type="dcterms:W3CDTF">2024-02-08T21:03:06Z</dcterms:modified>
</cp:coreProperties>
</file>