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E96CF-232E-FDA2-B019-F268B27845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6AE244-EE44-2E09-4EDF-8117F2D991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E601F9-3B2B-F577-8011-ECBA222AD729}"/>
              </a:ext>
            </a:extLst>
          </p:cNvPr>
          <p:cNvSpPr>
            <a:spLocks noGrp="1"/>
          </p:cNvSpPr>
          <p:nvPr>
            <p:ph type="dt" sz="half" idx="10"/>
          </p:nvPr>
        </p:nvSpPr>
        <p:spPr/>
        <p:txBody>
          <a:bodyPr/>
          <a:lstStyle/>
          <a:p>
            <a:fld id="{3E2BF9AD-84FC-40CB-8347-79FCADC71AE8}" type="datetimeFigureOut">
              <a:rPr lang="en-IN" smtClean="0"/>
              <a:t>08-02-2024</a:t>
            </a:fld>
            <a:endParaRPr lang="en-IN"/>
          </a:p>
        </p:txBody>
      </p:sp>
      <p:sp>
        <p:nvSpPr>
          <p:cNvPr id="5" name="Footer Placeholder 4">
            <a:extLst>
              <a:ext uri="{FF2B5EF4-FFF2-40B4-BE49-F238E27FC236}">
                <a16:creationId xmlns:a16="http://schemas.microsoft.com/office/drawing/2014/main" id="{2FE67078-5746-9E28-E8E5-6F0BDCE8F2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FC66A8-6097-7EB9-7A09-386EF9B5FE10}"/>
              </a:ext>
            </a:extLst>
          </p:cNvPr>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129894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25AB0-C166-62CE-8D74-FCCF08CAA0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94B585-CB4A-35AF-3754-EF9C11ABDE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924ED8-7F49-CB87-AE00-1A4F67990A0B}"/>
              </a:ext>
            </a:extLst>
          </p:cNvPr>
          <p:cNvSpPr>
            <a:spLocks noGrp="1"/>
          </p:cNvSpPr>
          <p:nvPr>
            <p:ph type="dt" sz="half" idx="10"/>
          </p:nvPr>
        </p:nvSpPr>
        <p:spPr/>
        <p:txBody>
          <a:bodyPr/>
          <a:lstStyle/>
          <a:p>
            <a:fld id="{3E2BF9AD-84FC-40CB-8347-79FCADC71AE8}" type="datetimeFigureOut">
              <a:rPr lang="en-IN" smtClean="0"/>
              <a:t>08-02-2024</a:t>
            </a:fld>
            <a:endParaRPr lang="en-IN"/>
          </a:p>
        </p:txBody>
      </p:sp>
      <p:sp>
        <p:nvSpPr>
          <p:cNvPr id="5" name="Footer Placeholder 4">
            <a:extLst>
              <a:ext uri="{FF2B5EF4-FFF2-40B4-BE49-F238E27FC236}">
                <a16:creationId xmlns:a16="http://schemas.microsoft.com/office/drawing/2014/main" id="{C963CBB0-F772-4633-5619-C68D760D1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19BC4B-FA62-95B6-265D-DBE2E1265567}"/>
              </a:ext>
            </a:extLst>
          </p:cNvPr>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427728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A3F1C-0CBA-6809-5F4E-459A74F675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5C1BEC-26EA-9721-BB36-1BE8A092A4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18636F-0E47-3925-3355-8423E93DB4EE}"/>
              </a:ext>
            </a:extLst>
          </p:cNvPr>
          <p:cNvSpPr>
            <a:spLocks noGrp="1"/>
          </p:cNvSpPr>
          <p:nvPr>
            <p:ph type="dt" sz="half" idx="10"/>
          </p:nvPr>
        </p:nvSpPr>
        <p:spPr/>
        <p:txBody>
          <a:bodyPr/>
          <a:lstStyle/>
          <a:p>
            <a:fld id="{3E2BF9AD-84FC-40CB-8347-79FCADC71AE8}" type="datetimeFigureOut">
              <a:rPr lang="en-IN" smtClean="0"/>
              <a:t>08-02-2024</a:t>
            </a:fld>
            <a:endParaRPr lang="en-IN"/>
          </a:p>
        </p:txBody>
      </p:sp>
      <p:sp>
        <p:nvSpPr>
          <p:cNvPr id="5" name="Footer Placeholder 4">
            <a:extLst>
              <a:ext uri="{FF2B5EF4-FFF2-40B4-BE49-F238E27FC236}">
                <a16:creationId xmlns:a16="http://schemas.microsoft.com/office/drawing/2014/main" id="{016E5AE3-9EDC-A36A-D4E4-9DE0D5B5D1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526CCD-4E25-7B44-206E-E54E324B676A}"/>
              </a:ext>
            </a:extLst>
          </p:cNvPr>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368548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10FA-A064-5ED7-09A3-5D5035292C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F977EF-259A-0123-15D6-F32363DE8D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220857-4FFC-66B2-23E9-D57591A216D6}"/>
              </a:ext>
            </a:extLst>
          </p:cNvPr>
          <p:cNvSpPr>
            <a:spLocks noGrp="1"/>
          </p:cNvSpPr>
          <p:nvPr>
            <p:ph type="dt" sz="half" idx="10"/>
          </p:nvPr>
        </p:nvSpPr>
        <p:spPr/>
        <p:txBody>
          <a:bodyPr/>
          <a:lstStyle/>
          <a:p>
            <a:fld id="{3E2BF9AD-84FC-40CB-8347-79FCADC71AE8}" type="datetimeFigureOut">
              <a:rPr lang="en-IN" smtClean="0"/>
              <a:t>08-02-2024</a:t>
            </a:fld>
            <a:endParaRPr lang="en-IN"/>
          </a:p>
        </p:txBody>
      </p:sp>
      <p:sp>
        <p:nvSpPr>
          <p:cNvPr id="5" name="Footer Placeholder 4">
            <a:extLst>
              <a:ext uri="{FF2B5EF4-FFF2-40B4-BE49-F238E27FC236}">
                <a16:creationId xmlns:a16="http://schemas.microsoft.com/office/drawing/2014/main" id="{A5919912-C7F8-260A-24AC-BAE3B12F3B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403E38-BC98-2E74-6F6A-3720CFB1F8A8}"/>
              </a:ext>
            </a:extLst>
          </p:cNvPr>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322125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312B-631B-75E9-5C37-DC30CE7AF3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634F89-1381-39E3-C5F7-388475BD19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DD9FB1-D263-81C1-1060-E75D3F563794}"/>
              </a:ext>
            </a:extLst>
          </p:cNvPr>
          <p:cNvSpPr>
            <a:spLocks noGrp="1"/>
          </p:cNvSpPr>
          <p:nvPr>
            <p:ph type="dt" sz="half" idx="10"/>
          </p:nvPr>
        </p:nvSpPr>
        <p:spPr/>
        <p:txBody>
          <a:bodyPr/>
          <a:lstStyle/>
          <a:p>
            <a:fld id="{3E2BF9AD-84FC-40CB-8347-79FCADC71AE8}" type="datetimeFigureOut">
              <a:rPr lang="en-IN" smtClean="0"/>
              <a:t>08-02-2024</a:t>
            </a:fld>
            <a:endParaRPr lang="en-IN"/>
          </a:p>
        </p:txBody>
      </p:sp>
      <p:sp>
        <p:nvSpPr>
          <p:cNvPr id="5" name="Footer Placeholder 4">
            <a:extLst>
              <a:ext uri="{FF2B5EF4-FFF2-40B4-BE49-F238E27FC236}">
                <a16:creationId xmlns:a16="http://schemas.microsoft.com/office/drawing/2014/main" id="{54CFE02F-7A98-8713-C076-7D6C863A9E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69AB42-ABF3-F089-2114-8DEC8D28C4F6}"/>
              </a:ext>
            </a:extLst>
          </p:cNvPr>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2551732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A791-5786-7DC3-2D47-BA74EC893A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5C5810-F81A-743A-B0D2-877C7FD551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43309A-5B0E-41C0-58D0-A0177DB349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B150D4-94AB-CF72-7C96-A3C1B9F8C02B}"/>
              </a:ext>
            </a:extLst>
          </p:cNvPr>
          <p:cNvSpPr>
            <a:spLocks noGrp="1"/>
          </p:cNvSpPr>
          <p:nvPr>
            <p:ph type="dt" sz="half" idx="10"/>
          </p:nvPr>
        </p:nvSpPr>
        <p:spPr/>
        <p:txBody>
          <a:bodyPr/>
          <a:lstStyle/>
          <a:p>
            <a:fld id="{3E2BF9AD-84FC-40CB-8347-79FCADC71AE8}" type="datetimeFigureOut">
              <a:rPr lang="en-IN" smtClean="0"/>
              <a:t>08-02-2024</a:t>
            </a:fld>
            <a:endParaRPr lang="en-IN"/>
          </a:p>
        </p:txBody>
      </p:sp>
      <p:sp>
        <p:nvSpPr>
          <p:cNvPr id="6" name="Footer Placeholder 5">
            <a:extLst>
              <a:ext uri="{FF2B5EF4-FFF2-40B4-BE49-F238E27FC236}">
                <a16:creationId xmlns:a16="http://schemas.microsoft.com/office/drawing/2014/main" id="{6441AAF2-C9CD-ADF5-429D-F7331FC56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0B5182-FDD9-EA90-538B-2BF891846130}"/>
              </a:ext>
            </a:extLst>
          </p:cNvPr>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426702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A608-E935-76B6-6135-0707C221F6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73D905-1FB9-1771-924A-5E5545ACC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BE87DC-CD65-3E5B-D040-0D88FFB214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03CB95-402F-B70C-2A8A-5CEE796D4D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2F631-E863-FB19-C3E1-A8A2A0DA3A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F2528C-79F3-1C36-BD40-3619B1E83B23}"/>
              </a:ext>
            </a:extLst>
          </p:cNvPr>
          <p:cNvSpPr>
            <a:spLocks noGrp="1"/>
          </p:cNvSpPr>
          <p:nvPr>
            <p:ph type="dt" sz="half" idx="10"/>
          </p:nvPr>
        </p:nvSpPr>
        <p:spPr/>
        <p:txBody>
          <a:bodyPr/>
          <a:lstStyle/>
          <a:p>
            <a:fld id="{3E2BF9AD-84FC-40CB-8347-79FCADC71AE8}" type="datetimeFigureOut">
              <a:rPr lang="en-IN" smtClean="0"/>
              <a:t>08-02-2024</a:t>
            </a:fld>
            <a:endParaRPr lang="en-IN"/>
          </a:p>
        </p:txBody>
      </p:sp>
      <p:sp>
        <p:nvSpPr>
          <p:cNvPr id="8" name="Footer Placeholder 7">
            <a:extLst>
              <a:ext uri="{FF2B5EF4-FFF2-40B4-BE49-F238E27FC236}">
                <a16:creationId xmlns:a16="http://schemas.microsoft.com/office/drawing/2014/main" id="{52CB465E-EC09-9BE6-C32D-47D3CD47D6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09A9BB-A6C4-EA45-A40F-17A55458228A}"/>
              </a:ext>
            </a:extLst>
          </p:cNvPr>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134278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2035-415C-9C8D-768D-FF6139FA85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CB2E62-4864-3C12-9468-1B7EDD4641C3}"/>
              </a:ext>
            </a:extLst>
          </p:cNvPr>
          <p:cNvSpPr>
            <a:spLocks noGrp="1"/>
          </p:cNvSpPr>
          <p:nvPr>
            <p:ph type="dt" sz="half" idx="10"/>
          </p:nvPr>
        </p:nvSpPr>
        <p:spPr/>
        <p:txBody>
          <a:bodyPr/>
          <a:lstStyle/>
          <a:p>
            <a:fld id="{3E2BF9AD-84FC-40CB-8347-79FCADC71AE8}" type="datetimeFigureOut">
              <a:rPr lang="en-IN" smtClean="0"/>
              <a:t>08-02-2024</a:t>
            </a:fld>
            <a:endParaRPr lang="en-IN"/>
          </a:p>
        </p:txBody>
      </p:sp>
      <p:sp>
        <p:nvSpPr>
          <p:cNvPr id="4" name="Footer Placeholder 3">
            <a:extLst>
              <a:ext uri="{FF2B5EF4-FFF2-40B4-BE49-F238E27FC236}">
                <a16:creationId xmlns:a16="http://schemas.microsoft.com/office/drawing/2014/main" id="{B1A97FE0-6F8A-206F-49BC-8C2E99206C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AB13C6-99B1-D516-4F09-DEE37BC5ED52}"/>
              </a:ext>
            </a:extLst>
          </p:cNvPr>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3939524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A38DC-9FB6-EE89-95C1-6854300A88C9}"/>
              </a:ext>
            </a:extLst>
          </p:cNvPr>
          <p:cNvSpPr>
            <a:spLocks noGrp="1"/>
          </p:cNvSpPr>
          <p:nvPr>
            <p:ph type="dt" sz="half" idx="10"/>
          </p:nvPr>
        </p:nvSpPr>
        <p:spPr/>
        <p:txBody>
          <a:bodyPr/>
          <a:lstStyle/>
          <a:p>
            <a:fld id="{3E2BF9AD-84FC-40CB-8347-79FCADC71AE8}" type="datetimeFigureOut">
              <a:rPr lang="en-IN" smtClean="0"/>
              <a:t>08-02-2024</a:t>
            </a:fld>
            <a:endParaRPr lang="en-IN"/>
          </a:p>
        </p:txBody>
      </p:sp>
      <p:sp>
        <p:nvSpPr>
          <p:cNvPr id="3" name="Footer Placeholder 2">
            <a:extLst>
              <a:ext uri="{FF2B5EF4-FFF2-40B4-BE49-F238E27FC236}">
                <a16:creationId xmlns:a16="http://schemas.microsoft.com/office/drawing/2014/main" id="{E03A9DC9-9176-E332-447F-B3D018E97A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80A4A0-8CF0-07ED-E402-8142847C0A9A}"/>
              </a:ext>
            </a:extLst>
          </p:cNvPr>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3804202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F8DC-B032-F61D-D8FC-E8F556FB8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1CDA25-542F-16FD-021D-59C64CCA4B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2EEBED-F7B3-C4F1-9755-7FA5BD3D7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7BE960-42F7-23A0-B206-00DA58C2B406}"/>
              </a:ext>
            </a:extLst>
          </p:cNvPr>
          <p:cNvSpPr>
            <a:spLocks noGrp="1"/>
          </p:cNvSpPr>
          <p:nvPr>
            <p:ph type="dt" sz="half" idx="10"/>
          </p:nvPr>
        </p:nvSpPr>
        <p:spPr/>
        <p:txBody>
          <a:bodyPr/>
          <a:lstStyle/>
          <a:p>
            <a:fld id="{3E2BF9AD-84FC-40CB-8347-79FCADC71AE8}" type="datetimeFigureOut">
              <a:rPr lang="en-IN" smtClean="0"/>
              <a:t>08-02-2024</a:t>
            </a:fld>
            <a:endParaRPr lang="en-IN"/>
          </a:p>
        </p:txBody>
      </p:sp>
      <p:sp>
        <p:nvSpPr>
          <p:cNvPr id="6" name="Footer Placeholder 5">
            <a:extLst>
              <a:ext uri="{FF2B5EF4-FFF2-40B4-BE49-F238E27FC236}">
                <a16:creationId xmlns:a16="http://schemas.microsoft.com/office/drawing/2014/main" id="{15BAF7BC-7E70-0307-7F2E-515E3844FD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8D0A93-717B-FA55-5CF2-4F9D09F6C0FB}"/>
              </a:ext>
            </a:extLst>
          </p:cNvPr>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381907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F910-BE40-1B00-7A04-D2327BCB5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D93214-05EB-46AC-A1FF-017DE36BEE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5C0114-5121-EF41-803D-28D691072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BB9C4-0B8D-2FE5-8209-C528C88940A9}"/>
              </a:ext>
            </a:extLst>
          </p:cNvPr>
          <p:cNvSpPr>
            <a:spLocks noGrp="1"/>
          </p:cNvSpPr>
          <p:nvPr>
            <p:ph type="dt" sz="half" idx="10"/>
          </p:nvPr>
        </p:nvSpPr>
        <p:spPr/>
        <p:txBody>
          <a:bodyPr/>
          <a:lstStyle/>
          <a:p>
            <a:fld id="{3E2BF9AD-84FC-40CB-8347-79FCADC71AE8}" type="datetimeFigureOut">
              <a:rPr lang="en-IN" smtClean="0"/>
              <a:t>08-02-2024</a:t>
            </a:fld>
            <a:endParaRPr lang="en-IN"/>
          </a:p>
        </p:txBody>
      </p:sp>
      <p:sp>
        <p:nvSpPr>
          <p:cNvPr id="6" name="Footer Placeholder 5">
            <a:extLst>
              <a:ext uri="{FF2B5EF4-FFF2-40B4-BE49-F238E27FC236}">
                <a16:creationId xmlns:a16="http://schemas.microsoft.com/office/drawing/2014/main" id="{160D1ABA-ACB2-4827-9EF4-2A1513C29B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3A603B-C332-698C-66D9-8A5B73D200F8}"/>
              </a:ext>
            </a:extLst>
          </p:cNvPr>
          <p:cNvSpPr>
            <a:spLocks noGrp="1"/>
          </p:cNvSpPr>
          <p:nvPr>
            <p:ph type="sldNum" sz="quarter" idx="12"/>
          </p:nvPr>
        </p:nvSpPr>
        <p:spPr/>
        <p:txBody>
          <a:bodyPr/>
          <a:lstStyle/>
          <a:p>
            <a:fld id="{2287CBEB-2B5B-4E35-97B2-B0C90C100FCD}" type="slidenum">
              <a:rPr lang="en-IN" smtClean="0"/>
              <a:t>‹#›</a:t>
            </a:fld>
            <a:endParaRPr lang="en-IN"/>
          </a:p>
        </p:txBody>
      </p:sp>
    </p:spTree>
    <p:extLst>
      <p:ext uri="{BB962C8B-B14F-4D97-AF65-F5344CB8AC3E}">
        <p14:creationId xmlns:p14="http://schemas.microsoft.com/office/powerpoint/2010/main" val="321668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E2016F-B44E-F1AA-C656-9725EAAB27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CBCADD-6086-A943-44B5-2A4D614DD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23A900-9D93-7EC2-BD9E-7A5ACF830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BF9AD-84FC-40CB-8347-79FCADC71AE8}" type="datetimeFigureOut">
              <a:rPr lang="en-IN" smtClean="0"/>
              <a:t>08-02-2024</a:t>
            </a:fld>
            <a:endParaRPr lang="en-IN"/>
          </a:p>
        </p:txBody>
      </p:sp>
      <p:sp>
        <p:nvSpPr>
          <p:cNvPr id="5" name="Footer Placeholder 4">
            <a:extLst>
              <a:ext uri="{FF2B5EF4-FFF2-40B4-BE49-F238E27FC236}">
                <a16:creationId xmlns:a16="http://schemas.microsoft.com/office/drawing/2014/main" id="{260D7DBF-1207-9E2B-5AF3-9D08DE9B46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7A8B6A-C56F-C093-F515-00A27C180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7CBEB-2B5B-4E35-97B2-B0C90C100FCD}" type="slidenum">
              <a:rPr lang="en-IN" smtClean="0"/>
              <a:t>‹#›</a:t>
            </a:fld>
            <a:endParaRPr lang="en-IN"/>
          </a:p>
        </p:txBody>
      </p:sp>
    </p:spTree>
    <p:extLst>
      <p:ext uri="{BB962C8B-B14F-4D97-AF65-F5344CB8AC3E}">
        <p14:creationId xmlns:p14="http://schemas.microsoft.com/office/powerpoint/2010/main" val="4289438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owasp.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743B-4BB8-CC05-05B1-8E54CC6204CA}"/>
              </a:ext>
            </a:extLst>
          </p:cNvPr>
          <p:cNvSpPr>
            <a:spLocks noGrp="1"/>
          </p:cNvSpPr>
          <p:nvPr>
            <p:ph type="ctrTitle"/>
          </p:nvPr>
        </p:nvSpPr>
        <p:spPr/>
        <p:txBody>
          <a:bodyPr>
            <a:normAutofit fontScale="90000"/>
          </a:bodyPr>
          <a:lstStyle/>
          <a:p>
            <a:r>
              <a:rPr lang="en-GB" b="0" i="0" dirty="0">
                <a:solidFill>
                  <a:srgbClr val="374151"/>
                </a:solidFill>
                <a:effectLst/>
                <a:latin typeface="Söhne"/>
              </a:rPr>
              <a:t>Understanding Authentication, Session Management, and Authorization</a:t>
            </a:r>
            <a:br>
              <a:rPr lang="en-IN" b="1" i="0" dirty="0">
                <a:effectLst/>
                <a:latin typeface="Söhne"/>
              </a:rPr>
            </a:br>
            <a:endParaRPr lang="en-IN" dirty="0"/>
          </a:p>
        </p:txBody>
      </p:sp>
      <p:sp>
        <p:nvSpPr>
          <p:cNvPr id="3" name="Subtitle 2">
            <a:extLst>
              <a:ext uri="{FF2B5EF4-FFF2-40B4-BE49-F238E27FC236}">
                <a16:creationId xmlns:a16="http://schemas.microsoft.com/office/drawing/2014/main" id="{AE523022-8BAD-C687-8BF6-67387C42ECD7}"/>
              </a:ext>
            </a:extLst>
          </p:cNvPr>
          <p:cNvSpPr>
            <a:spLocks noGrp="1"/>
          </p:cNvSpPr>
          <p:nvPr>
            <p:ph type="subTitle" idx="1"/>
          </p:nvPr>
        </p:nvSpPr>
        <p:spPr/>
        <p:txBody>
          <a:bodyPr/>
          <a:lstStyle/>
          <a:p>
            <a:r>
              <a:rPr lang="en-GB" b="0" i="0" dirty="0">
                <a:solidFill>
                  <a:srgbClr val="374151"/>
                </a:solidFill>
                <a:effectLst/>
                <a:latin typeface="Söhne"/>
              </a:rPr>
              <a:t>Key Concepts and Best Practices</a:t>
            </a:r>
            <a:endParaRPr lang="en-IN" dirty="0"/>
          </a:p>
        </p:txBody>
      </p:sp>
    </p:spTree>
    <p:extLst>
      <p:ext uri="{BB962C8B-B14F-4D97-AF65-F5344CB8AC3E}">
        <p14:creationId xmlns:p14="http://schemas.microsoft.com/office/powerpoint/2010/main" val="2136433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lstStyle/>
          <a:p>
            <a:r>
              <a:rPr lang="en-IN" b="1" i="0" dirty="0">
                <a:effectLst/>
                <a:latin typeface="Söhne"/>
              </a:rPr>
              <a:t>Implementing Authorization</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1065402"/>
            <a:ext cx="10515600" cy="5111561"/>
          </a:xfrm>
        </p:spPr>
        <p:txBody>
          <a:bodyPr>
            <a:normAutofit/>
          </a:bodyPr>
          <a:lstStyle/>
          <a:p>
            <a:pPr algn="l"/>
            <a:r>
              <a:rPr lang="en-GB" b="0" i="1" dirty="0">
                <a:solidFill>
                  <a:srgbClr val="0D0D0D"/>
                </a:solidFill>
                <a:effectLst/>
                <a:latin typeface="Söhne"/>
              </a:rPr>
              <a:t>Examples of authorization checks in web applications:</a:t>
            </a:r>
            <a:endParaRPr lang="en-GB" b="0" i="0" dirty="0">
              <a:solidFill>
                <a:srgbClr val="0D0D0D"/>
              </a:solidFill>
              <a:effectLst/>
              <a:latin typeface="Söhne"/>
            </a:endParaRPr>
          </a:p>
          <a:p>
            <a:pPr algn="l">
              <a:buFont typeface="+mj-lt"/>
              <a:buAutoNum type="arabicPeriod"/>
            </a:pPr>
            <a:r>
              <a:rPr lang="en-GB" b="1" i="0" dirty="0">
                <a:solidFill>
                  <a:srgbClr val="0D0D0D"/>
                </a:solidFill>
                <a:effectLst/>
                <a:latin typeface="Söhne"/>
              </a:rPr>
              <a:t>Role-Based Authorization: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Users with the "Admin" role can access admin functionalities.</a:t>
            </a:r>
          </a:p>
          <a:p>
            <a:pPr algn="l">
              <a:buFont typeface="+mj-lt"/>
              <a:buAutoNum type="arabicPeriod"/>
            </a:pPr>
            <a:r>
              <a:rPr lang="en-GB" b="1" i="0" dirty="0">
                <a:solidFill>
                  <a:srgbClr val="0D0D0D"/>
                </a:solidFill>
                <a:effectLst/>
                <a:latin typeface="Söhne"/>
              </a:rPr>
              <a:t>Resource-Based Authorization: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Specific users can access particular resources (e.g., documents, folders).</a:t>
            </a:r>
          </a:p>
          <a:p>
            <a:pPr algn="l"/>
            <a:r>
              <a:rPr lang="en-GB" b="0" i="1" dirty="0">
                <a:solidFill>
                  <a:srgbClr val="0D0D0D"/>
                </a:solidFill>
                <a:effectLst/>
                <a:latin typeface="Söhne"/>
              </a:rPr>
              <a:t>Best practices (principle of least privilege, etc.):</a:t>
            </a:r>
            <a:endParaRPr lang="en-GB" b="0" i="0" dirty="0">
              <a:solidFill>
                <a:srgbClr val="0D0D0D"/>
              </a:solidFill>
              <a:effectLst/>
              <a:latin typeface="Söhne"/>
            </a:endParaRPr>
          </a:p>
          <a:p>
            <a:pPr algn="l">
              <a:buFont typeface="Arial" panose="020B0604020202020204" pitchFamily="34" charset="0"/>
              <a:buChar char="•"/>
            </a:pPr>
            <a:r>
              <a:rPr lang="en-GB" b="1" i="0" dirty="0">
                <a:solidFill>
                  <a:srgbClr val="0D0D0D"/>
                </a:solidFill>
                <a:effectLst/>
                <a:latin typeface="Söhne"/>
              </a:rPr>
              <a:t>Principle of Least Privilege:</a:t>
            </a:r>
            <a:r>
              <a:rPr lang="en-GB" b="0" i="0" dirty="0">
                <a:solidFill>
                  <a:srgbClr val="0D0D0D"/>
                </a:solidFill>
                <a:effectLst/>
                <a:latin typeface="Söhne"/>
              </a:rPr>
              <a:t> Users should have the minimum level of access required to perform their tasks.</a:t>
            </a:r>
          </a:p>
          <a:p>
            <a:pPr algn="l">
              <a:buFont typeface="Arial" panose="020B0604020202020204" pitchFamily="34" charset="0"/>
              <a:buChar char="•"/>
            </a:pPr>
            <a:r>
              <a:rPr lang="en-GB" b="1" i="0" dirty="0">
                <a:solidFill>
                  <a:srgbClr val="0D0D0D"/>
                </a:solidFill>
                <a:effectLst/>
                <a:latin typeface="Söhne"/>
              </a:rPr>
              <a:t>Regular Audits:</a:t>
            </a:r>
            <a:r>
              <a:rPr lang="en-GB" b="0" i="0" dirty="0">
                <a:solidFill>
                  <a:srgbClr val="0D0D0D"/>
                </a:solidFill>
                <a:effectLst/>
                <a:latin typeface="Söhne"/>
              </a:rPr>
              <a:t> Periodically review and update access permissions.</a:t>
            </a:r>
          </a:p>
          <a:p>
            <a:pPr algn="l">
              <a:buFont typeface="Arial" panose="020B0604020202020204" pitchFamily="34" charset="0"/>
              <a:buChar char="•"/>
            </a:pPr>
            <a:r>
              <a:rPr lang="en-GB" b="1" i="0" dirty="0">
                <a:solidFill>
                  <a:srgbClr val="0D0D0D"/>
                </a:solidFill>
                <a:effectLst/>
                <a:latin typeface="Söhne"/>
              </a:rPr>
              <a:t>Error Handling:</a:t>
            </a:r>
            <a:r>
              <a:rPr lang="en-GB" b="0" i="0" dirty="0">
                <a:solidFill>
                  <a:srgbClr val="0D0D0D"/>
                </a:solidFill>
                <a:effectLst/>
                <a:latin typeface="Söhne"/>
              </a:rPr>
              <a:t> Implement secure error messages to avoid leaking sensitive information.</a:t>
            </a:r>
          </a:p>
          <a:p>
            <a:endParaRPr lang="en-IN" dirty="0"/>
          </a:p>
        </p:txBody>
      </p:sp>
    </p:spTree>
    <p:extLst>
      <p:ext uri="{BB962C8B-B14F-4D97-AF65-F5344CB8AC3E}">
        <p14:creationId xmlns:p14="http://schemas.microsoft.com/office/powerpoint/2010/main" val="43875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normAutofit fontScale="90000"/>
          </a:bodyPr>
          <a:lstStyle/>
          <a:p>
            <a:r>
              <a:rPr lang="en-IN" b="1" i="0" dirty="0">
                <a:effectLst/>
                <a:latin typeface="Söhne"/>
              </a:rPr>
              <a:t>Integrating Authentication and Authorization</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1082180"/>
            <a:ext cx="10515600" cy="5094783"/>
          </a:xfrm>
        </p:spPr>
        <p:txBody>
          <a:bodyPr/>
          <a:lstStyle/>
          <a:p>
            <a:pPr algn="l"/>
            <a:r>
              <a:rPr lang="en-GB" b="0" i="1" dirty="0">
                <a:solidFill>
                  <a:srgbClr val="0D0D0D"/>
                </a:solidFill>
                <a:effectLst/>
                <a:latin typeface="Söhne"/>
              </a:rPr>
              <a:t>How authentication and authorization work together:</a:t>
            </a:r>
            <a:endParaRPr lang="en-GB" b="0" i="0" dirty="0">
              <a:solidFill>
                <a:srgbClr val="0D0D0D"/>
              </a:solidFill>
              <a:effectLst/>
              <a:latin typeface="Söhne"/>
            </a:endParaRPr>
          </a:p>
          <a:p>
            <a:pPr algn="l"/>
            <a:r>
              <a:rPr lang="en-GB" b="0" i="0" dirty="0">
                <a:solidFill>
                  <a:srgbClr val="0D0D0D"/>
                </a:solidFill>
                <a:effectLst/>
                <a:latin typeface="Söhne"/>
              </a:rPr>
              <a:t>[Insert Flowchart/Diagram]</a:t>
            </a:r>
          </a:p>
          <a:p>
            <a:pPr algn="l">
              <a:buFont typeface="+mj-lt"/>
              <a:buAutoNum type="arabicPeriod"/>
            </a:pPr>
            <a:r>
              <a:rPr lang="en-GB" b="1" i="0" dirty="0">
                <a:solidFill>
                  <a:srgbClr val="0D0D0D"/>
                </a:solidFill>
                <a:effectLst/>
                <a:latin typeface="Söhne"/>
              </a:rPr>
              <a:t>Authentication: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Verify the user's identity through login credentials or other factors.</a:t>
            </a:r>
          </a:p>
          <a:p>
            <a:pPr algn="l">
              <a:buFont typeface="+mj-lt"/>
              <a:buAutoNum type="arabicPeriod"/>
            </a:pPr>
            <a:r>
              <a:rPr lang="en-GB" b="1" i="0" dirty="0">
                <a:solidFill>
                  <a:srgbClr val="0D0D0D"/>
                </a:solidFill>
                <a:effectLst/>
                <a:latin typeface="Söhne"/>
              </a:rPr>
              <a:t>Authorization: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Based on the authenticated identity, grant or deny access to specific resources or actions.</a:t>
            </a:r>
          </a:p>
          <a:p>
            <a:pPr algn="l"/>
            <a:r>
              <a:rPr lang="en-GB" b="0" i="1" dirty="0">
                <a:solidFill>
                  <a:srgbClr val="0D0D0D"/>
                </a:solidFill>
                <a:effectLst/>
                <a:latin typeface="Söhne"/>
              </a:rPr>
              <a:t>Flowchart or diagram of the process:</a:t>
            </a:r>
            <a:endParaRPr lang="en-GB" b="0" i="0" dirty="0">
              <a:solidFill>
                <a:srgbClr val="0D0D0D"/>
              </a:solidFill>
              <a:effectLst/>
              <a:latin typeface="Söhne"/>
            </a:endParaRPr>
          </a:p>
          <a:p>
            <a:pPr algn="l"/>
            <a:r>
              <a:rPr lang="en-GB" b="0" i="0" dirty="0">
                <a:solidFill>
                  <a:srgbClr val="0D0D0D"/>
                </a:solidFill>
                <a:effectLst/>
                <a:latin typeface="Söhne"/>
              </a:rPr>
              <a:t>[Insert Visual Representation]</a:t>
            </a:r>
          </a:p>
          <a:p>
            <a:endParaRPr lang="en-IN" dirty="0"/>
          </a:p>
        </p:txBody>
      </p:sp>
    </p:spTree>
    <p:extLst>
      <p:ext uri="{BB962C8B-B14F-4D97-AF65-F5344CB8AC3E}">
        <p14:creationId xmlns:p14="http://schemas.microsoft.com/office/powerpoint/2010/main" val="2118877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lstStyle/>
          <a:p>
            <a:r>
              <a:rPr lang="en-IN" b="1" i="0" dirty="0">
                <a:effectLst/>
                <a:latin typeface="Söhne"/>
              </a:rPr>
              <a:t>Case Study/Example</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1090569"/>
            <a:ext cx="10515600" cy="5086394"/>
          </a:xfrm>
        </p:spPr>
        <p:txBody>
          <a:bodyPr/>
          <a:lstStyle/>
          <a:p>
            <a:pPr algn="l"/>
            <a:r>
              <a:rPr lang="en-GB" b="0" i="1" dirty="0">
                <a:solidFill>
                  <a:srgbClr val="0D0D0D"/>
                </a:solidFill>
                <a:effectLst/>
                <a:latin typeface="Söhne"/>
              </a:rPr>
              <a:t>A real-world scenario demonstrating these concepts:</a:t>
            </a:r>
            <a:endParaRPr lang="en-GB" b="0" i="0" dirty="0">
              <a:solidFill>
                <a:srgbClr val="0D0D0D"/>
              </a:solidFill>
              <a:effectLst/>
              <a:latin typeface="Söhne"/>
            </a:endParaRPr>
          </a:p>
          <a:p>
            <a:pPr algn="l">
              <a:buFont typeface="Arial" panose="020B0604020202020204" pitchFamily="34" charset="0"/>
              <a:buChar char="•"/>
            </a:pPr>
            <a:r>
              <a:rPr lang="en-GB" b="1" i="0" dirty="0">
                <a:solidFill>
                  <a:srgbClr val="0D0D0D"/>
                </a:solidFill>
                <a:effectLst/>
                <a:latin typeface="Söhne"/>
              </a:rPr>
              <a:t>Scenario:</a:t>
            </a:r>
            <a:r>
              <a:rPr lang="en-GB" b="0" i="0" dirty="0">
                <a:solidFill>
                  <a:srgbClr val="0D0D0D"/>
                </a:solidFill>
                <a:effectLst/>
                <a:latin typeface="Söhne"/>
              </a:rPr>
              <a:t> An e-commerce platform with various user roles (customer, admin, support).</a:t>
            </a:r>
          </a:p>
          <a:p>
            <a:pPr algn="l">
              <a:buFont typeface="Arial" panose="020B0604020202020204" pitchFamily="34" charset="0"/>
              <a:buChar char="•"/>
            </a:pPr>
            <a:r>
              <a:rPr lang="en-GB" b="1" i="0" dirty="0">
                <a:solidFill>
                  <a:srgbClr val="0D0D0D"/>
                </a:solidFill>
                <a:effectLst/>
                <a:latin typeface="Söhne"/>
              </a:rPr>
              <a:t>Implementation:</a:t>
            </a:r>
            <a:endParaRPr lang="en-GB" b="0" i="0" dirty="0">
              <a:solidFill>
                <a:srgbClr val="0D0D0D"/>
              </a:solidFill>
              <a:effectLst/>
              <a:latin typeface="Söhne"/>
            </a:endParaRPr>
          </a:p>
          <a:p>
            <a:pPr marL="742950" lvl="1" indent="-285750" algn="l">
              <a:buFont typeface="Arial" panose="020B0604020202020204" pitchFamily="34" charset="0"/>
              <a:buChar char="•"/>
            </a:pPr>
            <a:r>
              <a:rPr lang="en-GB" b="0" i="0" dirty="0">
                <a:solidFill>
                  <a:srgbClr val="0D0D0D"/>
                </a:solidFill>
                <a:effectLst/>
                <a:latin typeface="Söhne"/>
              </a:rPr>
              <a:t>Authentication: Users log in with credentials.</a:t>
            </a:r>
          </a:p>
          <a:p>
            <a:pPr marL="742950" lvl="1" indent="-285750" algn="l">
              <a:buFont typeface="Arial" panose="020B0604020202020204" pitchFamily="34" charset="0"/>
              <a:buChar char="•"/>
            </a:pPr>
            <a:r>
              <a:rPr lang="en-GB" b="0" i="0" dirty="0">
                <a:solidFill>
                  <a:srgbClr val="0D0D0D"/>
                </a:solidFill>
                <a:effectLst/>
                <a:latin typeface="Söhne"/>
              </a:rPr>
              <a:t>Authorization: Admins access order management, customers view order history.</a:t>
            </a:r>
          </a:p>
          <a:p>
            <a:pPr algn="l">
              <a:buFont typeface="Arial" panose="020B0604020202020204" pitchFamily="34" charset="0"/>
              <a:buChar char="•"/>
            </a:pPr>
            <a:r>
              <a:rPr lang="en-GB" b="1" i="0" dirty="0">
                <a:solidFill>
                  <a:srgbClr val="0D0D0D"/>
                </a:solidFill>
                <a:effectLst/>
                <a:latin typeface="Söhne"/>
              </a:rPr>
              <a:t>Challenges:</a:t>
            </a:r>
            <a:endParaRPr lang="en-GB" b="0" i="0" dirty="0">
              <a:solidFill>
                <a:srgbClr val="0D0D0D"/>
              </a:solidFill>
              <a:effectLst/>
              <a:latin typeface="Söhne"/>
            </a:endParaRPr>
          </a:p>
          <a:p>
            <a:pPr marL="742950" lvl="1" indent="-285750" algn="l">
              <a:buFont typeface="Arial" panose="020B0604020202020204" pitchFamily="34" charset="0"/>
              <a:buChar char="•"/>
            </a:pPr>
            <a:r>
              <a:rPr lang="en-GB" b="0" i="0" dirty="0">
                <a:solidFill>
                  <a:srgbClr val="0D0D0D"/>
                </a:solidFill>
                <a:effectLst/>
                <a:latin typeface="Söhne"/>
              </a:rPr>
              <a:t>Balancing security with user convenience.</a:t>
            </a:r>
          </a:p>
          <a:p>
            <a:pPr marL="742950" lvl="1" indent="-285750" algn="l">
              <a:buFont typeface="Arial" panose="020B0604020202020204" pitchFamily="34" charset="0"/>
              <a:buChar char="•"/>
            </a:pPr>
            <a:r>
              <a:rPr lang="en-GB" b="0" i="0" dirty="0">
                <a:solidFill>
                  <a:srgbClr val="0D0D0D"/>
                </a:solidFill>
                <a:effectLst/>
                <a:latin typeface="Söhne"/>
              </a:rPr>
              <a:t>Ensuring proper authorization checks.</a:t>
            </a:r>
          </a:p>
          <a:p>
            <a:endParaRPr lang="en-IN" dirty="0"/>
          </a:p>
        </p:txBody>
      </p:sp>
    </p:spTree>
    <p:extLst>
      <p:ext uri="{BB962C8B-B14F-4D97-AF65-F5344CB8AC3E}">
        <p14:creationId xmlns:p14="http://schemas.microsoft.com/office/powerpoint/2010/main" val="293075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lstStyle/>
          <a:p>
            <a:r>
              <a:rPr lang="en-GB" b="1" i="0" dirty="0">
                <a:effectLst/>
                <a:latin typeface="Söhne"/>
              </a:rPr>
              <a:t>Best Practices and Common Pitfalls</a:t>
            </a:r>
            <a:br>
              <a:rPr lang="en-GB" b="1" i="0" dirty="0">
                <a:effectLst/>
                <a:latin typeface="Söhne"/>
              </a:rPr>
            </a:br>
            <a:endParaRPr lang="en-IN" dirty="0"/>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1031846"/>
            <a:ext cx="10515600" cy="5145117"/>
          </a:xfrm>
        </p:spPr>
        <p:txBody>
          <a:bodyPr>
            <a:normAutofit fontScale="92500" lnSpcReduction="10000"/>
          </a:bodyPr>
          <a:lstStyle/>
          <a:p>
            <a:pPr algn="l"/>
            <a:r>
              <a:rPr lang="en-GB" b="0" i="1" dirty="0">
                <a:solidFill>
                  <a:srgbClr val="0D0D0D"/>
                </a:solidFill>
                <a:effectLst/>
                <a:latin typeface="Söhne"/>
              </a:rPr>
              <a:t>Summary of best practices:</a:t>
            </a:r>
            <a:endParaRPr lang="en-GB" b="0" i="0" dirty="0">
              <a:solidFill>
                <a:srgbClr val="0D0D0D"/>
              </a:solidFill>
              <a:effectLst/>
              <a:latin typeface="Söhne"/>
            </a:endParaRPr>
          </a:p>
          <a:p>
            <a:pPr algn="l">
              <a:buFont typeface="Arial" panose="020B0604020202020204" pitchFamily="34" charset="0"/>
              <a:buChar char="•"/>
            </a:pPr>
            <a:r>
              <a:rPr lang="en-GB" b="1" i="0" dirty="0">
                <a:solidFill>
                  <a:srgbClr val="0D0D0D"/>
                </a:solidFill>
                <a:effectLst/>
                <a:latin typeface="Söhne"/>
              </a:rPr>
              <a:t>Regular Updates:</a:t>
            </a:r>
            <a:r>
              <a:rPr lang="en-GB" b="0" i="0" dirty="0">
                <a:solidFill>
                  <a:srgbClr val="0D0D0D"/>
                </a:solidFill>
                <a:effectLst/>
                <a:latin typeface="Söhne"/>
              </a:rPr>
              <a:t> Keep authentication and authorization mechanisms up-to-date.</a:t>
            </a:r>
          </a:p>
          <a:p>
            <a:pPr algn="l">
              <a:buFont typeface="Arial" panose="020B0604020202020204" pitchFamily="34" charset="0"/>
              <a:buChar char="•"/>
            </a:pPr>
            <a:r>
              <a:rPr lang="en-GB" b="1" i="0" dirty="0">
                <a:solidFill>
                  <a:srgbClr val="0D0D0D"/>
                </a:solidFill>
                <a:effectLst/>
                <a:latin typeface="Söhne"/>
              </a:rPr>
              <a:t>Educate Users:</a:t>
            </a:r>
            <a:r>
              <a:rPr lang="en-GB" b="0" i="0" dirty="0">
                <a:solidFill>
                  <a:srgbClr val="0D0D0D"/>
                </a:solidFill>
                <a:effectLst/>
                <a:latin typeface="Söhne"/>
              </a:rPr>
              <a:t> Promote strong password practices and awareness of security risks.</a:t>
            </a:r>
          </a:p>
          <a:p>
            <a:pPr algn="l">
              <a:buFont typeface="Arial" panose="020B0604020202020204" pitchFamily="34" charset="0"/>
              <a:buChar char="•"/>
            </a:pPr>
            <a:r>
              <a:rPr lang="en-GB" b="1" i="0" dirty="0">
                <a:solidFill>
                  <a:srgbClr val="0D0D0D"/>
                </a:solidFill>
                <a:effectLst/>
                <a:latin typeface="Söhne"/>
              </a:rPr>
              <a:t>Monitoring and Logging:</a:t>
            </a:r>
            <a:r>
              <a:rPr lang="en-GB" b="0" i="0" dirty="0">
                <a:solidFill>
                  <a:srgbClr val="0D0D0D"/>
                </a:solidFill>
                <a:effectLst/>
                <a:latin typeface="Söhne"/>
              </a:rPr>
              <a:t> Implement robust logging for detecting and responding to security incidents.</a:t>
            </a:r>
          </a:p>
          <a:p>
            <a:pPr algn="l"/>
            <a:r>
              <a:rPr lang="en-GB" b="0" i="1" dirty="0">
                <a:solidFill>
                  <a:srgbClr val="0D0D0D"/>
                </a:solidFill>
                <a:effectLst/>
                <a:latin typeface="Söhne"/>
              </a:rPr>
              <a:t>Common mistakes and how to avoid them:</a:t>
            </a:r>
            <a:endParaRPr lang="en-GB" b="0" i="0" dirty="0">
              <a:solidFill>
                <a:srgbClr val="0D0D0D"/>
              </a:solidFill>
              <a:effectLst/>
              <a:latin typeface="Söhne"/>
            </a:endParaRPr>
          </a:p>
          <a:p>
            <a:pPr algn="l">
              <a:buFont typeface="Arial" panose="020B0604020202020204" pitchFamily="34" charset="0"/>
              <a:buChar char="•"/>
            </a:pPr>
            <a:r>
              <a:rPr lang="en-GB" b="1" i="0" dirty="0">
                <a:solidFill>
                  <a:srgbClr val="0D0D0D"/>
                </a:solidFill>
                <a:effectLst/>
                <a:latin typeface="Söhne"/>
              </a:rPr>
              <a:t>Ignoring Updates:</a:t>
            </a:r>
            <a:r>
              <a:rPr lang="en-GB" b="0" i="0" dirty="0">
                <a:solidFill>
                  <a:srgbClr val="0D0D0D"/>
                </a:solidFill>
                <a:effectLst/>
                <a:latin typeface="Söhne"/>
              </a:rPr>
              <a:t> Failing to update systems exposes vulnerabilities.</a:t>
            </a:r>
          </a:p>
          <a:p>
            <a:pPr algn="l">
              <a:buFont typeface="Arial" panose="020B0604020202020204" pitchFamily="34" charset="0"/>
              <a:buChar char="•"/>
            </a:pPr>
            <a:r>
              <a:rPr lang="en-GB" b="1" i="0" dirty="0">
                <a:solidFill>
                  <a:srgbClr val="0D0D0D"/>
                </a:solidFill>
                <a:effectLst/>
                <a:latin typeface="Söhne"/>
              </a:rPr>
              <a:t>Weak Password Policies:</a:t>
            </a:r>
            <a:r>
              <a:rPr lang="en-GB" b="0" i="0" dirty="0">
                <a:solidFill>
                  <a:srgbClr val="0D0D0D"/>
                </a:solidFill>
                <a:effectLst/>
                <a:latin typeface="Söhne"/>
              </a:rPr>
              <a:t> Inadequate password requirements increase the risk of unauthorized access.</a:t>
            </a:r>
          </a:p>
          <a:p>
            <a:pPr algn="l">
              <a:buFont typeface="Arial" panose="020B0604020202020204" pitchFamily="34" charset="0"/>
              <a:buChar char="•"/>
            </a:pPr>
            <a:r>
              <a:rPr lang="en-GB" b="1" i="0" dirty="0">
                <a:solidFill>
                  <a:srgbClr val="0D0D0D"/>
                </a:solidFill>
                <a:effectLst/>
                <a:latin typeface="Söhne"/>
              </a:rPr>
              <a:t>Insufficient Logging:</a:t>
            </a:r>
            <a:r>
              <a:rPr lang="en-GB" b="0" i="0" dirty="0">
                <a:solidFill>
                  <a:srgbClr val="0D0D0D"/>
                </a:solidFill>
                <a:effectLst/>
                <a:latin typeface="Söhne"/>
              </a:rPr>
              <a:t> Lack of monitoring makes it challenging to detect and respond to security incidents.</a:t>
            </a:r>
          </a:p>
          <a:p>
            <a:endParaRPr lang="en-IN" dirty="0"/>
          </a:p>
        </p:txBody>
      </p:sp>
    </p:spTree>
    <p:extLst>
      <p:ext uri="{BB962C8B-B14F-4D97-AF65-F5344CB8AC3E}">
        <p14:creationId xmlns:p14="http://schemas.microsoft.com/office/powerpoint/2010/main" val="2063894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normAutofit fontScale="90000"/>
          </a:bodyPr>
          <a:lstStyle/>
          <a:p>
            <a:r>
              <a:rPr lang="en-IN" b="1" i="0" dirty="0">
                <a:effectLst/>
                <a:latin typeface="Söhne"/>
              </a:rPr>
              <a:t>Tools and Technologies</a:t>
            </a:r>
            <a:br>
              <a:rPr lang="en-IN" b="1" i="0" dirty="0">
                <a:effectLst/>
                <a:latin typeface="Söhne"/>
              </a:rPr>
            </a:b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796954"/>
            <a:ext cx="10515600" cy="5380009"/>
          </a:xfrm>
        </p:spPr>
        <p:txBody>
          <a:bodyPr>
            <a:normAutofit fontScale="70000" lnSpcReduction="20000"/>
          </a:bodyPr>
          <a:lstStyle/>
          <a:p>
            <a:pPr algn="l"/>
            <a:r>
              <a:rPr lang="en-GB" b="0" i="1" dirty="0">
                <a:solidFill>
                  <a:srgbClr val="0D0D0D"/>
                </a:solidFill>
                <a:effectLst/>
                <a:latin typeface="Söhne"/>
              </a:rPr>
              <a:t>Overview of popular tools and frameworks:</a:t>
            </a:r>
            <a:endParaRPr lang="en-GB" b="0" i="0" dirty="0">
              <a:solidFill>
                <a:srgbClr val="0D0D0D"/>
              </a:solidFill>
              <a:effectLst/>
              <a:latin typeface="Söhne"/>
            </a:endParaRPr>
          </a:p>
          <a:p>
            <a:pPr algn="l">
              <a:buFont typeface="+mj-lt"/>
              <a:buAutoNum type="arabicPeriod"/>
            </a:pPr>
            <a:r>
              <a:rPr lang="en-GB" b="1" i="0" dirty="0">
                <a:solidFill>
                  <a:srgbClr val="0D0D0D"/>
                </a:solidFill>
                <a:effectLst/>
                <a:latin typeface="Söhne"/>
              </a:rPr>
              <a:t>OAuth 2.0 and OpenID Connect:</a:t>
            </a:r>
            <a:endParaRPr lang="en-GB" b="0" i="0" dirty="0">
              <a:solidFill>
                <a:srgbClr val="0D0D0D"/>
              </a:solidFill>
              <a:effectLst/>
              <a:latin typeface="Söhne"/>
            </a:endParaRPr>
          </a:p>
          <a:p>
            <a:pPr marL="742950" lvl="1" indent="-285750" algn="l">
              <a:buFont typeface="+mj-lt"/>
              <a:buAutoNum type="arabicPeriod"/>
            </a:pPr>
            <a:r>
              <a:rPr lang="en-GB" b="0" i="1" dirty="0">
                <a:solidFill>
                  <a:srgbClr val="0D0D0D"/>
                </a:solidFill>
                <a:effectLst/>
                <a:latin typeface="Söhne"/>
              </a:rPr>
              <a:t>Use Case:</a:t>
            </a:r>
            <a:r>
              <a:rPr lang="en-GB" b="0" i="0" dirty="0">
                <a:solidFill>
                  <a:srgbClr val="0D0D0D"/>
                </a:solidFill>
                <a:effectLst/>
                <a:latin typeface="Söhne"/>
              </a:rPr>
              <a:t> Delegated access and user authentication.</a:t>
            </a:r>
          </a:p>
          <a:p>
            <a:pPr algn="l">
              <a:buFont typeface="+mj-lt"/>
              <a:buAutoNum type="arabicPeriod"/>
            </a:pPr>
            <a:r>
              <a:rPr lang="en-GB" b="1" i="0" dirty="0">
                <a:solidFill>
                  <a:srgbClr val="0D0D0D"/>
                </a:solidFill>
                <a:effectLst/>
                <a:latin typeface="Söhne"/>
              </a:rPr>
              <a:t>Auth0 and Okta:</a:t>
            </a:r>
            <a:endParaRPr lang="en-GB" b="0" i="0" dirty="0">
              <a:solidFill>
                <a:srgbClr val="0D0D0D"/>
              </a:solidFill>
              <a:effectLst/>
              <a:latin typeface="Söhne"/>
            </a:endParaRPr>
          </a:p>
          <a:p>
            <a:pPr marL="742950" lvl="1" indent="-285750" algn="l">
              <a:buFont typeface="+mj-lt"/>
              <a:buAutoNum type="arabicPeriod"/>
            </a:pPr>
            <a:r>
              <a:rPr lang="en-GB" b="0" i="1" dirty="0">
                <a:solidFill>
                  <a:srgbClr val="0D0D0D"/>
                </a:solidFill>
                <a:effectLst/>
                <a:latin typeface="Söhne"/>
              </a:rPr>
              <a:t>Use Case:</a:t>
            </a:r>
            <a:r>
              <a:rPr lang="en-GB" b="0" i="0" dirty="0">
                <a:solidFill>
                  <a:srgbClr val="0D0D0D"/>
                </a:solidFill>
                <a:effectLst/>
                <a:latin typeface="Söhne"/>
              </a:rPr>
              <a:t> Identity and access management as a service.</a:t>
            </a:r>
          </a:p>
          <a:p>
            <a:pPr algn="l">
              <a:buFont typeface="+mj-lt"/>
              <a:buAutoNum type="arabicPeriod"/>
            </a:pPr>
            <a:r>
              <a:rPr lang="en-GB" b="1" i="0" dirty="0">
                <a:solidFill>
                  <a:srgbClr val="0D0D0D"/>
                </a:solidFill>
                <a:effectLst/>
                <a:latin typeface="Söhne"/>
              </a:rPr>
              <a:t>JSON Web Tokens (JWT):</a:t>
            </a:r>
            <a:endParaRPr lang="en-GB" b="0" i="0" dirty="0">
              <a:solidFill>
                <a:srgbClr val="0D0D0D"/>
              </a:solidFill>
              <a:effectLst/>
              <a:latin typeface="Söhne"/>
            </a:endParaRPr>
          </a:p>
          <a:p>
            <a:pPr marL="742950" lvl="1" indent="-285750" algn="l">
              <a:buFont typeface="+mj-lt"/>
              <a:buAutoNum type="arabicPeriod"/>
            </a:pPr>
            <a:r>
              <a:rPr lang="en-GB" b="0" i="1" dirty="0">
                <a:solidFill>
                  <a:srgbClr val="0D0D0D"/>
                </a:solidFill>
                <a:effectLst/>
                <a:latin typeface="Söhne"/>
              </a:rPr>
              <a:t>Use Case:</a:t>
            </a:r>
            <a:r>
              <a:rPr lang="en-GB" b="0" i="0" dirty="0">
                <a:solidFill>
                  <a:srgbClr val="0D0D0D"/>
                </a:solidFill>
                <a:effectLst/>
                <a:latin typeface="Söhne"/>
              </a:rPr>
              <a:t> Securely transmitting information between parties.</a:t>
            </a:r>
          </a:p>
          <a:p>
            <a:pPr algn="l">
              <a:buFont typeface="+mj-lt"/>
              <a:buAutoNum type="arabicPeriod"/>
            </a:pPr>
            <a:r>
              <a:rPr lang="en-GB" b="1" i="0" dirty="0">
                <a:solidFill>
                  <a:srgbClr val="0D0D0D"/>
                </a:solidFill>
                <a:effectLst/>
                <a:latin typeface="Söhne"/>
              </a:rPr>
              <a:t>Spring Security:</a:t>
            </a:r>
            <a:endParaRPr lang="en-GB" b="0" i="0" dirty="0">
              <a:solidFill>
                <a:srgbClr val="0D0D0D"/>
              </a:solidFill>
              <a:effectLst/>
              <a:latin typeface="Söhne"/>
            </a:endParaRPr>
          </a:p>
          <a:p>
            <a:pPr marL="742950" lvl="1" indent="-285750" algn="l">
              <a:buFont typeface="+mj-lt"/>
              <a:buAutoNum type="arabicPeriod"/>
            </a:pPr>
            <a:r>
              <a:rPr lang="en-GB" b="0" i="1" dirty="0">
                <a:solidFill>
                  <a:srgbClr val="0D0D0D"/>
                </a:solidFill>
                <a:effectLst/>
                <a:latin typeface="Söhne"/>
              </a:rPr>
              <a:t>Use Case:</a:t>
            </a:r>
            <a:r>
              <a:rPr lang="en-GB" b="0" i="0" dirty="0">
                <a:solidFill>
                  <a:srgbClr val="0D0D0D"/>
                </a:solidFill>
                <a:effectLst/>
                <a:latin typeface="Söhne"/>
              </a:rPr>
              <a:t> A framework for securing Java-based applications.</a:t>
            </a:r>
          </a:p>
          <a:p>
            <a:pPr algn="l"/>
            <a:r>
              <a:rPr lang="en-GB" b="0" i="1" dirty="0">
                <a:solidFill>
                  <a:srgbClr val="0D0D0D"/>
                </a:solidFill>
                <a:effectLst/>
                <a:latin typeface="Söhne"/>
              </a:rPr>
              <a:t>Brief discussion on their use cases:</a:t>
            </a:r>
            <a:endParaRPr lang="en-GB" b="0" i="0" dirty="0">
              <a:solidFill>
                <a:srgbClr val="0D0D0D"/>
              </a:solidFill>
              <a:effectLst/>
              <a:latin typeface="Söhne"/>
            </a:endParaRPr>
          </a:p>
          <a:p>
            <a:pPr algn="l">
              <a:buFont typeface="Arial" panose="020B0604020202020204" pitchFamily="34" charset="0"/>
              <a:buChar char="•"/>
            </a:pPr>
            <a:r>
              <a:rPr lang="en-GB" b="1" i="0" dirty="0">
                <a:solidFill>
                  <a:srgbClr val="0D0D0D"/>
                </a:solidFill>
                <a:effectLst/>
                <a:latin typeface="Söhne"/>
              </a:rPr>
              <a:t>OAuth 2.0 and OpenID Connect:</a:t>
            </a:r>
            <a:r>
              <a:rPr lang="en-GB" b="0" i="0" dirty="0">
                <a:solidFill>
                  <a:srgbClr val="0D0D0D"/>
                </a:solidFill>
                <a:effectLst/>
                <a:latin typeface="Söhne"/>
              </a:rPr>
              <a:t> Widely used for secure, delegated access and user authentication.</a:t>
            </a:r>
          </a:p>
          <a:p>
            <a:pPr algn="l">
              <a:buFont typeface="Arial" panose="020B0604020202020204" pitchFamily="34" charset="0"/>
              <a:buChar char="•"/>
            </a:pPr>
            <a:r>
              <a:rPr lang="en-GB" b="1" i="0" dirty="0">
                <a:solidFill>
                  <a:srgbClr val="0D0D0D"/>
                </a:solidFill>
                <a:effectLst/>
                <a:latin typeface="Söhne"/>
              </a:rPr>
              <a:t>Auth0 and Okta:</a:t>
            </a:r>
            <a:r>
              <a:rPr lang="en-GB" b="0" i="0" dirty="0">
                <a:solidFill>
                  <a:srgbClr val="0D0D0D"/>
                </a:solidFill>
                <a:effectLst/>
                <a:latin typeface="Söhne"/>
              </a:rPr>
              <a:t> Identity and access management platforms that simplify authentication and authorization processes.</a:t>
            </a:r>
          </a:p>
          <a:p>
            <a:pPr algn="l">
              <a:buFont typeface="Arial" panose="020B0604020202020204" pitchFamily="34" charset="0"/>
              <a:buChar char="•"/>
            </a:pPr>
            <a:r>
              <a:rPr lang="en-GB" b="1" i="0" dirty="0">
                <a:solidFill>
                  <a:srgbClr val="0D0D0D"/>
                </a:solidFill>
                <a:effectLst/>
                <a:latin typeface="Söhne"/>
              </a:rPr>
              <a:t>JSON Web Tokens (JWT):</a:t>
            </a:r>
            <a:r>
              <a:rPr lang="en-GB" b="0" i="0" dirty="0">
                <a:solidFill>
                  <a:srgbClr val="0D0D0D"/>
                </a:solidFill>
                <a:effectLst/>
                <a:latin typeface="Söhne"/>
              </a:rPr>
              <a:t> Ensures secure transmission of information and is commonly used in token-based authentication.</a:t>
            </a:r>
          </a:p>
          <a:p>
            <a:pPr algn="l">
              <a:buFont typeface="Arial" panose="020B0604020202020204" pitchFamily="34" charset="0"/>
              <a:buChar char="•"/>
            </a:pPr>
            <a:r>
              <a:rPr lang="en-GB" b="1" i="0" dirty="0">
                <a:solidFill>
                  <a:srgbClr val="0D0D0D"/>
                </a:solidFill>
                <a:effectLst/>
                <a:latin typeface="Söhne"/>
              </a:rPr>
              <a:t>Spring Security:</a:t>
            </a:r>
            <a:r>
              <a:rPr lang="en-GB" b="0" i="0" dirty="0">
                <a:solidFill>
                  <a:srgbClr val="0D0D0D"/>
                </a:solidFill>
                <a:effectLst/>
                <a:latin typeface="Söhne"/>
              </a:rPr>
              <a:t> A powerful framework for implementing security in Java-based applications.</a:t>
            </a:r>
          </a:p>
          <a:p>
            <a:endParaRPr lang="en-IN" dirty="0"/>
          </a:p>
        </p:txBody>
      </p:sp>
    </p:spTree>
    <p:extLst>
      <p:ext uri="{BB962C8B-B14F-4D97-AF65-F5344CB8AC3E}">
        <p14:creationId xmlns:p14="http://schemas.microsoft.com/office/powerpoint/2010/main" val="122589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normAutofit fontScale="90000"/>
          </a:bodyPr>
          <a:lstStyle/>
          <a:p>
            <a:r>
              <a:rPr lang="en-IN" b="1" i="0" dirty="0">
                <a:effectLst/>
                <a:latin typeface="Söhne"/>
              </a:rPr>
              <a:t>Conclusion</a:t>
            </a:r>
            <a:br>
              <a:rPr lang="en-IN" b="1" i="0" dirty="0">
                <a:effectLst/>
                <a:latin typeface="Söhne"/>
              </a:rPr>
            </a:b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763398"/>
            <a:ext cx="10515600" cy="5413565"/>
          </a:xfrm>
        </p:spPr>
        <p:txBody>
          <a:bodyPr>
            <a:normAutofit fontScale="92500" lnSpcReduction="10000"/>
          </a:bodyPr>
          <a:lstStyle/>
          <a:p>
            <a:pPr algn="l"/>
            <a:r>
              <a:rPr lang="en-GB" b="0" i="1" dirty="0">
                <a:solidFill>
                  <a:srgbClr val="0D0D0D"/>
                </a:solidFill>
                <a:effectLst/>
                <a:latin typeface="Söhne"/>
              </a:rPr>
              <a:t>Recap of key points:</a:t>
            </a:r>
            <a:endParaRPr lang="en-GB" b="0" i="0" dirty="0">
              <a:solidFill>
                <a:srgbClr val="0D0D0D"/>
              </a:solidFill>
              <a:effectLst/>
              <a:latin typeface="Söhne"/>
            </a:endParaRPr>
          </a:p>
          <a:p>
            <a:pPr algn="l">
              <a:buFont typeface="+mj-lt"/>
              <a:buAutoNum type="arabicPeriod"/>
            </a:pPr>
            <a:r>
              <a:rPr lang="en-GB" b="1" i="0" dirty="0">
                <a:solidFill>
                  <a:srgbClr val="0D0D0D"/>
                </a:solidFill>
                <a:effectLst/>
                <a:latin typeface="Söhne"/>
              </a:rPr>
              <a:t>Security Foundation:</a:t>
            </a:r>
            <a:r>
              <a:rPr lang="en-GB" b="0" i="0" dirty="0">
                <a:solidFill>
                  <a:srgbClr val="0D0D0D"/>
                </a:solidFill>
                <a:effectLst/>
                <a:latin typeface="Söhne"/>
              </a:rPr>
              <a:t> Understanding the importance of security in web applications is fundamental for protecting user data and maintaining trust.</a:t>
            </a:r>
          </a:p>
          <a:p>
            <a:pPr algn="l">
              <a:buFont typeface="+mj-lt"/>
              <a:buAutoNum type="arabicPeriod"/>
            </a:pPr>
            <a:r>
              <a:rPr lang="en-GB" b="1" i="0" dirty="0">
                <a:solidFill>
                  <a:srgbClr val="0D0D0D"/>
                </a:solidFill>
                <a:effectLst/>
                <a:latin typeface="Söhne"/>
              </a:rPr>
              <a:t>Authentication:</a:t>
            </a:r>
            <a:r>
              <a:rPr lang="en-GB" b="0" i="0" dirty="0">
                <a:solidFill>
                  <a:srgbClr val="0D0D0D"/>
                </a:solidFill>
                <a:effectLst/>
                <a:latin typeface="Söhne"/>
              </a:rPr>
              <a:t> The process of verifying user identity, with methods like password-based and multi-factor authentication.</a:t>
            </a:r>
          </a:p>
          <a:p>
            <a:pPr algn="l">
              <a:buFont typeface="+mj-lt"/>
              <a:buAutoNum type="arabicPeriod"/>
            </a:pPr>
            <a:r>
              <a:rPr lang="en-GB" b="1" i="0" dirty="0">
                <a:solidFill>
                  <a:srgbClr val="0D0D0D"/>
                </a:solidFill>
                <a:effectLst/>
                <a:latin typeface="Söhne"/>
              </a:rPr>
              <a:t>Session Management:</a:t>
            </a:r>
            <a:r>
              <a:rPr lang="en-GB" b="0" i="0" dirty="0">
                <a:solidFill>
                  <a:srgbClr val="0D0D0D"/>
                </a:solidFill>
                <a:effectLst/>
                <a:latin typeface="Söhne"/>
              </a:rPr>
              <a:t> Techniques like cookie-based and token-based sessions play a crucial role in maintaining user state.</a:t>
            </a:r>
          </a:p>
          <a:p>
            <a:pPr algn="l">
              <a:buFont typeface="+mj-lt"/>
              <a:buAutoNum type="arabicPeriod"/>
            </a:pPr>
            <a:r>
              <a:rPr lang="en-GB" b="1" i="0" dirty="0">
                <a:solidFill>
                  <a:srgbClr val="0D0D0D"/>
                </a:solidFill>
                <a:effectLst/>
                <a:latin typeface="Söhne"/>
              </a:rPr>
              <a:t>Authorization:</a:t>
            </a:r>
            <a:r>
              <a:rPr lang="en-GB" b="0" i="0" dirty="0">
                <a:solidFill>
                  <a:srgbClr val="0D0D0D"/>
                </a:solidFill>
                <a:effectLst/>
                <a:latin typeface="Söhne"/>
              </a:rPr>
              <a:t> Dictates what actions or resources an authenticated user can access, with models like RBAC and ABAC.</a:t>
            </a:r>
          </a:p>
          <a:p>
            <a:pPr algn="l">
              <a:buFont typeface="+mj-lt"/>
              <a:buAutoNum type="arabicPeriod"/>
            </a:pPr>
            <a:r>
              <a:rPr lang="en-GB" b="1" i="0" dirty="0">
                <a:solidFill>
                  <a:srgbClr val="0D0D0D"/>
                </a:solidFill>
                <a:effectLst/>
                <a:latin typeface="Söhne"/>
              </a:rPr>
              <a:t>Integration:</a:t>
            </a:r>
            <a:r>
              <a:rPr lang="en-GB" b="0" i="0" dirty="0">
                <a:solidFill>
                  <a:srgbClr val="0D0D0D"/>
                </a:solidFill>
                <a:effectLst/>
                <a:latin typeface="Söhne"/>
              </a:rPr>
              <a:t> Authentication and authorization work together to ensure secure access to resources.</a:t>
            </a:r>
          </a:p>
          <a:p>
            <a:pPr algn="l">
              <a:buFont typeface="+mj-lt"/>
              <a:buAutoNum type="arabicPeriod"/>
            </a:pPr>
            <a:r>
              <a:rPr lang="en-GB" b="1" i="0" dirty="0">
                <a:solidFill>
                  <a:srgbClr val="0D0D0D"/>
                </a:solidFill>
                <a:effectLst/>
                <a:latin typeface="Söhne"/>
              </a:rPr>
              <a:t>Best Practices:</a:t>
            </a:r>
            <a:r>
              <a:rPr lang="en-GB" b="0" i="0" dirty="0">
                <a:solidFill>
                  <a:srgbClr val="0D0D0D"/>
                </a:solidFill>
                <a:effectLst/>
                <a:latin typeface="Söhne"/>
              </a:rPr>
              <a:t> Regular updates, user education, monitoring, and logging are crucial for maintaining a secure web environment.</a:t>
            </a:r>
          </a:p>
          <a:p>
            <a:endParaRPr lang="en-IN" dirty="0"/>
          </a:p>
        </p:txBody>
      </p:sp>
    </p:spTree>
    <p:extLst>
      <p:ext uri="{BB962C8B-B14F-4D97-AF65-F5344CB8AC3E}">
        <p14:creationId xmlns:p14="http://schemas.microsoft.com/office/powerpoint/2010/main" val="788776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normAutofit fontScale="90000"/>
          </a:bodyPr>
          <a:lstStyle/>
          <a:p>
            <a:r>
              <a:rPr lang="en-IN" b="1" i="0" dirty="0">
                <a:effectLst/>
                <a:latin typeface="Söhne"/>
              </a:rPr>
              <a:t>Q&amp;A</a:t>
            </a:r>
            <a:br>
              <a:rPr lang="en-IN" b="1" i="0" dirty="0">
                <a:effectLst/>
                <a:latin typeface="Söhne"/>
              </a:rPr>
            </a:b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p:txBody>
          <a:bodyPr/>
          <a:lstStyle/>
          <a:p>
            <a:pPr algn="l">
              <a:buFont typeface="Arial" panose="020B0604020202020204" pitchFamily="34" charset="0"/>
              <a:buChar char="•"/>
            </a:pPr>
            <a:r>
              <a:rPr lang="en-IN" b="0" i="0" dirty="0">
                <a:solidFill>
                  <a:srgbClr val="374151"/>
                </a:solidFill>
                <a:effectLst/>
                <a:latin typeface="Söhne"/>
              </a:rPr>
              <a:t>Invitation for questions.</a:t>
            </a:r>
          </a:p>
          <a:p>
            <a:pPr algn="l">
              <a:buFont typeface="Arial" panose="020B0604020202020204" pitchFamily="34" charset="0"/>
              <a:buChar char="•"/>
            </a:pPr>
            <a:r>
              <a:rPr lang="en-IN" b="0" i="0" dirty="0">
                <a:solidFill>
                  <a:srgbClr val="374151"/>
                </a:solidFill>
                <a:effectLst/>
                <a:latin typeface="Söhne"/>
              </a:rPr>
              <a:t>Contact information for follow-up questions.</a:t>
            </a:r>
          </a:p>
          <a:p>
            <a:endParaRPr lang="en-IN" dirty="0"/>
          </a:p>
        </p:txBody>
      </p:sp>
    </p:spTree>
    <p:extLst>
      <p:ext uri="{BB962C8B-B14F-4D97-AF65-F5344CB8AC3E}">
        <p14:creationId xmlns:p14="http://schemas.microsoft.com/office/powerpoint/2010/main" val="3136740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63E8-C79B-8F5D-221E-739B6366B728}"/>
              </a:ext>
            </a:extLst>
          </p:cNvPr>
          <p:cNvSpPr>
            <a:spLocks noGrp="1"/>
          </p:cNvSpPr>
          <p:nvPr>
            <p:ph type="title"/>
          </p:nvPr>
        </p:nvSpPr>
        <p:spPr/>
        <p:txBody>
          <a:bodyPr/>
          <a:lstStyle/>
          <a:p>
            <a:r>
              <a:rPr lang="en-IN" b="1" i="0" dirty="0">
                <a:effectLst/>
                <a:latin typeface="Söhne"/>
              </a:rPr>
              <a:t>References</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6D778728-1295-C090-8BC1-1BF9F980F104}"/>
              </a:ext>
            </a:extLst>
          </p:cNvPr>
          <p:cNvSpPr>
            <a:spLocks noGrp="1"/>
          </p:cNvSpPr>
          <p:nvPr>
            <p:ph idx="1"/>
          </p:nvPr>
        </p:nvSpPr>
        <p:spPr>
          <a:xfrm>
            <a:off x="838200" y="981512"/>
            <a:ext cx="10515600" cy="5195451"/>
          </a:xfrm>
        </p:spPr>
        <p:txBody>
          <a:bodyPr>
            <a:normAutofit fontScale="70000" lnSpcReduction="20000"/>
          </a:bodyPr>
          <a:lstStyle/>
          <a:p>
            <a:pPr algn="l"/>
            <a:r>
              <a:rPr lang="en-GB" b="0" i="1" dirty="0">
                <a:solidFill>
                  <a:srgbClr val="0D0D0D"/>
                </a:solidFill>
                <a:effectLst/>
                <a:latin typeface="Söhne"/>
              </a:rPr>
              <a:t>List of resources, articles, and documentation for further reading:</a:t>
            </a:r>
            <a:endParaRPr lang="en-GB" b="0" i="0" dirty="0">
              <a:solidFill>
                <a:srgbClr val="0D0D0D"/>
              </a:solidFill>
              <a:effectLst/>
              <a:latin typeface="Söhne"/>
            </a:endParaRPr>
          </a:p>
          <a:p>
            <a:pPr algn="l">
              <a:buFont typeface="+mj-lt"/>
              <a:buAutoNum type="arabicPeriod"/>
            </a:pPr>
            <a:r>
              <a:rPr lang="en-GB" b="1" i="0" dirty="0">
                <a:solidFill>
                  <a:srgbClr val="0D0D0D"/>
                </a:solidFill>
                <a:effectLst/>
                <a:latin typeface="Söhne"/>
              </a:rPr>
              <a:t>OWASP (Open Web Application Security Project):</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Website: </a:t>
            </a:r>
            <a:r>
              <a:rPr lang="en-GB" b="0" i="0" u="none" strike="noStrike" dirty="0">
                <a:solidFill>
                  <a:srgbClr val="0D0D0D"/>
                </a:solidFill>
                <a:effectLst/>
                <a:latin typeface="Söhne"/>
                <a:hlinkClick r:id="rId2"/>
              </a:rPr>
              <a:t>https://owasp.org/</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Comprehensive resources on web application security, including best practices and vulnerabilities.</a:t>
            </a:r>
          </a:p>
          <a:p>
            <a:pPr algn="l">
              <a:buFont typeface="+mj-lt"/>
              <a:buAutoNum type="arabicPeriod"/>
            </a:pPr>
            <a:r>
              <a:rPr lang="en-GB" b="1" i="0" dirty="0">
                <a:solidFill>
                  <a:srgbClr val="0D0D0D"/>
                </a:solidFill>
                <a:effectLst/>
                <a:latin typeface="Söhne"/>
              </a:rPr>
              <a:t>OAuth 2.0 and OpenID Connect Documentation: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OAuth 2.0: </a:t>
            </a:r>
            <a:r>
              <a:rPr lang="en-GB" b="0" i="0" u="none" strike="noStrike" dirty="0">
                <a:solidFill>
                  <a:srgbClr val="0D0D0D"/>
                </a:solidFill>
                <a:effectLst/>
                <a:latin typeface="Söhne"/>
              </a:rPr>
              <a:t>https://oauth.net/2/</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OpenID Connect: </a:t>
            </a:r>
            <a:r>
              <a:rPr lang="en-GB" b="0" i="0" u="none" strike="noStrike" dirty="0">
                <a:solidFill>
                  <a:srgbClr val="0D0D0D"/>
                </a:solidFill>
                <a:effectLst/>
                <a:latin typeface="Söhne"/>
              </a:rPr>
              <a:t>https://openid.net/connect/</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Official documentation for OAuth 2.0 and OpenID Connect for understanding secure authorization and authentication.</a:t>
            </a:r>
          </a:p>
          <a:p>
            <a:pPr algn="l">
              <a:buFont typeface="+mj-lt"/>
              <a:buAutoNum type="arabicPeriod"/>
            </a:pPr>
            <a:r>
              <a:rPr lang="en-GB" b="1" i="0" dirty="0">
                <a:solidFill>
                  <a:srgbClr val="0D0D0D"/>
                </a:solidFill>
                <a:effectLst/>
                <a:latin typeface="Söhne"/>
              </a:rPr>
              <a:t>Auth0 Blog:</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Website: </a:t>
            </a:r>
            <a:r>
              <a:rPr lang="en-GB" b="0" i="0" u="none" strike="noStrike" dirty="0">
                <a:solidFill>
                  <a:srgbClr val="0D0D0D"/>
                </a:solidFill>
                <a:effectLst/>
                <a:latin typeface="Söhne"/>
              </a:rPr>
              <a:t>https://auth0.com/blog/</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Valuable insights and tutorials on authentication and authorization practices.</a:t>
            </a:r>
          </a:p>
          <a:p>
            <a:pPr algn="l">
              <a:buFont typeface="+mj-lt"/>
              <a:buAutoNum type="arabicPeriod"/>
            </a:pPr>
            <a:r>
              <a:rPr lang="en-GB" b="1" i="0" dirty="0">
                <a:solidFill>
                  <a:srgbClr val="0D0D0D"/>
                </a:solidFill>
                <a:effectLst/>
                <a:latin typeface="Söhne"/>
              </a:rPr>
              <a:t>NIST Special Publication 800-63B: Digital Identity Guidelines:</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Document: </a:t>
            </a:r>
            <a:r>
              <a:rPr lang="en-GB" b="0" i="0" u="none" strike="noStrike" dirty="0">
                <a:solidFill>
                  <a:srgbClr val="0D0D0D"/>
                </a:solidFill>
                <a:effectLst/>
                <a:latin typeface="Söhne"/>
              </a:rPr>
              <a:t>https://nvlpubs.nist.gov/nistpubs/SpecialPublications/NIST.SP.800-63b.pdf</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NIST guidelines on digital identity, including authentication and lifecycle management.</a:t>
            </a:r>
          </a:p>
          <a:p>
            <a:pPr algn="l">
              <a:buFont typeface="+mj-lt"/>
              <a:buAutoNum type="arabicPeriod"/>
            </a:pPr>
            <a:r>
              <a:rPr lang="en-GB" b="1" i="0" dirty="0">
                <a:solidFill>
                  <a:srgbClr val="0D0D0D"/>
                </a:solidFill>
                <a:effectLst/>
                <a:latin typeface="Söhne"/>
              </a:rPr>
              <a:t>Spring Security Documentation: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Website: </a:t>
            </a:r>
            <a:r>
              <a:rPr lang="en-GB" b="0" i="0" u="none" strike="noStrike" dirty="0">
                <a:solidFill>
                  <a:srgbClr val="0D0D0D"/>
                </a:solidFill>
                <a:effectLst/>
                <a:latin typeface="Söhne"/>
              </a:rPr>
              <a:t>https://docs.spring.io/spring-security/site/docs/current/reference/html5/</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Official documentation for Spring Security for implementing security in Java-based applications.</a:t>
            </a:r>
          </a:p>
        </p:txBody>
      </p:sp>
    </p:spTree>
    <p:extLst>
      <p:ext uri="{BB962C8B-B14F-4D97-AF65-F5344CB8AC3E}">
        <p14:creationId xmlns:p14="http://schemas.microsoft.com/office/powerpoint/2010/main" val="209580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124C-A62D-8D94-E607-069BE86A1114}"/>
              </a:ext>
            </a:extLst>
          </p:cNvPr>
          <p:cNvSpPr>
            <a:spLocks noGrp="1"/>
          </p:cNvSpPr>
          <p:nvPr>
            <p:ph type="title"/>
          </p:nvPr>
        </p:nvSpPr>
        <p:spPr/>
        <p:txBody>
          <a:bodyPr/>
          <a:lstStyle/>
          <a:p>
            <a:r>
              <a:rPr lang="en-IN" b="1" i="0" dirty="0">
                <a:effectLst/>
                <a:latin typeface="Söhne"/>
              </a:rPr>
              <a:t>Introduction</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50A6B773-4F77-14BC-BF4D-46D376820371}"/>
              </a:ext>
            </a:extLst>
          </p:cNvPr>
          <p:cNvSpPr>
            <a:spLocks noGrp="1"/>
          </p:cNvSpPr>
          <p:nvPr>
            <p:ph idx="1"/>
          </p:nvPr>
        </p:nvSpPr>
        <p:spPr>
          <a:xfrm>
            <a:off x="838200" y="1031846"/>
            <a:ext cx="10515600" cy="5145117"/>
          </a:xfrm>
        </p:spPr>
        <p:txBody>
          <a:bodyPr>
            <a:normAutofit fontScale="92500" lnSpcReduction="20000"/>
          </a:bodyPr>
          <a:lstStyle/>
          <a:p>
            <a:pPr algn="l"/>
            <a:r>
              <a:rPr lang="en-GB" b="0" i="1" dirty="0">
                <a:solidFill>
                  <a:srgbClr val="0D0D0D"/>
                </a:solidFill>
                <a:effectLst/>
                <a:latin typeface="Söhne"/>
              </a:rPr>
              <a:t>Brief overview of the importance of security in web applications:</a:t>
            </a:r>
            <a:endParaRPr lang="en-GB" b="0" i="0" dirty="0">
              <a:solidFill>
                <a:srgbClr val="0D0D0D"/>
              </a:solidFill>
              <a:effectLst/>
              <a:latin typeface="Söhne"/>
            </a:endParaRPr>
          </a:p>
          <a:p>
            <a:pPr marL="0" indent="0" algn="l">
              <a:buNone/>
            </a:pPr>
            <a:r>
              <a:rPr lang="en-GB" b="0" i="0" dirty="0">
                <a:solidFill>
                  <a:srgbClr val="0D0D0D"/>
                </a:solidFill>
                <a:effectLst/>
                <a:latin typeface="Söhne"/>
              </a:rPr>
              <a:t>In the realm of web applications, security is paramount to safeguard sensitive information, prevent unauthorized access, and ensure the integrity of user data. With the increasing reliance on digital platforms, the protection of user accounts and the information they store is crucial for maintaining trust and credibility.</a:t>
            </a:r>
          </a:p>
          <a:p>
            <a:pPr algn="l"/>
            <a:r>
              <a:rPr lang="en-GB" b="0" i="1" dirty="0">
                <a:solidFill>
                  <a:srgbClr val="0D0D0D"/>
                </a:solidFill>
                <a:effectLst/>
                <a:latin typeface="Söhne"/>
              </a:rPr>
              <a:t>Objectives of the session:</a:t>
            </a:r>
            <a:endParaRPr lang="en-GB" b="0" i="0" dirty="0">
              <a:solidFill>
                <a:srgbClr val="0D0D0D"/>
              </a:solidFill>
              <a:effectLst/>
              <a:latin typeface="Söhne"/>
            </a:endParaRPr>
          </a:p>
          <a:p>
            <a:pPr algn="l">
              <a:buFont typeface="+mj-lt"/>
              <a:buAutoNum type="arabicPeriod"/>
            </a:pPr>
            <a:r>
              <a:rPr lang="en-GB" b="1" i="0" dirty="0">
                <a:solidFill>
                  <a:srgbClr val="0D0D0D"/>
                </a:solidFill>
                <a:effectLst/>
                <a:latin typeface="Söhne"/>
              </a:rPr>
              <a:t>Understand the Basics:</a:t>
            </a:r>
            <a:r>
              <a:rPr lang="en-GB" b="0" i="0" dirty="0">
                <a:solidFill>
                  <a:srgbClr val="0D0D0D"/>
                </a:solidFill>
                <a:effectLst/>
                <a:latin typeface="Söhne"/>
              </a:rPr>
              <a:t> Gain a foundational understanding of key security concepts.</a:t>
            </a:r>
          </a:p>
          <a:p>
            <a:pPr algn="l">
              <a:buFont typeface="+mj-lt"/>
              <a:buAutoNum type="arabicPeriod"/>
            </a:pPr>
            <a:r>
              <a:rPr lang="en-GB" b="1" i="0" dirty="0">
                <a:solidFill>
                  <a:srgbClr val="0D0D0D"/>
                </a:solidFill>
                <a:effectLst/>
                <a:latin typeface="Söhne"/>
              </a:rPr>
              <a:t>Authentication Mastery:</a:t>
            </a:r>
            <a:r>
              <a:rPr lang="en-GB" b="0" i="0" dirty="0">
                <a:solidFill>
                  <a:srgbClr val="0D0D0D"/>
                </a:solidFill>
                <a:effectLst/>
                <a:latin typeface="Söhne"/>
              </a:rPr>
              <a:t> Grasp the significance of authentication, session management, and authorization.</a:t>
            </a:r>
          </a:p>
          <a:p>
            <a:pPr algn="l">
              <a:buFont typeface="+mj-lt"/>
              <a:buAutoNum type="arabicPeriod"/>
            </a:pPr>
            <a:r>
              <a:rPr lang="en-GB" b="1" i="0" dirty="0">
                <a:solidFill>
                  <a:srgbClr val="0D0D0D"/>
                </a:solidFill>
                <a:effectLst/>
                <a:latin typeface="Söhne"/>
              </a:rPr>
              <a:t>Application to Dynamics 365:</a:t>
            </a:r>
            <a:r>
              <a:rPr lang="en-GB" b="0" i="0" dirty="0">
                <a:solidFill>
                  <a:srgbClr val="0D0D0D"/>
                </a:solidFill>
                <a:effectLst/>
                <a:latin typeface="Söhne"/>
              </a:rPr>
              <a:t> Relate security principles to Dynamics 365 support responsibilities.</a:t>
            </a:r>
          </a:p>
          <a:p>
            <a:pPr algn="l">
              <a:buFont typeface="+mj-lt"/>
              <a:buAutoNum type="arabicPeriod"/>
            </a:pPr>
            <a:r>
              <a:rPr lang="en-GB" b="1" i="0" dirty="0">
                <a:solidFill>
                  <a:srgbClr val="0D0D0D"/>
                </a:solidFill>
                <a:effectLst/>
                <a:latin typeface="Söhne"/>
              </a:rPr>
              <a:t>Best Practices:</a:t>
            </a:r>
            <a:r>
              <a:rPr lang="en-GB" b="0" i="0" dirty="0">
                <a:solidFill>
                  <a:srgbClr val="0D0D0D"/>
                </a:solidFill>
                <a:effectLst/>
                <a:latin typeface="Söhne"/>
              </a:rPr>
              <a:t> Learn recommended practices for maintaining a secure web environment.</a:t>
            </a:r>
          </a:p>
          <a:p>
            <a:endParaRPr lang="en-IN" dirty="0"/>
          </a:p>
        </p:txBody>
      </p:sp>
    </p:spTree>
    <p:extLst>
      <p:ext uri="{BB962C8B-B14F-4D97-AF65-F5344CB8AC3E}">
        <p14:creationId xmlns:p14="http://schemas.microsoft.com/office/powerpoint/2010/main" val="226847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56FA-71BD-47D5-E045-7C67A52D9D29}"/>
              </a:ext>
            </a:extLst>
          </p:cNvPr>
          <p:cNvSpPr>
            <a:spLocks noGrp="1"/>
          </p:cNvSpPr>
          <p:nvPr>
            <p:ph type="title"/>
          </p:nvPr>
        </p:nvSpPr>
        <p:spPr/>
        <p:txBody>
          <a:bodyPr/>
          <a:lstStyle/>
          <a:p>
            <a:r>
              <a:rPr lang="en-IN" b="1" i="0" dirty="0">
                <a:effectLst/>
                <a:latin typeface="Söhne"/>
              </a:rPr>
              <a:t>What is Authentication?</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84594AED-F396-8A88-D1FE-6925E639F52F}"/>
              </a:ext>
            </a:extLst>
          </p:cNvPr>
          <p:cNvSpPr>
            <a:spLocks noGrp="1"/>
          </p:cNvSpPr>
          <p:nvPr>
            <p:ph idx="1"/>
          </p:nvPr>
        </p:nvSpPr>
        <p:spPr>
          <a:xfrm>
            <a:off x="838200" y="1065402"/>
            <a:ext cx="10515600" cy="5111561"/>
          </a:xfrm>
        </p:spPr>
        <p:txBody>
          <a:bodyPr>
            <a:normAutofit fontScale="55000" lnSpcReduction="20000"/>
          </a:bodyPr>
          <a:lstStyle/>
          <a:p>
            <a:pPr algn="l"/>
            <a:r>
              <a:rPr lang="en-GB" b="0" i="1" dirty="0">
                <a:solidFill>
                  <a:srgbClr val="0D0D0D"/>
                </a:solidFill>
                <a:effectLst/>
                <a:latin typeface="Söhne"/>
              </a:rPr>
              <a:t>Definition of Authentication:</a:t>
            </a:r>
            <a:endParaRPr lang="en-GB" b="0" i="0" dirty="0">
              <a:solidFill>
                <a:srgbClr val="0D0D0D"/>
              </a:solidFill>
              <a:effectLst/>
              <a:latin typeface="Söhne"/>
            </a:endParaRPr>
          </a:p>
          <a:p>
            <a:pPr algn="l"/>
            <a:r>
              <a:rPr lang="en-GB" b="0" i="0" dirty="0">
                <a:solidFill>
                  <a:srgbClr val="0D0D0D"/>
                </a:solidFill>
                <a:effectLst/>
                <a:latin typeface="Söhne"/>
              </a:rPr>
              <a:t>Authentication is the process of verifying the identity of a user, system, or application, ensuring that the entity attempting access is who they claim to be. In web applications, this is a critical first step to establish trust and control access to sensitive resources.</a:t>
            </a:r>
          </a:p>
          <a:p>
            <a:pPr algn="l"/>
            <a:r>
              <a:rPr lang="en-GB" b="0" i="1" dirty="0">
                <a:solidFill>
                  <a:srgbClr val="0D0D0D"/>
                </a:solidFill>
                <a:effectLst/>
                <a:latin typeface="Söhne"/>
              </a:rPr>
              <a:t>Importance in the context of web security:</a:t>
            </a:r>
            <a:endParaRPr lang="en-GB" b="0" i="0" dirty="0">
              <a:solidFill>
                <a:srgbClr val="0D0D0D"/>
              </a:solidFill>
              <a:effectLst/>
              <a:latin typeface="Söhne"/>
            </a:endParaRPr>
          </a:p>
          <a:p>
            <a:pPr algn="l">
              <a:buFont typeface="Arial" panose="020B0604020202020204" pitchFamily="34" charset="0"/>
              <a:buChar char="•"/>
            </a:pPr>
            <a:r>
              <a:rPr lang="en-GB" b="1" i="0" dirty="0">
                <a:solidFill>
                  <a:srgbClr val="0D0D0D"/>
                </a:solidFill>
                <a:effectLst/>
                <a:latin typeface="Söhne"/>
              </a:rPr>
              <a:t>Protecting User Data:</a:t>
            </a:r>
            <a:r>
              <a:rPr lang="en-GB" b="0" i="0" dirty="0">
                <a:solidFill>
                  <a:srgbClr val="0D0D0D"/>
                </a:solidFill>
                <a:effectLst/>
                <a:latin typeface="Söhne"/>
              </a:rPr>
              <a:t> Authentication prevents unauthorized users from accessing personal or confidential information.</a:t>
            </a:r>
          </a:p>
          <a:p>
            <a:pPr algn="l">
              <a:buFont typeface="Arial" panose="020B0604020202020204" pitchFamily="34" charset="0"/>
              <a:buChar char="•"/>
            </a:pPr>
            <a:r>
              <a:rPr lang="en-GB" b="1" i="0" dirty="0">
                <a:solidFill>
                  <a:srgbClr val="0D0D0D"/>
                </a:solidFill>
                <a:effectLst/>
                <a:latin typeface="Söhne"/>
              </a:rPr>
              <a:t>Securing Systems:</a:t>
            </a:r>
            <a:r>
              <a:rPr lang="en-GB" b="0" i="0" dirty="0">
                <a:solidFill>
                  <a:srgbClr val="0D0D0D"/>
                </a:solidFill>
                <a:effectLst/>
                <a:latin typeface="Söhne"/>
              </a:rPr>
              <a:t> Ensures only authenticated entities interact with the system, preventing malicious activities.</a:t>
            </a:r>
          </a:p>
          <a:p>
            <a:pPr algn="l">
              <a:buFont typeface="Arial" panose="020B0604020202020204" pitchFamily="34" charset="0"/>
              <a:buChar char="•"/>
            </a:pPr>
            <a:r>
              <a:rPr lang="en-GB" b="1" i="0" dirty="0">
                <a:solidFill>
                  <a:srgbClr val="0D0D0D"/>
                </a:solidFill>
                <a:effectLst/>
                <a:latin typeface="Söhne"/>
              </a:rPr>
              <a:t>Building Trust:</a:t>
            </a:r>
            <a:r>
              <a:rPr lang="en-GB" b="0" i="0" dirty="0">
                <a:solidFill>
                  <a:srgbClr val="0D0D0D"/>
                </a:solidFill>
                <a:effectLst/>
                <a:latin typeface="Söhne"/>
              </a:rPr>
              <a:t> Users trust systems that authenticate them securely, contributing to a positive user experience.</a:t>
            </a:r>
          </a:p>
          <a:p>
            <a:pPr algn="l"/>
            <a:r>
              <a:rPr lang="en-GB" b="0" i="1" dirty="0">
                <a:solidFill>
                  <a:srgbClr val="0D0D0D"/>
                </a:solidFill>
                <a:effectLst/>
                <a:latin typeface="Söhne"/>
              </a:rPr>
              <a:t>Common methods (e.g., password-based, multi-factor):</a:t>
            </a:r>
            <a:endParaRPr lang="en-GB" b="0" i="0" dirty="0">
              <a:solidFill>
                <a:srgbClr val="0D0D0D"/>
              </a:solidFill>
              <a:effectLst/>
              <a:latin typeface="Söhne"/>
            </a:endParaRPr>
          </a:p>
          <a:p>
            <a:pPr algn="l">
              <a:buFont typeface="+mj-lt"/>
              <a:buAutoNum type="arabicPeriod"/>
            </a:pPr>
            <a:r>
              <a:rPr lang="en-GB" b="1" i="0" dirty="0">
                <a:solidFill>
                  <a:srgbClr val="0D0D0D"/>
                </a:solidFill>
                <a:effectLst/>
                <a:latin typeface="Söhne"/>
              </a:rPr>
              <a:t>Password-Based Authentication:</a:t>
            </a:r>
            <a:r>
              <a:rPr lang="en-GB" b="0" i="0" dirty="0">
                <a:solidFill>
                  <a:srgbClr val="0D0D0D"/>
                </a:solidFill>
                <a:effectLst/>
                <a:latin typeface="Söhne"/>
              </a:rPr>
              <a:t> Users enter a unique password associated with their account.</a:t>
            </a:r>
          </a:p>
          <a:p>
            <a:pPr marL="742950" lvl="1" indent="-285750" algn="l">
              <a:buFont typeface="+mj-lt"/>
              <a:buAutoNum type="arabicPeriod"/>
            </a:pPr>
            <a:r>
              <a:rPr lang="en-GB" b="0" i="1" dirty="0">
                <a:solidFill>
                  <a:srgbClr val="0D0D0D"/>
                </a:solidFill>
                <a:effectLst/>
                <a:latin typeface="Söhne"/>
              </a:rPr>
              <a:t>Strengths:</a:t>
            </a:r>
            <a:r>
              <a:rPr lang="en-GB" b="0" i="0" dirty="0">
                <a:solidFill>
                  <a:srgbClr val="0D0D0D"/>
                </a:solidFill>
                <a:effectLst/>
                <a:latin typeface="Söhne"/>
              </a:rPr>
              <a:t> Familiar, easy to implement.</a:t>
            </a:r>
          </a:p>
          <a:p>
            <a:pPr marL="742950" lvl="1" indent="-285750" algn="l">
              <a:buFont typeface="+mj-lt"/>
              <a:buAutoNum type="arabicPeriod"/>
            </a:pPr>
            <a:r>
              <a:rPr lang="en-GB" b="0" i="1" dirty="0">
                <a:solidFill>
                  <a:srgbClr val="0D0D0D"/>
                </a:solidFill>
                <a:effectLst/>
                <a:latin typeface="Söhne"/>
              </a:rPr>
              <a:t>Weaknesses:</a:t>
            </a:r>
            <a:r>
              <a:rPr lang="en-GB" b="0" i="0" dirty="0">
                <a:solidFill>
                  <a:srgbClr val="0D0D0D"/>
                </a:solidFill>
                <a:effectLst/>
                <a:latin typeface="Söhne"/>
              </a:rPr>
              <a:t> Vulnerable to password-related risks (e.g., weak passwords, phishing).</a:t>
            </a:r>
          </a:p>
          <a:p>
            <a:pPr algn="l">
              <a:buFont typeface="+mj-lt"/>
              <a:buAutoNum type="arabicPeriod"/>
            </a:pPr>
            <a:r>
              <a:rPr lang="en-GB" b="1" i="0" dirty="0">
                <a:solidFill>
                  <a:srgbClr val="0D0D0D"/>
                </a:solidFill>
                <a:effectLst/>
                <a:latin typeface="Söhne"/>
              </a:rPr>
              <a:t>Multi-Factor Authentication (MFA):</a:t>
            </a:r>
            <a:r>
              <a:rPr lang="en-GB" b="0" i="0" dirty="0">
                <a:solidFill>
                  <a:srgbClr val="0D0D0D"/>
                </a:solidFill>
                <a:effectLst/>
                <a:latin typeface="Söhne"/>
              </a:rPr>
              <a:t> Requires users to provide multiple forms of identification.</a:t>
            </a:r>
          </a:p>
          <a:p>
            <a:pPr marL="742950" lvl="1" indent="-285750" algn="l">
              <a:buFont typeface="+mj-lt"/>
              <a:buAutoNum type="arabicPeriod"/>
            </a:pPr>
            <a:r>
              <a:rPr lang="en-GB" b="0" i="1" dirty="0">
                <a:solidFill>
                  <a:srgbClr val="0D0D0D"/>
                </a:solidFill>
                <a:effectLst/>
                <a:latin typeface="Söhne"/>
              </a:rPr>
              <a:t>Strengths:</a:t>
            </a:r>
            <a:r>
              <a:rPr lang="en-GB" b="0" i="0" dirty="0">
                <a:solidFill>
                  <a:srgbClr val="0D0D0D"/>
                </a:solidFill>
                <a:effectLst/>
                <a:latin typeface="Söhne"/>
              </a:rPr>
              <a:t> Adds an extra layer of security, even if one factor is compromised.</a:t>
            </a:r>
          </a:p>
          <a:p>
            <a:pPr marL="742950" lvl="1" indent="-285750" algn="l">
              <a:buFont typeface="+mj-lt"/>
              <a:buAutoNum type="arabicPeriod"/>
            </a:pPr>
            <a:r>
              <a:rPr lang="en-GB" b="0" i="1" dirty="0">
                <a:solidFill>
                  <a:srgbClr val="0D0D0D"/>
                </a:solidFill>
                <a:effectLst/>
                <a:latin typeface="Söhne"/>
              </a:rPr>
              <a:t>Methods:</a:t>
            </a:r>
            <a:r>
              <a:rPr lang="en-GB" b="0" i="0" dirty="0">
                <a:solidFill>
                  <a:srgbClr val="0D0D0D"/>
                </a:solidFill>
                <a:effectLst/>
                <a:latin typeface="Söhne"/>
              </a:rPr>
              <a:t> Something you know (password), something you have (token), something you are (biometrics).</a:t>
            </a:r>
          </a:p>
          <a:p>
            <a:pPr algn="l">
              <a:buFont typeface="+mj-lt"/>
              <a:buAutoNum type="arabicPeriod"/>
            </a:pPr>
            <a:r>
              <a:rPr lang="en-GB" b="1" i="0" dirty="0">
                <a:solidFill>
                  <a:srgbClr val="0D0D0D"/>
                </a:solidFill>
                <a:effectLst/>
                <a:latin typeface="Söhne"/>
              </a:rPr>
              <a:t>Biometric Authentication:</a:t>
            </a:r>
            <a:r>
              <a:rPr lang="en-GB" b="0" i="0" dirty="0">
                <a:solidFill>
                  <a:srgbClr val="0D0D0D"/>
                </a:solidFill>
                <a:effectLst/>
                <a:latin typeface="Söhne"/>
              </a:rPr>
              <a:t> Uses unique biological traits for identity verification (e.g., fingerprints, facial recognition).</a:t>
            </a:r>
          </a:p>
          <a:p>
            <a:pPr marL="742950" lvl="1" indent="-285750" algn="l">
              <a:buFont typeface="+mj-lt"/>
              <a:buAutoNum type="arabicPeriod"/>
            </a:pPr>
            <a:r>
              <a:rPr lang="en-GB" b="0" i="1" dirty="0">
                <a:solidFill>
                  <a:srgbClr val="0D0D0D"/>
                </a:solidFill>
                <a:effectLst/>
                <a:latin typeface="Söhne"/>
              </a:rPr>
              <a:t>Strengths:</a:t>
            </a:r>
            <a:r>
              <a:rPr lang="en-GB" b="0" i="0" dirty="0">
                <a:solidFill>
                  <a:srgbClr val="0D0D0D"/>
                </a:solidFill>
                <a:effectLst/>
                <a:latin typeface="Söhne"/>
              </a:rPr>
              <a:t> Difficult to forge, enhances user convenience.</a:t>
            </a:r>
          </a:p>
          <a:p>
            <a:pPr marL="742950" lvl="1" indent="-285750" algn="l">
              <a:buFont typeface="+mj-lt"/>
              <a:buAutoNum type="arabicPeriod"/>
            </a:pPr>
            <a:r>
              <a:rPr lang="en-GB" b="0" i="1" dirty="0">
                <a:solidFill>
                  <a:srgbClr val="0D0D0D"/>
                </a:solidFill>
                <a:effectLst/>
                <a:latin typeface="Söhne"/>
              </a:rPr>
              <a:t>Weaknesses:</a:t>
            </a:r>
            <a:r>
              <a:rPr lang="en-GB" b="0" i="0" dirty="0">
                <a:solidFill>
                  <a:srgbClr val="0D0D0D"/>
                </a:solidFill>
                <a:effectLst/>
                <a:latin typeface="Söhne"/>
              </a:rPr>
              <a:t> Technical limitations, privacy concerns.</a:t>
            </a:r>
          </a:p>
          <a:p>
            <a:endParaRPr lang="en-IN" dirty="0"/>
          </a:p>
        </p:txBody>
      </p:sp>
    </p:spTree>
    <p:extLst>
      <p:ext uri="{BB962C8B-B14F-4D97-AF65-F5344CB8AC3E}">
        <p14:creationId xmlns:p14="http://schemas.microsoft.com/office/powerpoint/2010/main" val="373056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0C49-9950-1A2D-F0FE-9AE571F1084A}"/>
              </a:ext>
            </a:extLst>
          </p:cNvPr>
          <p:cNvSpPr>
            <a:spLocks noGrp="1"/>
          </p:cNvSpPr>
          <p:nvPr>
            <p:ph type="title"/>
          </p:nvPr>
        </p:nvSpPr>
        <p:spPr/>
        <p:txBody>
          <a:bodyPr/>
          <a:lstStyle/>
          <a:p>
            <a:r>
              <a:rPr lang="en-IN" b="1" i="0" dirty="0">
                <a:effectLst/>
                <a:latin typeface="Söhne"/>
              </a:rPr>
              <a:t>Authentication Process</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E38AF2E4-BD6E-5BD0-4471-CB645EF85CAF}"/>
              </a:ext>
            </a:extLst>
          </p:cNvPr>
          <p:cNvSpPr>
            <a:spLocks noGrp="1"/>
          </p:cNvSpPr>
          <p:nvPr>
            <p:ph idx="1"/>
          </p:nvPr>
        </p:nvSpPr>
        <p:spPr>
          <a:xfrm>
            <a:off x="838200" y="939567"/>
            <a:ext cx="10515600" cy="5237396"/>
          </a:xfrm>
        </p:spPr>
        <p:txBody>
          <a:bodyPr>
            <a:normAutofit fontScale="55000" lnSpcReduction="20000"/>
          </a:bodyPr>
          <a:lstStyle/>
          <a:p>
            <a:pPr algn="l"/>
            <a:r>
              <a:rPr lang="en-GB" b="0" i="1" dirty="0">
                <a:solidFill>
                  <a:srgbClr val="0D0D0D"/>
                </a:solidFill>
                <a:effectLst/>
                <a:latin typeface="Söhne"/>
              </a:rPr>
              <a:t>Diagram of a basic authentication process:</a:t>
            </a:r>
            <a:endParaRPr lang="en-GB" b="0" i="0" dirty="0">
              <a:solidFill>
                <a:srgbClr val="0D0D0D"/>
              </a:solidFill>
              <a:effectLst/>
              <a:latin typeface="Söhne"/>
            </a:endParaRPr>
          </a:p>
          <a:p>
            <a:pPr algn="l"/>
            <a:r>
              <a:rPr lang="en-GB" b="0" i="0" dirty="0">
                <a:solidFill>
                  <a:srgbClr val="0D0D0D"/>
                </a:solidFill>
                <a:effectLst/>
                <a:latin typeface="Söhne"/>
              </a:rPr>
              <a:t>[Insert Diagram]</a:t>
            </a:r>
          </a:p>
          <a:p>
            <a:pPr algn="l">
              <a:buFont typeface="+mj-lt"/>
              <a:buAutoNum type="arabicPeriod"/>
            </a:pPr>
            <a:r>
              <a:rPr lang="en-GB" b="1" i="0" dirty="0">
                <a:solidFill>
                  <a:srgbClr val="0D0D0D"/>
                </a:solidFill>
                <a:effectLst/>
                <a:latin typeface="Söhne"/>
              </a:rPr>
              <a:t>User Initiates Request:</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User attempts to access a protected resource, triggering the authentication process.</a:t>
            </a:r>
          </a:p>
          <a:p>
            <a:pPr algn="l">
              <a:buFont typeface="+mj-lt"/>
              <a:buAutoNum type="arabicPeriod"/>
            </a:pPr>
            <a:r>
              <a:rPr lang="en-GB" b="1" i="0" dirty="0">
                <a:solidFill>
                  <a:srgbClr val="0D0D0D"/>
                </a:solidFill>
                <a:effectLst/>
                <a:latin typeface="Söhne"/>
              </a:rPr>
              <a:t>Authentication Request:</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The application prompts the user for credentials or additional authentication factors.</a:t>
            </a:r>
          </a:p>
          <a:p>
            <a:pPr algn="l">
              <a:buFont typeface="+mj-lt"/>
              <a:buAutoNum type="arabicPeriod"/>
            </a:pPr>
            <a:r>
              <a:rPr lang="en-GB" b="1" i="0" dirty="0">
                <a:solidFill>
                  <a:srgbClr val="0D0D0D"/>
                </a:solidFill>
                <a:effectLst/>
                <a:latin typeface="Söhne"/>
              </a:rPr>
              <a:t>Credential Verification: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User-provided credentials are validated against stored credentials (e.g., username and password check).</a:t>
            </a:r>
          </a:p>
          <a:p>
            <a:pPr algn="l">
              <a:buFont typeface="+mj-lt"/>
              <a:buAutoNum type="arabicPeriod"/>
            </a:pPr>
            <a:r>
              <a:rPr lang="en-GB" b="1" i="0" dirty="0">
                <a:solidFill>
                  <a:srgbClr val="0D0D0D"/>
                </a:solidFill>
                <a:effectLst/>
                <a:latin typeface="Söhne"/>
              </a:rPr>
              <a:t>Token Generation (Optional):</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In some cases, successful authentication results in the generation of a token for subsequent authorization.</a:t>
            </a:r>
          </a:p>
          <a:p>
            <a:pPr algn="l">
              <a:buFont typeface="+mj-lt"/>
              <a:buAutoNum type="arabicPeriod"/>
            </a:pPr>
            <a:r>
              <a:rPr lang="en-GB" b="1" i="0" dirty="0">
                <a:solidFill>
                  <a:srgbClr val="0D0D0D"/>
                </a:solidFill>
                <a:effectLst/>
                <a:latin typeface="Söhne"/>
              </a:rPr>
              <a:t>Access Granted/Denied:</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Based on successful authentication, the user is granted access to the requested resource; otherwise, access is denied.</a:t>
            </a:r>
          </a:p>
          <a:p>
            <a:pPr algn="l"/>
            <a:r>
              <a:rPr lang="en-GB" b="0" i="1" dirty="0">
                <a:solidFill>
                  <a:srgbClr val="0D0D0D"/>
                </a:solidFill>
                <a:effectLst/>
                <a:latin typeface="Söhne"/>
              </a:rPr>
              <a:t>Brief explanation of each step:</a:t>
            </a:r>
            <a:endParaRPr lang="en-GB" b="0" i="0" dirty="0">
              <a:solidFill>
                <a:srgbClr val="0D0D0D"/>
              </a:solidFill>
              <a:effectLst/>
              <a:latin typeface="Söhne"/>
            </a:endParaRPr>
          </a:p>
          <a:p>
            <a:pPr algn="l">
              <a:buFont typeface="Arial" panose="020B0604020202020204" pitchFamily="34" charset="0"/>
              <a:buChar char="•"/>
            </a:pPr>
            <a:r>
              <a:rPr lang="en-GB" b="1" i="0" dirty="0">
                <a:solidFill>
                  <a:srgbClr val="0D0D0D"/>
                </a:solidFill>
                <a:effectLst/>
                <a:latin typeface="Söhne"/>
              </a:rPr>
              <a:t>User Initiates Request:</a:t>
            </a:r>
            <a:r>
              <a:rPr lang="en-GB" b="0" i="0" dirty="0">
                <a:solidFill>
                  <a:srgbClr val="0D0D0D"/>
                </a:solidFill>
                <a:effectLst/>
                <a:latin typeface="Söhne"/>
              </a:rPr>
              <a:t> The process begins when a user attempts to access a secure resource within the application.</a:t>
            </a:r>
          </a:p>
          <a:p>
            <a:pPr algn="l">
              <a:buFont typeface="Arial" panose="020B0604020202020204" pitchFamily="34" charset="0"/>
              <a:buChar char="•"/>
            </a:pPr>
            <a:r>
              <a:rPr lang="en-GB" b="1" i="0" dirty="0">
                <a:solidFill>
                  <a:srgbClr val="0D0D0D"/>
                </a:solidFill>
                <a:effectLst/>
                <a:latin typeface="Söhne"/>
              </a:rPr>
              <a:t>Authentication Request:</a:t>
            </a:r>
            <a:r>
              <a:rPr lang="en-GB" b="0" i="0" dirty="0">
                <a:solidFill>
                  <a:srgbClr val="0D0D0D"/>
                </a:solidFill>
                <a:effectLst/>
                <a:latin typeface="Söhne"/>
              </a:rPr>
              <a:t> The application prompts the user to prove their identity through credentials or additional factors.</a:t>
            </a:r>
          </a:p>
          <a:p>
            <a:pPr algn="l">
              <a:buFont typeface="Arial" panose="020B0604020202020204" pitchFamily="34" charset="0"/>
              <a:buChar char="•"/>
            </a:pPr>
            <a:r>
              <a:rPr lang="en-GB" b="1" i="0" dirty="0">
                <a:solidFill>
                  <a:srgbClr val="0D0D0D"/>
                </a:solidFill>
                <a:effectLst/>
                <a:latin typeface="Söhne"/>
              </a:rPr>
              <a:t>Credential Verification:</a:t>
            </a:r>
            <a:r>
              <a:rPr lang="en-GB" b="0" i="0" dirty="0">
                <a:solidFill>
                  <a:srgbClr val="0D0D0D"/>
                </a:solidFill>
                <a:effectLst/>
                <a:latin typeface="Söhne"/>
              </a:rPr>
              <a:t> The provided credentials are compared against stored data to confirm the user's identity.</a:t>
            </a:r>
          </a:p>
          <a:p>
            <a:pPr algn="l">
              <a:buFont typeface="Arial" panose="020B0604020202020204" pitchFamily="34" charset="0"/>
              <a:buChar char="•"/>
            </a:pPr>
            <a:r>
              <a:rPr lang="en-GB" b="1" i="0" dirty="0">
                <a:solidFill>
                  <a:srgbClr val="0D0D0D"/>
                </a:solidFill>
                <a:effectLst/>
                <a:latin typeface="Söhne"/>
              </a:rPr>
              <a:t>Token Generation (Optional):</a:t>
            </a:r>
            <a:r>
              <a:rPr lang="en-GB" b="0" i="0" dirty="0">
                <a:solidFill>
                  <a:srgbClr val="0D0D0D"/>
                </a:solidFill>
                <a:effectLst/>
                <a:latin typeface="Söhne"/>
              </a:rPr>
              <a:t> Depending on the authentication method, a token may be generated for secure communication and authorization.</a:t>
            </a:r>
          </a:p>
          <a:p>
            <a:pPr algn="l">
              <a:buFont typeface="Arial" panose="020B0604020202020204" pitchFamily="34" charset="0"/>
              <a:buChar char="•"/>
            </a:pPr>
            <a:r>
              <a:rPr lang="en-GB" b="1" i="0" dirty="0">
                <a:solidFill>
                  <a:srgbClr val="0D0D0D"/>
                </a:solidFill>
                <a:effectLst/>
                <a:latin typeface="Söhne"/>
              </a:rPr>
              <a:t>Access Granted/Denied:</a:t>
            </a:r>
            <a:r>
              <a:rPr lang="en-GB" b="0" i="0" dirty="0">
                <a:solidFill>
                  <a:srgbClr val="0D0D0D"/>
                </a:solidFill>
                <a:effectLst/>
                <a:latin typeface="Söhne"/>
              </a:rPr>
              <a:t> Based on successful authentication, the user gains access; otherwise, access is denied, and the process may loop back to step 2.</a:t>
            </a:r>
          </a:p>
          <a:p>
            <a:endParaRPr lang="en-IN" dirty="0"/>
          </a:p>
        </p:txBody>
      </p:sp>
    </p:spTree>
    <p:extLst>
      <p:ext uri="{BB962C8B-B14F-4D97-AF65-F5344CB8AC3E}">
        <p14:creationId xmlns:p14="http://schemas.microsoft.com/office/powerpoint/2010/main" val="224216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lstStyle/>
          <a:p>
            <a:r>
              <a:rPr lang="en-IN" b="1" i="0" dirty="0">
                <a:effectLst/>
                <a:latin typeface="Söhne"/>
              </a:rPr>
              <a:t>Common Authentication Protocols</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1065402"/>
            <a:ext cx="10515600" cy="5111561"/>
          </a:xfrm>
        </p:spPr>
        <p:txBody>
          <a:bodyPr>
            <a:normAutofit fontScale="62500" lnSpcReduction="20000"/>
          </a:bodyPr>
          <a:lstStyle/>
          <a:p>
            <a:pPr algn="l"/>
            <a:r>
              <a:rPr lang="en-GB" b="0" i="1" dirty="0">
                <a:solidFill>
                  <a:srgbClr val="0D0D0D"/>
                </a:solidFill>
                <a:effectLst/>
                <a:latin typeface="Söhne"/>
              </a:rPr>
              <a:t>Overview of protocols like OAuth, OpenID Connect, etc.:</a:t>
            </a:r>
            <a:endParaRPr lang="en-GB" b="0" i="0" dirty="0">
              <a:solidFill>
                <a:srgbClr val="0D0D0D"/>
              </a:solidFill>
              <a:effectLst/>
              <a:latin typeface="Söhne"/>
            </a:endParaRPr>
          </a:p>
          <a:p>
            <a:pPr algn="l">
              <a:buFont typeface="+mj-lt"/>
              <a:buAutoNum type="arabicPeriod"/>
            </a:pPr>
            <a:r>
              <a:rPr lang="en-GB" b="1" i="0" dirty="0">
                <a:solidFill>
                  <a:srgbClr val="0D0D0D"/>
                </a:solidFill>
                <a:effectLst/>
                <a:latin typeface="Söhne"/>
              </a:rPr>
              <a:t>OAuth (Open Authorization):</a:t>
            </a:r>
            <a:endParaRPr lang="en-GB" b="0" i="0" dirty="0">
              <a:solidFill>
                <a:srgbClr val="0D0D0D"/>
              </a:solidFill>
              <a:effectLst/>
              <a:latin typeface="Söhne"/>
            </a:endParaRPr>
          </a:p>
          <a:p>
            <a:pPr marL="742950" lvl="1" indent="-285750" algn="l">
              <a:buFont typeface="+mj-lt"/>
              <a:buAutoNum type="arabicPeriod"/>
            </a:pPr>
            <a:r>
              <a:rPr lang="en-GB" b="0" i="1" dirty="0">
                <a:solidFill>
                  <a:srgbClr val="0D0D0D"/>
                </a:solidFill>
                <a:effectLst/>
                <a:latin typeface="Söhne"/>
              </a:rPr>
              <a:t>Use Case:</a:t>
            </a:r>
            <a:r>
              <a:rPr lang="en-GB" b="0" i="0" dirty="0">
                <a:solidFill>
                  <a:srgbClr val="0D0D0D"/>
                </a:solidFill>
                <a:effectLst/>
                <a:latin typeface="Söhne"/>
              </a:rPr>
              <a:t> Delegated access, allowing applications to access resources on behalf of the user without exposing credentials.</a:t>
            </a:r>
          </a:p>
          <a:p>
            <a:pPr algn="l">
              <a:buFont typeface="+mj-lt"/>
              <a:buAutoNum type="arabicPeriod"/>
            </a:pPr>
            <a:r>
              <a:rPr lang="en-GB" b="1" i="0" dirty="0">
                <a:solidFill>
                  <a:srgbClr val="0D0D0D"/>
                </a:solidFill>
                <a:effectLst/>
                <a:latin typeface="Söhne"/>
              </a:rPr>
              <a:t>OpenID Connect:</a:t>
            </a:r>
            <a:endParaRPr lang="en-GB" b="0" i="0" dirty="0">
              <a:solidFill>
                <a:srgbClr val="0D0D0D"/>
              </a:solidFill>
              <a:effectLst/>
              <a:latin typeface="Söhne"/>
            </a:endParaRPr>
          </a:p>
          <a:p>
            <a:pPr marL="742950" lvl="1" indent="-285750" algn="l">
              <a:buFont typeface="+mj-lt"/>
              <a:buAutoNum type="arabicPeriod"/>
            </a:pPr>
            <a:r>
              <a:rPr lang="en-GB" b="0" i="1" dirty="0">
                <a:solidFill>
                  <a:srgbClr val="0D0D0D"/>
                </a:solidFill>
                <a:effectLst/>
                <a:latin typeface="Söhne"/>
              </a:rPr>
              <a:t>Use Case:</a:t>
            </a:r>
            <a:r>
              <a:rPr lang="en-GB" b="0" i="0" dirty="0">
                <a:solidFill>
                  <a:srgbClr val="0D0D0D"/>
                </a:solidFill>
                <a:effectLst/>
                <a:latin typeface="Söhne"/>
              </a:rPr>
              <a:t> Identity layer on top of OAuth, facilitates user authentication, providing information about the user.</a:t>
            </a:r>
          </a:p>
          <a:p>
            <a:pPr algn="l">
              <a:buFont typeface="+mj-lt"/>
              <a:buAutoNum type="arabicPeriod"/>
            </a:pPr>
            <a:r>
              <a:rPr lang="en-GB" b="1" i="0" dirty="0">
                <a:solidFill>
                  <a:srgbClr val="0D0D0D"/>
                </a:solidFill>
                <a:effectLst/>
                <a:latin typeface="Söhne"/>
              </a:rPr>
              <a:t>SAML (Security Assertion Markup Language):</a:t>
            </a:r>
            <a:endParaRPr lang="en-GB" b="0" i="0" dirty="0">
              <a:solidFill>
                <a:srgbClr val="0D0D0D"/>
              </a:solidFill>
              <a:effectLst/>
              <a:latin typeface="Söhne"/>
            </a:endParaRPr>
          </a:p>
          <a:p>
            <a:pPr marL="742950" lvl="1" indent="-285750" algn="l">
              <a:buFont typeface="+mj-lt"/>
              <a:buAutoNum type="arabicPeriod"/>
            </a:pPr>
            <a:r>
              <a:rPr lang="en-GB" b="0" i="1" dirty="0">
                <a:solidFill>
                  <a:srgbClr val="0D0D0D"/>
                </a:solidFill>
                <a:effectLst/>
                <a:latin typeface="Söhne"/>
              </a:rPr>
              <a:t>Use Case:</a:t>
            </a:r>
            <a:r>
              <a:rPr lang="en-GB" b="0" i="0" dirty="0">
                <a:solidFill>
                  <a:srgbClr val="0D0D0D"/>
                </a:solidFill>
                <a:effectLst/>
                <a:latin typeface="Söhne"/>
              </a:rPr>
              <a:t> Exchange of authentication and authorization data between parties, particularly in single sign-on (SSO) scenarios.</a:t>
            </a:r>
          </a:p>
          <a:p>
            <a:pPr algn="l">
              <a:buFont typeface="+mj-lt"/>
              <a:buAutoNum type="arabicPeriod"/>
            </a:pPr>
            <a:r>
              <a:rPr lang="en-GB" b="1" i="0" dirty="0">
                <a:solidFill>
                  <a:srgbClr val="0D0D0D"/>
                </a:solidFill>
                <a:effectLst/>
                <a:latin typeface="Söhne"/>
              </a:rPr>
              <a:t>JWT (JSON Web Token):</a:t>
            </a:r>
            <a:endParaRPr lang="en-GB" b="0" i="0" dirty="0">
              <a:solidFill>
                <a:srgbClr val="0D0D0D"/>
              </a:solidFill>
              <a:effectLst/>
              <a:latin typeface="Söhne"/>
            </a:endParaRPr>
          </a:p>
          <a:p>
            <a:pPr marL="742950" lvl="1" indent="-285750" algn="l">
              <a:buFont typeface="+mj-lt"/>
              <a:buAutoNum type="arabicPeriod"/>
            </a:pPr>
            <a:r>
              <a:rPr lang="en-GB" b="0" i="1" dirty="0">
                <a:solidFill>
                  <a:srgbClr val="0D0D0D"/>
                </a:solidFill>
                <a:effectLst/>
                <a:latin typeface="Söhne"/>
              </a:rPr>
              <a:t>Use Case:</a:t>
            </a:r>
            <a:r>
              <a:rPr lang="en-GB" b="0" i="0" dirty="0">
                <a:solidFill>
                  <a:srgbClr val="0D0D0D"/>
                </a:solidFill>
                <a:effectLst/>
                <a:latin typeface="Söhne"/>
              </a:rPr>
              <a:t> Compact, self-contained means of representing claims between two parties; often used for authentication and information exchange.</a:t>
            </a:r>
          </a:p>
          <a:p>
            <a:pPr algn="l"/>
            <a:r>
              <a:rPr lang="en-GB" b="0" i="1" dirty="0">
                <a:solidFill>
                  <a:srgbClr val="0D0D0D"/>
                </a:solidFill>
                <a:effectLst/>
                <a:latin typeface="Söhne"/>
              </a:rPr>
              <a:t>Use cases for each:</a:t>
            </a:r>
            <a:endParaRPr lang="en-GB" b="0" i="0" dirty="0">
              <a:solidFill>
                <a:srgbClr val="0D0D0D"/>
              </a:solidFill>
              <a:effectLst/>
              <a:latin typeface="Söhne"/>
            </a:endParaRPr>
          </a:p>
          <a:p>
            <a:pPr algn="l">
              <a:buFont typeface="Arial" panose="020B0604020202020204" pitchFamily="34" charset="0"/>
              <a:buChar char="•"/>
            </a:pPr>
            <a:r>
              <a:rPr lang="en-GB" b="1" i="0" dirty="0">
                <a:solidFill>
                  <a:srgbClr val="0D0D0D"/>
                </a:solidFill>
                <a:effectLst/>
                <a:latin typeface="Söhne"/>
              </a:rPr>
              <a:t>OAuth:</a:t>
            </a:r>
            <a:r>
              <a:rPr lang="en-GB" b="0" i="0" dirty="0">
                <a:solidFill>
                  <a:srgbClr val="0D0D0D"/>
                </a:solidFill>
                <a:effectLst/>
                <a:latin typeface="Söhne"/>
              </a:rPr>
              <a:t> Ideal for scenarios where third-party services or applications need controlled access to user data without exposing user credentials.</a:t>
            </a:r>
          </a:p>
          <a:p>
            <a:pPr algn="l">
              <a:buFont typeface="Arial" panose="020B0604020202020204" pitchFamily="34" charset="0"/>
              <a:buChar char="•"/>
            </a:pPr>
            <a:r>
              <a:rPr lang="en-GB" b="1" i="0" dirty="0">
                <a:solidFill>
                  <a:srgbClr val="0D0D0D"/>
                </a:solidFill>
                <a:effectLst/>
                <a:latin typeface="Söhne"/>
              </a:rPr>
              <a:t>OpenID Connect:</a:t>
            </a:r>
            <a:r>
              <a:rPr lang="en-GB" b="0" i="0" dirty="0">
                <a:solidFill>
                  <a:srgbClr val="0D0D0D"/>
                </a:solidFill>
                <a:effectLst/>
                <a:latin typeface="Söhne"/>
              </a:rPr>
              <a:t> Suitable for applications requiring user authentication and the acquisition of user information in a standardized manner.</a:t>
            </a:r>
          </a:p>
          <a:p>
            <a:pPr algn="l">
              <a:buFont typeface="Arial" panose="020B0604020202020204" pitchFamily="34" charset="0"/>
              <a:buChar char="•"/>
            </a:pPr>
            <a:r>
              <a:rPr lang="en-GB" b="1" i="0" dirty="0">
                <a:solidFill>
                  <a:srgbClr val="0D0D0D"/>
                </a:solidFill>
                <a:effectLst/>
                <a:latin typeface="Söhne"/>
              </a:rPr>
              <a:t>SAML:</a:t>
            </a:r>
            <a:r>
              <a:rPr lang="en-GB" b="0" i="0" dirty="0">
                <a:solidFill>
                  <a:srgbClr val="0D0D0D"/>
                </a:solidFill>
                <a:effectLst/>
                <a:latin typeface="Söhne"/>
              </a:rPr>
              <a:t> Commonly used for single sign-on (SSO) scenarios where a user can access multiple applications with a single set of credentials.</a:t>
            </a:r>
          </a:p>
          <a:p>
            <a:pPr algn="l">
              <a:buFont typeface="Arial" panose="020B0604020202020204" pitchFamily="34" charset="0"/>
              <a:buChar char="•"/>
            </a:pPr>
            <a:r>
              <a:rPr lang="en-GB" b="1" i="0" dirty="0">
                <a:solidFill>
                  <a:srgbClr val="0D0D0D"/>
                </a:solidFill>
                <a:effectLst/>
                <a:latin typeface="Söhne"/>
              </a:rPr>
              <a:t>JWT:</a:t>
            </a:r>
            <a:r>
              <a:rPr lang="en-GB" b="0" i="0" dirty="0">
                <a:solidFill>
                  <a:srgbClr val="0D0D0D"/>
                </a:solidFill>
                <a:effectLst/>
                <a:latin typeface="Söhne"/>
              </a:rPr>
              <a:t> Efficient for token-based authentication, often used in stateless applications or microservices architectures.</a:t>
            </a:r>
          </a:p>
          <a:p>
            <a:endParaRPr lang="en-IN" dirty="0"/>
          </a:p>
        </p:txBody>
      </p:sp>
    </p:spTree>
    <p:extLst>
      <p:ext uri="{BB962C8B-B14F-4D97-AF65-F5344CB8AC3E}">
        <p14:creationId xmlns:p14="http://schemas.microsoft.com/office/powerpoint/2010/main" val="130450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lstStyle/>
          <a:p>
            <a:r>
              <a:rPr lang="en-IN" b="1" i="0" dirty="0">
                <a:effectLst/>
                <a:latin typeface="Söhne"/>
              </a:rPr>
              <a:t>What is Session Management?</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746620" y="1073791"/>
            <a:ext cx="10607180" cy="5103172"/>
          </a:xfrm>
        </p:spPr>
        <p:txBody>
          <a:bodyPr>
            <a:normAutofit fontScale="85000" lnSpcReduction="20000"/>
          </a:bodyPr>
          <a:lstStyle/>
          <a:p>
            <a:pPr algn="l"/>
            <a:r>
              <a:rPr lang="en-GB" b="0" i="1" dirty="0">
                <a:solidFill>
                  <a:srgbClr val="0D0D0D"/>
                </a:solidFill>
                <a:effectLst/>
                <a:latin typeface="Söhne"/>
              </a:rPr>
              <a:t>Definition and role in maintaining state in the stateless HTTP protocol:</a:t>
            </a:r>
            <a:endParaRPr lang="en-GB" b="0" i="0" dirty="0">
              <a:solidFill>
                <a:srgbClr val="0D0D0D"/>
              </a:solidFill>
              <a:effectLst/>
              <a:latin typeface="Söhne"/>
            </a:endParaRPr>
          </a:p>
          <a:p>
            <a:pPr algn="l">
              <a:buFont typeface="Arial" panose="020B0604020202020204" pitchFamily="34" charset="0"/>
              <a:buChar char="•"/>
            </a:pPr>
            <a:r>
              <a:rPr lang="en-GB" b="1" i="0" dirty="0">
                <a:solidFill>
                  <a:srgbClr val="0D0D0D"/>
                </a:solidFill>
                <a:effectLst/>
                <a:latin typeface="Söhne"/>
              </a:rPr>
              <a:t>Definition:</a:t>
            </a:r>
            <a:r>
              <a:rPr lang="en-GB" b="0" i="0" dirty="0">
                <a:solidFill>
                  <a:srgbClr val="0D0D0D"/>
                </a:solidFill>
                <a:effectLst/>
                <a:latin typeface="Söhne"/>
              </a:rPr>
              <a:t> Session management involves maintaining a user's state during interactions with a web application, compensating for the stateless nature of the HTTP protocol.</a:t>
            </a:r>
          </a:p>
          <a:p>
            <a:pPr algn="l">
              <a:buFont typeface="Arial" panose="020B0604020202020204" pitchFamily="34" charset="0"/>
              <a:buChar char="•"/>
            </a:pPr>
            <a:r>
              <a:rPr lang="en-GB" b="1" i="0" dirty="0">
                <a:solidFill>
                  <a:srgbClr val="0D0D0D"/>
                </a:solidFill>
                <a:effectLst/>
                <a:latin typeface="Söhne"/>
              </a:rPr>
              <a:t>Role in Maintaining State:</a:t>
            </a:r>
            <a:r>
              <a:rPr lang="en-GB" b="0" i="0" dirty="0">
                <a:solidFill>
                  <a:srgbClr val="0D0D0D"/>
                </a:solidFill>
                <a:effectLst/>
                <a:latin typeface="Söhne"/>
              </a:rPr>
              <a:t> Ensures continuity for users by preserving their context, preferences, and authentication status across multiple requests and responses.</a:t>
            </a:r>
          </a:p>
          <a:p>
            <a:pPr algn="l"/>
            <a:r>
              <a:rPr lang="en-GB" b="0" i="1" dirty="0">
                <a:solidFill>
                  <a:srgbClr val="0D0D0D"/>
                </a:solidFill>
                <a:effectLst/>
                <a:latin typeface="Söhne"/>
              </a:rPr>
              <a:t>Examples of session management (cookies, tokens):</a:t>
            </a:r>
            <a:endParaRPr lang="en-GB" b="0" i="0" dirty="0">
              <a:solidFill>
                <a:srgbClr val="0D0D0D"/>
              </a:solidFill>
              <a:effectLst/>
              <a:latin typeface="Söhne"/>
            </a:endParaRPr>
          </a:p>
          <a:p>
            <a:pPr algn="l">
              <a:buFont typeface="+mj-lt"/>
              <a:buAutoNum type="arabicPeriod"/>
            </a:pPr>
            <a:r>
              <a:rPr lang="en-GB" b="1" i="0" dirty="0">
                <a:solidFill>
                  <a:srgbClr val="0D0D0D"/>
                </a:solidFill>
                <a:effectLst/>
                <a:latin typeface="Söhne"/>
              </a:rPr>
              <a:t>Cookies:</a:t>
            </a:r>
            <a:endParaRPr lang="en-GB" b="0" i="0" dirty="0">
              <a:solidFill>
                <a:srgbClr val="0D0D0D"/>
              </a:solidFill>
              <a:effectLst/>
              <a:latin typeface="Söhne"/>
            </a:endParaRPr>
          </a:p>
          <a:p>
            <a:pPr marL="742950" lvl="1" indent="-285750" algn="l">
              <a:buFont typeface="+mj-lt"/>
              <a:buAutoNum type="arabicPeriod"/>
            </a:pPr>
            <a:r>
              <a:rPr lang="en-GB" b="0" i="1" dirty="0">
                <a:solidFill>
                  <a:srgbClr val="0D0D0D"/>
                </a:solidFill>
                <a:effectLst/>
                <a:latin typeface="Söhne"/>
              </a:rPr>
              <a:t>Role:</a:t>
            </a:r>
            <a:r>
              <a:rPr lang="en-GB" b="0" i="0" dirty="0">
                <a:solidFill>
                  <a:srgbClr val="0D0D0D"/>
                </a:solidFill>
                <a:effectLst/>
                <a:latin typeface="Söhne"/>
              </a:rPr>
              <a:t> Small pieces of data stored on the user's device.</a:t>
            </a:r>
          </a:p>
          <a:p>
            <a:pPr marL="742950" lvl="1" indent="-285750" algn="l">
              <a:buFont typeface="+mj-lt"/>
              <a:buAutoNum type="arabicPeriod"/>
            </a:pPr>
            <a:r>
              <a:rPr lang="en-GB" b="0" i="1" dirty="0">
                <a:solidFill>
                  <a:srgbClr val="0D0D0D"/>
                </a:solidFill>
                <a:effectLst/>
                <a:latin typeface="Söhne"/>
              </a:rPr>
              <a:t>Usage:</a:t>
            </a:r>
            <a:r>
              <a:rPr lang="en-GB" b="0" i="0" dirty="0">
                <a:solidFill>
                  <a:srgbClr val="0D0D0D"/>
                </a:solidFill>
                <a:effectLst/>
                <a:latin typeface="Söhne"/>
              </a:rPr>
              <a:t> Often used to store session identifiers or user preferences.</a:t>
            </a:r>
          </a:p>
          <a:p>
            <a:pPr algn="l">
              <a:buFont typeface="+mj-lt"/>
              <a:buAutoNum type="arabicPeriod"/>
            </a:pPr>
            <a:r>
              <a:rPr lang="en-GB" b="1" i="0" dirty="0">
                <a:solidFill>
                  <a:srgbClr val="0D0D0D"/>
                </a:solidFill>
                <a:effectLst/>
                <a:latin typeface="Söhne"/>
              </a:rPr>
              <a:t>Tokens:</a:t>
            </a:r>
            <a:endParaRPr lang="en-GB" b="0" i="0" dirty="0">
              <a:solidFill>
                <a:srgbClr val="0D0D0D"/>
              </a:solidFill>
              <a:effectLst/>
              <a:latin typeface="Söhne"/>
            </a:endParaRPr>
          </a:p>
          <a:p>
            <a:pPr marL="742950" lvl="1" indent="-285750" algn="l">
              <a:buFont typeface="+mj-lt"/>
              <a:buAutoNum type="arabicPeriod"/>
            </a:pPr>
            <a:r>
              <a:rPr lang="en-GB" b="0" i="1" dirty="0">
                <a:solidFill>
                  <a:srgbClr val="0D0D0D"/>
                </a:solidFill>
                <a:effectLst/>
                <a:latin typeface="Söhne"/>
              </a:rPr>
              <a:t>Role:</a:t>
            </a:r>
            <a:r>
              <a:rPr lang="en-GB" b="0" i="0" dirty="0">
                <a:solidFill>
                  <a:srgbClr val="0D0D0D"/>
                </a:solidFill>
                <a:effectLst/>
                <a:latin typeface="Söhne"/>
              </a:rPr>
              <a:t> Compact, self-contained pieces of information.</a:t>
            </a:r>
          </a:p>
          <a:p>
            <a:pPr marL="742950" lvl="1" indent="-285750" algn="l">
              <a:buFont typeface="+mj-lt"/>
              <a:buAutoNum type="arabicPeriod"/>
            </a:pPr>
            <a:r>
              <a:rPr lang="en-GB" b="0" i="1" dirty="0">
                <a:solidFill>
                  <a:srgbClr val="0D0D0D"/>
                </a:solidFill>
                <a:effectLst/>
                <a:latin typeface="Söhne"/>
              </a:rPr>
              <a:t>Usage:</a:t>
            </a:r>
            <a:r>
              <a:rPr lang="en-GB" b="0" i="0" dirty="0">
                <a:solidFill>
                  <a:srgbClr val="0D0D0D"/>
                </a:solidFill>
                <a:effectLst/>
                <a:latin typeface="Söhne"/>
              </a:rPr>
              <a:t> JWTs, for instance, can carry authentication information and user claims between parties.</a:t>
            </a:r>
          </a:p>
          <a:p>
            <a:endParaRPr lang="en-IN" dirty="0"/>
          </a:p>
        </p:txBody>
      </p:sp>
    </p:spTree>
    <p:extLst>
      <p:ext uri="{BB962C8B-B14F-4D97-AF65-F5344CB8AC3E}">
        <p14:creationId xmlns:p14="http://schemas.microsoft.com/office/powerpoint/2010/main" val="541033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lstStyle/>
          <a:p>
            <a:r>
              <a:rPr lang="en-IN" b="1" i="0" dirty="0">
                <a:effectLst/>
                <a:latin typeface="Söhne"/>
              </a:rPr>
              <a:t>Session Management Techniques</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1057013"/>
            <a:ext cx="10515600" cy="5119950"/>
          </a:xfrm>
        </p:spPr>
        <p:txBody>
          <a:bodyPr>
            <a:normAutofit fontScale="92500" lnSpcReduction="20000"/>
          </a:bodyPr>
          <a:lstStyle/>
          <a:p>
            <a:pPr algn="l"/>
            <a:r>
              <a:rPr lang="en-GB" b="0" i="1" dirty="0">
                <a:solidFill>
                  <a:srgbClr val="0D0D0D"/>
                </a:solidFill>
                <a:effectLst/>
                <a:latin typeface="Söhne"/>
              </a:rPr>
              <a:t>Cookie-based sessions vs. token-based sessions:</a:t>
            </a:r>
            <a:endParaRPr lang="en-GB" b="0" i="0" dirty="0">
              <a:solidFill>
                <a:srgbClr val="0D0D0D"/>
              </a:solidFill>
              <a:effectLst/>
              <a:latin typeface="Söhne"/>
            </a:endParaRPr>
          </a:p>
          <a:p>
            <a:pPr algn="l">
              <a:buFont typeface="+mj-lt"/>
              <a:buAutoNum type="arabicPeriod"/>
            </a:pPr>
            <a:r>
              <a:rPr lang="en-GB" b="1" i="0" dirty="0">
                <a:solidFill>
                  <a:srgbClr val="0D0D0D"/>
                </a:solidFill>
                <a:effectLst/>
                <a:latin typeface="Söhne"/>
              </a:rPr>
              <a:t>Cookie-Based Sessions:</a:t>
            </a:r>
            <a:endParaRPr lang="en-GB" b="0" i="0" dirty="0">
              <a:solidFill>
                <a:srgbClr val="0D0D0D"/>
              </a:solidFill>
              <a:effectLst/>
              <a:latin typeface="Söhne"/>
            </a:endParaRPr>
          </a:p>
          <a:p>
            <a:pPr marL="742950" lvl="1" indent="-285750" algn="l">
              <a:buFont typeface="+mj-lt"/>
              <a:buAutoNum type="arabicPeriod"/>
            </a:pPr>
            <a:r>
              <a:rPr lang="en-GB" b="0" i="1" dirty="0">
                <a:solidFill>
                  <a:srgbClr val="0D0D0D"/>
                </a:solidFill>
                <a:effectLst/>
                <a:latin typeface="Söhne"/>
              </a:rPr>
              <a:t>Pros:</a:t>
            </a:r>
            <a:endParaRPr lang="en-GB" b="0" i="0" dirty="0">
              <a:solidFill>
                <a:srgbClr val="0D0D0D"/>
              </a:solidFill>
              <a:effectLst/>
              <a:latin typeface="Söhne"/>
            </a:endParaRPr>
          </a:p>
          <a:p>
            <a:pPr marL="1143000" lvl="2" indent="-228600" algn="l">
              <a:buFont typeface="+mj-lt"/>
              <a:buAutoNum type="arabicPeriod"/>
            </a:pPr>
            <a:r>
              <a:rPr lang="en-GB" b="0" i="0" dirty="0">
                <a:solidFill>
                  <a:srgbClr val="0D0D0D"/>
                </a:solidFill>
                <a:effectLst/>
                <a:latin typeface="Söhne"/>
              </a:rPr>
              <a:t>Simplicity: Easy to implement and widely supported.</a:t>
            </a:r>
          </a:p>
          <a:p>
            <a:pPr marL="1143000" lvl="2" indent="-228600" algn="l">
              <a:buFont typeface="+mj-lt"/>
              <a:buAutoNum type="arabicPeriod"/>
            </a:pPr>
            <a:r>
              <a:rPr lang="en-GB" b="0" i="0" dirty="0">
                <a:solidFill>
                  <a:srgbClr val="0D0D0D"/>
                </a:solidFill>
                <a:effectLst/>
                <a:latin typeface="Söhne"/>
              </a:rPr>
              <a:t>Automatic Handling: Browsers handle cookies automatically, reducing developer effort.</a:t>
            </a:r>
          </a:p>
          <a:p>
            <a:pPr marL="742950" lvl="1" indent="-285750" algn="l">
              <a:buFont typeface="+mj-lt"/>
              <a:buAutoNum type="arabicPeriod"/>
            </a:pPr>
            <a:r>
              <a:rPr lang="en-GB" b="0" i="1" dirty="0">
                <a:solidFill>
                  <a:srgbClr val="0D0D0D"/>
                </a:solidFill>
                <a:effectLst/>
                <a:latin typeface="Söhne"/>
              </a:rPr>
              <a:t>Cons:</a:t>
            </a:r>
            <a:endParaRPr lang="en-GB" b="0" i="0" dirty="0">
              <a:solidFill>
                <a:srgbClr val="0D0D0D"/>
              </a:solidFill>
              <a:effectLst/>
              <a:latin typeface="Söhne"/>
            </a:endParaRPr>
          </a:p>
          <a:p>
            <a:pPr marL="1143000" lvl="2" indent="-228600" algn="l">
              <a:buFont typeface="+mj-lt"/>
              <a:buAutoNum type="arabicPeriod"/>
            </a:pPr>
            <a:r>
              <a:rPr lang="en-GB" b="0" i="0" dirty="0">
                <a:solidFill>
                  <a:srgbClr val="0D0D0D"/>
                </a:solidFill>
                <a:effectLst/>
                <a:latin typeface="Söhne"/>
              </a:rPr>
              <a:t>Vulnerabilities: Prone to session hijacking if not implemented securely.</a:t>
            </a:r>
          </a:p>
          <a:p>
            <a:pPr marL="1143000" lvl="2" indent="-228600" algn="l">
              <a:buFont typeface="+mj-lt"/>
              <a:buAutoNum type="arabicPeriod"/>
            </a:pPr>
            <a:r>
              <a:rPr lang="en-GB" b="0" i="0" dirty="0">
                <a:solidFill>
                  <a:srgbClr val="0D0D0D"/>
                </a:solidFill>
                <a:effectLst/>
                <a:latin typeface="Söhne"/>
              </a:rPr>
              <a:t>Limited Data Storage: Size restrictions on cookies may limit the amount of data stored.</a:t>
            </a:r>
          </a:p>
          <a:p>
            <a:pPr algn="l">
              <a:buFont typeface="+mj-lt"/>
              <a:buAutoNum type="arabicPeriod"/>
            </a:pPr>
            <a:r>
              <a:rPr lang="en-GB" b="1" i="0" dirty="0">
                <a:solidFill>
                  <a:srgbClr val="0D0D0D"/>
                </a:solidFill>
                <a:effectLst/>
                <a:latin typeface="Söhne"/>
              </a:rPr>
              <a:t>Token-Based Sessions:</a:t>
            </a:r>
            <a:endParaRPr lang="en-GB" b="0" i="0" dirty="0">
              <a:solidFill>
                <a:srgbClr val="0D0D0D"/>
              </a:solidFill>
              <a:effectLst/>
              <a:latin typeface="Söhne"/>
            </a:endParaRPr>
          </a:p>
          <a:p>
            <a:pPr marL="742950" lvl="1" indent="-285750" algn="l">
              <a:buFont typeface="+mj-lt"/>
              <a:buAutoNum type="arabicPeriod"/>
            </a:pPr>
            <a:r>
              <a:rPr lang="en-GB" b="0" i="1" dirty="0">
                <a:solidFill>
                  <a:srgbClr val="0D0D0D"/>
                </a:solidFill>
                <a:effectLst/>
                <a:latin typeface="Söhne"/>
              </a:rPr>
              <a:t>Pros:</a:t>
            </a:r>
            <a:endParaRPr lang="en-GB" b="0" i="0" dirty="0">
              <a:solidFill>
                <a:srgbClr val="0D0D0D"/>
              </a:solidFill>
              <a:effectLst/>
              <a:latin typeface="Söhne"/>
            </a:endParaRPr>
          </a:p>
          <a:p>
            <a:pPr marL="1143000" lvl="2" indent="-228600" algn="l">
              <a:buFont typeface="+mj-lt"/>
              <a:buAutoNum type="arabicPeriod"/>
            </a:pPr>
            <a:r>
              <a:rPr lang="en-GB" b="0" i="0" dirty="0">
                <a:solidFill>
                  <a:srgbClr val="0D0D0D"/>
                </a:solidFill>
                <a:effectLst/>
                <a:latin typeface="Söhne"/>
              </a:rPr>
              <a:t>Security: Tokens can be designed to carry only necessary information, reducing the risk of exposure.</a:t>
            </a:r>
          </a:p>
          <a:p>
            <a:pPr marL="1143000" lvl="2" indent="-228600" algn="l">
              <a:buFont typeface="+mj-lt"/>
              <a:buAutoNum type="arabicPeriod"/>
            </a:pPr>
            <a:r>
              <a:rPr lang="en-GB" b="0" i="0" dirty="0">
                <a:solidFill>
                  <a:srgbClr val="0D0D0D"/>
                </a:solidFill>
                <a:effectLst/>
                <a:latin typeface="Söhne"/>
              </a:rPr>
              <a:t>Scalability: Suitable for distributed systems and microservices architectures.</a:t>
            </a:r>
          </a:p>
          <a:p>
            <a:pPr marL="742950" lvl="1" indent="-285750" algn="l">
              <a:buFont typeface="+mj-lt"/>
              <a:buAutoNum type="arabicPeriod"/>
            </a:pPr>
            <a:r>
              <a:rPr lang="en-GB" b="0" i="1" dirty="0">
                <a:solidFill>
                  <a:srgbClr val="0D0D0D"/>
                </a:solidFill>
                <a:effectLst/>
                <a:latin typeface="Söhne"/>
              </a:rPr>
              <a:t>Cons:</a:t>
            </a:r>
            <a:endParaRPr lang="en-GB" b="0" i="0" dirty="0">
              <a:solidFill>
                <a:srgbClr val="0D0D0D"/>
              </a:solidFill>
              <a:effectLst/>
              <a:latin typeface="Söhne"/>
            </a:endParaRPr>
          </a:p>
          <a:p>
            <a:pPr marL="1143000" lvl="2" indent="-228600" algn="l">
              <a:buFont typeface="+mj-lt"/>
              <a:buAutoNum type="arabicPeriod"/>
            </a:pPr>
            <a:r>
              <a:rPr lang="en-GB" b="0" i="0" dirty="0">
                <a:solidFill>
                  <a:srgbClr val="0D0D0D"/>
                </a:solidFill>
                <a:effectLst/>
                <a:latin typeface="Söhne"/>
              </a:rPr>
              <a:t>Increased Complexity: Token handling may require additional effort.</a:t>
            </a:r>
          </a:p>
          <a:p>
            <a:pPr marL="1143000" lvl="2" indent="-228600" algn="l">
              <a:buFont typeface="+mj-lt"/>
              <a:buAutoNum type="arabicPeriod"/>
            </a:pPr>
            <a:r>
              <a:rPr lang="en-GB" b="0" i="0" dirty="0">
                <a:solidFill>
                  <a:srgbClr val="0D0D0D"/>
                </a:solidFill>
                <a:effectLst/>
                <a:latin typeface="Söhne"/>
              </a:rPr>
              <a:t>Stateless Nature: Requires additional infrastructure to manage stateless sessions.</a:t>
            </a:r>
          </a:p>
          <a:p>
            <a:endParaRPr lang="en-IN" dirty="0"/>
          </a:p>
        </p:txBody>
      </p:sp>
    </p:spTree>
    <p:extLst>
      <p:ext uri="{BB962C8B-B14F-4D97-AF65-F5344CB8AC3E}">
        <p14:creationId xmlns:p14="http://schemas.microsoft.com/office/powerpoint/2010/main" val="268886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normAutofit fontScale="90000"/>
          </a:bodyPr>
          <a:lstStyle/>
          <a:p>
            <a:r>
              <a:rPr lang="en-GB" b="1" i="0" dirty="0">
                <a:effectLst/>
                <a:latin typeface="Söhne"/>
              </a:rPr>
              <a:t>Security Considerations in Session Management</a:t>
            </a:r>
            <a:br>
              <a:rPr lang="en-GB" b="1" i="0" dirty="0">
                <a:effectLst/>
                <a:latin typeface="Söhne"/>
              </a:rPr>
            </a:br>
            <a:endParaRPr lang="en-IN" dirty="0"/>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1048624"/>
            <a:ext cx="10515600" cy="5128339"/>
          </a:xfrm>
        </p:spPr>
        <p:txBody>
          <a:bodyPr>
            <a:normAutofit fontScale="92500" lnSpcReduction="20000"/>
          </a:bodyPr>
          <a:lstStyle/>
          <a:p>
            <a:pPr algn="l"/>
            <a:r>
              <a:rPr lang="en-GB" b="0" i="1" dirty="0">
                <a:solidFill>
                  <a:srgbClr val="0D0D0D"/>
                </a:solidFill>
                <a:effectLst/>
                <a:latin typeface="Söhne"/>
              </a:rPr>
              <a:t>Common vulnerabilities (e.g., session hijacking, fixation):</a:t>
            </a:r>
            <a:endParaRPr lang="en-GB" b="0" i="0" dirty="0">
              <a:solidFill>
                <a:srgbClr val="0D0D0D"/>
              </a:solidFill>
              <a:effectLst/>
              <a:latin typeface="Söhne"/>
            </a:endParaRPr>
          </a:p>
          <a:p>
            <a:pPr algn="l">
              <a:buFont typeface="+mj-lt"/>
              <a:buAutoNum type="arabicPeriod"/>
            </a:pPr>
            <a:r>
              <a:rPr lang="en-GB" b="1" i="0" dirty="0">
                <a:solidFill>
                  <a:srgbClr val="0D0D0D"/>
                </a:solidFill>
                <a:effectLst/>
                <a:latin typeface="Söhne"/>
              </a:rPr>
              <a:t>Session Hijacking:</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Unauthorized users intercept or manipulate session data to gain unauthorized access.</a:t>
            </a:r>
          </a:p>
          <a:p>
            <a:pPr algn="l">
              <a:buFont typeface="+mj-lt"/>
              <a:buAutoNum type="arabicPeriod"/>
            </a:pPr>
            <a:r>
              <a:rPr lang="en-GB" b="1" i="0" dirty="0">
                <a:solidFill>
                  <a:srgbClr val="0D0D0D"/>
                </a:solidFill>
                <a:effectLst/>
                <a:latin typeface="Söhne"/>
              </a:rPr>
              <a:t>Session Fixation: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Attackers force a user's session ID to a known value, enabling them to take control of the session.</a:t>
            </a:r>
          </a:p>
          <a:p>
            <a:pPr algn="l"/>
            <a:r>
              <a:rPr lang="en-GB" b="0" i="1" dirty="0">
                <a:solidFill>
                  <a:srgbClr val="0D0D0D"/>
                </a:solidFill>
                <a:effectLst/>
                <a:latin typeface="Söhne"/>
              </a:rPr>
              <a:t>Best practices for secure session management:</a:t>
            </a:r>
            <a:endParaRPr lang="en-GB" b="0" i="0" dirty="0">
              <a:solidFill>
                <a:srgbClr val="0D0D0D"/>
              </a:solidFill>
              <a:effectLst/>
              <a:latin typeface="Söhne"/>
            </a:endParaRPr>
          </a:p>
          <a:p>
            <a:pPr algn="l">
              <a:buFont typeface="Arial" panose="020B0604020202020204" pitchFamily="34" charset="0"/>
              <a:buChar char="•"/>
            </a:pPr>
            <a:r>
              <a:rPr lang="en-GB" b="1" i="0" dirty="0">
                <a:solidFill>
                  <a:srgbClr val="0D0D0D"/>
                </a:solidFill>
                <a:effectLst/>
                <a:latin typeface="Söhne"/>
              </a:rPr>
              <a:t>Use HTTPS:</a:t>
            </a:r>
            <a:r>
              <a:rPr lang="en-GB" b="0" i="0" dirty="0">
                <a:solidFill>
                  <a:srgbClr val="0D0D0D"/>
                </a:solidFill>
                <a:effectLst/>
                <a:latin typeface="Söhne"/>
              </a:rPr>
              <a:t> Encrypt communication to prevent data interception.</a:t>
            </a:r>
          </a:p>
          <a:p>
            <a:pPr algn="l">
              <a:buFont typeface="Arial" panose="020B0604020202020204" pitchFamily="34" charset="0"/>
              <a:buChar char="•"/>
            </a:pPr>
            <a:r>
              <a:rPr lang="en-GB" b="1" i="0" dirty="0">
                <a:solidFill>
                  <a:srgbClr val="0D0D0D"/>
                </a:solidFill>
                <a:effectLst/>
                <a:latin typeface="Söhne"/>
              </a:rPr>
              <a:t>Session Expiry:</a:t>
            </a:r>
            <a:r>
              <a:rPr lang="en-GB" b="0" i="0" dirty="0">
                <a:solidFill>
                  <a:srgbClr val="0D0D0D"/>
                </a:solidFill>
                <a:effectLst/>
                <a:latin typeface="Söhne"/>
              </a:rPr>
              <a:t> Implement short session lifetimes to reduce exposure.</a:t>
            </a:r>
          </a:p>
          <a:p>
            <a:pPr algn="l">
              <a:buFont typeface="Arial" panose="020B0604020202020204" pitchFamily="34" charset="0"/>
              <a:buChar char="•"/>
            </a:pPr>
            <a:r>
              <a:rPr lang="en-GB" b="1" i="0" dirty="0">
                <a:solidFill>
                  <a:srgbClr val="0D0D0D"/>
                </a:solidFill>
                <a:effectLst/>
                <a:latin typeface="Söhne"/>
              </a:rPr>
              <a:t>Random Session IDs:</a:t>
            </a:r>
            <a:r>
              <a:rPr lang="en-GB" b="0" i="0" dirty="0">
                <a:solidFill>
                  <a:srgbClr val="0D0D0D"/>
                </a:solidFill>
                <a:effectLst/>
                <a:latin typeface="Söhne"/>
              </a:rPr>
              <a:t> Generate unpredictable session IDs to thwart fixation attacks.</a:t>
            </a:r>
          </a:p>
          <a:p>
            <a:pPr algn="l">
              <a:buFont typeface="Arial" panose="020B0604020202020204" pitchFamily="34" charset="0"/>
              <a:buChar char="•"/>
            </a:pPr>
            <a:r>
              <a:rPr lang="en-GB" b="1" i="0" dirty="0">
                <a:solidFill>
                  <a:srgbClr val="0D0D0D"/>
                </a:solidFill>
                <a:effectLst/>
                <a:latin typeface="Söhne"/>
              </a:rPr>
              <a:t>Session Regeneration:</a:t>
            </a:r>
            <a:r>
              <a:rPr lang="en-GB" b="0" i="0" dirty="0">
                <a:solidFill>
                  <a:srgbClr val="0D0D0D"/>
                </a:solidFill>
                <a:effectLst/>
                <a:latin typeface="Söhne"/>
              </a:rPr>
              <a:t> Renew session IDs after successful login to prevent session hijacking.</a:t>
            </a:r>
          </a:p>
          <a:p>
            <a:endParaRPr lang="en-IN" dirty="0"/>
          </a:p>
        </p:txBody>
      </p:sp>
    </p:spTree>
    <p:extLst>
      <p:ext uri="{BB962C8B-B14F-4D97-AF65-F5344CB8AC3E}">
        <p14:creationId xmlns:p14="http://schemas.microsoft.com/office/powerpoint/2010/main" val="2588864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A2A9-8055-B38B-A917-6F992F63B7DB}"/>
              </a:ext>
            </a:extLst>
          </p:cNvPr>
          <p:cNvSpPr>
            <a:spLocks noGrp="1"/>
          </p:cNvSpPr>
          <p:nvPr>
            <p:ph type="title"/>
          </p:nvPr>
        </p:nvSpPr>
        <p:spPr/>
        <p:txBody>
          <a:bodyPr/>
          <a:lstStyle/>
          <a:p>
            <a:r>
              <a:rPr lang="en-IN" b="1" i="0" dirty="0">
                <a:effectLst/>
                <a:latin typeface="Söhne"/>
              </a:rPr>
              <a:t>What is Authorization?</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E08A895F-C005-B8E0-19F6-DF4B7BCF7F7B}"/>
              </a:ext>
            </a:extLst>
          </p:cNvPr>
          <p:cNvSpPr>
            <a:spLocks noGrp="1"/>
          </p:cNvSpPr>
          <p:nvPr>
            <p:ph idx="1"/>
          </p:nvPr>
        </p:nvSpPr>
        <p:spPr>
          <a:xfrm>
            <a:off x="838200" y="989901"/>
            <a:ext cx="10515600" cy="5187062"/>
          </a:xfrm>
        </p:spPr>
        <p:txBody>
          <a:bodyPr>
            <a:normAutofit fontScale="92500" lnSpcReduction="10000"/>
          </a:bodyPr>
          <a:lstStyle/>
          <a:p>
            <a:pPr algn="l"/>
            <a:r>
              <a:rPr lang="en-GB" b="0" i="1" dirty="0">
                <a:solidFill>
                  <a:srgbClr val="0D0D0D"/>
                </a:solidFill>
                <a:effectLst/>
                <a:latin typeface="Söhne"/>
              </a:rPr>
              <a:t>Definition and distinction from authentication:</a:t>
            </a:r>
            <a:endParaRPr lang="en-GB" b="0" i="0" dirty="0">
              <a:solidFill>
                <a:srgbClr val="0D0D0D"/>
              </a:solidFill>
              <a:effectLst/>
              <a:latin typeface="Söhne"/>
            </a:endParaRPr>
          </a:p>
          <a:p>
            <a:pPr algn="l">
              <a:buFont typeface="Arial" panose="020B0604020202020204" pitchFamily="34" charset="0"/>
              <a:buChar char="•"/>
            </a:pPr>
            <a:r>
              <a:rPr lang="en-GB" b="1" i="0" dirty="0">
                <a:solidFill>
                  <a:srgbClr val="0D0D0D"/>
                </a:solidFill>
                <a:effectLst/>
                <a:latin typeface="Söhne"/>
              </a:rPr>
              <a:t>Definition:</a:t>
            </a:r>
            <a:r>
              <a:rPr lang="en-GB" b="0" i="0" dirty="0">
                <a:solidFill>
                  <a:srgbClr val="0D0D0D"/>
                </a:solidFill>
                <a:effectLst/>
                <a:latin typeface="Söhne"/>
              </a:rPr>
              <a:t> Authorization is the process of determining what actions or resources a user is allowed to access based on their authenticated identity.</a:t>
            </a:r>
          </a:p>
          <a:p>
            <a:pPr algn="l">
              <a:buFont typeface="Arial" panose="020B0604020202020204" pitchFamily="34" charset="0"/>
              <a:buChar char="•"/>
            </a:pPr>
            <a:r>
              <a:rPr lang="en-GB" b="1" i="0" dirty="0">
                <a:solidFill>
                  <a:srgbClr val="0D0D0D"/>
                </a:solidFill>
                <a:effectLst/>
                <a:latin typeface="Söhne"/>
              </a:rPr>
              <a:t>Distinction from Authentication:</a:t>
            </a:r>
            <a:r>
              <a:rPr lang="en-GB" b="0" i="0" dirty="0">
                <a:solidFill>
                  <a:srgbClr val="0D0D0D"/>
                </a:solidFill>
                <a:effectLst/>
                <a:latin typeface="Söhne"/>
              </a:rPr>
              <a:t> While authentication verifies the user's identity, authorization dictates what the authenticated user can do within the application.</a:t>
            </a:r>
          </a:p>
          <a:p>
            <a:pPr algn="l"/>
            <a:r>
              <a:rPr lang="en-GB" b="0" i="1" dirty="0">
                <a:solidFill>
                  <a:srgbClr val="0D0D0D"/>
                </a:solidFill>
                <a:effectLst/>
                <a:latin typeface="Söhne"/>
              </a:rPr>
              <a:t>Role-Based Access Control (RBAC) and other models:</a:t>
            </a:r>
            <a:endParaRPr lang="en-GB" b="0" i="0" dirty="0">
              <a:solidFill>
                <a:srgbClr val="0D0D0D"/>
              </a:solidFill>
              <a:effectLst/>
              <a:latin typeface="Söhne"/>
            </a:endParaRPr>
          </a:p>
          <a:p>
            <a:pPr algn="l">
              <a:buFont typeface="Arial" panose="020B0604020202020204" pitchFamily="34" charset="0"/>
              <a:buChar char="•"/>
            </a:pPr>
            <a:r>
              <a:rPr lang="en-GB" b="1" i="0" dirty="0">
                <a:solidFill>
                  <a:srgbClr val="0D0D0D"/>
                </a:solidFill>
                <a:effectLst/>
                <a:latin typeface="Söhne"/>
              </a:rPr>
              <a:t>Role-Based Access Control (RBAC):</a:t>
            </a:r>
            <a:endParaRPr lang="en-GB" b="0" i="0" dirty="0">
              <a:solidFill>
                <a:srgbClr val="0D0D0D"/>
              </a:solidFill>
              <a:effectLst/>
              <a:latin typeface="Söhne"/>
            </a:endParaRPr>
          </a:p>
          <a:p>
            <a:pPr marL="742950" lvl="1" indent="-285750" algn="l">
              <a:buFont typeface="Arial" panose="020B0604020202020204" pitchFamily="34" charset="0"/>
              <a:buChar char="•"/>
            </a:pPr>
            <a:r>
              <a:rPr lang="en-GB" b="0" i="0" dirty="0">
                <a:solidFill>
                  <a:srgbClr val="0D0D0D"/>
                </a:solidFill>
                <a:effectLst/>
                <a:latin typeface="Söhne"/>
              </a:rPr>
              <a:t>Assigns roles to users, and access permissions are associated with these roles.</a:t>
            </a:r>
          </a:p>
          <a:p>
            <a:pPr marL="742950" lvl="1" indent="-285750" algn="l">
              <a:buFont typeface="Arial" panose="020B0604020202020204" pitchFamily="34" charset="0"/>
              <a:buChar char="•"/>
            </a:pPr>
            <a:r>
              <a:rPr lang="en-GB" b="0" i="0" dirty="0">
                <a:solidFill>
                  <a:srgbClr val="0D0D0D"/>
                </a:solidFill>
                <a:effectLst/>
                <a:latin typeface="Söhne"/>
              </a:rPr>
              <a:t>Simplifies access management by grouping users with similar responsibilities.</a:t>
            </a:r>
          </a:p>
          <a:p>
            <a:pPr algn="l">
              <a:buFont typeface="Arial" panose="020B0604020202020204" pitchFamily="34" charset="0"/>
              <a:buChar char="•"/>
            </a:pPr>
            <a:r>
              <a:rPr lang="en-GB" b="1" i="0" dirty="0">
                <a:solidFill>
                  <a:srgbClr val="0D0D0D"/>
                </a:solidFill>
                <a:effectLst/>
                <a:latin typeface="Söhne"/>
              </a:rPr>
              <a:t>Attribute-Based Access Control (ABAC):</a:t>
            </a:r>
            <a:endParaRPr lang="en-GB" b="0" i="0" dirty="0">
              <a:solidFill>
                <a:srgbClr val="0D0D0D"/>
              </a:solidFill>
              <a:effectLst/>
              <a:latin typeface="Söhne"/>
            </a:endParaRPr>
          </a:p>
          <a:p>
            <a:pPr marL="742950" lvl="1" indent="-285750" algn="l">
              <a:buFont typeface="Arial" panose="020B0604020202020204" pitchFamily="34" charset="0"/>
              <a:buChar char="•"/>
            </a:pPr>
            <a:r>
              <a:rPr lang="en-GB" b="0" i="0" dirty="0">
                <a:solidFill>
                  <a:srgbClr val="0D0D0D"/>
                </a:solidFill>
                <a:effectLst/>
                <a:latin typeface="Söhne"/>
              </a:rPr>
              <a:t>Decisions based on attributes like user characteristics, environment conditions, or resource properties.</a:t>
            </a:r>
          </a:p>
          <a:p>
            <a:pPr marL="742950" lvl="1" indent="-285750" algn="l">
              <a:buFont typeface="Arial" panose="020B0604020202020204" pitchFamily="34" charset="0"/>
              <a:buChar char="•"/>
            </a:pPr>
            <a:r>
              <a:rPr lang="en-GB" b="0" i="0" dirty="0">
                <a:solidFill>
                  <a:srgbClr val="0D0D0D"/>
                </a:solidFill>
                <a:effectLst/>
                <a:latin typeface="Söhne"/>
              </a:rPr>
              <a:t>Offers fine-grained control over access.</a:t>
            </a:r>
          </a:p>
          <a:p>
            <a:endParaRPr lang="en-IN" dirty="0"/>
          </a:p>
        </p:txBody>
      </p:sp>
    </p:spTree>
    <p:extLst>
      <p:ext uri="{BB962C8B-B14F-4D97-AF65-F5344CB8AC3E}">
        <p14:creationId xmlns:p14="http://schemas.microsoft.com/office/powerpoint/2010/main" val="1821590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2101</Words>
  <Application>Microsoft Office PowerPoint</Application>
  <PresentationFormat>Widescreen</PresentationFormat>
  <Paragraphs>191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vt:lpstr>
      <vt:lpstr>Office Theme</vt:lpstr>
      <vt:lpstr>Understanding Authentication, Session Management, and Authorization </vt:lpstr>
      <vt:lpstr>Introduction </vt:lpstr>
      <vt:lpstr>What is Authentication? </vt:lpstr>
      <vt:lpstr>Authentication Process </vt:lpstr>
      <vt:lpstr>Common Authentication Protocols </vt:lpstr>
      <vt:lpstr>What is Session Management? </vt:lpstr>
      <vt:lpstr>Session Management Techniques </vt:lpstr>
      <vt:lpstr>Security Considerations in Session Management </vt:lpstr>
      <vt:lpstr>What is Authorization? </vt:lpstr>
      <vt:lpstr>Implementing Authorization </vt:lpstr>
      <vt:lpstr>Integrating Authentication and Authorization </vt:lpstr>
      <vt:lpstr>Case Study/Example </vt:lpstr>
      <vt:lpstr>Best Practices and Common Pitfalls </vt:lpstr>
      <vt:lpstr>Tools and Technologies  </vt:lpstr>
      <vt:lpstr>Conclusion  </vt:lpstr>
      <vt:lpstr>Q&amp;A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dc:title>
  <dc:creator>Abhilash Panicker</dc:creator>
  <cp:lastModifiedBy>Abhilash Panicker</cp:lastModifiedBy>
  <cp:revision>6</cp:revision>
  <dcterms:created xsi:type="dcterms:W3CDTF">2024-01-21T18:09:32Z</dcterms:created>
  <dcterms:modified xsi:type="dcterms:W3CDTF">2024-02-08T16:21:47Z</dcterms:modified>
</cp:coreProperties>
</file>