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8" r:id="rId13"/>
    <p:sldId id="271" r:id="rId14"/>
    <p:sldId id="269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5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ba5f5de13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ba5f5de13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04CEB917-F65A-5AF6-600A-01610FD6F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ba5f5de13_1_40:notes">
            <a:extLst>
              <a:ext uri="{FF2B5EF4-FFF2-40B4-BE49-F238E27FC236}">
                <a16:creationId xmlns:a16="http://schemas.microsoft.com/office/drawing/2014/main" id="{42DFA3A7-53D1-543D-6B9C-39B297885B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ba5f5de13_1_40:notes">
            <a:extLst>
              <a:ext uri="{FF2B5EF4-FFF2-40B4-BE49-F238E27FC236}">
                <a16:creationId xmlns:a16="http://schemas.microsoft.com/office/drawing/2014/main" id="{BA726EBA-25B1-0B67-11A9-F2D4D0F4BA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766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ba5f5de13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ba5f5de13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38B5D3EB-9B76-9FC7-DD21-5E974A617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ba5f5de13_1_0:notes">
            <a:extLst>
              <a:ext uri="{FF2B5EF4-FFF2-40B4-BE49-F238E27FC236}">
                <a16:creationId xmlns:a16="http://schemas.microsoft.com/office/drawing/2014/main" id="{8F283365-59A3-56AA-C7ED-31617C5266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ba5f5de13_1_0:notes">
            <a:extLst>
              <a:ext uri="{FF2B5EF4-FFF2-40B4-BE49-F238E27FC236}">
                <a16:creationId xmlns:a16="http://schemas.microsoft.com/office/drawing/2014/main" id="{EB365452-599A-9F94-D1B6-92EF9CC877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799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ba5f5de13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ba5f5de13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ba5f5de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ba5f5de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ba5f5de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ba5f5de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ba5f5de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ba5f5de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ba5f5de1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ba5f5de1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ba5f5de1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ba5f5de1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ba5f5de1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ba5f5de1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ba5f5de1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ba5f5de1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ba5f5de1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ba5f5de1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Times New Roman"/>
              <a:buNone/>
              <a:defRPr sz="29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Times New Roman"/>
              <a:buNone/>
              <a:defRPr sz="29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Times New Roman"/>
              <a:buNone/>
              <a:defRPr sz="29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Times New Roman"/>
              <a:buNone/>
              <a:defRPr sz="29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Times New Roman"/>
              <a:buNone/>
              <a:defRPr sz="29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Times New Roman"/>
              <a:buNone/>
              <a:defRPr sz="29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Times New Roman"/>
              <a:buNone/>
              <a:defRPr sz="29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Times New Roman"/>
              <a:buNone/>
              <a:defRPr sz="29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Times New Roman"/>
              <a:buNone/>
              <a:defRPr sz="29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Times New Roman"/>
              <a:buChar char="●"/>
              <a:defRPr sz="1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imes New Roman"/>
              <a:buChar char="○"/>
              <a:defRPr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imes New Roman"/>
              <a:buChar char="■"/>
              <a:defRPr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imes New Roman"/>
              <a:buChar char="●"/>
              <a:defRPr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imes New Roman"/>
              <a:buChar char="○"/>
              <a:defRPr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imes New Roman"/>
              <a:buChar char="■"/>
              <a:defRPr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imes New Roman"/>
              <a:buChar char="●"/>
              <a:defRPr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imes New Roman"/>
              <a:buChar char="○"/>
              <a:defRPr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imes New Roman"/>
              <a:buChar char="■"/>
              <a:defRPr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218181"/>
              </a:lnSpc>
              <a:spcBef>
                <a:spcPts val="1200"/>
              </a:spcBef>
            </a:pPr>
            <a:r>
              <a:rPr lang="en-GB" sz="2400" dirty="0"/>
              <a:t>Monsoon &amp; Macro Signals to Predict Stock Break-Out</a:t>
            </a:r>
            <a:br>
              <a:rPr lang="en-GB" sz="2400" dirty="0"/>
            </a:b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3056825"/>
            <a:ext cx="81028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Student:Abhilash Panicker	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Mentor: Abhijit Chakraborty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 dirty="0">
                <a:solidFill>
                  <a:srgbClr val="434343"/>
                </a:solidFill>
              </a:rPr>
              <a:t>Analytic approach (Question 4)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" dirty="0"/>
              <a:t>Research question 4: </a:t>
            </a:r>
            <a:r>
              <a:rPr lang="en-GB" dirty="0"/>
              <a:t>Does rain lead GDP, and does that extra feature help forecasts?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b="1" dirty="0"/>
              <a:t>Step 1 Econometrics</a:t>
            </a: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900" dirty="0"/>
              <a:t>OLS: GDP_{t+1} = α + β · </a:t>
            </a:r>
            <a:r>
              <a:rPr lang="en-IN" sz="1900" dirty="0" err="1"/>
              <a:t>Rain_t</a:t>
            </a:r>
            <a:r>
              <a:rPr lang="en-IN" sz="1900" dirty="0"/>
              <a:t> and same for t+2.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900" dirty="0"/>
              <a:t>Significance: β p &lt; 0.05, R² ≥ 0.08.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b="1" dirty="0"/>
              <a:t>Step 2 Pipeline Boost</a:t>
            </a: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900" dirty="0"/>
              <a:t>Add </a:t>
            </a:r>
            <a:r>
              <a:rPr lang="en-IN" sz="1900" dirty="0" err="1"/>
              <a:t>gdp_pred_from_rain</a:t>
            </a:r>
            <a:r>
              <a:rPr lang="en-IN" sz="1900" dirty="0"/>
              <a:t> to feature list.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900" dirty="0"/>
              <a:t>Re-run walk-forward; compare ΔR² &amp; ΔMAE.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b="1" dirty="0"/>
              <a:t>Pass mark</a:t>
            </a:r>
            <a:r>
              <a:rPr lang="en-IN" dirty="0"/>
              <a:t> – Additional R² ≥ 0.03 </a:t>
            </a:r>
            <a:r>
              <a:rPr lang="en-IN" b="1" dirty="0"/>
              <a:t>or</a:t>
            </a:r>
            <a:r>
              <a:rPr lang="en-IN" dirty="0"/>
              <a:t> MAE ↓ ≥ 5 % over RQ-A enriched model</a:t>
            </a:r>
            <a:r>
              <a:rPr lang="en-IN" sz="2000" dirty="0"/>
              <a:t>.</a:t>
            </a:r>
          </a:p>
          <a:p>
            <a:pPr marL="0" lvl="0" indent="0">
              <a:spcAft>
                <a:spcPts val="12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59EDA745-6089-4A2B-5F01-14909E975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>
            <a:extLst>
              <a:ext uri="{FF2B5EF4-FFF2-40B4-BE49-F238E27FC236}">
                <a16:creationId xmlns:a16="http://schemas.microsoft.com/office/drawing/2014/main" id="{5D0E5F34-7D55-4F58-E883-2B66DA290F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Matrix</a:t>
            </a:r>
            <a:endParaRPr dirty="0"/>
          </a:p>
        </p:txBody>
      </p:sp>
      <p:sp>
        <p:nvSpPr>
          <p:cNvPr id="153" name="Google Shape;153;p24">
            <a:extLst>
              <a:ext uri="{FF2B5EF4-FFF2-40B4-BE49-F238E27FC236}">
                <a16:creationId xmlns:a16="http://schemas.microsoft.com/office/drawing/2014/main" id="{6DA5155C-2C8F-C154-138D-694C95C661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103971-5624-76AF-C625-34A8CC51A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693961"/>
              </p:ext>
            </p:extLst>
          </p:nvPr>
        </p:nvGraphicFramePr>
        <p:xfrm>
          <a:off x="661326" y="2078875"/>
          <a:ext cx="7821348" cy="1120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7116">
                  <a:extLst>
                    <a:ext uri="{9D8B030D-6E8A-4147-A177-3AD203B41FA5}">
                      <a16:colId xmlns:a16="http://schemas.microsoft.com/office/drawing/2014/main" val="29221647"/>
                    </a:ext>
                  </a:extLst>
                </a:gridCol>
                <a:gridCol w="2607116">
                  <a:extLst>
                    <a:ext uri="{9D8B030D-6E8A-4147-A177-3AD203B41FA5}">
                      <a16:colId xmlns:a16="http://schemas.microsoft.com/office/drawing/2014/main" val="3051843226"/>
                    </a:ext>
                  </a:extLst>
                </a:gridCol>
                <a:gridCol w="2607116">
                  <a:extLst>
                    <a:ext uri="{9D8B030D-6E8A-4147-A177-3AD203B41FA5}">
                      <a16:colId xmlns:a16="http://schemas.microsoft.com/office/drawing/2014/main" val="690681085"/>
                    </a:ext>
                  </a:extLst>
                </a:gridCol>
              </a:tblGrid>
              <a:tr h="1749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Metric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Formula (text)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Used in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5106036"/>
                  </a:ext>
                </a:extLst>
              </a:tr>
              <a:tr h="1749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R²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1 – Σ(ŷ–y)² / Σ(y–ȳ)²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A, C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35132006"/>
                  </a:ext>
                </a:extLst>
              </a:tr>
              <a:tr h="1749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MAE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Σ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ŷ–y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41996430"/>
                  </a:ext>
                </a:extLst>
              </a:tr>
              <a:tr h="1749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Sharpe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(μ_p – r_f) / σ_p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C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7654362"/>
                  </a:ext>
                </a:extLst>
              </a:tr>
              <a:tr h="1749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KS Statistic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max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F_good(x)–F_poor(x)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8062561"/>
                  </a:ext>
                </a:extLst>
              </a:tr>
              <a:tr h="1749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t-statistic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(μ_good–μ_poor)/SE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 dirty="0">
                          <a:effectLst/>
                        </a:rPr>
                        <a:t>B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075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73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applications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1600" b="1" dirty="0"/>
              <a:t>Fund-house mid-cap desks</a:t>
            </a:r>
            <a:r>
              <a:rPr lang="en-IN" sz="1600" dirty="0"/>
              <a:t> – use rainfall &amp; macro watch-list as an overlay on existing factor models.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1600" b="1" dirty="0"/>
              <a:t>Sell-side research</a:t>
            </a:r>
            <a:r>
              <a:rPr lang="en-IN" sz="1600" dirty="0"/>
              <a:t> – quarterly “Monsoon Tracker” note becomes a value-add service.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1600" b="1" dirty="0"/>
              <a:t>Policy analysts</a:t>
            </a:r>
            <a:r>
              <a:rPr lang="en-IN" sz="1600" dirty="0"/>
              <a:t> – quantify how repo-rate actions mediate weather shocks on equity risk premium and other capital market components.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1600" b="1" dirty="0"/>
              <a:t>Open notebook</a:t>
            </a:r>
            <a:r>
              <a:rPr lang="en-IN" sz="1600" dirty="0"/>
              <a:t> – fast, transparent code for quants to extend.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EE32215A-3B65-8670-7F36-0E3B7F2EF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0FA24328-5B10-CDD2-0986-96764EF19C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IN"/>
              <a:t>Appendix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A778D3-4279-8AAE-5B8C-3E48769DB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80635"/>
              </p:ext>
            </p:extLst>
          </p:nvPr>
        </p:nvGraphicFramePr>
        <p:xfrm>
          <a:off x="311700" y="1272975"/>
          <a:ext cx="8751380" cy="3657904"/>
        </p:xfrm>
        <a:graphic>
          <a:graphicData uri="http://schemas.openxmlformats.org/drawingml/2006/table">
            <a:tbl>
              <a:tblPr/>
              <a:tblGrid>
                <a:gridCol w="2261019">
                  <a:extLst>
                    <a:ext uri="{9D8B030D-6E8A-4147-A177-3AD203B41FA5}">
                      <a16:colId xmlns:a16="http://schemas.microsoft.com/office/drawing/2014/main" val="4180313631"/>
                    </a:ext>
                  </a:extLst>
                </a:gridCol>
                <a:gridCol w="6490361">
                  <a:extLst>
                    <a:ext uri="{9D8B030D-6E8A-4147-A177-3AD203B41FA5}">
                      <a16:colId xmlns:a16="http://schemas.microsoft.com/office/drawing/2014/main" val="2273664454"/>
                    </a:ext>
                  </a:extLst>
                </a:gridCol>
              </a:tblGrid>
              <a:tr h="185639">
                <a:tc>
                  <a:txBody>
                    <a:bodyPr/>
                    <a:lstStyle/>
                    <a:p>
                      <a:r>
                        <a:rPr lang="en-IN" sz="1050">
                          <a:solidFill>
                            <a:schemeClr val="bg2"/>
                          </a:solidFill>
                        </a:rPr>
                        <a:t>Term</a:t>
                      </a: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solidFill>
                            <a:schemeClr val="bg2"/>
                          </a:solidFill>
                        </a:rPr>
                        <a:t> Meaning</a:t>
                      </a: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325157"/>
                  </a:ext>
                </a:extLst>
              </a:tr>
              <a:tr h="312620">
                <a:tc>
                  <a:txBody>
                    <a:bodyPr/>
                    <a:lstStyle/>
                    <a:p>
                      <a:r>
                        <a:rPr lang="en-IN" sz="1050" b="1">
                          <a:solidFill>
                            <a:schemeClr val="bg2"/>
                          </a:solidFill>
                        </a:rPr>
                        <a:t>Excess Return</a:t>
                      </a:r>
                      <a:endParaRPr lang="en-IN" sz="1050">
                        <a:solidFill>
                          <a:schemeClr val="bg2"/>
                        </a:solidFill>
                      </a:endParaRP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solidFill>
                            <a:schemeClr val="bg2"/>
                          </a:solidFill>
                        </a:rPr>
                        <a:t>A security’s return minus the return of a benchmark (here, NIFTY 50 Total-Return Index). Shows </a:t>
                      </a:r>
                      <a:r>
                        <a:rPr lang="en-GB" sz="1050" i="1">
                          <a:solidFill>
                            <a:schemeClr val="bg2"/>
                          </a:solidFill>
                        </a:rPr>
                        <a:t>out-performance</a:t>
                      </a:r>
                      <a:r>
                        <a:rPr lang="en-GB" sz="1050">
                          <a:solidFill>
                            <a:schemeClr val="bg2"/>
                          </a:solidFill>
                        </a:rPr>
                        <a:t> or </a:t>
                      </a:r>
                      <a:r>
                        <a:rPr lang="en-GB" sz="1050" i="1">
                          <a:solidFill>
                            <a:schemeClr val="bg2"/>
                          </a:solidFill>
                        </a:rPr>
                        <a:t>under-performance</a:t>
                      </a:r>
                      <a:r>
                        <a:rPr lang="en-GB" sz="1050">
                          <a:solidFill>
                            <a:schemeClr val="bg2"/>
                          </a:solidFill>
                        </a:rPr>
                        <a:t>.</a:t>
                      </a: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672134"/>
                  </a:ext>
                </a:extLst>
              </a:tr>
              <a:tr h="185639">
                <a:tc>
                  <a:txBody>
                    <a:bodyPr/>
                    <a:lstStyle/>
                    <a:p>
                      <a:r>
                        <a:rPr lang="en-IN" sz="1050" b="1">
                          <a:solidFill>
                            <a:schemeClr val="bg2"/>
                          </a:solidFill>
                        </a:rPr>
                        <a:t>Break-Out Quarter</a:t>
                      </a:r>
                      <a:endParaRPr lang="en-IN" sz="1050">
                        <a:solidFill>
                          <a:schemeClr val="bg2"/>
                        </a:solidFill>
                      </a:endParaRP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solidFill>
                            <a:schemeClr val="bg2"/>
                          </a:solidFill>
                        </a:rPr>
                        <a:t>A three-month period in which returns jump far above the benchmark, signaling the start of “blue-chip–like” behaviour.</a:t>
                      </a: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238076"/>
                  </a:ext>
                </a:extLst>
              </a:tr>
              <a:tr h="185639">
                <a:tc>
                  <a:txBody>
                    <a:bodyPr/>
                    <a:lstStyle/>
                    <a:p>
                      <a:r>
                        <a:rPr lang="en-IN" sz="1050" b="1">
                          <a:solidFill>
                            <a:schemeClr val="bg2"/>
                          </a:solidFill>
                        </a:rPr>
                        <a:t>Sharpe Ratio</a:t>
                      </a:r>
                      <a:endParaRPr lang="en-IN" sz="1050">
                        <a:solidFill>
                          <a:schemeClr val="bg2"/>
                        </a:solidFill>
                      </a:endParaRP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solidFill>
                            <a:schemeClr val="bg2"/>
                          </a:solidFill>
                        </a:rPr>
                        <a:t>Reward-to-risk metric: average excess return ÷ volatility. Higher = better risk-adjusted performance.</a:t>
                      </a: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082267"/>
                  </a:ext>
                </a:extLst>
              </a:tr>
              <a:tr h="185639">
                <a:tc>
                  <a:txBody>
                    <a:bodyPr/>
                    <a:lstStyle/>
                    <a:p>
                      <a:r>
                        <a:rPr lang="en-IN" sz="1050" b="1" dirty="0">
                          <a:solidFill>
                            <a:schemeClr val="bg2"/>
                          </a:solidFill>
                        </a:rPr>
                        <a:t>Max Drawdown</a:t>
                      </a:r>
                      <a:endParaRPr lang="en-IN" sz="1050" dirty="0">
                        <a:solidFill>
                          <a:schemeClr val="bg2"/>
                        </a:solidFill>
                      </a:endParaRP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solidFill>
                            <a:schemeClr val="bg2"/>
                          </a:solidFill>
                        </a:rPr>
                        <a:t>Largest peak-to-trough fall during the test period; measures worst-case loss.</a:t>
                      </a: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800168"/>
                  </a:ext>
                </a:extLst>
              </a:tr>
              <a:tr h="185639">
                <a:tc>
                  <a:txBody>
                    <a:bodyPr/>
                    <a:lstStyle/>
                    <a:p>
                      <a:r>
                        <a:rPr lang="en-IN" sz="1050" b="1">
                          <a:solidFill>
                            <a:schemeClr val="bg2"/>
                          </a:solidFill>
                        </a:rPr>
                        <a:t>R² (Coefficient of Determination)</a:t>
                      </a:r>
                      <a:endParaRPr lang="en-IN" sz="1050">
                        <a:solidFill>
                          <a:schemeClr val="bg2"/>
                        </a:solidFill>
                      </a:endParaRP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solidFill>
                            <a:schemeClr val="bg2"/>
                          </a:solidFill>
                        </a:rPr>
                        <a:t>% of the ups-and-downs in returns that the model explains. 0 = no skill; 1 = perfect.</a:t>
                      </a: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819099"/>
                  </a:ext>
                </a:extLst>
              </a:tr>
              <a:tr h="185639">
                <a:tc>
                  <a:txBody>
                    <a:bodyPr/>
                    <a:lstStyle/>
                    <a:p>
                      <a:r>
                        <a:rPr lang="en-IN" sz="1050" b="1">
                          <a:solidFill>
                            <a:schemeClr val="bg2"/>
                          </a:solidFill>
                        </a:rPr>
                        <a:t>MAE (Mean Absolute Error)</a:t>
                      </a:r>
                      <a:endParaRPr lang="en-IN" sz="1050">
                        <a:solidFill>
                          <a:schemeClr val="bg2"/>
                        </a:solidFill>
                      </a:endParaRP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solidFill>
                            <a:schemeClr val="bg2"/>
                          </a:solidFill>
                        </a:rPr>
                        <a:t>Average size of prediction mistakes, in percentage-points. Lower = more accurate.</a:t>
                      </a: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81269"/>
                  </a:ext>
                </a:extLst>
              </a:tr>
              <a:tr h="185639">
                <a:tc>
                  <a:txBody>
                    <a:bodyPr/>
                    <a:lstStyle/>
                    <a:p>
                      <a:r>
                        <a:rPr lang="en-IN" sz="1050" b="1">
                          <a:solidFill>
                            <a:schemeClr val="bg2"/>
                          </a:solidFill>
                        </a:rPr>
                        <a:t>F1-Score</a:t>
                      </a:r>
                      <a:endParaRPr lang="en-IN" sz="1050">
                        <a:solidFill>
                          <a:schemeClr val="bg2"/>
                        </a:solidFill>
                      </a:endParaRP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2"/>
                          </a:solidFill>
                        </a:rPr>
                        <a:t>Harmonic mean of Precision and Recall in classification; balances false alarms vs. missed signals. </a:t>
                      </a:r>
                    </a:p>
                    <a:p>
                      <a:r>
                        <a:rPr lang="en-GB" sz="1050" dirty="0">
                          <a:solidFill>
                            <a:schemeClr val="bg2"/>
                          </a:solidFill>
                        </a:rPr>
                        <a:t>Range 0–1.</a:t>
                      </a: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396645"/>
                  </a:ext>
                </a:extLst>
              </a:tr>
              <a:tr h="185639">
                <a:tc>
                  <a:txBody>
                    <a:bodyPr/>
                    <a:lstStyle/>
                    <a:p>
                      <a:r>
                        <a:rPr lang="en-IN" sz="1050" b="1">
                          <a:solidFill>
                            <a:schemeClr val="bg2"/>
                          </a:solidFill>
                        </a:rPr>
                        <a:t>GDP YoY</a:t>
                      </a:r>
                      <a:endParaRPr lang="en-IN" sz="1050">
                        <a:solidFill>
                          <a:schemeClr val="bg2"/>
                        </a:solidFill>
                      </a:endParaRP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solidFill>
                            <a:schemeClr val="bg2"/>
                          </a:solidFill>
                        </a:rPr>
                        <a:t>Year-over-year percentage change in Gross Domestic Product; high → faster economic growth.</a:t>
                      </a: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390205"/>
                  </a:ext>
                </a:extLst>
              </a:tr>
              <a:tr h="185639">
                <a:tc>
                  <a:txBody>
                    <a:bodyPr/>
                    <a:lstStyle/>
                    <a:p>
                      <a:r>
                        <a:rPr lang="en-IN" sz="1050" b="1">
                          <a:solidFill>
                            <a:schemeClr val="bg2"/>
                          </a:solidFill>
                        </a:rPr>
                        <a:t>CPI YoY</a:t>
                      </a:r>
                      <a:endParaRPr lang="en-IN" sz="1050">
                        <a:solidFill>
                          <a:schemeClr val="bg2"/>
                        </a:solidFill>
                      </a:endParaRP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solidFill>
                            <a:schemeClr val="bg2"/>
                          </a:solidFill>
                        </a:rPr>
                        <a:t>Year-over-year inflation rate (Consumer Price Index).</a:t>
                      </a: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774789"/>
                  </a:ext>
                </a:extLst>
              </a:tr>
              <a:tr h="185639">
                <a:tc>
                  <a:txBody>
                    <a:bodyPr/>
                    <a:lstStyle/>
                    <a:p>
                      <a:r>
                        <a:rPr lang="en-IN" sz="1050" b="1">
                          <a:solidFill>
                            <a:schemeClr val="bg2"/>
                          </a:solidFill>
                        </a:rPr>
                        <a:t>PMI (Purchasing Managers’ Index)</a:t>
                      </a:r>
                      <a:endParaRPr lang="en-IN" sz="1050">
                        <a:solidFill>
                          <a:schemeClr val="bg2"/>
                        </a:solidFill>
                      </a:endParaRP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solidFill>
                            <a:schemeClr val="bg2"/>
                          </a:solidFill>
                        </a:rPr>
                        <a:t>Survey index (&gt; 50 = expansion, &lt; 50 = contraction) that captures business sentiment.</a:t>
                      </a: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549991"/>
                  </a:ext>
                </a:extLst>
              </a:tr>
              <a:tr h="185639">
                <a:tc>
                  <a:txBody>
                    <a:bodyPr/>
                    <a:lstStyle/>
                    <a:p>
                      <a:r>
                        <a:rPr lang="en-IN" sz="1050" b="1">
                          <a:solidFill>
                            <a:schemeClr val="bg2"/>
                          </a:solidFill>
                        </a:rPr>
                        <a:t>Repo-Rate </a:t>
                      </a:r>
                      <a:r>
                        <a:rPr lang="el-GR" sz="1050" b="1">
                          <a:solidFill>
                            <a:schemeClr val="bg2"/>
                          </a:solidFill>
                        </a:rPr>
                        <a:t>Δ</a:t>
                      </a:r>
                      <a:endParaRPr lang="el-GR" sz="1050">
                        <a:solidFill>
                          <a:schemeClr val="bg2"/>
                        </a:solidFill>
                      </a:endParaRP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solidFill>
                            <a:schemeClr val="bg2"/>
                          </a:solidFill>
                        </a:rPr>
                        <a:t>Quarterly change in the RBI’s policy lending rate; rate cuts usually stimulate growth.</a:t>
                      </a: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236429"/>
                  </a:ext>
                </a:extLst>
              </a:tr>
              <a:tr h="185639">
                <a:tc>
                  <a:txBody>
                    <a:bodyPr/>
                    <a:lstStyle/>
                    <a:p>
                      <a:r>
                        <a:rPr lang="en-IN" sz="1050" b="1">
                          <a:solidFill>
                            <a:schemeClr val="bg2"/>
                          </a:solidFill>
                        </a:rPr>
                        <a:t>Monsoon Rainfall Anomaly</a:t>
                      </a:r>
                      <a:endParaRPr lang="en-IN" sz="1050">
                        <a:solidFill>
                          <a:schemeClr val="bg2"/>
                        </a:solidFill>
                      </a:endParaRP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solidFill>
                            <a:schemeClr val="bg2"/>
                          </a:solidFill>
                        </a:rPr>
                        <a:t>% deviation of June-Sep rainfall from the 50-year average; +ve = wetter than normal.</a:t>
                      </a: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528018"/>
                  </a:ext>
                </a:extLst>
              </a:tr>
              <a:tr h="185639">
                <a:tc>
                  <a:txBody>
                    <a:bodyPr/>
                    <a:lstStyle/>
                    <a:p>
                      <a:r>
                        <a:rPr lang="en-IN" sz="1050" b="1">
                          <a:solidFill>
                            <a:schemeClr val="bg2"/>
                          </a:solidFill>
                        </a:rPr>
                        <a:t>ElasticNet</a:t>
                      </a:r>
                      <a:endParaRPr lang="en-IN" sz="1050">
                        <a:solidFill>
                          <a:schemeClr val="bg2"/>
                        </a:solidFill>
                      </a:endParaRP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solidFill>
                            <a:schemeClr val="bg2"/>
                          </a:solidFill>
                        </a:rPr>
                        <a:t>Linear regression with built-in feature selection; balances Lasso and Ridge penalties.</a:t>
                      </a: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443087"/>
                  </a:ext>
                </a:extLst>
              </a:tr>
              <a:tr h="185639">
                <a:tc>
                  <a:txBody>
                    <a:bodyPr/>
                    <a:lstStyle/>
                    <a:p>
                      <a:r>
                        <a:rPr lang="en-IN" sz="1050" b="1">
                          <a:solidFill>
                            <a:schemeClr val="bg2"/>
                          </a:solidFill>
                        </a:rPr>
                        <a:t>LightGBM</a:t>
                      </a:r>
                      <a:endParaRPr lang="en-IN" sz="1050">
                        <a:solidFill>
                          <a:schemeClr val="bg2"/>
                        </a:solidFill>
                      </a:endParaRP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solidFill>
                            <a:schemeClr val="bg2"/>
                          </a:solidFill>
                        </a:rPr>
                        <a:t>Fast gradient-boosted decision-tree algorithm—great for small tabular datasets.</a:t>
                      </a: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83654"/>
                  </a:ext>
                </a:extLst>
              </a:tr>
              <a:tr h="185639">
                <a:tc>
                  <a:txBody>
                    <a:bodyPr/>
                    <a:lstStyle/>
                    <a:p>
                      <a:r>
                        <a:rPr lang="en-IN" sz="1050" b="1">
                          <a:solidFill>
                            <a:schemeClr val="bg2"/>
                          </a:solidFill>
                        </a:rPr>
                        <a:t>Walk-Forward CV</a:t>
                      </a:r>
                      <a:endParaRPr lang="en-IN" sz="1050">
                        <a:solidFill>
                          <a:schemeClr val="bg2"/>
                        </a:solidFill>
                      </a:endParaRP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2"/>
                          </a:solidFill>
                        </a:rPr>
                        <a:t>Time-series cross-validation: train on early quarters, test on the next slice, then roll forward.</a:t>
                      </a: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242641"/>
                  </a:ext>
                </a:extLst>
              </a:tr>
              <a:tr h="185639">
                <a:tc>
                  <a:txBody>
                    <a:bodyPr/>
                    <a:lstStyle/>
                    <a:p>
                      <a:r>
                        <a:rPr lang="en-IN" sz="1050" b="1">
                          <a:solidFill>
                            <a:schemeClr val="bg2"/>
                          </a:solidFill>
                        </a:rPr>
                        <a:t>TreeSHAP</a:t>
                      </a:r>
                      <a:endParaRPr lang="en-IN" sz="1050">
                        <a:solidFill>
                          <a:schemeClr val="bg2"/>
                        </a:solidFill>
                      </a:endParaRP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2"/>
                          </a:solidFill>
                        </a:rPr>
                        <a:t>Explainer that shows how much each feature pushes a tree model’s prediction up or down.</a:t>
                      </a:r>
                    </a:p>
                  </a:txBody>
                  <a:tcPr marL="26913" marR="26913" marT="13456" marB="13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594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151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bibliography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6400" i="1" dirty="0"/>
              <a:t>IMD. End-of-Season Southwest Monsoon Report (2001-2024).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6400" i="1" dirty="0"/>
              <a:t>RBI. Handbook of Statistics on Indian Economy, 2024.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6400" i="1" dirty="0"/>
              <a:t>MOSPI. National Accounts, Quarterly GDP press releases, 2010-2025.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6400" i="1" dirty="0"/>
              <a:t>IHS-Markit. India Manufacturing PMI Methodology, 2024.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6400" i="1" dirty="0"/>
              <a:t>Fama &amp; French. “Common Risk Factors,” J. Finance, 1993.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6400" i="1" dirty="0"/>
              <a:t>Tsay, R. Analysis of Financial Time Series, 2023.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6400" i="1" dirty="0"/>
              <a:t>Wright Research Blog. “Does Monsoon Impact Nifty?” 2024.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6400" i="1" dirty="0" err="1"/>
              <a:t>StockEdge</a:t>
            </a:r>
            <a:r>
              <a:rPr lang="en-IN" sz="6400" i="1" dirty="0"/>
              <a:t> Blog. “Monsoon &amp; Market Returns,” 2025.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6400" i="1" dirty="0"/>
              <a:t>Bansal et al. “Predicting Nifty Upgrades,” IIM W.P., 2022.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6400" i="1" dirty="0"/>
              <a:t>Lalwani &amp; Meshram. “Machine-Learning Indian Cross-Section,” SSRN 4511996, 2023.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200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n" sz="2500" dirty="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5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511443" y="2200759"/>
            <a:ext cx="8384583" cy="2363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b="1" dirty="0"/>
              <a:t>Problem Statement</a:t>
            </a:r>
            <a:br>
              <a:rPr lang="en-IN" sz="1200" dirty="0"/>
            </a:br>
            <a:r>
              <a:rPr lang="en-IN" sz="2000" dirty="0"/>
              <a:t>India’s monsoon drives GDP, inflation and investor sentiment, yet most equity models ignore weather completely. Can rainfall &amp; macro surprises improve </a:t>
            </a:r>
            <a:r>
              <a:rPr lang="en-IN" sz="2000" b="1" dirty="0"/>
              <a:t>next-quarter</a:t>
            </a:r>
            <a:r>
              <a:rPr lang="en-IN" sz="2000" dirty="0"/>
              <a:t> forecasts for mid-cap returns?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b="1" dirty="0"/>
              <a:t>Gap in Literature</a:t>
            </a:r>
            <a:br>
              <a:rPr lang="en-IN" sz="1200" dirty="0"/>
            </a:br>
            <a:r>
              <a:rPr lang="en-IN" sz="1800" dirty="0"/>
              <a:t>Existing Indian studies focus on index re-balancing or daily weather quirks—none combine </a:t>
            </a:r>
            <a:r>
              <a:rPr lang="en-IN" sz="1800" b="1" dirty="0"/>
              <a:t>rainfall anomaly + GDP/CPI/PMI + repo-rate</a:t>
            </a:r>
            <a:r>
              <a:rPr lang="en-IN" sz="1800" dirty="0"/>
              <a:t> in a predictive model.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200" b="1" dirty="0"/>
              <a:t>Goal</a:t>
            </a:r>
            <a:br>
              <a:rPr lang="en-IN" sz="1200" dirty="0"/>
            </a:br>
            <a:r>
              <a:rPr lang="en-IN" sz="1800" dirty="0"/>
              <a:t>Build a lightweight, reproducible pipeline—collect public data, test a baseline vs. enriched model, and stress-check results over COVID and rate-hike regimes</a:t>
            </a:r>
            <a:endParaRPr lang="en-GB"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 dirty="0">
                <a:solidFill>
                  <a:srgbClr val="434343"/>
                </a:solidFill>
              </a:rPr>
              <a:t>Scope and objectives- Research Questions</a:t>
            </a:r>
            <a:endParaRPr sz="2250"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193729" y="1960536"/>
            <a:ext cx="8224421" cy="2634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IN" sz="1600" dirty="0"/>
              <a:t>Predictive Boost: Does adding rainfall anomaly and macro surprises (GDP YoY, CPI YoY, PMI, repo-rate Δ) let a model beat a simple “lag-return” baseline when forecasting </a:t>
            </a:r>
            <a:r>
              <a:rPr lang="en-IN" sz="1600" b="1" dirty="0"/>
              <a:t>1-quarter-ahead excess returns</a:t>
            </a:r>
            <a:r>
              <a:rPr lang="en-IN" sz="1600" dirty="0"/>
              <a:t> of the NIFTY Midcap 100?</a:t>
            </a:r>
          </a:p>
          <a:p>
            <a:pPr marL="107950" indent="0">
              <a:buNone/>
            </a:pPr>
            <a:endParaRPr lang="en-IN" sz="16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600" dirty="0"/>
              <a:t>Monsoon Effect on Break-Out Quarters</a:t>
            </a:r>
            <a:r>
              <a:rPr lang="en-IN" sz="1600" dirty="0"/>
              <a:t>: Do quarterly excess returns differ meaningfully between seasons with “good rain” (rainfall anomaly ≥ +4 %) and “poor rain” (≤ –4 %)?</a:t>
            </a:r>
          </a:p>
          <a:p>
            <a:pPr marL="107950" indent="0">
              <a:buNone/>
            </a:pPr>
            <a:endParaRPr lang="en-IN" sz="16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IN" sz="1600" dirty="0"/>
              <a:t>Robustness: Does the enriched model from RQ-A keep most of its predictive power during market shocks—the COVID crash (2020 Q1-Q2) and the rate-hike cycle (2022 Q2-2023 Q4)?</a:t>
            </a:r>
          </a:p>
          <a:p>
            <a:pPr marL="107950" indent="0">
              <a:buNone/>
            </a:pPr>
            <a:endParaRPr lang="en-IN" sz="16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IN" sz="1600" dirty="0"/>
              <a:t>Lead–Lag Channel: Does monsoon rainfall anomaly </a:t>
            </a:r>
            <a:r>
              <a:rPr lang="en-IN" sz="1600" b="1" dirty="0"/>
              <a:t>lead</a:t>
            </a:r>
            <a:r>
              <a:rPr lang="en-IN" sz="1600" dirty="0"/>
              <a:t> next-quarter GDP growth, and does using that “rain → GDP” link further improve equity-return forecasts?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>
              <a:lnSpc>
                <a:spcPct val="200000"/>
              </a:lnSpc>
            </a:pPr>
            <a:r>
              <a:rPr lang="en" sz="2250" dirty="0">
                <a:solidFill>
                  <a:srgbClr val="434343"/>
                </a:solidFill>
              </a:rPr>
              <a:t>Scope and objectives (</a:t>
            </a:r>
            <a:r>
              <a:rPr lang="en-IN" sz="2400" dirty="0"/>
              <a:t>Sample size calculation</a:t>
            </a:r>
            <a:r>
              <a:rPr lang="en" sz="2250" dirty="0">
                <a:solidFill>
                  <a:srgbClr val="434343"/>
                </a:solidFill>
              </a:rPr>
              <a:t>)</a:t>
            </a:r>
            <a:endParaRPr sz="22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1600" b="1" dirty="0"/>
              <a:t>Observations:</a:t>
            </a:r>
            <a:r>
              <a:rPr lang="en-IN" sz="1600" dirty="0"/>
              <a:t> 2010 Q1 → 2025 Q2 ⇒ </a:t>
            </a:r>
            <a:r>
              <a:rPr lang="en-IN" sz="1600" b="1" dirty="0"/>
              <a:t>62 quarters</a:t>
            </a:r>
            <a:r>
              <a:rPr lang="en-IN" sz="1600" dirty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1600" b="1" dirty="0"/>
              <a:t>Regression power check</a:t>
            </a:r>
            <a:r>
              <a:rPr lang="en-IN" sz="1600" dirty="0"/>
              <a:t> (α = 0.05, desired power = 0.80, expected f² ≈ 0.15): needs 55 points → </a:t>
            </a:r>
            <a:r>
              <a:rPr lang="en-IN" sz="1600" i="1" dirty="0"/>
              <a:t>we have 62 ⇒ sufficient.</a:t>
            </a:r>
            <a:endParaRPr lang="en-IN" sz="16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1600" b="1" dirty="0"/>
              <a:t>Good-vs-poor monsoon t-test:</a:t>
            </a:r>
            <a:r>
              <a:rPr lang="en-IN" sz="1600" dirty="0"/>
              <a:t> rule-of-thumb ≥ 30 observations per group; we have 34 “good” &amp; 28 “poor”.</a:t>
            </a:r>
            <a:br>
              <a:rPr lang="en-IN" sz="1600" dirty="0"/>
            </a:br>
            <a:r>
              <a:rPr lang="en-IN" sz="1600" i="1" dirty="0"/>
              <a:t>Time-series methods rely more on </a:t>
            </a:r>
            <a:r>
              <a:rPr lang="en-IN" sz="1600" b="1" i="1" dirty="0"/>
              <a:t>rolling splits</a:t>
            </a:r>
            <a:r>
              <a:rPr lang="en-IN" sz="1600" i="1" dirty="0"/>
              <a:t> than sheer N, but we comfortably exceed minimums.</a:t>
            </a:r>
            <a:endParaRPr lang="en-I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434343"/>
                </a:solidFill>
              </a:rPr>
              <a:t>Data Description</a:t>
            </a:r>
            <a:endParaRPr sz="2250">
              <a:solidFill>
                <a:srgbClr val="434343"/>
              </a:solidFill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914400" lvl="1" indent="-3048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n" sz="1900" dirty="0"/>
              <a:t>Provide reference to the data source with URLs</a:t>
            </a:r>
            <a:endParaRPr sz="1900" dirty="0"/>
          </a:p>
          <a:p>
            <a:pPr marL="914400" lvl="1" indent="-3048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n" sz="1900" dirty="0"/>
              <a:t>Data dictionary mandatory</a:t>
            </a:r>
            <a:endParaRPr sz="1900" dirty="0"/>
          </a:p>
          <a:p>
            <a:pPr marL="914400" lvl="1" indent="-3238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LcPeriod"/>
            </a:pPr>
            <a:r>
              <a:rPr lang="en" sz="1900" dirty="0"/>
              <a:t>The dataset should be well-explained. Add screenshots, tree structure in</a:t>
            </a:r>
            <a:endParaRPr sz="1500" dirty="0">
              <a:solidFill>
                <a:srgbClr val="0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A61390-4127-D260-B3AA-0F06204E4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594397"/>
              </p:ext>
            </p:extLst>
          </p:nvPr>
        </p:nvGraphicFramePr>
        <p:xfrm>
          <a:off x="875655" y="2207259"/>
          <a:ext cx="7688700" cy="1474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9796">
                  <a:extLst>
                    <a:ext uri="{9D8B030D-6E8A-4147-A177-3AD203B41FA5}">
                      <a16:colId xmlns:a16="http://schemas.microsoft.com/office/drawing/2014/main" val="3602700301"/>
                    </a:ext>
                  </a:extLst>
                </a:gridCol>
                <a:gridCol w="3266004">
                  <a:extLst>
                    <a:ext uri="{9D8B030D-6E8A-4147-A177-3AD203B41FA5}">
                      <a16:colId xmlns:a16="http://schemas.microsoft.com/office/drawing/2014/main" val="3965449647"/>
                    </a:ext>
                  </a:extLst>
                </a:gridCol>
                <a:gridCol w="2562900">
                  <a:extLst>
                    <a:ext uri="{9D8B030D-6E8A-4147-A177-3AD203B41FA5}">
                      <a16:colId xmlns:a16="http://schemas.microsoft.com/office/drawing/2014/main" val="1974984588"/>
                    </a:ext>
                  </a:extLst>
                </a:gridCol>
              </a:tblGrid>
              <a:tr h="1865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Layer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 dirty="0">
                          <a:effectLst/>
                        </a:rPr>
                        <a:t>Source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Key Fields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91529833"/>
                  </a:ext>
                </a:extLst>
              </a:tr>
              <a:tr h="1865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Index price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NSE bhavcopy (daily) → quarterly TR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Close, splits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46442841"/>
                  </a:ext>
                </a:extLst>
              </a:tr>
              <a:tr h="354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Rainfall anomaly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IMD Southwest-Monsoon report (annual XLS)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 dirty="0">
                          <a:effectLst/>
                        </a:rPr>
                        <a:t>% vs 10-yr mean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29327042"/>
                  </a:ext>
                </a:extLst>
              </a:tr>
              <a:tr h="1865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GDP YoY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MOSPI / RBI Handbook CSV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q/q annualised %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1895068"/>
                  </a:ext>
                </a:extLst>
              </a:tr>
              <a:tr h="1865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CPI YoY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RBI time-series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monthly % (rolled to Q)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423164"/>
                  </a:ext>
                </a:extLst>
              </a:tr>
              <a:tr h="1865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PMI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IHS-Markit press releases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index (≥ 50 = expansion)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84871921"/>
                  </a:ext>
                </a:extLst>
              </a:tr>
              <a:tr h="1865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Repo-rate Δ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>
                          <a:effectLst/>
                        </a:rPr>
                        <a:t>RBI DB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kern="100" dirty="0">
                          <a:effectLst/>
                        </a:rPr>
                        <a:t>change in bps during Q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396097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8E691A-B749-E8D1-4B98-27F944879EE1}"/>
              </a:ext>
            </a:extLst>
          </p:cNvPr>
          <p:cNvSpPr txBox="1"/>
          <p:nvPr/>
        </p:nvSpPr>
        <p:spPr>
          <a:xfrm>
            <a:off x="813661" y="3881037"/>
            <a:ext cx="59126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 series merged to </a:t>
            </a: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quarter-end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stored in a single CSV (≈ 62 × 7).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 dirty="0">
                <a:solidFill>
                  <a:srgbClr val="434343"/>
                </a:solidFill>
              </a:rPr>
              <a:t>Analytic approach (Overview)</a:t>
            </a:r>
            <a:endParaRPr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2000" b="1" dirty="0"/>
              <a:t>ETL</a:t>
            </a:r>
            <a:r>
              <a:rPr lang="en-IN" sz="2000" dirty="0"/>
              <a:t> – read CSV/XLS, resample to Q, forward-fill rainfall.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000" b="1" dirty="0"/>
              <a:t>Feature set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/>
              <a:t>Lagged index return (baseline)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/>
              <a:t>Lagged GDP, CPI, PMI, repo-rate, rainfall anomaly (enriched)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000" b="1" dirty="0"/>
              <a:t>Models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b="1" dirty="0"/>
              <a:t>Baseline:</a:t>
            </a:r>
            <a:r>
              <a:rPr lang="en-IN" sz="1800" dirty="0"/>
              <a:t> </a:t>
            </a:r>
            <a:r>
              <a:rPr lang="en-IN" sz="1800" dirty="0" err="1"/>
              <a:t>ElasticNet</a:t>
            </a:r>
            <a:r>
              <a:rPr lang="en-IN" sz="1800" dirty="0"/>
              <a:t> on lag return only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b="1" dirty="0"/>
              <a:t>Enriched:</a:t>
            </a:r>
            <a:r>
              <a:rPr lang="en-IN" sz="1800" dirty="0"/>
              <a:t> </a:t>
            </a:r>
            <a:r>
              <a:rPr lang="en-IN" sz="1800" dirty="0" err="1"/>
              <a:t>LightGBM</a:t>
            </a:r>
            <a:r>
              <a:rPr lang="en-IN" sz="1800" dirty="0"/>
              <a:t> on all features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000" b="1" dirty="0"/>
              <a:t>Validation:</a:t>
            </a:r>
            <a:r>
              <a:rPr lang="en-IN" sz="2000" dirty="0"/>
              <a:t> 5-split walk-forward (train : test windows ≈ 10 : 2 Q).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000" b="1" dirty="0"/>
              <a:t>Tests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/>
              <a:t>Question 1: R², MAE comparison + SHAP bar chart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/>
              <a:t>Question 2: two-sample </a:t>
            </a:r>
            <a:r>
              <a:rPr lang="en-IN" sz="1800" i="1" dirty="0"/>
              <a:t>t</a:t>
            </a:r>
            <a:r>
              <a:rPr lang="en-IN" sz="1800" dirty="0"/>
              <a:t> &amp; KS on good vs poor monsoon returns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/>
              <a:t>Question 3: run fixed model through crisis quarters; check ΔR² / </a:t>
            </a:r>
            <a:r>
              <a:rPr lang="en-IN" sz="1800" dirty="0" err="1"/>
              <a:t>ΔSharpe</a:t>
            </a:r>
            <a:r>
              <a:rPr lang="en-IN" sz="1800" dirty="0"/>
              <a:t> &lt; 15 %.</a:t>
            </a:r>
          </a:p>
          <a:p>
            <a:pPr marL="60960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 dirty="0">
                <a:solidFill>
                  <a:srgbClr val="434343"/>
                </a:solidFill>
              </a:rPr>
              <a:t>Analytic approach (Question 1)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" sz="1700" dirty="0"/>
              <a:t>Research question 1: </a:t>
            </a:r>
            <a:r>
              <a:rPr lang="en-GB" sz="1700" dirty="0"/>
              <a:t>Do rain + macro lags beat a lag-return baseline for predicting a break-out quarter (excess return surge vs. Nifty-50)?</a:t>
            </a:r>
            <a:endParaRPr lang="en" sz="17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1600" b="1" dirty="0"/>
              <a:t>Target:</a:t>
            </a:r>
            <a:r>
              <a:rPr lang="en-IN" sz="1600" dirty="0"/>
              <a:t> next-quarter excess return (NIFTY Midcap 100 TR – NIFTY 50 TR).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1600" b="1" dirty="0"/>
              <a:t>Baseline vs Enriched:</a:t>
            </a:r>
            <a:r>
              <a:rPr lang="en-IN" sz="1600" dirty="0"/>
              <a:t> </a:t>
            </a:r>
            <a:r>
              <a:rPr lang="en-IN" sz="1600" dirty="0" err="1"/>
              <a:t>ElasticNet</a:t>
            </a:r>
            <a:r>
              <a:rPr lang="en-IN" sz="1600" dirty="0"/>
              <a:t> vs </a:t>
            </a:r>
            <a:r>
              <a:rPr lang="en-IN" sz="1600" dirty="0" err="1"/>
              <a:t>LightGBM</a:t>
            </a:r>
            <a:r>
              <a:rPr lang="en-IN" sz="1600" dirty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1600" b="1" dirty="0"/>
              <a:t>Success Rule:</a:t>
            </a:r>
            <a:r>
              <a:rPr lang="en-IN" sz="1600" dirty="0"/>
              <a:t> Enriched model raises out-of-sample R² by ≥ 0.10 </a:t>
            </a:r>
            <a:r>
              <a:rPr lang="en-IN" sz="1600" i="1" dirty="0"/>
              <a:t>and</a:t>
            </a:r>
            <a:r>
              <a:rPr lang="en-IN" sz="1600" dirty="0"/>
              <a:t> cuts MAE ≥ 10 %.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 dirty="0">
                <a:solidFill>
                  <a:srgbClr val="434343"/>
                </a:solidFill>
              </a:rPr>
              <a:t>Analytic approach (Question 2)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" dirty="0"/>
              <a:t>Research question 2: </a:t>
            </a:r>
            <a:r>
              <a:rPr lang="en-GB" dirty="0"/>
              <a:t>Do returns differ between “good rain” and “poor rain” seasons?</a:t>
            </a:r>
            <a:endParaRPr lang="en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IN" b="1" dirty="0"/>
              <a:t>Define seasons</a:t>
            </a: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900" i="1" dirty="0"/>
              <a:t>Good rain:</a:t>
            </a:r>
            <a:r>
              <a:rPr lang="en-IN" sz="1900" dirty="0"/>
              <a:t> rainfall anomaly ≥ +4 % (IMD definition “Above Normal”)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900" i="1" dirty="0"/>
              <a:t>Poor rain:</a:t>
            </a:r>
            <a:r>
              <a:rPr lang="en-IN" sz="1900" dirty="0"/>
              <a:t> ≤ –4 % (“Below Normal”)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b="1" dirty="0"/>
              <a:t>Test:</a:t>
            </a:r>
            <a:r>
              <a:rPr lang="en-IN" dirty="0"/>
              <a:t> two-sample </a:t>
            </a:r>
            <a:r>
              <a:rPr lang="en-IN" i="1" dirty="0"/>
              <a:t>t</a:t>
            </a:r>
            <a:r>
              <a:rPr lang="en-IN" dirty="0"/>
              <a:t> and KS on the distribution of same-quarter excess returns.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b="1" dirty="0"/>
              <a:t>Significance:</a:t>
            </a:r>
            <a:r>
              <a:rPr lang="en-IN" dirty="0"/>
              <a:t> |Δ mean| &gt; 0.5 σ and p &lt; 0.05 → rainfall matters.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 dirty="0">
                <a:solidFill>
                  <a:srgbClr val="434343"/>
                </a:solidFill>
              </a:rPr>
              <a:t>Analytic approach (Question 3)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" sz="1700" dirty="0"/>
              <a:t>Research question 3: </a:t>
            </a:r>
            <a:r>
              <a:rPr lang="en-GB" sz="1700" dirty="0"/>
              <a:t>Does the enriched model keep most of its skill during COVID &amp; rate-hike shocks?</a:t>
            </a:r>
            <a:endParaRPr lang="en" sz="17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1700" b="1" dirty="0"/>
              <a:t>Shock windows</a:t>
            </a:r>
            <a:endParaRPr lang="en-IN" sz="17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COVID crash: 2020 Q1–Q2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Rate hikes: 2022 Q2–2023 Q4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1700" b="1" dirty="0"/>
              <a:t>Metrics:</a:t>
            </a:r>
            <a:r>
              <a:rPr lang="en-IN" sz="1700" dirty="0"/>
              <a:t> ΔR², </a:t>
            </a:r>
            <a:r>
              <a:rPr lang="en-IN" sz="1700" dirty="0" err="1"/>
              <a:t>ΔSharpe</a:t>
            </a:r>
            <a:r>
              <a:rPr lang="en-IN" sz="1700" dirty="0"/>
              <a:t>, max drawdown vs full sample.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1700" b="1" dirty="0"/>
              <a:t>Pass mark:</a:t>
            </a:r>
            <a:r>
              <a:rPr lang="en-IN" sz="1700" dirty="0"/>
              <a:t> degradation &lt; 15 %.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1463</Words>
  <Application>Microsoft Office PowerPoint</Application>
  <PresentationFormat>On-screen Show (16:9)</PresentationFormat>
  <Paragraphs>157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Lato</vt:lpstr>
      <vt:lpstr>Aptos</vt:lpstr>
      <vt:lpstr>Times New Roman</vt:lpstr>
      <vt:lpstr>Wingdings</vt:lpstr>
      <vt:lpstr>Arial</vt:lpstr>
      <vt:lpstr>Streamline</vt:lpstr>
      <vt:lpstr>Monsoon &amp; Macro Signals to Predict Stock Break-Out </vt:lpstr>
      <vt:lpstr>Introduction</vt:lpstr>
      <vt:lpstr>Scope and objectives- Research Questions</vt:lpstr>
      <vt:lpstr>Scope and objectives (Sample size calculation) </vt:lpstr>
      <vt:lpstr>Data Description</vt:lpstr>
      <vt:lpstr>Analytic approach (Overview)</vt:lpstr>
      <vt:lpstr>Analytic approach (Question 1) </vt:lpstr>
      <vt:lpstr>Analytic approach (Question 2) </vt:lpstr>
      <vt:lpstr>Analytic approach (Question 3) </vt:lpstr>
      <vt:lpstr>Analytic approach (Question 4) </vt:lpstr>
      <vt:lpstr>Evaluation Matrix</vt:lpstr>
      <vt:lpstr>Recommendation and applications</vt:lpstr>
      <vt:lpstr>Appendix </vt:lpstr>
      <vt:lpstr>References and 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Abhilash Vikraman Panicker</cp:lastModifiedBy>
  <cp:revision>16</cp:revision>
  <dcterms:modified xsi:type="dcterms:W3CDTF">2025-07-28T21:01:49Z</dcterms:modified>
</cp:coreProperties>
</file>