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5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-78" y="-1578"/>
      </p:cViewPr>
      <p:guideLst>
        <p:guide orient="horz" pos="2128"/>
        <p:guide pos="38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gs" Target="tags/tag17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23148-59C2-4AAE-8714-B3EE4F3D9C9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B9453-3DB9-4253-8AFE-CBCC878BA4C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B9453-3DB9-4253-8AFE-CBCC878BA4C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33DCF-755D-4C09-8C77-B4C66B47F23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7519955" y="4935920"/>
            <a:ext cx="4672045" cy="19220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0" y="331882"/>
            <a:ext cx="3548773" cy="1644708"/>
          </a:xfrm>
          <a:prstGeom prst="rect">
            <a:avLst/>
          </a:prstGeom>
        </p:spPr>
      </p:pic>
    </p:spTree>
  </p:cSld>
  <p:clrMapOvr>
    <a:masterClrMapping/>
  </p:clrMapOvr>
  <p:transition spd="slow" advClick="0" advTm="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8472185" y="391652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0"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51CA3-6598-47BA-A12A-DCE305F46A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2A909-D210-4EEF-98FE-5805E34EE8D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 cstate="email"/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advClick="0" advTm="0"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microsoft.com/office/2007/relationships/hdphoto" Target="../media/image11.wdp"/><Relationship Id="rId7" Type="http://schemas.openxmlformats.org/officeDocument/2006/relationships/image" Target="../media/image10.png"/><Relationship Id="rId6" Type="http://schemas.microsoft.com/office/2007/relationships/hdphoto" Target="../media/image9.wdp"/><Relationship Id="rId5" Type="http://schemas.openxmlformats.org/officeDocument/2006/relationships/image" Target="../media/image8.png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4812777" y="3744047"/>
            <a:ext cx="7379223" cy="3035814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3291212"/>
            <a:ext cx="5129794" cy="237744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92273" y="1017268"/>
            <a:ext cx="2057404" cy="1088138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aintStrokes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6799810" y="3021458"/>
            <a:ext cx="1450417" cy="71323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00302" y="3193131"/>
            <a:ext cx="1583128" cy="74460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49195" y="2076450"/>
            <a:ext cx="712660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800">
                <a:latin typeface="楷体" charset="0"/>
                <a:ea typeface="楷体" charset="0"/>
              </a:rPr>
              <a:t>统考试卷讲评</a:t>
            </a:r>
            <a:endParaRPr lang="zh-CN" altLang="en-US" sz="8800">
              <a:latin typeface="楷体" charset="0"/>
              <a:ea typeface="楷体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" y="513715"/>
            <a:ext cx="11526520" cy="476885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chemeClr val="tx1"/>
                </a:solidFill>
                <a:latin typeface="宋体"/>
                <a:ea typeface="宋体"/>
              </a:rPr>
              <a:t>7.</a:t>
            </a:r>
            <a:r>
              <a:rPr lang="zh-CN" altLang="en-US" sz="2800" b="1">
                <a:solidFill>
                  <a:schemeClr val="tx1"/>
                </a:solidFill>
                <a:latin typeface="宋体"/>
                <a:ea typeface="宋体"/>
              </a:rPr>
              <a:t>作者写</a:t>
            </a:r>
            <a:r>
              <a:rPr lang="en-US" altLang="zh-CN" sz="2800" b="1">
                <a:solidFill>
                  <a:schemeClr val="tx1"/>
                </a:solidFill>
                <a:latin typeface="宋体"/>
                <a:ea typeface="宋体"/>
              </a:rPr>
              <a:t>1998</a:t>
            </a:r>
            <a:r>
              <a:rPr lang="zh-CN" altLang="en-US" sz="2800" b="1">
                <a:solidFill>
                  <a:schemeClr val="tx1"/>
                </a:solidFill>
                <a:latin typeface="宋体"/>
                <a:ea typeface="宋体"/>
              </a:rPr>
              <a:t>年抗洪救灾一事有何用意？请结合文本分析。（</a:t>
            </a:r>
            <a:r>
              <a:rPr lang="en-US" altLang="zh-CN" sz="2800" b="1">
                <a:solidFill>
                  <a:schemeClr val="tx1"/>
                </a:solidFill>
                <a:latin typeface="宋体"/>
                <a:ea typeface="宋体"/>
              </a:rPr>
              <a:t>4</a:t>
            </a:r>
            <a:r>
              <a:rPr lang="zh-CN" altLang="en-US" sz="2800" b="1">
                <a:solidFill>
                  <a:schemeClr val="tx1"/>
                </a:solidFill>
                <a:latin typeface="宋体"/>
                <a:ea typeface="宋体"/>
              </a:rPr>
              <a:t>分）</a:t>
            </a:r>
            <a:endParaRPr lang="zh-CN" altLang="en-US" sz="2800" b="1">
              <a:solidFill>
                <a:schemeClr val="tx1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①</a:t>
            </a:r>
            <a:r>
              <a:rPr lang="zh-CN" altLang="en-US" sz="2800" b="1">
                <a:latin typeface="宋体"/>
                <a:ea typeface="宋体"/>
              </a:rPr>
              <a:t>簰洲湾是武汉防洪的屏障，军民誓死也要守住这道屏障，赞美了他们在自然灾害面前为保卫家园</a:t>
            </a:r>
            <a:r>
              <a:rPr lang="zh-CN" altLang="en-US" sz="2800" b="1">
                <a:highlight>
                  <a:srgbClr val="FFFF00"/>
                </a:highlight>
                <a:latin typeface="宋体"/>
                <a:ea typeface="宋体"/>
              </a:rPr>
              <a:t>众志成城、英勇无畏的抗洪精神</a:t>
            </a:r>
            <a:r>
              <a:rPr lang="zh-CN" altLang="en-US" sz="2800" b="1">
                <a:latin typeface="宋体"/>
                <a:ea typeface="宋体"/>
              </a:rPr>
              <a:t>。（</a:t>
            </a:r>
            <a:r>
              <a:rPr lang="en-US" altLang="zh-CN" sz="2800" b="1">
                <a:latin typeface="宋体"/>
                <a:ea typeface="宋体"/>
              </a:rPr>
              <a:t>2</a:t>
            </a:r>
            <a:r>
              <a:rPr lang="zh-CN" altLang="en-US" sz="2800" b="1">
                <a:latin typeface="宋体"/>
                <a:ea typeface="宋体"/>
              </a:rPr>
              <a:t>分）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②</a:t>
            </a:r>
            <a:r>
              <a:rPr lang="zh-CN" altLang="en-US" sz="2800" b="1">
                <a:latin typeface="宋体"/>
                <a:ea typeface="宋体"/>
              </a:rPr>
              <a:t>为下文簰洲湾人</a:t>
            </a:r>
            <a:r>
              <a:rPr lang="zh-CN" altLang="en-US" sz="2800" b="1">
                <a:highlight>
                  <a:srgbClr val="FFFF00"/>
                </a:highlight>
                <a:latin typeface="宋体"/>
                <a:ea typeface="宋体"/>
              </a:rPr>
              <a:t>珍惜家园保护江河，建设生态家园做铺垫</a:t>
            </a:r>
            <a:r>
              <a:rPr lang="zh-CN" altLang="en-US" sz="2800" b="1">
                <a:latin typeface="宋体"/>
                <a:ea typeface="宋体"/>
              </a:rPr>
              <a:t>。（</a:t>
            </a:r>
            <a:r>
              <a:rPr lang="en-US" altLang="zh-CN" sz="2800" b="1">
                <a:latin typeface="宋体"/>
                <a:ea typeface="宋体"/>
              </a:rPr>
              <a:t>2</a:t>
            </a:r>
            <a:r>
              <a:rPr lang="zh-CN" altLang="en-US" sz="2800" b="1">
                <a:latin typeface="宋体"/>
                <a:ea typeface="宋体"/>
              </a:rPr>
              <a:t>分）</a:t>
            </a:r>
            <a:endParaRPr lang="zh-CN" altLang="en-US" sz="2800" b="1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" y="513715"/>
            <a:ext cx="11526520" cy="476885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chemeClr val="tx1"/>
                </a:solidFill>
                <a:latin typeface="宋体"/>
                <a:ea typeface="宋体"/>
              </a:rPr>
              <a:t>7.</a:t>
            </a:r>
            <a:r>
              <a:rPr lang="zh-CN" altLang="en-US" sz="2800" b="1">
                <a:solidFill>
                  <a:schemeClr val="tx1"/>
                </a:solidFill>
                <a:latin typeface="宋体"/>
                <a:ea typeface="宋体"/>
              </a:rPr>
              <a:t>作者写</a:t>
            </a:r>
            <a:r>
              <a:rPr lang="en-US" altLang="zh-CN" sz="2800" b="1">
                <a:solidFill>
                  <a:schemeClr val="tx1"/>
                </a:solidFill>
                <a:latin typeface="宋体"/>
                <a:ea typeface="宋体"/>
              </a:rPr>
              <a:t>1998</a:t>
            </a:r>
            <a:r>
              <a:rPr lang="zh-CN" altLang="en-US" sz="2800" b="1">
                <a:solidFill>
                  <a:schemeClr val="tx1"/>
                </a:solidFill>
                <a:latin typeface="宋体"/>
                <a:ea typeface="宋体"/>
              </a:rPr>
              <a:t>年抗洪救灾一事有何用意？请结合文本分析。（</a:t>
            </a:r>
            <a:r>
              <a:rPr lang="en-US" altLang="zh-CN" sz="2800" b="1">
                <a:solidFill>
                  <a:schemeClr val="tx1"/>
                </a:solidFill>
                <a:latin typeface="宋体"/>
                <a:ea typeface="宋体"/>
              </a:rPr>
              <a:t>4</a:t>
            </a:r>
            <a:r>
              <a:rPr lang="zh-CN" altLang="en-US" sz="2800" b="1">
                <a:solidFill>
                  <a:schemeClr val="tx1"/>
                </a:solidFill>
                <a:latin typeface="宋体"/>
                <a:ea typeface="宋体"/>
              </a:rPr>
              <a:t>分）</a:t>
            </a:r>
            <a:endParaRPr lang="zh-CN" altLang="en-US" sz="2800" b="1">
              <a:solidFill>
                <a:schemeClr val="tx1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【评分细则】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第</a:t>
            </a:r>
            <a:r>
              <a:rPr lang="en-US" altLang="en-US" sz="2800" b="1">
                <a:latin typeface="宋体"/>
                <a:ea typeface="宋体"/>
              </a:rPr>
              <a:t>①</a:t>
            </a:r>
            <a:r>
              <a:rPr lang="zh-CN" altLang="en-US" sz="2800" b="1">
                <a:latin typeface="宋体"/>
                <a:ea typeface="宋体"/>
              </a:rPr>
              <a:t>条，答出</a:t>
            </a:r>
            <a:r>
              <a:rPr lang="en-US" altLang="zh-CN" sz="2800" b="1">
                <a:highlight>
                  <a:srgbClr val="FFFF00"/>
                </a:highlight>
                <a:latin typeface="宋体"/>
                <a:ea typeface="宋体"/>
              </a:rPr>
              <a:t>“</a:t>
            </a:r>
            <a:r>
              <a:rPr lang="zh-CN" altLang="en-US" sz="2800" b="1">
                <a:highlight>
                  <a:srgbClr val="FFFF00"/>
                </a:highlight>
                <a:latin typeface="宋体"/>
                <a:ea typeface="宋体"/>
              </a:rPr>
              <a:t>抗洪精神</a:t>
            </a:r>
            <a:r>
              <a:rPr lang="en-US" altLang="zh-CN" sz="2800" b="1">
                <a:highlight>
                  <a:srgbClr val="FFFF00"/>
                </a:highlight>
                <a:latin typeface="宋体"/>
                <a:ea typeface="宋体"/>
              </a:rPr>
              <a:t>”</a:t>
            </a:r>
            <a:r>
              <a:rPr lang="zh-CN" altLang="en-US" sz="2800" b="1">
                <a:highlight>
                  <a:srgbClr val="FFFF00"/>
                </a:highlight>
                <a:latin typeface="宋体"/>
                <a:ea typeface="宋体"/>
              </a:rPr>
              <a:t>的内涵</a:t>
            </a:r>
            <a:r>
              <a:rPr lang="en-US" altLang="zh-CN" sz="2800" b="1">
                <a:highlight>
                  <a:srgbClr val="FFFF00"/>
                </a:highlight>
                <a:latin typeface="宋体"/>
                <a:ea typeface="宋体"/>
              </a:rPr>
              <a:t>2</a:t>
            </a:r>
            <a:r>
              <a:rPr lang="zh-CN" altLang="en-US" sz="2800" b="1">
                <a:highlight>
                  <a:srgbClr val="FFFF00"/>
                </a:highlight>
                <a:latin typeface="宋体"/>
                <a:ea typeface="宋体"/>
              </a:rPr>
              <a:t>个方面</a:t>
            </a:r>
            <a:r>
              <a:rPr lang="zh-CN" altLang="en-US" sz="2800" b="1">
                <a:latin typeface="宋体"/>
                <a:ea typeface="宋体"/>
              </a:rPr>
              <a:t>得</a:t>
            </a:r>
            <a:r>
              <a:rPr lang="en-US" altLang="zh-CN" sz="2800" b="1">
                <a:latin typeface="宋体"/>
                <a:ea typeface="宋体"/>
              </a:rPr>
              <a:t>2</a:t>
            </a:r>
            <a:r>
              <a:rPr lang="zh-CN" altLang="en-US" sz="2800" b="1">
                <a:latin typeface="宋体"/>
                <a:ea typeface="宋体"/>
              </a:rPr>
              <a:t>分，</a:t>
            </a:r>
            <a:r>
              <a:rPr lang="en-US" altLang="zh-CN" sz="2800" b="1">
                <a:latin typeface="宋体"/>
                <a:ea typeface="宋体"/>
              </a:rPr>
              <a:t>“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众志成城、同舟共济</a:t>
            </a:r>
            <a:r>
              <a:rPr lang="en-US" altLang="zh-CN" sz="2800" b="1">
                <a:latin typeface="宋体"/>
                <a:ea typeface="宋体"/>
              </a:rPr>
              <a:t>”</a:t>
            </a:r>
            <a:r>
              <a:rPr lang="zh-CN" altLang="en-US" sz="2800" b="1">
                <a:latin typeface="宋体"/>
                <a:ea typeface="宋体"/>
              </a:rPr>
              <a:t>等得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分，</a:t>
            </a:r>
            <a:r>
              <a:rPr lang="en-US" altLang="zh-CN" sz="2800" b="1">
                <a:latin typeface="宋体"/>
                <a:ea typeface="宋体"/>
              </a:rPr>
              <a:t>“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英勇无畏、舍生忘死、不怕牺牲、坚强不屈、殊死搏斗</a:t>
            </a:r>
            <a:r>
              <a:rPr lang="en-US" altLang="zh-CN" sz="2800" b="1">
                <a:latin typeface="宋体"/>
                <a:ea typeface="宋体"/>
              </a:rPr>
              <a:t>”</a:t>
            </a:r>
            <a:r>
              <a:rPr lang="zh-CN" altLang="en-US" sz="2800" b="1">
                <a:latin typeface="宋体"/>
                <a:ea typeface="宋体"/>
              </a:rPr>
              <a:t>等得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分；</a:t>
            </a:r>
            <a:r>
              <a:rPr lang="en-US" altLang="zh-CN" sz="2800" b="1">
                <a:latin typeface="宋体"/>
                <a:ea typeface="宋体"/>
              </a:rPr>
              <a:t>“</a:t>
            </a:r>
            <a:r>
              <a:rPr lang="zh-CN" altLang="en-US" sz="2800" b="1">
                <a:latin typeface="宋体"/>
                <a:ea typeface="宋体"/>
              </a:rPr>
              <a:t>军民鱼水情、勤劳朴实等</a:t>
            </a:r>
            <a:r>
              <a:rPr lang="en-US" altLang="zh-CN" sz="2800" b="1">
                <a:latin typeface="宋体"/>
                <a:ea typeface="宋体"/>
              </a:rPr>
              <a:t>”</a:t>
            </a:r>
            <a:r>
              <a:rPr lang="zh-CN" altLang="en-US" sz="2800" b="1">
                <a:latin typeface="宋体"/>
                <a:ea typeface="宋体"/>
              </a:rPr>
              <a:t>不得分，只叙述不总结</a:t>
            </a:r>
            <a:r>
              <a:rPr lang="en-US" altLang="zh-CN" sz="2800" b="1">
                <a:latin typeface="宋体"/>
                <a:ea typeface="宋体"/>
              </a:rPr>
              <a:t>“</a:t>
            </a:r>
            <a:r>
              <a:rPr lang="zh-CN" altLang="en-US" sz="2800" b="1">
                <a:latin typeface="宋体"/>
                <a:ea typeface="宋体"/>
              </a:rPr>
              <a:t>精神</a:t>
            </a:r>
            <a:r>
              <a:rPr lang="en-US" altLang="zh-CN" sz="2800" b="1">
                <a:latin typeface="宋体"/>
                <a:ea typeface="宋体"/>
              </a:rPr>
              <a:t>”</a:t>
            </a:r>
            <a:r>
              <a:rPr lang="zh-CN" altLang="en-US" sz="2800" b="1">
                <a:latin typeface="宋体"/>
                <a:ea typeface="宋体"/>
              </a:rPr>
              <a:t>均不给分。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第</a:t>
            </a:r>
            <a:r>
              <a:rPr lang="en-US" altLang="en-US" sz="2800" b="1">
                <a:latin typeface="宋体"/>
                <a:ea typeface="宋体"/>
              </a:rPr>
              <a:t>②</a:t>
            </a:r>
            <a:r>
              <a:rPr lang="zh-CN" altLang="en-US" sz="2800" b="1">
                <a:latin typeface="宋体"/>
                <a:ea typeface="宋体"/>
              </a:rPr>
              <a:t>条，只要答出</a:t>
            </a:r>
            <a:r>
              <a:rPr lang="en-US" altLang="zh-CN" sz="28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簰洲湾人珍惜家园保护江河，建设生态家园</a:t>
            </a:r>
            <a:r>
              <a:rPr lang="en-US" altLang="zh-CN" sz="2800" b="1">
                <a:solidFill>
                  <a:srgbClr val="00B050"/>
                </a:solidFill>
                <a:latin typeface="宋体"/>
                <a:ea typeface="宋体"/>
              </a:rPr>
              <a:t>”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的意思即可得</a:t>
            </a:r>
            <a:r>
              <a:rPr lang="en-US" altLang="zh-CN" sz="2800" b="1">
                <a:solidFill>
                  <a:srgbClr val="00B050"/>
                </a:solidFill>
                <a:latin typeface="宋体"/>
                <a:ea typeface="宋体"/>
              </a:rPr>
              <a:t>2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分。笼统回答不得分</a:t>
            </a:r>
            <a:r>
              <a:rPr lang="zh-CN" altLang="en-US" sz="2800" b="1">
                <a:latin typeface="宋体"/>
                <a:ea typeface="宋体"/>
              </a:rPr>
              <a:t>，比如</a:t>
            </a:r>
            <a:r>
              <a:rPr lang="en-US" altLang="zh-CN" sz="2800" b="1">
                <a:latin typeface="宋体"/>
                <a:ea typeface="宋体"/>
              </a:rPr>
              <a:t>“</a:t>
            </a:r>
            <a:r>
              <a:rPr lang="zh-CN" altLang="en-US" sz="2800" b="1">
                <a:latin typeface="宋体"/>
                <a:ea typeface="宋体"/>
              </a:rPr>
              <a:t>由洪灾引出簰州湾之后的发展，起到引出下文的作用</a:t>
            </a:r>
            <a:r>
              <a:rPr lang="en-US" altLang="zh-CN" sz="2800" b="1">
                <a:latin typeface="宋体"/>
                <a:ea typeface="宋体"/>
              </a:rPr>
              <a:t>”</a:t>
            </a:r>
            <a:r>
              <a:rPr lang="zh-CN" altLang="en-US" sz="2800" b="1">
                <a:latin typeface="宋体"/>
                <a:ea typeface="宋体"/>
              </a:rPr>
              <a:t>的</a:t>
            </a:r>
            <a:r>
              <a:rPr lang="en-US" altLang="zh-CN" sz="2800" b="1">
                <a:latin typeface="宋体"/>
                <a:ea typeface="宋体"/>
              </a:rPr>
              <a:t>0</a:t>
            </a:r>
            <a:r>
              <a:rPr lang="zh-CN" altLang="en-US" sz="2800" b="1">
                <a:latin typeface="宋体"/>
                <a:ea typeface="宋体"/>
              </a:rPr>
              <a:t>分。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latin typeface="宋体"/>
                <a:ea typeface="宋体"/>
              </a:rPr>
              <a:t>2.</a:t>
            </a:r>
            <a:r>
              <a:rPr lang="zh-CN" altLang="en-US" sz="2800" b="1">
                <a:latin typeface="宋体"/>
                <a:ea typeface="宋体"/>
              </a:rPr>
              <a:t>卷面普遍差，乱涂乱划严重。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latin typeface="宋体"/>
                <a:ea typeface="宋体"/>
              </a:rPr>
              <a:t>3.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乱用概念，</a:t>
            </a:r>
            <a:r>
              <a:rPr lang="zh-CN" altLang="en-US" sz="2800" b="1">
                <a:latin typeface="宋体"/>
                <a:ea typeface="宋体"/>
              </a:rPr>
              <a:t>穿靴戴帽。插叙、丰富了文章内容、使情节跌宕起伏、一波三折、推动情节发展、使文章生动形象、承上启下、吸引读者阅读兴趣等等。</a:t>
            </a:r>
            <a:endParaRPr lang="zh-CN" altLang="en-US" sz="2800" b="1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" y="513715"/>
            <a:ext cx="11526520" cy="476885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latin typeface="宋体"/>
                <a:ea typeface="宋体"/>
              </a:rPr>
              <a:t>8.</a:t>
            </a:r>
            <a:r>
              <a:rPr lang="zh-CN" altLang="en-US" sz="2800" b="1">
                <a:latin typeface="宋体"/>
                <a:ea typeface="宋体"/>
              </a:rPr>
              <a:t>风物志是对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某地进行多方面介绍</a:t>
            </a:r>
            <a:r>
              <a:rPr lang="zh-CN" altLang="en-US" sz="2800" b="1">
                <a:latin typeface="宋体"/>
                <a:ea typeface="宋体"/>
              </a:rPr>
              <a:t>的文章，调查小组要为簰洲湾写一篇风物志，请结合文本列出提纲（</a:t>
            </a:r>
            <a:r>
              <a:rPr lang="en-US" altLang="zh-CN" sz="2800" b="1">
                <a:latin typeface="宋体"/>
                <a:ea typeface="宋体"/>
              </a:rPr>
              <a:t>6</a:t>
            </a:r>
            <a:r>
              <a:rPr lang="zh-CN" altLang="en-US" sz="2800" b="1">
                <a:latin typeface="宋体"/>
                <a:ea typeface="宋体"/>
              </a:rPr>
              <a:t>分）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①</a:t>
            </a:r>
            <a:r>
              <a:rPr lang="zh-CN" altLang="en-US" sz="2800" b="1">
                <a:latin typeface="宋体"/>
                <a:ea typeface="宋体"/>
                <a:sym typeface="+mn-ea"/>
              </a:rPr>
              <a:t>簰</a:t>
            </a:r>
            <a:r>
              <a:rPr lang="zh-CN" altLang="en-US" sz="2800" b="1">
                <a:latin typeface="宋体"/>
                <a:ea typeface="宋体"/>
              </a:rPr>
              <a:t>洲湾有重要的</a:t>
            </a:r>
            <a:r>
              <a:rPr lang="zh-CN" altLang="en-US" sz="2800" b="1">
                <a:latin typeface="宋体"/>
                <a:ea typeface="宋体"/>
              </a:rPr>
              <a:t>地理位置，是天然屏障、华中重镇。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②</a:t>
            </a:r>
            <a:r>
              <a:rPr lang="zh-CN" altLang="en-US" sz="2800" b="1">
                <a:latin typeface="宋体"/>
                <a:ea typeface="宋体"/>
              </a:rPr>
              <a:t>有优美的风景，江面广阔，水流平缓，波光荡漾。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③</a:t>
            </a:r>
            <a:r>
              <a:rPr lang="zh-CN" altLang="en-US" sz="2800" b="1">
                <a:latin typeface="宋体"/>
                <a:ea typeface="宋体"/>
              </a:rPr>
              <a:t>有悠久的历史，从唐代开始开垦，至今有一千多年的历史。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④</a:t>
            </a:r>
            <a:r>
              <a:rPr lang="zh-CN" altLang="en-US" sz="2800" b="1">
                <a:latin typeface="宋体"/>
                <a:ea typeface="宋体"/>
              </a:rPr>
              <a:t>有丰富的物产、和谐的生态。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⑤</a:t>
            </a:r>
            <a:r>
              <a:rPr lang="zh-CN" altLang="en-US" sz="2800" b="1">
                <a:latin typeface="宋体"/>
                <a:ea typeface="宋体"/>
              </a:rPr>
              <a:t>人民有崭新的生活面貌，村民搬进新居，借助科技力量发展生态农业。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（每条</a:t>
            </a:r>
            <a:r>
              <a:rPr lang="en-US" altLang="zh-CN" sz="2800" b="1">
                <a:latin typeface="宋体"/>
                <a:ea typeface="宋体"/>
              </a:rPr>
              <a:t>2</a:t>
            </a:r>
            <a:r>
              <a:rPr lang="zh-CN" altLang="en-US" sz="2800" b="1">
                <a:latin typeface="宋体"/>
                <a:ea typeface="宋体"/>
              </a:rPr>
              <a:t>分，任选</a:t>
            </a:r>
            <a:r>
              <a:rPr lang="en-US" altLang="zh-CN" sz="2800" b="1">
                <a:latin typeface="宋体"/>
                <a:ea typeface="宋体"/>
              </a:rPr>
              <a:t>3</a:t>
            </a:r>
            <a:r>
              <a:rPr lang="zh-CN" altLang="en-US" sz="2800" b="1">
                <a:latin typeface="宋体"/>
                <a:ea typeface="宋体"/>
              </a:rPr>
              <a:t>条作答，意思答对即可。如有其他见解，言之成理，可酌情给</a:t>
            </a:r>
            <a:endParaRPr lang="zh-CN" altLang="en-US" sz="2800" b="1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324485"/>
            <a:ext cx="11526520" cy="476885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latin typeface="宋体"/>
                <a:ea typeface="宋体"/>
              </a:rPr>
              <a:t>【评分细则】</a:t>
            </a:r>
            <a:endParaRPr lang="zh-CN" altLang="en-US" sz="24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宋体"/>
                <a:ea typeface="宋体"/>
              </a:rPr>
              <a:t>①</a:t>
            </a:r>
            <a:r>
              <a:rPr lang="zh-CN" altLang="en-US" sz="2400" b="1">
                <a:latin typeface="宋体"/>
                <a:ea typeface="宋体"/>
              </a:rPr>
              <a:t>簰洲湾有重要的地理位置，是天然屏障。</a:t>
            </a:r>
            <a:r>
              <a:rPr lang="en-US" altLang="zh-CN" sz="2400" b="1">
                <a:latin typeface="宋体"/>
                <a:ea typeface="宋体"/>
              </a:rPr>
              <a:t>2</a:t>
            </a:r>
            <a:r>
              <a:rPr lang="zh-CN" altLang="en-US" sz="2400" b="1">
                <a:latin typeface="宋体"/>
                <a:ea typeface="宋体"/>
              </a:rPr>
              <a:t>分。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地理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”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概括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分，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天然屏障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”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结合文本分析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分</a:t>
            </a:r>
            <a:endParaRPr lang="zh-CN" altLang="en-US" sz="2400" b="1">
              <a:solidFill>
                <a:srgbClr val="00B050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宋体"/>
                <a:ea typeface="宋体"/>
              </a:rPr>
              <a:t>②</a:t>
            </a:r>
            <a:r>
              <a:rPr lang="zh-CN" altLang="en-US" sz="2400" b="1">
                <a:latin typeface="宋体"/>
                <a:ea typeface="宋体"/>
              </a:rPr>
              <a:t>有优美的风景，江面广阔，水流平缓，波光荡漾。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风景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”1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分，结合文本分析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分</a:t>
            </a:r>
            <a:r>
              <a:rPr lang="zh-CN" altLang="en-US" sz="2400" b="1">
                <a:latin typeface="宋体"/>
                <a:ea typeface="宋体"/>
              </a:rPr>
              <a:t>。</a:t>
            </a:r>
            <a:endParaRPr lang="zh-CN" altLang="en-US" sz="24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宋体"/>
                <a:ea typeface="宋体"/>
              </a:rPr>
              <a:t>③</a:t>
            </a:r>
            <a:r>
              <a:rPr lang="zh-CN" altLang="en-US" sz="2400" b="1">
                <a:latin typeface="宋体"/>
                <a:ea typeface="宋体"/>
              </a:rPr>
              <a:t>有悠久的历史，从唐代开始开垦，至今有一千多年的历史。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历史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”1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分，结合文本分析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分。</a:t>
            </a:r>
            <a:endParaRPr lang="zh-CN" altLang="en-US" sz="2400" b="1">
              <a:solidFill>
                <a:srgbClr val="00B050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宋体"/>
                <a:ea typeface="宋体"/>
              </a:rPr>
              <a:t>④</a:t>
            </a:r>
            <a:r>
              <a:rPr lang="zh-CN" altLang="en-US" sz="2400" b="1">
                <a:latin typeface="宋体"/>
                <a:ea typeface="宋体"/>
              </a:rPr>
              <a:t>有丰富的物产、和谐的生态。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物产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”“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水生动物资源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”1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分，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生态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”1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分。只说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鱼类很多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”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不给分，不符合题干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列出提纲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”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的要求。</a:t>
            </a:r>
            <a:endParaRPr lang="zh-CN" altLang="en-US" sz="2400" b="1">
              <a:solidFill>
                <a:srgbClr val="00B050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latin typeface="宋体"/>
                <a:ea typeface="宋体"/>
              </a:rPr>
              <a:t>⑤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人民有崭新的生活面貌（风貌），村民搬进新居（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分），借助科技力量发展生态农业（</a:t>
            </a:r>
            <a:r>
              <a:rPr lang="en-US" altLang="zh-CN" sz="2400" b="1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2400" b="1">
                <a:solidFill>
                  <a:srgbClr val="00B050"/>
                </a:solidFill>
                <a:latin typeface="宋体"/>
                <a:ea typeface="宋体"/>
              </a:rPr>
              <a:t>分）。</a:t>
            </a:r>
            <a:endParaRPr lang="zh-CN" altLang="en-US" sz="24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latin typeface="宋体"/>
                <a:ea typeface="宋体"/>
              </a:rPr>
              <a:t>补充：学生答</a:t>
            </a:r>
            <a:r>
              <a:rPr lang="en-US" altLang="zh-CN" sz="2400" b="1">
                <a:solidFill>
                  <a:srgbClr val="0070C0"/>
                </a:solidFill>
                <a:latin typeface="宋体"/>
                <a:ea typeface="宋体"/>
              </a:rPr>
              <a:t>“40</a:t>
            </a:r>
            <a:r>
              <a:rPr lang="zh-CN" altLang="en-US" sz="2400" b="1">
                <a:solidFill>
                  <a:srgbClr val="0070C0"/>
                </a:solidFill>
                <a:latin typeface="宋体"/>
                <a:ea typeface="宋体"/>
              </a:rPr>
              <a:t>年前后簰洲湾生活巨变（变化）</a:t>
            </a:r>
            <a:r>
              <a:rPr lang="en-US" altLang="zh-CN" sz="2400" b="1">
                <a:solidFill>
                  <a:srgbClr val="0070C0"/>
                </a:solidFill>
                <a:latin typeface="宋体"/>
                <a:ea typeface="宋体"/>
              </a:rPr>
              <a:t>”</a:t>
            </a:r>
            <a:r>
              <a:rPr lang="zh-CN" altLang="en-US" sz="2400" b="1">
                <a:solidFill>
                  <a:srgbClr val="0070C0"/>
                </a:solidFill>
                <a:latin typeface="宋体"/>
                <a:ea typeface="宋体"/>
              </a:rPr>
              <a:t>给</a:t>
            </a:r>
            <a:r>
              <a:rPr lang="en-US" altLang="zh-CN" sz="2400" b="1">
                <a:solidFill>
                  <a:srgbClr val="0070C0"/>
                </a:solidFill>
                <a:latin typeface="宋体"/>
                <a:ea typeface="宋体"/>
              </a:rPr>
              <a:t>1</a:t>
            </a:r>
            <a:r>
              <a:rPr lang="zh-CN" altLang="en-US" sz="2400" b="1">
                <a:solidFill>
                  <a:srgbClr val="0070C0"/>
                </a:solidFill>
                <a:latin typeface="宋体"/>
                <a:ea typeface="宋体"/>
              </a:rPr>
              <a:t>分；答</a:t>
            </a:r>
            <a:r>
              <a:rPr lang="en-US" altLang="zh-CN" sz="2400" b="1">
                <a:solidFill>
                  <a:srgbClr val="0070C0"/>
                </a:solidFill>
                <a:latin typeface="宋体"/>
                <a:ea typeface="宋体"/>
              </a:rPr>
              <a:t>1998</a:t>
            </a:r>
            <a:r>
              <a:rPr lang="zh-CN" altLang="en-US" sz="2400" b="1">
                <a:solidFill>
                  <a:srgbClr val="0070C0"/>
                </a:solidFill>
                <a:latin typeface="宋体"/>
                <a:ea typeface="宋体"/>
              </a:rPr>
              <a:t>年的历史故事和人物不给分；</a:t>
            </a:r>
            <a:r>
              <a:rPr lang="zh-CN" altLang="en-US" sz="2400" b="1">
                <a:latin typeface="宋体"/>
                <a:ea typeface="宋体"/>
              </a:rPr>
              <a:t>簰洲人保护环境、珍惜家园、保护江河，生态意识强（有</a:t>
            </a:r>
            <a:r>
              <a:rPr lang="en-US" altLang="zh-CN" sz="2400" b="1">
                <a:latin typeface="宋体"/>
                <a:ea typeface="宋体"/>
              </a:rPr>
              <a:t>“</a:t>
            </a:r>
            <a:r>
              <a:rPr lang="zh-CN" altLang="en-US" sz="2400" b="1">
                <a:latin typeface="宋体"/>
                <a:ea typeface="宋体"/>
              </a:rPr>
              <a:t>生态</a:t>
            </a:r>
            <a:r>
              <a:rPr lang="en-US" altLang="zh-CN" sz="2400" b="1">
                <a:latin typeface="宋体"/>
                <a:ea typeface="宋体"/>
              </a:rPr>
              <a:t>”</a:t>
            </a:r>
            <a:r>
              <a:rPr lang="zh-CN" altLang="en-US" sz="2400" b="1">
                <a:latin typeface="宋体"/>
                <a:ea typeface="宋体"/>
              </a:rPr>
              <a:t>这个关键词，适当结合文本分析，即</a:t>
            </a:r>
            <a:r>
              <a:rPr lang="en-US" altLang="zh-CN" sz="2400" b="1">
                <a:latin typeface="宋体"/>
                <a:ea typeface="宋体"/>
              </a:rPr>
              <a:t>2</a:t>
            </a:r>
            <a:r>
              <a:rPr lang="zh-CN" altLang="en-US" sz="2400" b="1">
                <a:latin typeface="宋体"/>
                <a:ea typeface="宋体"/>
              </a:rPr>
              <a:t>分）。给</a:t>
            </a:r>
            <a:r>
              <a:rPr lang="en-US" altLang="zh-CN" sz="2400" b="1">
                <a:latin typeface="宋体"/>
                <a:ea typeface="宋体"/>
              </a:rPr>
              <a:t>2</a:t>
            </a:r>
            <a:r>
              <a:rPr lang="zh-CN" altLang="en-US" sz="2400" b="1">
                <a:latin typeface="宋体"/>
                <a:ea typeface="宋体"/>
              </a:rPr>
              <a:t>分</a:t>
            </a:r>
            <a:endParaRPr lang="zh-CN" altLang="en-US" sz="24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latin typeface="宋体"/>
                <a:ea typeface="宋体"/>
              </a:rPr>
              <a:t>特殊情况处理：地理、风景、历史、生态这些词都有，但是没有结合文本内容，答案略显单薄，酌情扣</a:t>
            </a:r>
            <a:r>
              <a:rPr lang="en-US" altLang="zh-CN" sz="2400" b="1">
                <a:latin typeface="宋体"/>
                <a:ea typeface="宋体"/>
              </a:rPr>
              <a:t>1</a:t>
            </a:r>
            <a:r>
              <a:rPr lang="zh-CN" altLang="en-US" sz="2400" b="1">
                <a:latin typeface="宋体"/>
                <a:ea typeface="宋体"/>
              </a:rPr>
              <a:t>分。</a:t>
            </a:r>
            <a:endParaRPr lang="zh-CN" altLang="en-US" sz="2400" b="1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324485"/>
            <a:ext cx="11526520" cy="476885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/>
                <a:ea typeface="宋体"/>
              </a:rPr>
              <a:t>3.</a:t>
            </a:r>
            <a:r>
              <a:rPr lang="zh-CN" altLang="en-US" sz="2400" b="1">
                <a:latin typeface="宋体"/>
                <a:ea typeface="宋体"/>
              </a:rPr>
              <a:t>记者是如何做到在访谈中引发对话并将话题引向深入的？请结合材料简要分析。（</a:t>
            </a:r>
            <a:r>
              <a:rPr lang="en-US" altLang="zh-CN" sz="2400" b="1">
                <a:latin typeface="宋体"/>
                <a:ea typeface="宋体"/>
              </a:rPr>
              <a:t>4</a:t>
            </a:r>
            <a:r>
              <a:rPr lang="zh-CN" altLang="en-US" sz="2400" b="1">
                <a:latin typeface="宋体"/>
                <a:ea typeface="宋体"/>
              </a:rPr>
              <a:t>分）</a:t>
            </a:r>
            <a:endParaRPr lang="zh-CN" altLang="en-US" sz="24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要点</a:t>
            </a:r>
            <a:r>
              <a:rPr lang="en-US" altLang="en-US" sz="2800" b="1">
                <a:latin typeface="宋体"/>
                <a:ea typeface="宋体"/>
              </a:rPr>
              <a:t>①</a:t>
            </a:r>
            <a:r>
              <a:rPr lang="zh-CN" altLang="en-US" sz="2800" b="1">
                <a:latin typeface="宋体"/>
                <a:ea typeface="宋体"/>
              </a:rPr>
              <a:t>，以下表述皆为</a:t>
            </a:r>
            <a:r>
              <a:rPr lang="en-US" altLang="zh-CN" sz="2800" b="1">
                <a:latin typeface="宋体"/>
                <a:ea typeface="宋体"/>
              </a:rPr>
              <a:t>2</a:t>
            </a:r>
            <a:r>
              <a:rPr lang="zh-CN" altLang="en-US" sz="2800" b="1">
                <a:latin typeface="宋体"/>
                <a:ea typeface="宋体"/>
              </a:rPr>
              <a:t>分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（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）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有比较充分的准备</a:t>
            </a:r>
            <a:r>
              <a:rPr lang="zh-CN" altLang="en-US" sz="2800" b="1">
                <a:latin typeface="宋体"/>
                <a:ea typeface="宋体"/>
              </a:rPr>
              <a:t>（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分），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以访谈对象关注并经历的事实引出话题并发问</a:t>
            </a:r>
            <a:r>
              <a:rPr lang="zh-CN" altLang="en-US" sz="2800" b="1">
                <a:latin typeface="宋体"/>
                <a:ea typeface="宋体"/>
              </a:rPr>
              <a:t>。（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分）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（</a:t>
            </a:r>
            <a:r>
              <a:rPr lang="en-US" altLang="zh-CN" sz="2800" b="1">
                <a:latin typeface="宋体"/>
                <a:ea typeface="宋体"/>
              </a:rPr>
              <a:t>2）</a:t>
            </a:r>
            <a:r>
              <a:rPr lang="en-US" altLang="zh-CN" sz="2800" b="1">
                <a:solidFill>
                  <a:srgbClr val="00B050"/>
                </a:solidFill>
                <a:latin typeface="宋体"/>
                <a:ea typeface="宋体"/>
              </a:rPr>
              <a:t>从被访谈者的预告片宣传成功入手或者通过预告片成功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的</a:t>
            </a:r>
            <a:r>
              <a:rPr lang="en-US" altLang="zh-CN" sz="2800" b="1">
                <a:solidFill>
                  <a:srgbClr val="00B050"/>
                </a:solidFill>
                <a:latin typeface="宋体"/>
                <a:ea typeface="宋体"/>
              </a:rPr>
              <a:t>具体事例（近期社会热点）或者从团队内部情况询问，</a:t>
            </a:r>
            <a:r>
              <a:rPr lang="zh-CN" altLang="en-US" sz="2800" b="1">
                <a:latin typeface="宋体"/>
                <a:ea typeface="宋体"/>
              </a:rPr>
              <a:t>（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分）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引出访谈话题，使访谈者心情放松，或者营造了轻松的聊天氛围或者拉近与访谈者得距离</a:t>
            </a:r>
            <a:r>
              <a:rPr lang="zh-CN" altLang="en-US" sz="2800" b="1">
                <a:latin typeface="宋体"/>
                <a:ea typeface="宋体"/>
              </a:rPr>
              <a:t>。（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分）</a:t>
            </a:r>
            <a:endParaRPr lang="zh-CN" altLang="en-US" sz="2800" b="1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324485"/>
            <a:ext cx="11526520" cy="476885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/>
                <a:ea typeface="宋体"/>
              </a:rPr>
              <a:t>3.</a:t>
            </a:r>
            <a:r>
              <a:rPr lang="zh-CN" altLang="en-US" sz="2400" b="1">
                <a:latin typeface="宋体"/>
                <a:ea typeface="宋体"/>
              </a:rPr>
              <a:t>记者是如何做到在访谈中引发对话并将话题引向深入的？请结合材料简要分析。（</a:t>
            </a:r>
            <a:r>
              <a:rPr lang="en-US" altLang="zh-CN" sz="2400" b="1">
                <a:latin typeface="宋体"/>
                <a:ea typeface="宋体"/>
              </a:rPr>
              <a:t>4</a:t>
            </a:r>
            <a:r>
              <a:rPr lang="zh-CN" altLang="en-US" sz="2400" b="1">
                <a:latin typeface="宋体"/>
                <a:ea typeface="宋体"/>
              </a:rPr>
              <a:t>分）</a:t>
            </a:r>
            <a:endParaRPr lang="zh-CN" altLang="en-US" sz="24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要点</a:t>
            </a:r>
            <a:r>
              <a:rPr lang="en-US" altLang="en-US" sz="2800" b="1">
                <a:latin typeface="宋体"/>
                <a:ea typeface="宋体"/>
              </a:rPr>
              <a:t>②</a:t>
            </a:r>
            <a:r>
              <a:rPr lang="zh-CN" altLang="en-US" sz="2800" b="1">
                <a:latin typeface="宋体"/>
                <a:ea typeface="宋体"/>
              </a:rPr>
              <a:t>，以下表述皆为</a:t>
            </a:r>
            <a:r>
              <a:rPr lang="en-US" altLang="zh-CN" sz="2800" b="1">
                <a:latin typeface="宋体"/>
                <a:ea typeface="宋体"/>
              </a:rPr>
              <a:t>2</a:t>
            </a:r>
            <a:r>
              <a:rPr lang="zh-CN" altLang="en-US" sz="2800" b="1">
                <a:latin typeface="宋体"/>
                <a:ea typeface="宋体"/>
              </a:rPr>
              <a:t>分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（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）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重视对方的观点</a:t>
            </a:r>
            <a:r>
              <a:rPr lang="zh-CN" altLang="en-US" sz="2800" b="1">
                <a:latin typeface="宋体"/>
                <a:ea typeface="宋体"/>
              </a:rPr>
              <a:t>或者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根据采访者的回答</a:t>
            </a:r>
            <a:r>
              <a:rPr lang="zh-CN" altLang="en-US" sz="2800" b="1">
                <a:latin typeface="宋体"/>
                <a:ea typeface="宋体"/>
              </a:rPr>
              <a:t>或者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顺应被采访人的思路或者根据冯骥的回答等类似意思，</a:t>
            </a:r>
            <a:r>
              <a:rPr lang="zh-CN" altLang="en-US" sz="2800" b="1">
                <a:latin typeface="宋体"/>
                <a:ea typeface="宋体"/>
              </a:rPr>
              <a:t>（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分）（以上答出一条即得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分）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当冯骥说到团队之前的状态不平静后，记者紧接着询问现在有没有恢复平静，进行追问。</a:t>
            </a:r>
            <a:r>
              <a:rPr lang="zh-CN" altLang="en-US" sz="2800" b="1">
                <a:latin typeface="宋体"/>
                <a:ea typeface="宋体"/>
              </a:rPr>
              <a:t>（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分）（举例对即可）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（</a:t>
            </a:r>
            <a:r>
              <a:rPr lang="en-US" altLang="zh-CN" sz="2800" b="1">
                <a:latin typeface="宋体"/>
                <a:ea typeface="宋体"/>
              </a:rPr>
              <a:t>2</a:t>
            </a:r>
            <a:r>
              <a:rPr lang="zh-CN" altLang="en-US" sz="2800" b="1">
                <a:latin typeface="宋体"/>
                <a:ea typeface="宋体"/>
              </a:rPr>
              <a:t>）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采用追问的方式（</a:t>
            </a:r>
            <a:r>
              <a:rPr lang="en-US" altLang="zh-CN" sz="2800" b="1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分），在访谈对象回答的基础上继续发问将话题引向深入</a:t>
            </a:r>
            <a:r>
              <a:rPr lang="zh-CN" altLang="en-US" sz="2800" b="1">
                <a:latin typeface="宋体"/>
                <a:ea typeface="宋体"/>
              </a:rPr>
              <a:t>（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分）</a:t>
            </a:r>
            <a:endParaRPr lang="zh-CN" altLang="en-US" sz="2800" b="1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324485"/>
            <a:ext cx="11526520" cy="476885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latin typeface="宋体"/>
                <a:ea typeface="宋体"/>
              </a:rPr>
              <a:t>3.</a:t>
            </a:r>
            <a:r>
              <a:rPr lang="zh-CN" altLang="en-US" sz="2400" b="1">
                <a:latin typeface="宋体"/>
                <a:ea typeface="宋体"/>
              </a:rPr>
              <a:t>记者是如何做到在访谈中引发对话并将话题引向深入的？请结合材料简要分析。（</a:t>
            </a:r>
            <a:r>
              <a:rPr lang="en-US" altLang="zh-CN" sz="2400" b="1">
                <a:latin typeface="宋体"/>
                <a:ea typeface="宋体"/>
              </a:rPr>
              <a:t>4</a:t>
            </a:r>
            <a:r>
              <a:rPr lang="zh-CN" altLang="en-US" sz="2400" b="1">
                <a:latin typeface="宋体"/>
                <a:ea typeface="宋体"/>
              </a:rPr>
              <a:t>分）</a:t>
            </a:r>
            <a:endParaRPr lang="zh-CN" altLang="en-US" sz="24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要点</a:t>
            </a:r>
            <a:r>
              <a:rPr lang="en-US" altLang="en-US" sz="2800" b="1">
                <a:latin typeface="宋体"/>
                <a:ea typeface="宋体"/>
              </a:rPr>
              <a:t>④</a:t>
            </a:r>
            <a:r>
              <a:rPr lang="zh-CN" altLang="en-US" sz="2800" b="1">
                <a:latin typeface="宋体"/>
                <a:ea typeface="宋体"/>
              </a:rPr>
              <a:t>，以下表述皆为</a:t>
            </a:r>
            <a:r>
              <a:rPr lang="en-US" altLang="zh-CN" sz="2800" b="1">
                <a:latin typeface="宋体"/>
                <a:ea typeface="宋体"/>
              </a:rPr>
              <a:t>2</a:t>
            </a:r>
            <a:r>
              <a:rPr lang="zh-CN" altLang="en-US" sz="2800" b="1">
                <a:latin typeface="宋体"/>
                <a:ea typeface="宋体"/>
              </a:rPr>
              <a:t>分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④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适时补充提问方向，运用追问的提问技巧或者采用延伸的提问技巧（二选一即可，</a:t>
            </a:r>
            <a:r>
              <a:rPr lang="en-US" altLang="zh-CN" sz="2800" b="1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分）：最后针对传统文化的方向进行询问，拓宽了访谈的范围，升华的访谈的主题。</a:t>
            </a:r>
            <a:r>
              <a:rPr lang="zh-CN" altLang="en-US" sz="2800" b="1">
                <a:latin typeface="宋体"/>
                <a:ea typeface="宋体"/>
              </a:rPr>
              <a:t>（意思对即可，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分）</a:t>
            </a:r>
            <a:endParaRPr lang="zh-CN" altLang="en-US" sz="2800" b="1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0" y="-324485"/>
            <a:ext cx="11526520" cy="476885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latin typeface="宋体"/>
                <a:ea typeface="宋体"/>
              </a:rPr>
              <a:t>4.</a:t>
            </a:r>
            <a:r>
              <a:rPr lang="zh-CN" altLang="en-US" sz="2800" b="1">
                <a:latin typeface="宋体"/>
                <a:ea typeface="宋体"/>
              </a:rPr>
              <a:t>在刚结束的机器人大赛中，你所在的社团取得全国第一名的好成绩，即将代表中国参加世界级比赛，引起社会广泛关注。作为项目负责人，你可以向冯骥学习哪些经验</a:t>
            </a:r>
            <a:r>
              <a:rPr lang="en-US" altLang="zh-CN" sz="2800" b="1">
                <a:latin typeface="宋体"/>
                <a:ea typeface="宋体"/>
              </a:rPr>
              <a:t>?</a:t>
            </a:r>
            <a:r>
              <a:rPr lang="zh-CN" altLang="en-US" sz="2800" b="1">
                <a:latin typeface="宋体"/>
                <a:ea typeface="宋体"/>
              </a:rPr>
              <a:t>请结合文本作答。</a:t>
            </a:r>
            <a:r>
              <a:rPr lang="en-US" altLang="zh-CN" sz="2800" b="1">
                <a:latin typeface="宋体"/>
                <a:ea typeface="宋体"/>
              </a:rPr>
              <a:t>(6</a:t>
            </a:r>
            <a:r>
              <a:rPr lang="zh-CN" altLang="en-US" sz="2800" b="1">
                <a:latin typeface="宋体"/>
                <a:ea typeface="宋体"/>
              </a:rPr>
              <a:t>分</a:t>
            </a:r>
            <a:r>
              <a:rPr lang="en-US" altLang="zh-CN" sz="2800" b="1">
                <a:latin typeface="宋体"/>
                <a:ea typeface="宋体"/>
              </a:rPr>
              <a:t>)</a:t>
            </a:r>
            <a:endParaRPr lang="en-US" altLang="zh-CN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答案：</a:t>
            </a:r>
            <a:r>
              <a:rPr lang="en-US" altLang="en-US" sz="2800" b="1">
                <a:latin typeface="宋体"/>
                <a:ea typeface="宋体"/>
              </a:rPr>
              <a:t>①</a:t>
            </a:r>
            <a:r>
              <a:rPr lang="zh-CN" altLang="en-US" sz="2800" b="1">
                <a:latin typeface="宋体"/>
                <a:ea typeface="宋体"/>
              </a:rPr>
              <a:t>内部要冷一冷，屏蔽一下外面的声音。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②</a:t>
            </a:r>
            <a:r>
              <a:rPr lang="zh-CN" altLang="en-US" sz="2800" b="1">
                <a:latin typeface="宋体"/>
                <a:ea typeface="宋体"/>
              </a:rPr>
              <a:t>认识到声誉是一把双刃剑，超高的期待会伴随着超高的要求。</a:t>
            </a:r>
            <a:r>
              <a:rPr lang="en-US" altLang="en-US" sz="2800" b="1">
                <a:latin typeface="宋体"/>
                <a:ea typeface="宋体"/>
              </a:rPr>
              <a:t>③</a:t>
            </a:r>
            <a:r>
              <a:rPr lang="zh-CN" altLang="en-US" sz="2800" b="1">
                <a:latin typeface="宋体"/>
                <a:ea typeface="宋体"/>
              </a:rPr>
              <a:t>面对巨大的成功心态不要失衡，要保持</a:t>
            </a:r>
            <a:r>
              <a:rPr lang="en-US" altLang="zh-CN" sz="2800" b="1">
                <a:latin typeface="宋体"/>
                <a:ea typeface="宋体"/>
              </a:rPr>
              <a:t>“</a:t>
            </a:r>
            <a:r>
              <a:rPr lang="zh-CN" altLang="en-US" sz="2800" b="1">
                <a:latin typeface="宋体"/>
                <a:ea typeface="宋体"/>
              </a:rPr>
              <a:t>平常心</a:t>
            </a:r>
            <a:r>
              <a:rPr lang="en-US" altLang="zh-CN" sz="2800" b="1">
                <a:latin typeface="宋体"/>
                <a:ea typeface="宋体"/>
              </a:rPr>
              <a:t>”</a:t>
            </a:r>
            <a:r>
              <a:rPr lang="zh-CN" altLang="en-US" sz="2800" b="1">
                <a:latin typeface="宋体"/>
                <a:ea typeface="宋体"/>
              </a:rPr>
              <a:t>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④</a:t>
            </a:r>
            <a:r>
              <a:rPr lang="zh-CN" altLang="en-US" sz="2800" b="1">
                <a:latin typeface="宋体"/>
                <a:ea typeface="宋体"/>
              </a:rPr>
              <a:t>加强团队建设，要拥有艰苦奋斗、自力更生、坚韧强大的团队精神。</a:t>
            </a:r>
            <a:r>
              <a:rPr lang="en-US" altLang="en-US" sz="2800" b="1">
                <a:latin typeface="宋体"/>
                <a:ea typeface="宋体"/>
              </a:rPr>
              <a:t>⑤</a:t>
            </a:r>
            <a:r>
              <a:rPr lang="zh-CN" altLang="en-US" sz="2800" b="1">
                <a:latin typeface="宋体"/>
                <a:ea typeface="宋体"/>
              </a:rPr>
              <a:t>用辨证、发展的眼光看问题，从短期和长期等不同角度分析得失利弊。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rgbClr val="00B050"/>
                </a:solidFill>
                <a:latin typeface="宋体"/>
                <a:ea typeface="宋体"/>
              </a:rPr>
              <a:t>(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任选</a:t>
            </a:r>
            <a:r>
              <a:rPr lang="en-US" altLang="zh-CN" sz="2800" b="1">
                <a:solidFill>
                  <a:srgbClr val="00B050"/>
                </a:solidFill>
                <a:latin typeface="宋体"/>
                <a:ea typeface="宋体"/>
              </a:rPr>
              <a:t>3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条作答，意思答对即可。如有其他见解，言之成理，可酌情给分。</a:t>
            </a:r>
            <a:r>
              <a:rPr lang="en-US" altLang="zh-CN" sz="2800" b="1">
                <a:solidFill>
                  <a:srgbClr val="00B050"/>
                </a:solidFill>
                <a:latin typeface="宋体"/>
                <a:ea typeface="宋体"/>
              </a:rPr>
              <a:t>)</a:t>
            </a:r>
            <a:endParaRPr lang="en-US" altLang="zh-CN" sz="2800" b="1">
              <a:solidFill>
                <a:srgbClr val="00B050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评分参考：</a:t>
            </a:r>
            <a:endParaRPr lang="zh-CN" altLang="en-US" sz="2800" b="1">
              <a:solidFill>
                <a:srgbClr val="00B050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每条</a:t>
            </a:r>
            <a:r>
              <a:rPr lang="en-US" altLang="zh-CN" sz="2800" b="1">
                <a:latin typeface="宋体"/>
                <a:ea typeface="宋体"/>
              </a:rPr>
              <a:t>2</a:t>
            </a:r>
            <a:r>
              <a:rPr lang="zh-CN" altLang="en-US" sz="2800" b="1">
                <a:latin typeface="宋体"/>
                <a:ea typeface="宋体"/>
              </a:rPr>
              <a:t>分，任意</a:t>
            </a:r>
            <a:r>
              <a:rPr lang="en-US" altLang="zh-CN" sz="2800" b="1">
                <a:latin typeface="宋体"/>
                <a:ea typeface="宋体"/>
              </a:rPr>
              <a:t>3</a:t>
            </a:r>
            <a:r>
              <a:rPr lang="zh-CN" altLang="en-US" sz="2800" b="1">
                <a:latin typeface="宋体"/>
                <a:ea typeface="宋体"/>
              </a:rPr>
              <a:t>条即可。即使用文本原句，意思对也可。</a:t>
            </a:r>
            <a:endParaRPr lang="zh-CN" altLang="en-US" sz="2800" b="1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8140" y="628650"/>
            <a:ext cx="11423015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latin typeface="Calibri"/>
                <a:ea typeface="宋体"/>
              </a:rPr>
              <a:t>20. </a:t>
            </a:r>
            <a:r>
              <a:rPr lang="zh-CN" altLang="en-US" sz="2800" b="1">
                <a:highlight>
                  <a:srgbClr val="FFFF00"/>
                </a:highlight>
                <a:latin typeface="Calibri"/>
                <a:ea typeface="宋体"/>
              </a:rPr>
              <a:t>赏析</a:t>
            </a:r>
            <a:r>
              <a:rPr lang="zh-CN" altLang="en-US" sz="2800" b="1">
                <a:latin typeface="Calibri"/>
                <a:ea typeface="宋体"/>
              </a:rPr>
              <a:t>文中</a:t>
            </a:r>
            <a:r>
              <a:rPr lang="zh-CN" altLang="en-US" sz="2800" b="1">
                <a:highlight>
                  <a:srgbClr val="FFFF00"/>
                </a:highlight>
                <a:latin typeface="Calibri"/>
                <a:ea typeface="宋体"/>
              </a:rPr>
              <a:t>“酱”</a:t>
            </a:r>
            <a:r>
              <a:rPr lang="zh-CN" altLang="en-US" sz="2800" b="1">
                <a:latin typeface="Calibri"/>
                <a:ea typeface="宋体"/>
              </a:rPr>
              <a:t>字使用的艺术，写一则语言札记，不超过</a:t>
            </a:r>
            <a:r>
              <a:rPr lang="en-US" altLang="zh-CN" sz="2800" b="1">
                <a:latin typeface="Calibri"/>
                <a:ea typeface="Calibri"/>
              </a:rPr>
              <a:t>70</a:t>
            </a:r>
            <a:r>
              <a:rPr lang="zh-CN" altLang="en-US" sz="2800" b="1">
                <a:latin typeface="Calibri"/>
                <a:ea typeface="宋体"/>
              </a:rPr>
              <a:t>字。（</a:t>
            </a:r>
            <a:r>
              <a:rPr lang="en-US" altLang="zh-CN" sz="2800" b="1">
                <a:latin typeface="Calibri"/>
                <a:ea typeface="Calibri"/>
              </a:rPr>
              <a:t>4</a:t>
            </a:r>
            <a:r>
              <a:rPr lang="zh-CN" altLang="en-US" sz="2800" b="1">
                <a:latin typeface="Calibri"/>
                <a:ea typeface="宋体"/>
              </a:rPr>
              <a:t>分）</a:t>
            </a:r>
            <a:endParaRPr lang="zh-CN" altLang="en-US" sz="2800" b="1">
              <a:latin typeface="Calibri"/>
              <a:ea typeface="宋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070" y="1581785"/>
            <a:ext cx="10698480" cy="40309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FF0000"/>
                </a:solidFill>
                <a:latin typeface="Calibri"/>
                <a:ea typeface="宋体"/>
              </a:rPr>
              <a:t>参考答案：</a:t>
            </a:r>
            <a:endParaRPr lang="zh-CN" altLang="en-US" sz="3200" b="1">
              <a:solidFill>
                <a:srgbClr val="FF0000"/>
              </a:solidFill>
              <a:latin typeface="Calibri"/>
              <a:ea typeface="宋体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Times New Roman" panose="02020503050405090304"/>
                <a:ea typeface="宋体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酱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503050405090304"/>
                <a:ea typeface="宋体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字，在这里活用为动词，是北京话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503050405090304"/>
                <a:ea typeface="宋体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掺和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503050405090304"/>
                <a:ea typeface="宋体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的意思，鲜明地表达出了高老夫子对女学堂学生行为的厌恶与排斥，极具画面感，富有表现力。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（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）用法和意思（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2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分）：</a:t>
            </a:r>
            <a:endParaRPr lang="zh-CN" altLang="en-US" sz="3200" b="1">
              <a:solidFill>
                <a:srgbClr val="00B050"/>
              </a:solidFill>
              <a:latin typeface="宋体"/>
              <a:ea typeface="宋体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答出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动词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”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或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口语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”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、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方言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”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得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分，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答出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掺和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”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得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分；</a:t>
            </a:r>
            <a:endParaRPr lang="zh-CN" altLang="en-US" sz="3200" b="1">
              <a:solidFill>
                <a:srgbClr val="00B050"/>
              </a:solidFill>
              <a:latin typeface="宋体"/>
              <a:ea typeface="宋体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以上两点都答出得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8140" y="628650"/>
            <a:ext cx="11423015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latin typeface="Calibri"/>
                <a:ea typeface="宋体"/>
              </a:rPr>
              <a:t>20. </a:t>
            </a:r>
            <a:r>
              <a:rPr lang="zh-CN" altLang="en-US" sz="2800" b="1">
                <a:highlight>
                  <a:srgbClr val="FFFF00"/>
                </a:highlight>
                <a:latin typeface="Calibri"/>
                <a:ea typeface="宋体"/>
              </a:rPr>
              <a:t>赏析</a:t>
            </a:r>
            <a:r>
              <a:rPr lang="zh-CN" altLang="en-US" sz="2800" b="1">
                <a:latin typeface="Calibri"/>
                <a:ea typeface="宋体"/>
              </a:rPr>
              <a:t>文中</a:t>
            </a:r>
            <a:r>
              <a:rPr lang="zh-CN" altLang="en-US" sz="2800" b="1">
                <a:highlight>
                  <a:srgbClr val="FFFF00"/>
                </a:highlight>
                <a:latin typeface="Calibri"/>
                <a:ea typeface="宋体"/>
              </a:rPr>
              <a:t>“酱”</a:t>
            </a:r>
            <a:r>
              <a:rPr lang="zh-CN" altLang="en-US" sz="2800" b="1">
                <a:latin typeface="Calibri"/>
                <a:ea typeface="宋体"/>
              </a:rPr>
              <a:t>字使用的艺术，写一则语言札记，不超过</a:t>
            </a:r>
            <a:r>
              <a:rPr lang="en-US" altLang="zh-CN" sz="2800" b="1">
                <a:latin typeface="Calibri"/>
                <a:ea typeface="Calibri"/>
              </a:rPr>
              <a:t>70</a:t>
            </a:r>
            <a:r>
              <a:rPr lang="zh-CN" altLang="en-US" sz="2800" b="1">
                <a:latin typeface="Calibri"/>
                <a:ea typeface="宋体"/>
              </a:rPr>
              <a:t>字。（</a:t>
            </a:r>
            <a:r>
              <a:rPr lang="en-US" altLang="zh-CN" sz="2800" b="1">
                <a:latin typeface="Calibri"/>
                <a:ea typeface="Calibri"/>
              </a:rPr>
              <a:t>4</a:t>
            </a:r>
            <a:r>
              <a:rPr lang="zh-CN" altLang="en-US" sz="2800" b="1">
                <a:latin typeface="Calibri"/>
                <a:ea typeface="宋体"/>
              </a:rPr>
              <a:t>分）</a:t>
            </a:r>
            <a:endParaRPr lang="zh-CN" altLang="en-US" sz="2800" b="1">
              <a:latin typeface="Calibri"/>
              <a:ea typeface="宋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070" y="1355725"/>
            <a:ext cx="10698480" cy="5015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）赏析角度（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分）：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宋体"/>
                <a:ea typeface="宋体"/>
              </a:rPr>
              <a:t>①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感情效果，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如答案中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鲜明地表达出了高老夫子对女学堂学生行为的厌恶与排斥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或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看不起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等，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分；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宋体"/>
                <a:ea typeface="宋体"/>
              </a:rPr>
              <a:t>②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形式效果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，如答案中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极具画面感，富有表现力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或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平常又独到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或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新颖巧妙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或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减少了用字，使语言简洁凝练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等，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宋体"/>
                <a:ea typeface="宋体"/>
              </a:rPr>
              <a:t>③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或者语料第</a:t>
            </a: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2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段中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作者使用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‘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酱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’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字写出了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‘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未经人道语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’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，来自长期的观察、思索、捉摸，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以上三点，答出</a:t>
            </a:r>
            <a:r>
              <a:rPr lang="en-US" altLang="en-US" sz="3200" b="1">
                <a:solidFill>
                  <a:srgbClr val="000000"/>
                </a:solidFill>
                <a:latin typeface="宋体"/>
                <a:ea typeface="宋体"/>
              </a:rPr>
              <a:t>①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得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分，答出</a:t>
            </a:r>
            <a:r>
              <a:rPr lang="en-US" altLang="en-US" sz="3200" b="1">
                <a:solidFill>
                  <a:srgbClr val="000000"/>
                </a:solidFill>
                <a:latin typeface="宋体"/>
                <a:ea typeface="宋体"/>
              </a:rPr>
              <a:t>②③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中任一条得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分，答出</a:t>
            </a:r>
            <a:r>
              <a:rPr lang="en-US" altLang="en-US" sz="3200" b="1">
                <a:solidFill>
                  <a:srgbClr val="000000"/>
                </a:solidFill>
                <a:latin typeface="宋体"/>
                <a:ea typeface="宋体"/>
              </a:rPr>
              <a:t>①②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或</a:t>
            </a:r>
            <a:r>
              <a:rPr lang="en-US" altLang="en-US" sz="3200" b="1">
                <a:solidFill>
                  <a:srgbClr val="000000"/>
                </a:solidFill>
                <a:latin typeface="宋体"/>
                <a:ea typeface="宋体"/>
              </a:rPr>
              <a:t>①③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两点可得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8140" y="628650"/>
            <a:ext cx="11423015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latin typeface="Calibri"/>
                <a:ea typeface="宋体"/>
              </a:rPr>
              <a:t>21.</a:t>
            </a:r>
            <a:r>
              <a:rPr lang="zh-CN" altLang="en-US" sz="2800" b="1">
                <a:latin typeface="Calibri"/>
                <a:ea typeface="宋体"/>
              </a:rPr>
              <a:t>请在文中横线处补写恰当的语句，使整段文字语意完整连贯，内容贴切，逻辑严密，每处不超过</a:t>
            </a:r>
            <a:r>
              <a:rPr lang="en-US" altLang="zh-CN" sz="2800" b="1">
                <a:highlight>
                  <a:srgbClr val="FFFF00"/>
                </a:highlight>
                <a:latin typeface="Calibri"/>
                <a:ea typeface="宋体"/>
              </a:rPr>
              <a:t>15</a:t>
            </a:r>
            <a:r>
              <a:rPr lang="zh-CN" altLang="en-US" sz="2800" b="1">
                <a:highlight>
                  <a:srgbClr val="FFFF00"/>
                </a:highlight>
                <a:latin typeface="Calibri"/>
                <a:ea typeface="宋体"/>
              </a:rPr>
              <a:t>个字</a:t>
            </a:r>
            <a:r>
              <a:rPr lang="zh-CN" altLang="en-US" sz="2800" b="1">
                <a:latin typeface="Calibri"/>
                <a:ea typeface="宋体"/>
              </a:rPr>
              <a:t>。（</a:t>
            </a:r>
            <a:r>
              <a:rPr lang="en-US" altLang="zh-CN" sz="2800" b="1">
                <a:latin typeface="Calibri"/>
                <a:ea typeface="宋体"/>
              </a:rPr>
              <a:t>6</a:t>
            </a:r>
            <a:r>
              <a:rPr lang="zh-CN" altLang="en-US" sz="2800" b="1">
                <a:latin typeface="Calibri"/>
                <a:ea typeface="宋体"/>
              </a:rPr>
              <a:t>分）</a:t>
            </a:r>
            <a:endParaRPr lang="zh-CN" altLang="en-US" sz="2800" b="1">
              <a:latin typeface="Calibri"/>
              <a:ea typeface="宋体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0070" y="2513965"/>
            <a:ext cx="1069848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参考答案：</a:t>
            </a:r>
            <a:endParaRPr lang="zh-CN" altLang="en-US" sz="3200" b="1">
              <a:solidFill>
                <a:srgbClr val="00B050"/>
              </a:solidFill>
              <a:latin typeface="宋体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  <a:latin typeface="宋体"/>
                <a:ea typeface="宋体"/>
              </a:rPr>
              <a:t>①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“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庄重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”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不仅写出了树的神态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 </a:t>
            </a:r>
            <a:r>
              <a:rPr lang="en-US" altLang="en-US" sz="3200" b="1">
                <a:solidFill>
                  <a:srgbClr val="000000"/>
                </a:solidFill>
                <a:latin typeface="宋体"/>
                <a:ea typeface="宋体"/>
              </a:rPr>
              <a:t>②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都不是稀奇古怪的语言</a:t>
            </a:r>
            <a:r>
              <a:rPr lang="en-US" altLang="en-US" sz="3200" b="1">
                <a:solidFill>
                  <a:srgbClr val="000000"/>
                </a:solidFill>
                <a:latin typeface="宋体"/>
                <a:ea typeface="宋体"/>
              </a:rPr>
              <a:t>③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只是在平常语中注入新意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26390" y="512445"/>
            <a:ext cx="10698480" cy="50158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B050"/>
                </a:solidFill>
                <a:latin typeface="宋体"/>
                <a:ea typeface="宋体"/>
              </a:rPr>
              <a:t>18</a:t>
            </a:r>
            <a:r>
              <a:rPr lang="zh-CN" altLang="en-US" sz="3200" b="1">
                <a:solidFill>
                  <a:srgbClr val="00B050"/>
                </a:solidFill>
                <a:latin typeface="宋体"/>
                <a:ea typeface="宋体"/>
              </a:rPr>
              <a:t>题评分标准</a:t>
            </a:r>
            <a:endParaRPr lang="zh-CN" altLang="en-US" sz="3200" b="1">
              <a:solidFill>
                <a:srgbClr val="00B050"/>
              </a:solidFill>
              <a:latin typeface="宋体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成语填空，每空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分，满分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分。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甲处：</a:t>
            </a:r>
            <a:r>
              <a:rPr lang="zh-CN" altLang="en-US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罪魁祸首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（或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   </a:t>
            </a:r>
            <a:r>
              <a:rPr lang="zh-CN" altLang="en-US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元凶首恶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等，如有其他成语，合乎语境，也可得分）。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乙处：</a:t>
            </a:r>
            <a:r>
              <a:rPr lang="zh-CN" altLang="en-US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出人意料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（或：</a:t>
            </a:r>
            <a:r>
              <a:rPr lang="zh-CN" altLang="en-US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出乎意料</a:t>
            </a:r>
            <a:r>
              <a:rPr lang="en-US" altLang="zh-CN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  </a:t>
            </a:r>
            <a:r>
              <a:rPr lang="zh-CN" altLang="en-US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匪夷所思</a:t>
            </a:r>
            <a:r>
              <a:rPr lang="en-US" altLang="zh-CN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  </a:t>
            </a:r>
            <a:r>
              <a:rPr lang="zh-CN" altLang="en-US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不可思议</a:t>
            </a:r>
            <a:r>
              <a:rPr lang="en-US" altLang="zh-CN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   </a:t>
            </a:r>
            <a:r>
              <a:rPr lang="zh-CN" altLang="en-US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意想不到</a:t>
            </a:r>
            <a:r>
              <a:rPr lang="en-US" altLang="zh-CN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  </a:t>
            </a:r>
            <a:r>
              <a:rPr lang="zh-CN" altLang="en-US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难以置信</a:t>
            </a:r>
            <a:r>
              <a:rPr lang="en-US" altLang="zh-CN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  </a:t>
            </a:r>
            <a:r>
              <a:rPr lang="zh-CN" altLang="en-US" sz="3200" b="1">
                <a:solidFill>
                  <a:srgbClr val="000000"/>
                </a:solidFill>
                <a:highlight>
                  <a:srgbClr val="FFFF00"/>
                </a:highlight>
                <a:latin typeface="宋体"/>
                <a:ea typeface="宋体"/>
              </a:rPr>
              <a:t>不可置信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  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等，如有其他成语，合乎语境，也可得分）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  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特别说明（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）不是成语不得分；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（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2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）成语中有错别字扣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分。</a:t>
            </a:r>
            <a:endParaRPr lang="zh-CN" altLang="en-US" sz="3200" b="1">
              <a:solidFill>
                <a:srgbClr val="000000"/>
              </a:solidFill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28625" y="-212725"/>
            <a:ext cx="11334750" cy="32054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endParaRPr lang="en-US" altLang="zh-CN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楷体" charset="0"/>
                <a:ea typeface="楷体" charset="0"/>
              </a:rPr>
              <a:t>赠隐者</a:t>
            </a:r>
            <a:endParaRPr lang="zh-CN" altLang="en-US" sz="3200" b="1">
              <a:solidFill>
                <a:srgbClr val="000000"/>
              </a:solidFill>
              <a:latin typeface="楷体" charset="0"/>
              <a:ea typeface="楷体" charset="0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楷体" charset="0"/>
                <a:ea typeface="楷体" charset="0"/>
              </a:rPr>
              <a:t>尽室居幽谷，乱山为四邻。雾深知有术，窗静似无人。</a:t>
            </a:r>
            <a:endParaRPr lang="zh-CN" altLang="en-US" sz="3200" b="1">
              <a:solidFill>
                <a:srgbClr val="000000"/>
              </a:solidFill>
              <a:latin typeface="楷体" charset="0"/>
              <a:ea typeface="楷体" charset="0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>
                <a:solidFill>
                  <a:srgbClr val="000000"/>
                </a:solidFill>
                <a:latin typeface="楷体" charset="0"/>
                <a:ea typeface="楷体" charset="0"/>
              </a:rPr>
              <a:t>鹤语松上月，花明云里春。生涯更何许，尊酒与垂纶。</a:t>
            </a:r>
            <a:endParaRPr lang="zh-CN" altLang="en-US" sz="3200" b="1">
              <a:solidFill>
                <a:srgbClr val="000000"/>
              </a:solidFill>
              <a:latin typeface="楷体" charset="0"/>
              <a:ea typeface="楷体" charset="0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endParaRPr lang="zh-CN" altLang="en-US" sz="3200" b="1">
              <a:solidFill>
                <a:srgbClr val="000000"/>
              </a:solidFill>
              <a:latin typeface="楷体" charset="0"/>
              <a:ea typeface="楷体" charset="0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15.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诗歌是从哪些方面塑造隐者形象的，请结合全诗简要分析。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(6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分</a:t>
            </a: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)</a:t>
            </a:r>
            <a:endParaRPr lang="en-US" altLang="zh-CN" sz="3200" b="1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080" y="3429000"/>
            <a:ext cx="11526520" cy="2451735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宋体"/>
                <a:ea typeface="宋体"/>
              </a:rPr>
              <a:t>①</a:t>
            </a:r>
            <a:r>
              <a:rPr lang="zh-CN" altLang="en-US" sz="2800">
                <a:latin typeface="宋体"/>
                <a:ea typeface="宋体"/>
              </a:rPr>
              <a:t>通过对</a:t>
            </a:r>
            <a:r>
              <a:rPr lang="zh-CN" altLang="en-US" sz="2800">
                <a:solidFill>
                  <a:srgbClr val="00B050"/>
                </a:solidFill>
                <a:latin typeface="宋体"/>
                <a:ea typeface="宋体"/>
              </a:rPr>
              <a:t>“幽谷”“乱山”等清幽、僻远的生活环境的描写</a:t>
            </a:r>
            <a:r>
              <a:rPr lang="zh-CN" altLang="en-US" sz="2800">
                <a:latin typeface="宋体"/>
                <a:ea typeface="宋体"/>
              </a:rPr>
              <a:t>（</a:t>
            </a:r>
            <a:r>
              <a:rPr lang="en-US" altLang="zh-CN" sz="2800">
                <a:latin typeface="宋体"/>
                <a:ea typeface="宋体"/>
              </a:rPr>
              <a:t>1</a:t>
            </a:r>
            <a:r>
              <a:rPr lang="zh-CN" altLang="en-US" sz="2800">
                <a:latin typeface="宋体"/>
                <a:ea typeface="宋体"/>
              </a:rPr>
              <a:t>分），来</a:t>
            </a:r>
            <a:r>
              <a:rPr lang="zh-CN" altLang="en-US" sz="2800">
                <a:solidFill>
                  <a:srgbClr val="00B050"/>
                </a:solidFill>
                <a:latin typeface="宋体"/>
                <a:ea typeface="宋体"/>
              </a:rPr>
              <a:t>展现隐者远离俗世的特点</a:t>
            </a:r>
            <a:r>
              <a:rPr lang="zh-CN" altLang="en-US" sz="2800">
                <a:latin typeface="宋体"/>
                <a:ea typeface="宋体"/>
              </a:rPr>
              <a:t>（</a:t>
            </a:r>
            <a:r>
              <a:rPr lang="en-US" altLang="zh-CN" sz="2800">
                <a:latin typeface="宋体"/>
                <a:ea typeface="宋体"/>
              </a:rPr>
              <a:t>1</a:t>
            </a:r>
            <a:r>
              <a:rPr lang="zh-CN" altLang="en-US" sz="2800">
                <a:latin typeface="宋体"/>
                <a:ea typeface="宋体"/>
              </a:rPr>
              <a:t>分）。</a:t>
            </a:r>
            <a:endParaRPr lang="zh-CN" altLang="en-US" sz="2800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宋体"/>
                <a:ea typeface="宋体"/>
              </a:rPr>
              <a:t>②</a:t>
            </a:r>
            <a:r>
              <a:rPr lang="zh-CN" altLang="en-US" sz="2800">
                <a:latin typeface="宋体"/>
                <a:ea typeface="宋体"/>
              </a:rPr>
              <a:t>通过</a:t>
            </a:r>
            <a:r>
              <a:rPr lang="zh-CN" altLang="en-US" sz="2800">
                <a:solidFill>
                  <a:srgbClr val="00B050"/>
                </a:solidFill>
                <a:latin typeface="宋体"/>
                <a:ea typeface="宋体"/>
              </a:rPr>
              <a:t>“鹤”“松”等意象（</a:t>
            </a:r>
            <a:r>
              <a:rPr lang="en-US" altLang="zh-CN" sz="2800">
                <a:solidFill>
                  <a:srgbClr val="00B050"/>
                </a:solidFill>
                <a:latin typeface="宋体"/>
                <a:ea typeface="宋体"/>
              </a:rPr>
              <a:t>1</a:t>
            </a:r>
            <a:r>
              <a:rPr lang="zh-CN" altLang="en-US" sz="2800">
                <a:solidFill>
                  <a:srgbClr val="00B050"/>
                </a:solidFill>
                <a:latin typeface="宋体"/>
                <a:ea typeface="宋体"/>
              </a:rPr>
              <a:t>分）展现了隐者志趣高雅、品性高洁</a:t>
            </a:r>
            <a:r>
              <a:rPr lang="zh-CN" altLang="en-US" sz="2800">
                <a:latin typeface="宋体"/>
                <a:ea typeface="宋体"/>
              </a:rPr>
              <a:t>（</a:t>
            </a:r>
            <a:r>
              <a:rPr lang="en-US" altLang="zh-CN" sz="2800">
                <a:latin typeface="宋体"/>
                <a:ea typeface="宋体"/>
              </a:rPr>
              <a:t>1</a:t>
            </a:r>
            <a:r>
              <a:rPr lang="zh-CN" altLang="en-US" sz="2800">
                <a:latin typeface="宋体"/>
                <a:ea typeface="宋体"/>
              </a:rPr>
              <a:t>分）</a:t>
            </a:r>
            <a:r>
              <a:rPr lang="en-US" altLang="zh-CN" sz="2800">
                <a:latin typeface="宋体"/>
                <a:ea typeface="宋体"/>
              </a:rPr>
              <a:t>。</a:t>
            </a:r>
            <a:endParaRPr lang="en-US" altLang="zh-CN" sz="2800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>
                <a:latin typeface="宋体"/>
                <a:ea typeface="宋体"/>
              </a:rPr>
              <a:t>③</a:t>
            </a:r>
            <a:r>
              <a:rPr lang="zh-CN" altLang="en-US" sz="2800">
                <a:latin typeface="宋体"/>
                <a:ea typeface="宋体"/>
              </a:rPr>
              <a:t>通过</a:t>
            </a:r>
            <a:r>
              <a:rPr lang="zh-CN" altLang="en-US" sz="2800">
                <a:solidFill>
                  <a:srgbClr val="00B050"/>
                </a:solidFill>
                <a:latin typeface="宋体"/>
                <a:ea typeface="宋体"/>
              </a:rPr>
              <a:t>饮酒、垂钓等日常生活</a:t>
            </a:r>
            <a:r>
              <a:rPr lang="zh-CN" altLang="en-US" sz="2800">
                <a:latin typeface="宋体"/>
                <a:ea typeface="宋体"/>
              </a:rPr>
              <a:t>（</a:t>
            </a:r>
            <a:r>
              <a:rPr lang="en-US" altLang="zh-CN" sz="2800">
                <a:latin typeface="宋体"/>
                <a:ea typeface="宋体"/>
              </a:rPr>
              <a:t>1</a:t>
            </a:r>
            <a:r>
              <a:rPr lang="zh-CN" altLang="en-US" sz="2800">
                <a:latin typeface="宋体"/>
                <a:ea typeface="宋体"/>
              </a:rPr>
              <a:t>分）展现了</a:t>
            </a:r>
            <a:r>
              <a:rPr lang="zh-CN" altLang="en-US" sz="2800">
                <a:solidFill>
                  <a:srgbClr val="00B050"/>
                </a:solidFill>
                <a:latin typeface="宋体"/>
                <a:ea typeface="宋体"/>
              </a:rPr>
              <a:t>隐者的闲适自足</a:t>
            </a:r>
            <a:r>
              <a:rPr lang="zh-CN" altLang="en-US" sz="2800">
                <a:latin typeface="宋体"/>
                <a:ea typeface="宋体"/>
              </a:rPr>
              <a:t>（</a:t>
            </a:r>
            <a:r>
              <a:rPr lang="en-US" altLang="zh-CN" sz="2800">
                <a:latin typeface="宋体"/>
                <a:ea typeface="宋体"/>
              </a:rPr>
              <a:t>1</a:t>
            </a:r>
            <a:r>
              <a:rPr lang="zh-CN" altLang="en-US" sz="2800">
                <a:latin typeface="宋体"/>
                <a:ea typeface="宋体"/>
              </a:rPr>
              <a:t>分）</a:t>
            </a:r>
            <a:r>
              <a:rPr lang="zh-CN" altLang="en-US" sz="1600">
                <a:latin typeface="宋体"/>
                <a:ea typeface="宋体"/>
              </a:rPr>
              <a:t>。</a:t>
            </a:r>
            <a:endParaRPr lang="zh-CN" altLang="en-US" sz="1600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37490" y="223520"/>
            <a:ext cx="11525885" cy="32054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endParaRPr lang="en-US" altLang="zh-CN" sz="3200" b="1">
              <a:solidFill>
                <a:srgbClr val="000000"/>
              </a:solidFill>
              <a:latin typeface="宋体"/>
              <a:ea typeface="宋体"/>
            </a:endParaRPr>
          </a:p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宋体"/>
                <a:ea typeface="宋体"/>
              </a:rPr>
              <a:t>12.(1)</a:t>
            </a:r>
            <a:r>
              <a:rPr lang="zh-CN" altLang="en-US" sz="3200" b="1">
                <a:solidFill>
                  <a:srgbClr val="000000"/>
                </a:solidFill>
                <a:latin typeface="宋体"/>
                <a:ea typeface="宋体"/>
              </a:rPr>
              <a:t>臣为王虑，莫若善楚，秦、楚合而为一以临韩，韩必敛手。</a:t>
            </a:r>
            <a:endParaRPr lang="en-US" altLang="zh-CN" sz="3200" b="1">
              <a:solidFill>
                <a:srgbClr val="000000"/>
              </a:solidFill>
              <a:latin typeface="宋体"/>
              <a:ea typeface="宋体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6080" y="1711960"/>
            <a:ext cx="11526520" cy="476885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【参考答案】</a:t>
            </a:r>
            <a:r>
              <a:rPr lang="zh-CN" altLang="en-US" sz="2800" b="1">
                <a:latin typeface="宋体"/>
                <a:ea typeface="宋体"/>
              </a:rPr>
              <a:t>我替大王考虑，不如与楚国交好。秦楚两国联合成为一个整体，来进逼韩国，韩国一定会收手（不敢妄为）。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【评分标准】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①</a:t>
            </a:r>
            <a:r>
              <a:rPr lang="en-US" altLang="zh-CN" sz="2800" b="1">
                <a:latin typeface="宋体"/>
                <a:ea typeface="宋体"/>
              </a:rPr>
              <a:t>“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善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”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译为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“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与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…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交好、结交、善待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”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等，可得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分</a:t>
            </a:r>
            <a:r>
              <a:rPr lang="zh-CN" altLang="en-US" sz="2800" b="1">
                <a:latin typeface="宋体"/>
                <a:ea typeface="宋体"/>
              </a:rPr>
              <a:t>；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②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“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临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”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译为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“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进逼、攻打、胁制、对抗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”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等，都可得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1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分，译为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“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面对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”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不得分；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③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“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敛手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”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译为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“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收手、收敛、不敢妄为、罢休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”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等</a:t>
            </a:r>
            <a:r>
              <a:rPr lang="zh-CN" altLang="en-US" sz="2800" b="1">
                <a:latin typeface="宋体"/>
                <a:ea typeface="宋体"/>
              </a:rPr>
              <a:t>，都可得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分；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④</a:t>
            </a:r>
            <a:r>
              <a:rPr lang="zh-CN" altLang="en-US" sz="2800" b="1">
                <a:latin typeface="宋体"/>
                <a:ea typeface="宋体"/>
              </a:rPr>
              <a:t>句意通顺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分。</a:t>
            </a:r>
            <a:endParaRPr lang="zh-CN" altLang="en-US" sz="2800" b="1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" y="513715"/>
            <a:ext cx="11526520" cy="476885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latin typeface="宋体"/>
                <a:ea typeface="宋体"/>
              </a:rPr>
              <a:t>12</a:t>
            </a:r>
            <a:r>
              <a:rPr lang="zh-CN" altLang="en-US" sz="2800" b="1">
                <a:latin typeface="宋体"/>
                <a:ea typeface="宋体"/>
              </a:rPr>
              <a:t>、</a:t>
            </a:r>
            <a:r>
              <a:rPr lang="en-US" altLang="zh-CN" sz="2800" b="1">
                <a:latin typeface="宋体"/>
                <a:ea typeface="宋体"/>
              </a:rPr>
              <a:t>(2)</a:t>
            </a:r>
            <a:r>
              <a:rPr lang="zh-CN" altLang="en-US" sz="2800" b="1">
                <a:latin typeface="宋体"/>
                <a:ea typeface="宋体"/>
              </a:rPr>
              <a:t>况吾与子渔樵于江渚之上，侣鱼虾而友麋鹿，驾一叶之扁舟，举匏樽以相属。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【参考答案】</a:t>
            </a:r>
            <a:r>
              <a:rPr lang="zh-CN" altLang="en-US" sz="2800" b="1">
                <a:latin typeface="宋体"/>
                <a:ea typeface="宋体"/>
              </a:rPr>
              <a:t>何况我同你在江边捕鱼打柴，以鱼虾为伴，以麋鹿为友，驾着一叶孤舟，举杯互相劝酒。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【评分细则】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70C0"/>
                </a:solidFill>
                <a:latin typeface="宋体"/>
                <a:ea typeface="宋体"/>
              </a:rPr>
              <a:t>①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渔樵，打鱼砍柴；</a:t>
            </a:r>
            <a:endParaRPr lang="zh-CN" altLang="en-US" sz="2800" b="1">
              <a:solidFill>
                <a:srgbClr val="0070C0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70C0"/>
                </a:solidFill>
                <a:latin typeface="宋体"/>
                <a:ea typeface="宋体"/>
              </a:rPr>
              <a:t>②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侣、友，以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……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为伴侣，以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……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为朋友（或者翻译成把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……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当做）；</a:t>
            </a:r>
            <a:endParaRPr lang="zh-CN" altLang="en-US" sz="2800" b="1">
              <a:solidFill>
                <a:srgbClr val="0070C0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70C0"/>
                </a:solidFill>
                <a:latin typeface="宋体"/>
                <a:ea typeface="宋体"/>
              </a:rPr>
              <a:t>③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匏樽，用葫芦做成的酒器，翻译成酒器、酒杯都可</a:t>
            </a:r>
            <a:r>
              <a:rPr lang="en-US" altLang="zh-CN" sz="2800" b="1">
                <a:solidFill>
                  <a:srgbClr val="0070C0"/>
                </a:solidFill>
                <a:latin typeface="宋体"/>
                <a:ea typeface="宋体"/>
              </a:rPr>
              <a:t>;</a:t>
            </a:r>
            <a:endParaRPr lang="en-US" altLang="zh-CN" sz="2800" b="1">
              <a:solidFill>
                <a:srgbClr val="0070C0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70C0"/>
                </a:solidFill>
                <a:latin typeface="宋体"/>
                <a:ea typeface="宋体"/>
              </a:rPr>
              <a:t>④</a:t>
            </a:r>
            <a:r>
              <a:rPr lang="zh-CN" altLang="en-US" sz="2800" b="1">
                <a:solidFill>
                  <a:srgbClr val="0070C0"/>
                </a:solidFill>
                <a:latin typeface="宋体"/>
                <a:ea typeface="宋体"/>
              </a:rPr>
              <a:t>属，劝酒，敬酒</a:t>
            </a:r>
            <a:r>
              <a:rPr lang="zh-CN" altLang="en-US" sz="2800" b="1">
                <a:latin typeface="宋体"/>
                <a:ea typeface="宋体"/>
              </a:rPr>
              <a:t>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⑤</a:t>
            </a:r>
            <a:r>
              <a:rPr lang="zh-CN" altLang="en-US" sz="2800" b="1">
                <a:latin typeface="宋体"/>
                <a:ea typeface="宋体"/>
              </a:rPr>
              <a:t>一个要点</a:t>
            </a:r>
            <a:r>
              <a:rPr lang="en-US" altLang="zh-CN" sz="2800" b="1">
                <a:latin typeface="宋体"/>
                <a:ea typeface="宋体"/>
              </a:rPr>
              <a:t>1</a:t>
            </a:r>
            <a:r>
              <a:rPr lang="zh-CN" altLang="en-US" sz="2800" b="1">
                <a:latin typeface="宋体"/>
                <a:ea typeface="宋体"/>
              </a:rPr>
              <a:t>分。</a:t>
            </a:r>
            <a:endParaRPr lang="zh-CN" altLang="en-US" sz="2800" b="1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6080" y="513715"/>
            <a:ext cx="11526520" cy="476885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>
                <a:solidFill>
                  <a:schemeClr val="tx1"/>
                </a:solidFill>
                <a:latin typeface="宋体"/>
                <a:ea typeface="宋体"/>
              </a:rPr>
              <a:t>13.</a:t>
            </a:r>
            <a:r>
              <a:rPr lang="zh-CN" altLang="en-US" sz="2800" b="1">
                <a:solidFill>
                  <a:schemeClr val="tx1"/>
                </a:solidFill>
                <a:latin typeface="宋体"/>
                <a:ea typeface="宋体"/>
              </a:rPr>
              <a:t>春申君引用《诗》《易》有何作用</a:t>
            </a:r>
            <a:r>
              <a:rPr lang="en-US" altLang="zh-CN" sz="2800" b="1">
                <a:solidFill>
                  <a:schemeClr val="tx1"/>
                </a:solidFill>
                <a:latin typeface="宋体"/>
                <a:ea typeface="宋体"/>
              </a:rPr>
              <a:t>?</a:t>
            </a:r>
            <a:r>
              <a:rPr lang="zh-CN" altLang="en-US" sz="2800" b="1">
                <a:solidFill>
                  <a:schemeClr val="tx1"/>
                </a:solidFill>
                <a:latin typeface="宋体"/>
                <a:ea typeface="宋体"/>
              </a:rPr>
              <a:t>请简要分析。</a:t>
            </a:r>
            <a:r>
              <a:rPr lang="en-US" altLang="zh-CN" sz="2800" b="1">
                <a:solidFill>
                  <a:schemeClr val="tx1"/>
                </a:solidFill>
                <a:latin typeface="宋体"/>
                <a:ea typeface="宋体"/>
              </a:rPr>
              <a:t>(3</a:t>
            </a:r>
            <a:r>
              <a:rPr lang="zh-CN" altLang="en-US" sz="2800" b="1">
                <a:solidFill>
                  <a:schemeClr val="tx1"/>
                </a:solidFill>
                <a:latin typeface="宋体"/>
                <a:ea typeface="宋体"/>
              </a:rPr>
              <a:t>分</a:t>
            </a:r>
            <a:r>
              <a:rPr lang="en-US" altLang="zh-CN" sz="2800" b="1">
                <a:solidFill>
                  <a:schemeClr val="tx1"/>
                </a:solidFill>
                <a:latin typeface="宋体"/>
                <a:ea typeface="宋体"/>
              </a:rPr>
              <a:t>)</a:t>
            </a:r>
            <a:endParaRPr lang="en-US" altLang="zh-CN" sz="2800" b="1">
              <a:solidFill>
                <a:schemeClr val="tx1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【参考答案】</a:t>
            </a:r>
            <a:endParaRPr lang="zh-CN" altLang="en-US" sz="2800" b="1">
              <a:solidFill>
                <a:srgbClr val="00B050"/>
              </a:solidFill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①</a:t>
            </a:r>
            <a:r>
              <a:rPr lang="zh-CN" altLang="en-US" sz="2800" b="1">
                <a:latin typeface="宋体"/>
                <a:ea typeface="宋体"/>
              </a:rPr>
              <a:t>用《易》《诗》的话语揭示了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始易终难</a:t>
            </a:r>
            <a:r>
              <a:rPr lang="zh-CN" altLang="en-US" sz="2800" b="1">
                <a:latin typeface="宋体"/>
                <a:ea typeface="宋体"/>
              </a:rPr>
              <a:t>这样一个在自然界、社会界都通用的公理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②</a:t>
            </a:r>
            <a:r>
              <a:rPr lang="zh-CN" altLang="en-US" sz="2800" b="1">
                <a:latin typeface="宋体"/>
                <a:ea typeface="宋体"/>
              </a:rPr>
              <a:t>意在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劝谏</a:t>
            </a:r>
            <a:r>
              <a:rPr lang="zh-CN" altLang="en-US" sz="2800" b="1">
                <a:latin typeface="宋体"/>
                <a:ea typeface="宋体"/>
              </a:rPr>
              <a:t>秦王放弃攻打楚国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③</a:t>
            </a:r>
            <a:r>
              <a:rPr lang="zh-CN" altLang="en-US" sz="2800" b="1">
                <a:latin typeface="宋体"/>
                <a:ea typeface="宋体"/>
              </a:rPr>
              <a:t>既增加了文化韵味，又增强了</a:t>
            </a:r>
            <a:r>
              <a:rPr lang="zh-CN" altLang="en-US" sz="2800" b="1">
                <a:solidFill>
                  <a:srgbClr val="00B050"/>
                </a:solidFill>
                <a:latin typeface="宋体"/>
                <a:ea typeface="宋体"/>
              </a:rPr>
              <a:t>说服力</a:t>
            </a:r>
            <a:r>
              <a:rPr lang="zh-CN" altLang="en-US" sz="2800" b="1">
                <a:latin typeface="宋体"/>
                <a:ea typeface="宋体"/>
              </a:rPr>
              <a:t>。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>
                <a:latin typeface="宋体"/>
                <a:ea typeface="宋体"/>
              </a:rPr>
              <a:t>【评分标准】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①</a:t>
            </a:r>
            <a:r>
              <a:rPr lang="zh-CN" altLang="en-US" sz="2800" b="1">
                <a:latin typeface="宋体"/>
                <a:ea typeface="宋体"/>
              </a:rPr>
              <a:t>要点关键词：始易终难</a:t>
            </a:r>
            <a:endParaRPr lang="zh-CN" altLang="en-US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②</a:t>
            </a:r>
            <a:r>
              <a:rPr lang="zh-CN" altLang="en-US" sz="2800" b="1">
                <a:latin typeface="宋体"/>
                <a:ea typeface="宋体"/>
              </a:rPr>
              <a:t>要点关键词：劝谏</a:t>
            </a:r>
            <a:r>
              <a:rPr lang="en-US" altLang="zh-CN" sz="2800" b="1">
                <a:latin typeface="宋体"/>
                <a:ea typeface="宋体"/>
              </a:rPr>
              <a:t> </a:t>
            </a:r>
            <a:r>
              <a:rPr lang="zh-CN" altLang="en-US" sz="2800" b="1">
                <a:latin typeface="宋体"/>
                <a:ea typeface="宋体"/>
              </a:rPr>
              <a:t>劝说</a:t>
            </a:r>
            <a:r>
              <a:rPr lang="en-US" altLang="zh-CN" sz="2800" b="1">
                <a:latin typeface="宋体"/>
                <a:ea typeface="宋体"/>
              </a:rPr>
              <a:t> </a:t>
            </a:r>
            <a:endParaRPr lang="en-US" altLang="zh-CN" sz="2800" b="1">
              <a:latin typeface="宋体"/>
              <a:ea typeface="宋体"/>
            </a:endParaRPr>
          </a:p>
          <a:p>
            <a:pPr marL="0" indent="0" algn="just" defTabSz="26670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latin typeface="宋体"/>
                <a:ea typeface="宋体"/>
              </a:rPr>
              <a:t>③</a:t>
            </a:r>
            <a:r>
              <a:rPr lang="zh-CN" altLang="en-US" sz="2800" b="1">
                <a:latin typeface="宋体"/>
                <a:ea typeface="宋体"/>
              </a:rPr>
              <a:t>要点关键词：说服力</a:t>
            </a:r>
            <a:r>
              <a:rPr lang="en-US" altLang="zh-CN" sz="2800" b="1">
                <a:latin typeface="宋体"/>
                <a:ea typeface="宋体"/>
              </a:rPr>
              <a:t> </a:t>
            </a:r>
            <a:r>
              <a:rPr lang="zh-CN" altLang="en-US" sz="2800" b="1">
                <a:latin typeface="宋体"/>
                <a:ea typeface="宋体"/>
              </a:rPr>
              <a:t>可信度</a:t>
            </a:r>
            <a:r>
              <a:rPr lang="en-US" altLang="zh-CN" sz="2800" b="1">
                <a:latin typeface="宋体"/>
                <a:ea typeface="宋体"/>
              </a:rPr>
              <a:t> </a:t>
            </a:r>
            <a:r>
              <a:rPr lang="zh-CN" altLang="en-US" sz="2800" b="1">
                <a:latin typeface="宋体"/>
                <a:ea typeface="宋体"/>
              </a:rPr>
              <a:t>真实性</a:t>
            </a:r>
            <a:endParaRPr lang="zh-CN" altLang="en-US" sz="2800" b="1">
              <a:latin typeface="宋体"/>
              <a:ea typeface="宋体"/>
            </a:endParaRPr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0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1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2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3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4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5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6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17.xml><?xml version="1.0" encoding="utf-8"?>
<p:tagLst xmlns:p="http://schemas.openxmlformats.org/presentationml/2006/main">
  <p:tag name="ISPRING_PRESENTATION_TITLE" val="PowerPoint 演示文稿"/>
</p:tagLst>
</file>

<file path=ppt/tags/tag2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3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4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5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6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7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8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ags/tag9.xml><?xml version="1.0" encoding="utf-8"?>
<p:tagLst xmlns:p="http://schemas.openxmlformats.org/presentationml/2006/main">
  <p:tag name="ISPRING_SLIDE_ID_2" val="{77F8FDB7-3558-4317-8A77-678E22367803}"/>
  <p:tag name="GENSWF_ADVANCE_TIME" val="5"/>
  <p:tag name="ISPRING_CUSTOM_TIMING_USED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3218</Words>
  <Application>WPS 文字</Application>
  <PresentationFormat>自定义</PresentationFormat>
  <Paragraphs>124</Paragraphs>
  <Slides>17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52" baseType="lpstr">
      <vt:lpstr>Arial</vt:lpstr>
      <vt:lpstr>宋体</vt:lpstr>
      <vt:lpstr>Wingdings</vt:lpstr>
      <vt:lpstr>Calibri</vt:lpstr>
      <vt:lpstr>Helvetica Neue</vt:lpstr>
      <vt:lpstr>宋体</vt:lpstr>
      <vt:lpstr>腾祥铁山楷书繁</vt:lpstr>
      <vt:lpstr>汉仪楷体简</vt:lpstr>
      <vt:lpstr>Calibri</vt:lpstr>
      <vt:lpstr>楷体</vt:lpstr>
      <vt:lpstr>汉仪楷体KW</vt:lpstr>
      <vt:lpstr>汉仪书宋二KW</vt:lpstr>
      <vt:lpstr>隶书</vt:lpstr>
      <vt:lpstr>微软雅黑</vt:lpstr>
      <vt:lpstr>汉仪旗黑</vt:lpstr>
      <vt:lpstr>宋体</vt:lpstr>
      <vt:lpstr>Arial Unicode MS</vt:lpstr>
      <vt:lpstr>等线 Light</vt:lpstr>
      <vt:lpstr>汉仪中等线KW</vt:lpstr>
      <vt:lpstr>等线</vt:lpstr>
      <vt:lpstr>报隶-简</vt:lpstr>
      <vt:lpstr>DFPGuYinMedium-B5</vt:lpstr>
      <vt:lpstr>Arial</vt:lpstr>
      <vt:lpstr>微软雅黑</vt:lpstr>
      <vt:lpstr>Thonburi</vt:lpstr>
      <vt:lpstr>DFPGuYinMedium-B5</vt:lpstr>
      <vt:lpstr>Wingdings</vt:lpstr>
      <vt:lpstr>微软雅黑</vt:lpstr>
      <vt:lpstr>楷体</vt:lpstr>
      <vt:lpstr>腾祥铁山楷书繁</vt:lpstr>
      <vt:lpstr>隶书</vt:lpstr>
      <vt:lpstr>苹方-简</vt:lpstr>
      <vt:lpstr>Times New Roman</vt:lpstr>
      <vt:lpstr>Times New Roman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极简线描古典中国风</dc:title>
  <dc:creator>第一PPT</dc:creator>
  <cp:keywords>www.1ppt.com</cp:keywords>
  <dc:description>www.1ppt.com</dc:description>
  <cp:lastModifiedBy>Y</cp:lastModifiedBy>
  <cp:revision>32</cp:revision>
  <dcterms:created xsi:type="dcterms:W3CDTF">2025-01-19T12:35:51Z</dcterms:created>
  <dcterms:modified xsi:type="dcterms:W3CDTF">2025-01-19T12:35:51Z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A63E86F9FA86A886F0E18C673DCA3F2A_42</vt:lpwstr>
  </property>
  <property fmtid="{D5CDD505-2E9C-101B-9397-08002B2CF9AE}" pid="3" name="KSOProductBuildVer">
    <vt:lpwstr>2052-6.13.2.8918</vt:lpwstr>
  </property>
</Properties>
</file>