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59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190D3-7A34-4F42-9AF7-07F0073EE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348DD-770F-4282-BE05-858972DE1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30DC5-69F8-4C2E-8D10-C3C50B9C0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B2B1-B390-477E-983B-552610F9D7D8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D7F36-7081-4FBA-B279-0ACA558FB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19C25-5934-4744-B7CC-18067276E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72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2377-1736-42B5-BE61-EC80F1CB9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39A162-985E-4B37-8C8A-A72CB682B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21F52-E4D0-447F-B24D-BCE85C331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B2B1-B390-477E-983B-552610F9D7D8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354A0-7E86-4106-A477-163DFFF3F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F7303-5F79-423A-BBAE-4CAFE76D4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153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3B5DF5-2E74-4B66-A7E1-39129A6129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F19834-4BFA-4952-B486-3AB627F05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E0A62-5A8D-4233-8B57-C20B52E67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B2B1-B390-477E-983B-552610F9D7D8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BC496-3612-48B8-A022-3A3E1F5E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F51DC-0A72-4CC5-875A-E4979107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8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3FF0B-E682-4382-B02D-E401991D0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30CD0-D3CA-4423-B55C-C8FC73377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3E5EF-F44D-4BB4-8D0D-39FF47712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B2B1-B390-477E-983B-552610F9D7D8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9432F-9B7D-484B-B8AE-FCC1A37A6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BAB1D-EF96-4E61-88DB-D00E6B2F9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754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E41DE-1C05-4574-9ED5-0C8FD7154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097BE-7176-4370-8B6A-420848CF8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1DDAD-73D2-4B1D-A6E6-9BA0E6D32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B2B1-B390-477E-983B-552610F9D7D8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CD6B5-A185-4C76-984D-A370F65B2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B4BCF-D1B8-4308-80EA-49AA2C235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596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96388-51AF-4E64-A59B-18A3B7DB5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F3284-FB5A-477A-8493-B905545AA0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062D2-ABDB-4B4C-B363-70A97311E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F2979-A410-4B1C-A1EA-DA1B623E0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B2B1-B390-477E-983B-552610F9D7D8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CDE4A-9BBC-4E25-B6BB-7573A51F2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BB85B-4996-4916-9EC7-ECE3F9C7E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945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EB903-B555-4194-BECC-922983B24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0E27D-462F-495A-ACB0-09E8A530B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12E1F-819B-4541-9468-C82A2E583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278F7-87EC-442C-BCD5-CDABD7563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B6B609-3A18-4448-80C2-22595F73F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D2A2C5-1593-4ED6-95AF-515F24B18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B2B1-B390-477E-983B-552610F9D7D8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5F50F3-35C8-4B44-94F4-71F118947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5C9FB3-CBFE-4687-A409-59094B771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83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76934-8943-4F63-9025-321033F3D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A778F6-934E-4E62-AEA7-CC9B46179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B2B1-B390-477E-983B-552610F9D7D8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31559B-82E9-4BDE-AB40-EFA78BEE0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448BB-B16A-4F9A-A73E-2B1528DAC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855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CAC22C-5AC8-4472-B1F1-868468C95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B2B1-B390-477E-983B-552610F9D7D8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686174-DB79-4227-A8F0-627F9A2EB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2922C-4DD3-4383-9562-D6E8D3ABC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80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C35B1-A8DF-4588-B265-D78303743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277AB-BB9C-4CD7-941B-F39C989ED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25F97-55DF-419D-98DD-CF8DF33CD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B22ED-4E5D-4E83-A7BD-BA76D2E51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B2B1-B390-477E-983B-552610F9D7D8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DEB6B-0D0F-4CE2-B133-52BE7C1BB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35461-7892-4953-A160-E431AF83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316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98E80-3BBB-4135-B311-4C918CF0B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8561D1-2387-4B70-AD49-0559DC62A3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9543F4-70DE-45CB-B63C-653FCBD0F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2491F-8B30-453F-AF34-42DA0CA35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B2B1-B390-477E-983B-552610F9D7D8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D992E-B72B-4E21-8ABF-66F214326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F147E-BCF1-45BD-A230-812E751FE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414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E9306C-68C8-46D2-8336-4F049701D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B02F6-3D34-4293-AD61-0E4E74797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6ECF9-9649-4A58-9693-910DA62EDB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FB2B1-B390-477E-983B-552610F9D7D8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55A06-33C5-4ABE-89A7-D97FEF260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FD91-4699-4066-895E-DB142EBE9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04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C76FF4D-8680-4ABE-ABE5-ED35BC894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8748" y="4024070"/>
            <a:ext cx="9144000" cy="871488"/>
          </a:xfrm>
        </p:spPr>
        <p:txBody>
          <a:bodyPr/>
          <a:lstStyle/>
          <a:p>
            <a:pPr algn="r"/>
            <a:r>
              <a:rPr lang="en-IN" dirty="0"/>
              <a:t>Abhijit Ramesh Patil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48DA18-490C-406B-9F60-06BBC89C200C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144000" cy="23876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Overfitting and Underfitting</a:t>
            </a:r>
          </a:p>
        </p:txBody>
      </p:sp>
    </p:spTree>
    <p:extLst>
      <p:ext uri="{BB962C8B-B14F-4D97-AF65-F5344CB8AC3E}">
        <p14:creationId xmlns:p14="http://schemas.microsoft.com/office/powerpoint/2010/main" val="1802969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03CDCA-94A7-4216-9792-F31503EE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459"/>
            <a:ext cx="10515600" cy="56334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IN" sz="2800" dirty="0"/>
              <a:t>Define Bias and Variance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18DF9B-9247-4176-9A27-A7795ECA4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569"/>
            <a:ext cx="10515600" cy="5180092"/>
          </a:xfrm>
        </p:spPr>
        <p:txBody>
          <a:bodyPr>
            <a:normAutofit/>
          </a:bodyPr>
          <a:lstStyle/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Bias : Bias mean error of the training data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Variance : Error of the testing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89A996-93F6-4EE7-B8B4-3EBE48156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974" y="2236763"/>
            <a:ext cx="6151385" cy="444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482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BD1E9-8CBC-4BBC-A4AC-D59BEFFF6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317" y="801858"/>
            <a:ext cx="10664483" cy="5375105"/>
          </a:xfrm>
        </p:spPr>
        <p:txBody>
          <a:bodyPr/>
          <a:lstStyle/>
          <a:p>
            <a:r>
              <a:rPr lang="en-IN" b="1" u="sng" dirty="0">
                <a:latin typeface="MV Boli" panose="02000500030200090000" pitchFamily="2" charset="0"/>
                <a:cs typeface="MV Boli" panose="02000500030200090000" pitchFamily="2" charset="0"/>
              </a:rPr>
              <a:t>Bias</a:t>
            </a:r>
            <a:r>
              <a:rPr lang="en-IN" b="1" dirty="0">
                <a:latin typeface="MV Boli" panose="02000500030200090000" pitchFamily="2" charset="0"/>
                <a:cs typeface="MV Boli" panose="02000500030200090000" pitchFamily="2" charset="0"/>
              </a:rPr>
              <a:t> : </a:t>
            </a: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The difference between the average value predicted by ML model and the correct target value is known as Bias.</a:t>
            </a:r>
          </a:p>
          <a:p>
            <a:r>
              <a:rPr lang="en-IN" b="1" dirty="0">
                <a:latin typeface="MV Boli" panose="02000500030200090000" pitchFamily="2" charset="0"/>
                <a:cs typeface="MV Boli" panose="02000500030200090000" pitchFamily="2" charset="0"/>
              </a:rPr>
              <a:t>Characteristics</a:t>
            </a:r>
          </a:p>
          <a:p>
            <a:pPr marL="0" indent="0"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	Underfitting: A model with high bias tends to underfit.</a:t>
            </a:r>
          </a:p>
          <a:p>
            <a:pPr marL="0" indent="0"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	Oversimplification: Due to model being too simple, the biased model is unable to learn complex feature</a:t>
            </a:r>
          </a:p>
          <a:p>
            <a:pPr marL="0" indent="0"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	Low training accuracy</a:t>
            </a:r>
          </a:p>
          <a:p>
            <a:r>
              <a:rPr lang="en-IN" b="1" dirty="0">
                <a:latin typeface="MV Boli" panose="02000500030200090000" pitchFamily="2" charset="0"/>
                <a:cs typeface="MV Boli" panose="02000500030200090000" pitchFamily="2" charset="0"/>
              </a:rPr>
              <a:t>Solution to high bias :</a:t>
            </a:r>
          </a:p>
          <a:p>
            <a:pPr marL="0" indent="0"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	Add more feature to make model more complex</a:t>
            </a:r>
          </a:p>
          <a:p>
            <a:pPr marL="0" indent="0"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	Increase training iteration </a:t>
            </a:r>
          </a:p>
          <a:p>
            <a:pPr marL="0" indent="0"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	Use non linear algorithm</a:t>
            </a:r>
          </a:p>
        </p:txBody>
      </p:sp>
    </p:spTree>
    <p:extLst>
      <p:ext uri="{BB962C8B-B14F-4D97-AF65-F5344CB8AC3E}">
        <p14:creationId xmlns:p14="http://schemas.microsoft.com/office/powerpoint/2010/main" val="3032522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3B0C1-3C0B-4EC8-B8CD-3582DC85D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7963"/>
            <a:ext cx="10570698" cy="6147583"/>
          </a:xfrm>
        </p:spPr>
        <p:txBody>
          <a:bodyPr>
            <a:normAutofit fontScale="92500" lnSpcReduction="10000"/>
          </a:bodyPr>
          <a:lstStyle/>
          <a:p>
            <a:r>
              <a:rPr lang="en-IN" b="1" u="sng" dirty="0">
                <a:latin typeface="MV Boli" panose="02000500030200090000" pitchFamily="2" charset="0"/>
                <a:cs typeface="MV Boli" panose="02000500030200090000" pitchFamily="2" charset="0"/>
              </a:rPr>
              <a:t>Variance</a:t>
            </a:r>
            <a:r>
              <a:rPr lang="en-IN" b="1" dirty="0">
                <a:latin typeface="MV Boli" panose="02000500030200090000" pitchFamily="2" charset="0"/>
                <a:cs typeface="MV Boli" panose="02000500030200090000" pitchFamily="2" charset="0"/>
              </a:rPr>
              <a:t> : </a:t>
            </a: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The amount of variability in target function in response to a change in the training data is called variance</a:t>
            </a:r>
          </a:p>
          <a:p>
            <a:r>
              <a:rPr lang="en-IN" b="1" dirty="0">
                <a:latin typeface="MV Boli" panose="02000500030200090000" pitchFamily="2" charset="0"/>
                <a:cs typeface="MV Boli" panose="02000500030200090000" pitchFamily="2" charset="0"/>
              </a:rPr>
              <a:t>Characteristics</a:t>
            </a:r>
          </a:p>
          <a:p>
            <a:pPr marL="0" indent="0"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	Overfitting: A model with high variance tend to overfit</a:t>
            </a:r>
          </a:p>
          <a:p>
            <a:pPr marL="0" indent="0"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	Overcomplication: Due to model being too complex, the model learns much more complex curve.</a:t>
            </a:r>
          </a:p>
          <a:p>
            <a:pPr marL="0" indent="0"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	Low testing accuracy</a:t>
            </a:r>
          </a:p>
          <a:p>
            <a:r>
              <a:rPr lang="en-IN" b="1" dirty="0">
                <a:latin typeface="MV Boli" panose="02000500030200090000" pitchFamily="2" charset="0"/>
                <a:cs typeface="MV Boli" panose="02000500030200090000" pitchFamily="2" charset="0"/>
              </a:rPr>
              <a:t>Solution to high variance :</a:t>
            </a:r>
          </a:p>
          <a:p>
            <a:pPr marL="0" indent="0"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	Reducing features</a:t>
            </a:r>
          </a:p>
          <a:p>
            <a:pPr marL="0" indent="0"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	Increasing training data</a:t>
            </a:r>
          </a:p>
          <a:p>
            <a:pPr marL="0" indent="0"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	Replacing current model with a simpler model</a:t>
            </a:r>
          </a:p>
          <a:p>
            <a:pPr marL="0" indent="0"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	Use lower degree algorithm</a:t>
            </a:r>
          </a:p>
          <a:p>
            <a:pPr marL="0" indent="0"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	Use hyperparameter tuning</a:t>
            </a:r>
          </a:p>
          <a:p>
            <a:pPr marL="0" indent="0"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	Increase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3155353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64A7D-524D-4C9B-8CCE-A29643ABC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253"/>
            <a:ext cx="10515600" cy="4729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600" b="1" dirty="0">
                <a:latin typeface="MV Boli" panose="02000500030200090000" pitchFamily="2" charset="0"/>
                <a:cs typeface="MV Boli" panose="02000500030200090000" pitchFamily="2" charset="0"/>
              </a:rPr>
              <a:t>A model is to be said Generalised model if it carries following characteristics :</a:t>
            </a:r>
          </a:p>
          <a:p>
            <a:r>
              <a:rPr lang="en-IN" sz="2600" dirty="0">
                <a:latin typeface="MV Boli" panose="02000500030200090000" pitchFamily="2" charset="0"/>
                <a:cs typeface="MV Boli" panose="02000500030200090000" pitchFamily="2" charset="0"/>
              </a:rPr>
              <a:t>Accuracy during training as well as testing is very high.</a:t>
            </a:r>
          </a:p>
          <a:p>
            <a:r>
              <a:rPr lang="en-IN" sz="2600" dirty="0">
                <a:latin typeface="MV Boli" panose="02000500030200090000" pitchFamily="2" charset="0"/>
                <a:cs typeface="MV Boli" panose="02000500030200090000" pitchFamily="2" charset="0"/>
              </a:rPr>
              <a:t>It is able to perform well on training and testing data set</a:t>
            </a:r>
          </a:p>
          <a:p>
            <a:r>
              <a:rPr lang="en-IN" sz="2600" dirty="0">
                <a:latin typeface="MV Boli" panose="02000500030200090000" pitchFamily="2" charset="0"/>
                <a:cs typeface="MV Boli" panose="02000500030200090000" pitchFamily="2" charset="0"/>
              </a:rPr>
              <a:t>For the best model – High accuracy during training as well as high accuracy during testing.</a:t>
            </a:r>
          </a:p>
          <a:p>
            <a:r>
              <a:rPr lang="en-IN" sz="2600" dirty="0">
                <a:latin typeface="MV Boli" panose="02000500030200090000" pitchFamily="2" charset="0"/>
                <a:cs typeface="MV Boli" panose="02000500030200090000" pitchFamily="2" charset="0"/>
              </a:rPr>
              <a:t>Low training error</a:t>
            </a:r>
          </a:p>
          <a:p>
            <a:r>
              <a:rPr lang="en-IN" sz="2600" dirty="0">
                <a:latin typeface="MV Boli" panose="02000500030200090000" pitchFamily="2" charset="0"/>
                <a:cs typeface="MV Boli" panose="02000500030200090000" pitchFamily="2" charset="0"/>
              </a:rPr>
              <a:t>Low testing error</a:t>
            </a:r>
          </a:p>
          <a:p>
            <a:r>
              <a:rPr lang="en-IN" sz="2600" dirty="0">
                <a:latin typeface="MV Boli" panose="02000500030200090000" pitchFamily="2" charset="0"/>
                <a:cs typeface="MV Boli" panose="02000500030200090000" pitchFamily="2" charset="0"/>
              </a:rPr>
              <a:t>Low Bias </a:t>
            </a:r>
          </a:p>
          <a:p>
            <a:r>
              <a:rPr lang="en-IN" sz="2600" dirty="0">
                <a:latin typeface="MV Boli" panose="02000500030200090000" pitchFamily="2" charset="0"/>
                <a:cs typeface="MV Boli" panose="02000500030200090000" pitchFamily="2" charset="0"/>
              </a:rPr>
              <a:t>Low Variance</a:t>
            </a:r>
            <a:endParaRPr lang="en-IN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722537-AF22-431B-AFB1-C20F57267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334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IN" sz="2800" dirty="0"/>
              <a:t>What is Generalised model ?</a:t>
            </a:r>
          </a:p>
        </p:txBody>
      </p:sp>
    </p:spTree>
    <p:extLst>
      <p:ext uri="{BB962C8B-B14F-4D97-AF65-F5344CB8AC3E}">
        <p14:creationId xmlns:p14="http://schemas.microsoft.com/office/powerpoint/2010/main" val="3990333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4AF98-768F-4455-83B9-87995A08E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438"/>
            <a:ext cx="10641037" cy="5328437"/>
          </a:xfrm>
        </p:spPr>
        <p:txBody>
          <a:bodyPr>
            <a:normAutofit fontScale="92500" lnSpcReduction="10000"/>
          </a:bodyPr>
          <a:lstStyle/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Accuracy during training is very high but accuracy during testing is very low then this condition is called overfitting.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It is able to perform well on training data set but it does not perform well on testing data set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Low training error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High testing error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Low Bias 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High Variance</a:t>
            </a:r>
          </a:p>
          <a:p>
            <a:pPr marL="0" indent="0"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	We try to convert high variance to low variance by applying some hyperparameter tuning.</a:t>
            </a:r>
          </a:p>
          <a:p>
            <a:pPr marL="0" indent="0"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Overfitting is avoided by </a:t>
            </a:r>
          </a:p>
          <a:p>
            <a:pPr marL="0" indent="0"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	Cross validation, Training with more data, Removing features, Regularization</a:t>
            </a:r>
          </a:p>
          <a:p>
            <a:pPr marL="0" indent="0">
              <a:buNone/>
            </a:pPr>
            <a:endParaRPr lang="en-IN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20A4E7-7024-4016-9B78-1F0F598EE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334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IN" sz="2800" dirty="0"/>
              <a:t>What is overfitting ?</a:t>
            </a:r>
          </a:p>
        </p:txBody>
      </p:sp>
    </p:spTree>
    <p:extLst>
      <p:ext uri="{BB962C8B-B14F-4D97-AF65-F5344CB8AC3E}">
        <p14:creationId xmlns:p14="http://schemas.microsoft.com/office/powerpoint/2010/main" val="4247724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4238D2-4A58-47F2-AAA5-213F28B0E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61" y="1490479"/>
            <a:ext cx="9962678" cy="387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831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0F079-1E39-4ECC-848B-2252E3E5A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0713"/>
            <a:ext cx="10515600" cy="5272162"/>
          </a:xfrm>
        </p:spPr>
        <p:txBody>
          <a:bodyPr>
            <a:normAutofit/>
          </a:bodyPr>
          <a:lstStyle/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The model which is neither underfitting nor overfitting is called as bias variance trade off.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If the model uses simple machine learning algorithm then model will have high bias and low variance (Underfitting)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If the model follows complex machine learning model then it will have high variance and low bias (Overfitting)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We need to find good balance between bias and variance of model we have used. An optimal balance of bias and variance should never overfit or underfit the model.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This trade off applies to all forms of supervised learning.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4D29BC-7A62-45CF-B51E-4422F04C1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334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IN" sz="2800" dirty="0"/>
              <a:t>What is bias </a:t>
            </a:r>
            <a:r>
              <a:rPr lang="en-IN" sz="2800"/>
              <a:t>variance trade off ?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52621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299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MV Boli</vt:lpstr>
      <vt:lpstr>Office Theme</vt:lpstr>
      <vt:lpstr>PowerPoint Presentation</vt:lpstr>
      <vt:lpstr>Define Bias and Variance</vt:lpstr>
      <vt:lpstr>PowerPoint Presentation</vt:lpstr>
      <vt:lpstr>PowerPoint Presentation</vt:lpstr>
      <vt:lpstr>What is Generalised model ?</vt:lpstr>
      <vt:lpstr>What is overfitting ?</vt:lpstr>
      <vt:lpstr>PowerPoint Presentation</vt:lpstr>
      <vt:lpstr>What is bias variance trade off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Abhijit Patil</dc:creator>
  <cp:lastModifiedBy>Abhijit Patil</cp:lastModifiedBy>
  <cp:revision>36</cp:revision>
  <dcterms:created xsi:type="dcterms:W3CDTF">2022-01-15T14:33:19Z</dcterms:created>
  <dcterms:modified xsi:type="dcterms:W3CDTF">2022-01-24T13:55:55Z</dcterms:modified>
</cp:coreProperties>
</file>