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90D3-7A34-4F42-9AF7-07F0073EE9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5348DD-770F-4282-BE05-858972DE1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730DC5-69F8-4C2E-8D10-C3C50B9C058E}"/>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5" name="Footer Placeholder 4">
            <a:extLst>
              <a:ext uri="{FF2B5EF4-FFF2-40B4-BE49-F238E27FC236}">
                <a16:creationId xmlns:a16="http://schemas.microsoft.com/office/drawing/2014/main" id="{5CCD7F36-7081-4FBA-B279-0ACA558FB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19C25-5934-4744-B7CC-18067276E48E}"/>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123772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377-1736-42B5-BE61-EC80F1CB9D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39A162-985E-4B37-8C8A-A72CB682B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21F52-E4D0-447F-B24D-BCE85C331670}"/>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5" name="Footer Placeholder 4">
            <a:extLst>
              <a:ext uri="{FF2B5EF4-FFF2-40B4-BE49-F238E27FC236}">
                <a16:creationId xmlns:a16="http://schemas.microsoft.com/office/drawing/2014/main" id="{07D354A0-7E86-4106-A477-163DFFF3F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4F7303-5F79-423A-BBAE-4CAFE76D4A60}"/>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357815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B5DF5-2E74-4B66-A7E1-39129A6129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F19834-4BFA-4952-B486-3AB627F05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2E0A62-5A8D-4233-8B57-C20B52E67C96}"/>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5" name="Footer Placeholder 4">
            <a:extLst>
              <a:ext uri="{FF2B5EF4-FFF2-40B4-BE49-F238E27FC236}">
                <a16:creationId xmlns:a16="http://schemas.microsoft.com/office/drawing/2014/main" id="{D54BC496-3612-48B8-A022-3A3E1F5E5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F51DC-0A72-4CC5-875A-E49791072237}"/>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2045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FF0B-E682-4382-B02D-E401991D0D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A30CD0-D3CA-4423-B55C-C8FC733770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3E5EF-F44D-4BB4-8D0D-39FF477122DA}"/>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5" name="Footer Placeholder 4">
            <a:extLst>
              <a:ext uri="{FF2B5EF4-FFF2-40B4-BE49-F238E27FC236}">
                <a16:creationId xmlns:a16="http://schemas.microsoft.com/office/drawing/2014/main" id="{BA69432F-9B7D-484B-B8AE-FCC1A37A6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BAB1D-EF96-4E61-88DB-D00E6B2F9E02}"/>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3868754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E41DE-1C05-4574-9ED5-0C8FD71548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5097BE-7176-4370-8B6A-420848CF8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11DDAD-73D2-4B1D-A6E6-9BA0E6D3281E}"/>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5" name="Footer Placeholder 4">
            <a:extLst>
              <a:ext uri="{FF2B5EF4-FFF2-40B4-BE49-F238E27FC236}">
                <a16:creationId xmlns:a16="http://schemas.microsoft.com/office/drawing/2014/main" id="{17CCD6B5-A185-4C76-984D-A370F65B20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B4BCF-D1B8-4308-80EA-49AA2C235B54}"/>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175359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6388-51AF-4E64-A59B-18A3B7DB50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EF3284-FB5A-477A-8493-B905545AA0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4062D2-ABDB-4B4C-B363-70A97311E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BF2979-A410-4B1C-A1EA-DA1B623E0264}"/>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6" name="Footer Placeholder 5">
            <a:extLst>
              <a:ext uri="{FF2B5EF4-FFF2-40B4-BE49-F238E27FC236}">
                <a16:creationId xmlns:a16="http://schemas.microsoft.com/office/drawing/2014/main" id="{E3BCDE4A-9BBC-4E25-B6BB-7573A51F21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FBB85B-4996-4916-9EC7-ECE3F9C7E548}"/>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42569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B903-B555-4194-BECC-922983B24D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0E27D-462F-495A-ACB0-09E8A530B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12E1F-819B-4541-9468-C82A2E583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6278F7-87EC-442C-BCD5-CDABD7563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B6B609-3A18-4448-80C2-22595F73F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D2A2C5-1593-4ED6-95AF-515F24B186A0}"/>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8" name="Footer Placeholder 7">
            <a:extLst>
              <a:ext uri="{FF2B5EF4-FFF2-40B4-BE49-F238E27FC236}">
                <a16:creationId xmlns:a16="http://schemas.microsoft.com/office/drawing/2014/main" id="{B75F50F3-35C8-4B44-94F4-71F118947C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5C9FB3-CBFE-4687-A409-59094B771D72}"/>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1724832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6934-8943-4F63-9025-321033F3DC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A778F6-934E-4E62-AEA7-CC9B46179D82}"/>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4" name="Footer Placeholder 3">
            <a:extLst>
              <a:ext uri="{FF2B5EF4-FFF2-40B4-BE49-F238E27FC236}">
                <a16:creationId xmlns:a16="http://schemas.microsoft.com/office/drawing/2014/main" id="{D331559B-82E9-4BDE-AB40-EFA78BEE0E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4448BB-B16A-4F9A-A73E-2B1528DAC4E4}"/>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299385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AC22C-5AC8-4472-B1F1-868468C95A17}"/>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3" name="Footer Placeholder 2">
            <a:extLst>
              <a:ext uri="{FF2B5EF4-FFF2-40B4-BE49-F238E27FC236}">
                <a16:creationId xmlns:a16="http://schemas.microsoft.com/office/drawing/2014/main" id="{65686174-DB79-4227-A8F0-627F9A2EB9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12922C-4DD3-4383-9562-D6E8D3ABC4E5}"/>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159880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35B1-A8DF-4588-B265-D78303743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6277AB-BB9C-4CD7-941B-F39C989ED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525F97-55DF-419D-98DD-CF8DF33CD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B22ED-4E5D-4E83-A7BD-BA76D2E51FEA}"/>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6" name="Footer Placeholder 5">
            <a:extLst>
              <a:ext uri="{FF2B5EF4-FFF2-40B4-BE49-F238E27FC236}">
                <a16:creationId xmlns:a16="http://schemas.microsoft.com/office/drawing/2014/main" id="{CE2DEB6B-0D0F-4CE2-B133-52BE7C1BBF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35461-7892-4953-A160-E431AF834205}"/>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84531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8E80-3BBB-4135-B311-4C918CF0B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8561D1-2387-4B70-AD49-0559DC62A3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9543F4-70DE-45CB-B63C-653FCBD0F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2491F-8B30-453F-AF34-42DA0CA35BFC}"/>
              </a:ext>
            </a:extLst>
          </p:cNvPr>
          <p:cNvSpPr>
            <a:spLocks noGrp="1"/>
          </p:cNvSpPr>
          <p:nvPr>
            <p:ph type="dt" sz="half" idx="10"/>
          </p:nvPr>
        </p:nvSpPr>
        <p:spPr/>
        <p:txBody>
          <a:bodyPr/>
          <a:lstStyle/>
          <a:p>
            <a:fld id="{C75FB2B1-B390-477E-983B-552610F9D7D8}" type="datetimeFigureOut">
              <a:rPr lang="en-IN" smtClean="0"/>
              <a:t>03-02-2022</a:t>
            </a:fld>
            <a:endParaRPr lang="en-IN"/>
          </a:p>
        </p:txBody>
      </p:sp>
      <p:sp>
        <p:nvSpPr>
          <p:cNvPr id="6" name="Footer Placeholder 5">
            <a:extLst>
              <a:ext uri="{FF2B5EF4-FFF2-40B4-BE49-F238E27FC236}">
                <a16:creationId xmlns:a16="http://schemas.microsoft.com/office/drawing/2014/main" id="{5FFD992E-B72B-4E21-8ABF-66F214326A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BF147E-BCF1-45BD-A230-812E751FE145}"/>
              </a:ext>
            </a:extLst>
          </p:cNvPr>
          <p:cNvSpPr>
            <a:spLocks noGrp="1"/>
          </p:cNvSpPr>
          <p:nvPr>
            <p:ph type="sldNum" sz="quarter" idx="12"/>
          </p:nvPr>
        </p:nvSpPr>
        <p:spPr/>
        <p:txBody>
          <a:bodyPr/>
          <a:lstStyle/>
          <a:p>
            <a:fld id="{D427423E-219F-4CD7-ABF8-1C59797CC0A1}" type="slidenum">
              <a:rPr lang="en-IN" smtClean="0"/>
              <a:t>‹#›</a:t>
            </a:fld>
            <a:endParaRPr lang="en-IN"/>
          </a:p>
        </p:txBody>
      </p:sp>
    </p:spTree>
    <p:extLst>
      <p:ext uri="{BB962C8B-B14F-4D97-AF65-F5344CB8AC3E}">
        <p14:creationId xmlns:p14="http://schemas.microsoft.com/office/powerpoint/2010/main" val="145641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E9306C-68C8-46D2-8336-4F049701DD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FB02F6-3D34-4293-AD61-0E4E74797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D6ECF9-9649-4A58-9693-910DA62ED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FB2B1-B390-477E-983B-552610F9D7D8}" type="datetimeFigureOut">
              <a:rPr lang="en-IN" smtClean="0"/>
              <a:t>03-02-2022</a:t>
            </a:fld>
            <a:endParaRPr lang="en-IN"/>
          </a:p>
        </p:txBody>
      </p:sp>
      <p:sp>
        <p:nvSpPr>
          <p:cNvPr id="5" name="Footer Placeholder 4">
            <a:extLst>
              <a:ext uri="{FF2B5EF4-FFF2-40B4-BE49-F238E27FC236}">
                <a16:creationId xmlns:a16="http://schemas.microsoft.com/office/drawing/2014/main" id="{A0655A06-33C5-4ABE-89A7-D97FEF260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3EFD91-4699-4066-895E-DB142EBE9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7423E-219F-4CD7-ABF8-1C59797CC0A1}" type="slidenum">
              <a:rPr lang="en-IN" smtClean="0"/>
              <a:t>‹#›</a:t>
            </a:fld>
            <a:endParaRPr lang="en-IN"/>
          </a:p>
        </p:txBody>
      </p:sp>
    </p:spTree>
    <p:extLst>
      <p:ext uri="{BB962C8B-B14F-4D97-AF65-F5344CB8AC3E}">
        <p14:creationId xmlns:p14="http://schemas.microsoft.com/office/powerpoint/2010/main" val="3908044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76FF4D-8680-4ABE-ABE5-ED35BC894F41}"/>
              </a:ext>
            </a:extLst>
          </p:cNvPr>
          <p:cNvSpPr>
            <a:spLocks noGrp="1"/>
          </p:cNvSpPr>
          <p:nvPr>
            <p:ph type="subTitle" idx="1"/>
          </p:nvPr>
        </p:nvSpPr>
        <p:spPr>
          <a:xfrm>
            <a:off x="1678748" y="4024070"/>
            <a:ext cx="9144000" cy="871488"/>
          </a:xfrm>
        </p:spPr>
        <p:txBody>
          <a:bodyPr/>
          <a:lstStyle/>
          <a:p>
            <a:pPr algn="r"/>
            <a:r>
              <a:rPr lang="en-IN" dirty="0"/>
              <a:t>Abhijit Ramesh Patil</a:t>
            </a:r>
          </a:p>
        </p:txBody>
      </p:sp>
      <p:sp>
        <p:nvSpPr>
          <p:cNvPr id="4" name="Title 3">
            <a:extLst>
              <a:ext uri="{FF2B5EF4-FFF2-40B4-BE49-F238E27FC236}">
                <a16:creationId xmlns:a16="http://schemas.microsoft.com/office/drawing/2014/main" id="{1448DA18-490C-406B-9F60-06BBC89C200C}"/>
              </a:ext>
            </a:extLst>
          </p:cNvPr>
          <p:cNvSpPr txBox="1">
            <a:spLocks/>
          </p:cNvSpPr>
          <p:nvPr/>
        </p:nvSpPr>
        <p:spPr>
          <a:xfrm>
            <a:off x="1676400" y="1274763"/>
            <a:ext cx="9144000" cy="2387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dirty="0"/>
              <a:t>Support Vector Machine</a:t>
            </a:r>
          </a:p>
        </p:txBody>
      </p:sp>
    </p:spTree>
    <p:extLst>
      <p:ext uri="{BB962C8B-B14F-4D97-AF65-F5344CB8AC3E}">
        <p14:creationId xmlns:p14="http://schemas.microsoft.com/office/powerpoint/2010/main" val="1802969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FC9C7-8B1F-4ADD-84EB-684A3DA94F93}"/>
              </a:ext>
            </a:extLst>
          </p:cNvPr>
          <p:cNvSpPr>
            <a:spLocks noGrp="1"/>
          </p:cNvSpPr>
          <p:nvPr>
            <p:ph idx="1"/>
          </p:nvPr>
        </p:nvSpPr>
        <p:spPr/>
        <p:txBody>
          <a:bodyPr/>
          <a:lstStyle/>
          <a:p>
            <a:r>
              <a:rPr lang="en-IN" dirty="0">
                <a:latin typeface="MV Boli" panose="02000500030200090000" pitchFamily="2" charset="0"/>
                <a:cs typeface="MV Boli" panose="02000500030200090000" pitchFamily="2" charset="0"/>
              </a:rPr>
              <a:t>Face detection 	</a:t>
            </a:r>
          </a:p>
          <a:p>
            <a:r>
              <a:rPr lang="en-IN" dirty="0">
                <a:latin typeface="MV Boli" panose="02000500030200090000" pitchFamily="2" charset="0"/>
                <a:cs typeface="MV Boli" panose="02000500030200090000" pitchFamily="2" charset="0"/>
              </a:rPr>
              <a:t>Text and Hypertext categorization</a:t>
            </a:r>
          </a:p>
          <a:p>
            <a:r>
              <a:rPr lang="en-IN" dirty="0">
                <a:latin typeface="MV Boli" panose="02000500030200090000" pitchFamily="2" charset="0"/>
                <a:cs typeface="MV Boli" panose="02000500030200090000" pitchFamily="2" charset="0"/>
              </a:rPr>
              <a:t>Classification of images</a:t>
            </a:r>
          </a:p>
          <a:p>
            <a:r>
              <a:rPr lang="en-IN" dirty="0">
                <a:latin typeface="MV Boli" panose="02000500030200090000" pitchFamily="2" charset="0"/>
                <a:cs typeface="MV Boli" panose="02000500030200090000" pitchFamily="2" charset="0"/>
              </a:rPr>
              <a:t>Bioinformatics</a:t>
            </a:r>
          </a:p>
          <a:p>
            <a:r>
              <a:rPr lang="en-IN" dirty="0">
                <a:latin typeface="MV Boli" panose="02000500030200090000" pitchFamily="2" charset="0"/>
                <a:cs typeface="MV Boli" panose="02000500030200090000" pitchFamily="2" charset="0"/>
              </a:rPr>
              <a:t>Handwriting recognition</a:t>
            </a:r>
          </a:p>
          <a:p>
            <a:endParaRPr lang="en-IN" dirty="0">
              <a:latin typeface="MV Boli" panose="02000500030200090000" pitchFamily="2" charset="0"/>
              <a:cs typeface="MV Boli" panose="02000500030200090000" pitchFamily="2" charset="0"/>
            </a:endParaRPr>
          </a:p>
        </p:txBody>
      </p:sp>
      <p:sp>
        <p:nvSpPr>
          <p:cNvPr id="4" name="Title 3">
            <a:extLst>
              <a:ext uri="{FF2B5EF4-FFF2-40B4-BE49-F238E27FC236}">
                <a16:creationId xmlns:a16="http://schemas.microsoft.com/office/drawing/2014/main" id="{C64DCB54-383A-4BC5-A6CD-C15BA860A061}"/>
              </a:ext>
            </a:extLst>
          </p:cNvPr>
          <p:cNvSpPr>
            <a:spLocks noGrp="1"/>
          </p:cNvSpPr>
          <p:nvPr>
            <p:ph type="title"/>
          </p:nvPr>
        </p:nvSpPr>
        <p:spPr>
          <a:xfrm>
            <a:off x="838200" y="365125"/>
            <a:ext cx="10515600" cy="563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sz="2800" dirty="0"/>
              <a:t>What are application of SVM ?</a:t>
            </a:r>
          </a:p>
        </p:txBody>
      </p:sp>
    </p:spTree>
    <p:extLst>
      <p:ext uri="{BB962C8B-B14F-4D97-AF65-F5344CB8AC3E}">
        <p14:creationId xmlns:p14="http://schemas.microsoft.com/office/powerpoint/2010/main" val="386814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03CDCA-94A7-4216-9792-F31503EE2AEC}"/>
              </a:ext>
            </a:extLst>
          </p:cNvPr>
          <p:cNvSpPr>
            <a:spLocks noGrp="1"/>
          </p:cNvSpPr>
          <p:nvPr>
            <p:ph type="title"/>
          </p:nvPr>
        </p:nvSpPr>
        <p:spPr>
          <a:xfrm>
            <a:off x="838200" y="660547"/>
            <a:ext cx="10515600" cy="563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sz="2800" dirty="0"/>
              <a:t>What is SVM ?</a:t>
            </a:r>
          </a:p>
        </p:txBody>
      </p:sp>
      <p:sp>
        <p:nvSpPr>
          <p:cNvPr id="6" name="Content Placeholder 5">
            <a:extLst>
              <a:ext uri="{FF2B5EF4-FFF2-40B4-BE49-F238E27FC236}">
                <a16:creationId xmlns:a16="http://schemas.microsoft.com/office/drawing/2014/main" id="{8E18DF9B-9247-4176-9A27-A7795ECA4E29}"/>
              </a:ext>
            </a:extLst>
          </p:cNvPr>
          <p:cNvSpPr>
            <a:spLocks noGrp="1"/>
          </p:cNvSpPr>
          <p:nvPr>
            <p:ph idx="1"/>
          </p:nvPr>
        </p:nvSpPr>
        <p:spPr>
          <a:xfrm>
            <a:off x="838200" y="1361384"/>
            <a:ext cx="10515600" cy="5334837"/>
          </a:xfrm>
        </p:spPr>
        <p:txBody>
          <a:bodyPr>
            <a:normAutofit/>
          </a:bodyPr>
          <a:lstStyle/>
          <a:p>
            <a:r>
              <a:rPr lang="en-IN" dirty="0">
                <a:latin typeface="MV Boli" panose="02000500030200090000" pitchFamily="2" charset="0"/>
                <a:cs typeface="MV Boli" panose="02000500030200090000" pitchFamily="2" charset="0"/>
              </a:rPr>
              <a:t>Support Vector Machine (SVM) is the one of the most popular Supervised Machine Learning algorithms, which is used for classification and regression problems.</a:t>
            </a:r>
          </a:p>
          <a:p>
            <a:r>
              <a:rPr lang="en-IN" dirty="0">
                <a:latin typeface="MV Boli" panose="02000500030200090000" pitchFamily="2" charset="0"/>
                <a:cs typeface="MV Boli" panose="02000500030200090000" pitchFamily="2" charset="0"/>
              </a:rPr>
              <a:t>Mostly it is used for classification problem in ML.</a:t>
            </a:r>
          </a:p>
          <a:p>
            <a:r>
              <a:rPr lang="en-IN" dirty="0">
                <a:latin typeface="MV Boli" panose="02000500030200090000" pitchFamily="2" charset="0"/>
                <a:cs typeface="MV Boli" panose="02000500030200090000" pitchFamily="2" charset="0"/>
              </a:rPr>
              <a:t>SVM helps to find best decision boundary called hyperplane that classify the data points.</a:t>
            </a:r>
          </a:p>
          <a:p>
            <a:r>
              <a:rPr lang="en-IN" dirty="0">
                <a:latin typeface="MV Boli" panose="02000500030200090000" pitchFamily="2" charset="0"/>
                <a:cs typeface="MV Boli" panose="02000500030200090000" pitchFamily="2" charset="0"/>
              </a:rPr>
              <a:t>SVM chooses vectors that help in creating the decision boundary. These vectors are called as support vectors and hence algorithm termed as Support Vector Machine.</a:t>
            </a:r>
          </a:p>
          <a:p>
            <a:pPr marL="0" indent="0">
              <a:buNone/>
            </a:pPr>
            <a:r>
              <a:rPr lang="en-IN" dirty="0">
                <a:latin typeface="MV Boli" panose="02000500030200090000" pitchFamily="2" charset="0"/>
                <a:cs typeface="MV Boli" panose="02000500030200090000" pitchFamily="2" charset="0"/>
              </a:rPr>
              <a:t>	</a:t>
            </a:r>
          </a:p>
        </p:txBody>
      </p:sp>
    </p:spTree>
    <p:extLst>
      <p:ext uri="{BB962C8B-B14F-4D97-AF65-F5344CB8AC3E}">
        <p14:creationId xmlns:p14="http://schemas.microsoft.com/office/powerpoint/2010/main" val="324148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64A7D-524D-4C9B-8CCE-A29643ABCE51}"/>
              </a:ext>
            </a:extLst>
          </p:cNvPr>
          <p:cNvSpPr>
            <a:spLocks noGrp="1"/>
          </p:cNvSpPr>
          <p:nvPr>
            <p:ph idx="1"/>
          </p:nvPr>
        </p:nvSpPr>
        <p:spPr>
          <a:xfrm>
            <a:off x="838200" y="1544265"/>
            <a:ext cx="10515600" cy="5180092"/>
          </a:xfrm>
        </p:spPr>
        <p:txBody>
          <a:bodyPr>
            <a:normAutofit/>
          </a:bodyPr>
          <a:lstStyle/>
          <a:p>
            <a:r>
              <a:rPr lang="en-IN" sz="2600" b="1" dirty="0">
                <a:latin typeface="MV Boli" panose="02000500030200090000" pitchFamily="2" charset="0"/>
                <a:cs typeface="MV Boli" panose="02000500030200090000" pitchFamily="2" charset="0"/>
              </a:rPr>
              <a:t>Types of SVM :</a:t>
            </a:r>
          </a:p>
          <a:p>
            <a:pPr marL="0" indent="0">
              <a:buNone/>
            </a:pPr>
            <a:r>
              <a:rPr lang="en-IN" sz="2600" dirty="0">
                <a:latin typeface="MV Boli" panose="02000500030200090000" pitchFamily="2" charset="0"/>
                <a:cs typeface="MV Boli" panose="02000500030200090000" pitchFamily="2" charset="0"/>
              </a:rPr>
              <a:t>	</a:t>
            </a:r>
            <a:r>
              <a:rPr lang="en-IN" sz="2600" b="1" dirty="0">
                <a:latin typeface="MV Boli" panose="02000500030200090000" pitchFamily="2" charset="0"/>
                <a:cs typeface="MV Boli" panose="02000500030200090000" pitchFamily="2" charset="0"/>
              </a:rPr>
              <a:t>1. Linear Support Vector Machine (LSVM):</a:t>
            </a:r>
          </a:p>
          <a:p>
            <a:pPr marL="0" indent="0">
              <a:buNone/>
            </a:pPr>
            <a:r>
              <a:rPr lang="en-IN" sz="2600" dirty="0">
                <a:latin typeface="MV Boli" panose="02000500030200090000" pitchFamily="2" charset="0"/>
                <a:cs typeface="MV Boli" panose="02000500030200090000" pitchFamily="2" charset="0"/>
              </a:rPr>
              <a:t>LSVM is used for linearly separable data that is if data set can be classified into 2 classes by using single straight line then such data is termed as Linearly Separable data.</a:t>
            </a:r>
          </a:p>
          <a:p>
            <a:pPr marL="0" indent="0">
              <a:buNone/>
            </a:pPr>
            <a:r>
              <a:rPr lang="en-IN" sz="2600" dirty="0">
                <a:latin typeface="MV Boli" panose="02000500030200090000" pitchFamily="2" charset="0"/>
                <a:cs typeface="MV Boli" panose="02000500030200090000" pitchFamily="2" charset="0"/>
              </a:rPr>
              <a:t>	</a:t>
            </a:r>
            <a:r>
              <a:rPr lang="en-IN" sz="2600" b="1" dirty="0">
                <a:latin typeface="MV Boli" panose="02000500030200090000" pitchFamily="2" charset="0"/>
                <a:cs typeface="MV Boli" panose="02000500030200090000" pitchFamily="2" charset="0"/>
              </a:rPr>
              <a:t>2. Non Linear Support Vector Machine (NLSVM):</a:t>
            </a:r>
          </a:p>
          <a:p>
            <a:pPr marL="0" indent="0">
              <a:buNone/>
            </a:pPr>
            <a:r>
              <a:rPr lang="en-IN" sz="2600" dirty="0">
                <a:latin typeface="MV Boli" panose="02000500030200090000" pitchFamily="2" charset="0"/>
                <a:cs typeface="MV Boli" panose="02000500030200090000" pitchFamily="2" charset="0"/>
              </a:rPr>
              <a:t>NLSVM is used for Non Linearly separated data that means If data set can not be classified by using straight line, then such data is termed as non linear data and classifier used is called as Non Linear SVM classifier.</a:t>
            </a:r>
          </a:p>
          <a:p>
            <a:pPr marL="0" indent="0">
              <a:buNone/>
            </a:pPr>
            <a:r>
              <a:rPr lang="en-IN" sz="2600" dirty="0">
                <a:latin typeface="MV Boli" panose="02000500030200090000" pitchFamily="2" charset="0"/>
                <a:cs typeface="MV Boli" panose="02000500030200090000" pitchFamily="2" charset="0"/>
              </a:rPr>
              <a:t> </a:t>
            </a:r>
            <a:endParaRPr lang="en-IN" dirty="0">
              <a:latin typeface="MV Boli" panose="02000500030200090000" pitchFamily="2" charset="0"/>
              <a:cs typeface="MV Boli" panose="02000500030200090000" pitchFamily="2" charset="0"/>
            </a:endParaRPr>
          </a:p>
        </p:txBody>
      </p:sp>
      <p:sp>
        <p:nvSpPr>
          <p:cNvPr id="4" name="Title 3">
            <a:extLst>
              <a:ext uri="{FF2B5EF4-FFF2-40B4-BE49-F238E27FC236}">
                <a16:creationId xmlns:a16="http://schemas.microsoft.com/office/drawing/2014/main" id="{81722537-AF22-431B-AFB1-C20F57267098}"/>
              </a:ext>
            </a:extLst>
          </p:cNvPr>
          <p:cNvSpPr>
            <a:spLocks noGrp="1"/>
          </p:cNvSpPr>
          <p:nvPr>
            <p:ph type="title"/>
          </p:nvPr>
        </p:nvSpPr>
        <p:spPr>
          <a:xfrm>
            <a:off x="838200" y="365125"/>
            <a:ext cx="10515600" cy="563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sz="2800" dirty="0"/>
              <a:t>What are different types of SVM ?</a:t>
            </a:r>
          </a:p>
        </p:txBody>
      </p:sp>
    </p:spTree>
    <p:extLst>
      <p:ext uri="{BB962C8B-B14F-4D97-AF65-F5344CB8AC3E}">
        <p14:creationId xmlns:p14="http://schemas.microsoft.com/office/powerpoint/2010/main" val="399033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FC9C7-8B1F-4ADD-84EB-684A3DA94F93}"/>
              </a:ext>
            </a:extLst>
          </p:cNvPr>
          <p:cNvSpPr>
            <a:spLocks noGrp="1"/>
          </p:cNvSpPr>
          <p:nvPr>
            <p:ph idx="1"/>
          </p:nvPr>
        </p:nvSpPr>
        <p:spPr/>
        <p:txBody>
          <a:bodyPr>
            <a:normAutofit lnSpcReduction="10000"/>
          </a:bodyPr>
          <a:lstStyle/>
          <a:p>
            <a:pPr marL="0" indent="0">
              <a:buNone/>
            </a:pPr>
            <a:r>
              <a:rPr lang="en-IN" b="1" u="sng" dirty="0">
                <a:latin typeface="MV Boli" panose="02000500030200090000" pitchFamily="2" charset="0"/>
                <a:cs typeface="MV Boli" panose="02000500030200090000" pitchFamily="2" charset="0"/>
              </a:rPr>
              <a:t>Support vectors:</a:t>
            </a:r>
          </a:p>
          <a:p>
            <a:r>
              <a:rPr lang="en-IN" dirty="0">
                <a:latin typeface="MV Boli" panose="02000500030200090000" pitchFamily="2" charset="0"/>
                <a:cs typeface="MV Boli" panose="02000500030200090000" pitchFamily="2" charset="0"/>
              </a:rPr>
              <a:t>Support vectors are the data points or vectors that are closest to the hyperplane.</a:t>
            </a:r>
          </a:p>
          <a:p>
            <a:r>
              <a:rPr lang="en-IN" dirty="0">
                <a:latin typeface="MV Boli" panose="02000500030200090000" pitchFamily="2" charset="0"/>
                <a:cs typeface="MV Boli" panose="02000500030200090000" pitchFamily="2" charset="0"/>
              </a:rPr>
              <a:t>SVM algorithm finds the closest point of lines from both the classes. These points are called as support vectors.</a:t>
            </a:r>
          </a:p>
          <a:p>
            <a:endParaRPr lang="en-IN" dirty="0">
              <a:latin typeface="MV Boli" panose="02000500030200090000" pitchFamily="2" charset="0"/>
              <a:cs typeface="MV Boli" panose="02000500030200090000" pitchFamily="2" charset="0"/>
            </a:endParaRPr>
          </a:p>
          <a:p>
            <a:pPr marL="0" indent="0">
              <a:buNone/>
            </a:pPr>
            <a:r>
              <a:rPr lang="en-IN" b="1" u="sng" dirty="0">
                <a:latin typeface="MV Boli" panose="02000500030200090000" pitchFamily="2" charset="0"/>
                <a:cs typeface="MV Boli" panose="02000500030200090000" pitchFamily="2" charset="0"/>
              </a:rPr>
              <a:t>Margin:</a:t>
            </a:r>
          </a:p>
          <a:p>
            <a:pPr marL="0" indent="0">
              <a:buNone/>
            </a:pPr>
            <a:r>
              <a:rPr lang="en-IN" dirty="0">
                <a:latin typeface="MV Boli" panose="02000500030200090000" pitchFamily="2" charset="0"/>
                <a:cs typeface="MV Boli" panose="02000500030200090000" pitchFamily="2" charset="0"/>
              </a:rPr>
              <a:t>	The distance between support vector and hyperplane is called as margin and the goal of SVM is to maximise the margin.</a:t>
            </a:r>
          </a:p>
        </p:txBody>
      </p:sp>
      <p:sp>
        <p:nvSpPr>
          <p:cNvPr id="4" name="Title 3">
            <a:extLst>
              <a:ext uri="{FF2B5EF4-FFF2-40B4-BE49-F238E27FC236}">
                <a16:creationId xmlns:a16="http://schemas.microsoft.com/office/drawing/2014/main" id="{C64DCB54-383A-4BC5-A6CD-C15BA860A061}"/>
              </a:ext>
            </a:extLst>
          </p:cNvPr>
          <p:cNvSpPr>
            <a:spLocks noGrp="1"/>
          </p:cNvSpPr>
          <p:nvPr>
            <p:ph type="title"/>
          </p:nvPr>
        </p:nvSpPr>
        <p:spPr>
          <a:xfrm>
            <a:off x="838200" y="365125"/>
            <a:ext cx="10515600" cy="563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sz="2800" dirty="0"/>
              <a:t>Define Support vector, Margin, Hyperplane.</a:t>
            </a:r>
          </a:p>
        </p:txBody>
      </p:sp>
    </p:spTree>
    <p:extLst>
      <p:ext uri="{BB962C8B-B14F-4D97-AF65-F5344CB8AC3E}">
        <p14:creationId xmlns:p14="http://schemas.microsoft.com/office/powerpoint/2010/main" val="302076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89E0B-0827-4469-8710-E5B9095E61AD}"/>
              </a:ext>
            </a:extLst>
          </p:cNvPr>
          <p:cNvSpPr>
            <a:spLocks noGrp="1"/>
          </p:cNvSpPr>
          <p:nvPr>
            <p:ph idx="1"/>
          </p:nvPr>
        </p:nvSpPr>
        <p:spPr>
          <a:xfrm>
            <a:off x="838200" y="942543"/>
            <a:ext cx="10515600" cy="5586120"/>
          </a:xfrm>
        </p:spPr>
        <p:txBody>
          <a:bodyPr>
            <a:normAutofit/>
          </a:bodyPr>
          <a:lstStyle/>
          <a:p>
            <a:pPr marL="0" indent="0">
              <a:buNone/>
            </a:pPr>
            <a:r>
              <a:rPr lang="en-IN" b="1" u="sng" dirty="0">
                <a:latin typeface="MV Boli" panose="02000500030200090000" pitchFamily="2" charset="0"/>
                <a:cs typeface="MV Boli" panose="02000500030200090000" pitchFamily="2" charset="0"/>
              </a:rPr>
              <a:t>Hyperplane:</a:t>
            </a:r>
          </a:p>
          <a:p>
            <a:r>
              <a:rPr lang="en-IN" dirty="0">
                <a:latin typeface="MV Boli" panose="02000500030200090000" pitchFamily="2" charset="0"/>
                <a:cs typeface="MV Boli" panose="02000500030200090000" pitchFamily="2" charset="0"/>
              </a:rPr>
              <a:t>The SVM algorithm helps to find the best line or decision boundary, this best boundary or region is called as </a:t>
            </a:r>
            <a:r>
              <a:rPr lang="en-IN" b="1" dirty="0">
                <a:latin typeface="MV Boli" panose="02000500030200090000" pitchFamily="2" charset="0"/>
                <a:cs typeface="MV Boli" panose="02000500030200090000" pitchFamily="2" charset="0"/>
              </a:rPr>
              <a:t>Hyperplane</a:t>
            </a:r>
            <a:r>
              <a:rPr lang="en-IN" dirty="0">
                <a:latin typeface="MV Boli" panose="02000500030200090000" pitchFamily="2" charset="0"/>
                <a:cs typeface="MV Boli" panose="02000500030200090000" pitchFamily="2" charset="0"/>
              </a:rPr>
              <a:t>.</a:t>
            </a:r>
          </a:p>
          <a:p>
            <a:r>
              <a:rPr lang="en-IN" dirty="0">
                <a:latin typeface="MV Boli" panose="02000500030200090000" pitchFamily="2" charset="0"/>
                <a:cs typeface="MV Boli" panose="02000500030200090000" pitchFamily="2" charset="0"/>
              </a:rPr>
              <a:t>Decision boundary helps to classify the datapoints.</a:t>
            </a:r>
          </a:p>
          <a:p>
            <a:r>
              <a:rPr lang="en-IN" dirty="0">
                <a:latin typeface="MV Boli" panose="02000500030200090000" pitchFamily="2" charset="0"/>
                <a:cs typeface="MV Boli" panose="02000500030200090000" pitchFamily="2" charset="0"/>
              </a:rPr>
              <a:t>WE always create a hyperplane that has maximum </a:t>
            </a:r>
            <a:r>
              <a:rPr lang="en-IN" b="1" dirty="0">
                <a:latin typeface="MV Boli" panose="02000500030200090000" pitchFamily="2" charset="0"/>
                <a:cs typeface="MV Boli" panose="02000500030200090000" pitchFamily="2" charset="0"/>
              </a:rPr>
              <a:t>margin</a:t>
            </a:r>
            <a:r>
              <a:rPr lang="en-IN" dirty="0">
                <a:latin typeface="MV Boli" panose="02000500030200090000" pitchFamily="2" charset="0"/>
                <a:cs typeface="MV Boli" panose="02000500030200090000" pitchFamily="2" charset="0"/>
              </a:rPr>
              <a:t> which means the maximum distance between the datapoints.</a:t>
            </a:r>
          </a:p>
          <a:p>
            <a:r>
              <a:rPr lang="en-IN" dirty="0">
                <a:latin typeface="MV Boli" panose="02000500030200090000" pitchFamily="2" charset="0"/>
                <a:cs typeface="MV Boli" panose="02000500030200090000" pitchFamily="2" charset="0"/>
              </a:rPr>
              <a:t>The hyperplane with maximum margin is called as </a:t>
            </a:r>
            <a:r>
              <a:rPr lang="en-IN" b="1" dirty="0">
                <a:latin typeface="MV Boli" panose="02000500030200090000" pitchFamily="2" charset="0"/>
                <a:cs typeface="MV Boli" panose="02000500030200090000" pitchFamily="2" charset="0"/>
              </a:rPr>
              <a:t>Optimal Hyperplane.</a:t>
            </a:r>
          </a:p>
        </p:txBody>
      </p:sp>
    </p:spTree>
    <p:extLst>
      <p:ext uri="{BB962C8B-B14F-4D97-AF65-F5344CB8AC3E}">
        <p14:creationId xmlns:p14="http://schemas.microsoft.com/office/powerpoint/2010/main" val="275747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DAFFE8-A765-42C5-8184-6C971C7655D8}"/>
              </a:ext>
            </a:extLst>
          </p:cNvPr>
          <p:cNvPicPr>
            <a:picLocks noChangeAspect="1"/>
          </p:cNvPicPr>
          <p:nvPr/>
        </p:nvPicPr>
        <p:blipFill>
          <a:blip r:embed="rId2"/>
          <a:stretch>
            <a:fillRect/>
          </a:stretch>
        </p:blipFill>
        <p:spPr>
          <a:xfrm>
            <a:off x="2954215" y="933450"/>
            <a:ext cx="6653286" cy="4991100"/>
          </a:xfrm>
          <a:prstGeom prst="rect">
            <a:avLst/>
          </a:prstGeom>
        </p:spPr>
      </p:pic>
      <p:sp>
        <p:nvSpPr>
          <p:cNvPr id="5" name="Rectangle 4">
            <a:extLst>
              <a:ext uri="{FF2B5EF4-FFF2-40B4-BE49-F238E27FC236}">
                <a16:creationId xmlns:a16="http://schemas.microsoft.com/office/drawing/2014/main" id="{BC074FF2-AF7C-48A9-AE2B-1E8138313755}"/>
              </a:ext>
            </a:extLst>
          </p:cNvPr>
          <p:cNvSpPr/>
          <p:nvPr/>
        </p:nvSpPr>
        <p:spPr>
          <a:xfrm>
            <a:off x="2954215" y="801858"/>
            <a:ext cx="6386733" cy="512269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710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35908FE-6E0E-4A01-AE21-46713C4158D5}"/>
              </a:ext>
            </a:extLst>
          </p:cNvPr>
          <p:cNvPicPr>
            <a:picLocks noGrp="1" noChangeAspect="1"/>
          </p:cNvPicPr>
          <p:nvPr>
            <p:ph idx="1"/>
          </p:nvPr>
        </p:nvPicPr>
        <p:blipFill>
          <a:blip r:embed="rId2"/>
          <a:stretch>
            <a:fillRect/>
          </a:stretch>
        </p:blipFill>
        <p:spPr>
          <a:xfrm>
            <a:off x="1932891" y="2166424"/>
            <a:ext cx="8457389" cy="3671668"/>
          </a:xfrm>
          <a:prstGeom prst="rect">
            <a:avLst/>
          </a:prstGeom>
        </p:spPr>
      </p:pic>
      <p:sp>
        <p:nvSpPr>
          <p:cNvPr id="4" name="Title 3">
            <a:extLst>
              <a:ext uri="{FF2B5EF4-FFF2-40B4-BE49-F238E27FC236}">
                <a16:creationId xmlns:a16="http://schemas.microsoft.com/office/drawing/2014/main" id="{C64DCB54-383A-4BC5-A6CD-C15BA860A061}"/>
              </a:ext>
            </a:extLst>
          </p:cNvPr>
          <p:cNvSpPr>
            <a:spLocks noGrp="1"/>
          </p:cNvSpPr>
          <p:nvPr>
            <p:ph type="title"/>
          </p:nvPr>
        </p:nvSpPr>
        <p:spPr>
          <a:xfrm>
            <a:off x="838200" y="365125"/>
            <a:ext cx="10515600" cy="81656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IN" sz="2800" dirty="0"/>
              <a:t>What is the difference between Linearly separable dataset &amp; Non linearly separable dataset ?</a:t>
            </a:r>
          </a:p>
        </p:txBody>
      </p:sp>
    </p:spTree>
    <p:extLst>
      <p:ext uri="{BB962C8B-B14F-4D97-AF65-F5344CB8AC3E}">
        <p14:creationId xmlns:p14="http://schemas.microsoft.com/office/powerpoint/2010/main" val="267106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FC9C7-8B1F-4ADD-84EB-684A3DA94F93}"/>
              </a:ext>
            </a:extLst>
          </p:cNvPr>
          <p:cNvSpPr>
            <a:spLocks noGrp="1"/>
          </p:cNvSpPr>
          <p:nvPr>
            <p:ph idx="1"/>
          </p:nvPr>
        </p:nvSpPr>
        <p:spPr>
          <a:xfrm>
            <a:off x="838200" y="1364566"/>
            <a:ext cx="10515600" cy="4812397"/>
          </a:xfrm>
        </p:spPr>
        <p:txBody>
          <a:bodyPr/>
          <a:lstStyle/>
          <a:p>
            <a:r>
              <a:rPr lang="en-IN" dirty="0">
                <a:latin typeface="MV Boli" panose="02000500030200090000" pitchFamily="2" charset="0"/>
                <a:cs typeface="MV Boli" panose="02000500030200090000" pitchFamily="2" charset="0"/>
              </a:rPr>
              <a:t>A Kernel function transforms a low dimensional input data space into higher dimensional space.</a:t>
            </a:r>
          </a:p>
          <a:p>
            <a:r>
              <a:rPr lang="en-IN" dirty="0">
                <a:latin typeface="MV Boli" panose="02000500030200090000" pitchFamily="2" charset="0"/>
                <a:cs typeface="MV Boli" panose="02000500030200090000" pitchFamily="2" charset="0"/>
              </a:rPr>
              <a:t>Kernel function converts non linear separable problems to linear separable problems by adding more dimensions to it.</a:t>
            </a:r>
          </a:p>
          <a:p>
            <a:r>
              <a:rPr lang="en-IN" dirty="0">
                <a:latin typeface="MV Boli" panose="02000500030200090000" pitchFamily="2" charset="0"/>
                <a:cs typeface="MV Boli" panose="02000500030200090000" pitchFamily="2" charset="0"/>
              </a:rPr>
              <a:t>Kernel helps to build more accurate  classifier.</a:t>
            </a:r>
          </a:p>
          <a:p>
            <a:r>
              <a:rPr lang="en-IN" dirty="0">
                <a:latin typeface="MV Boli" panose="02000500030200090000" pitchFamily="2" charset="0"/>
                <a:cs typeface="MV Boli" panose="02000500030200090000" pitchFamily="2" charset="0"/>
              </a:rPr>
              <a:t>It is useful in non linear separation problems</a:t>
            </a:r>
          </a:p>
          <a:p>
            <a:r>
              <a:rPr lang="en-IN" dirty="0">
                <a:latin typeface="MV Boli" panose="02000500030200090000" pitchFamily="2" charset="0"/>
                <a:cs typeface="MV Boli" panose="02000500030200090000" pitchFamily="2" charset="0"/>
              </a:rPr>
              <a:t>There are 4 popular Kernels</a:t>
            </a:r>
          </a:p>
          <a:p>
            <a:pPr marL="0" indent="0">
              <a:buNone/>
            </a:pPr>
            <a:r>
              <a:rPr lang="en-IN" dirty="0">
                <a:latin typeface="MV Boli" panose="02000500030200090000" pitchFamily="2" charset="0"/>
                <a:cs typeface="MV Boli" panose="02000500030200090000" pitchFamily="2" charset="0"/>
              </a:rPr>
              <a:t>	Linear Kernel, Polynomial Kernel, Radial Basis Function (also known as Gaussian function) and Sigmoid kernel.</a:t>
            </a:r>
          </a:p>
        </p:txBody>
      </p:sp>
      <p:sp>
        <p:nvSpPr>
          <p:cNvPr id="4" name="Title 3">
            <a:extLst>
              <a:ext uri="{FF2B5EF4-FFF2-40B4-BE49-F238E27FC236}">
                <a16:creationId xmlns:a16="http://schemas.microsoft.com/office/drawing/2014/main" id="{C64DCB54-383A-4BC5-A6CD-C15BA860A061}"/>
              </a:ext>
            </a:extLst>
          </p:cNvPr>
          <p:cNvSpPr>
            <a:spLocks noGrp="1"/>
          </p:cNvSpPr>
          <p:nvPr>
            <p:ph type="title"/>
          </p:nvPr>
        </p:nvSpPr>
        <p:spPr>
          <a:xfrm>
            <a:off x="838200" y="365125"/>
            <a:ext cx="10515600" cy="563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sz="2800" dirty="0"/>
              <a:t>How Kernel tricks is useful in NLSVM ?</a:t>
            </a:r>
          </a:p>
        </p:txBody>
      </p:sp>
    </p:spTree>
    <p:extLst>
      <p:ext uri="{BB962C8B-B14F-4D97-AF65-F5344CB8AC3E}">
        <p14:creationId xmlns:p14="http://schemas.microsoft.com/office/powerpoint/2010/main" val="63403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DFC9C7-8B1F-4ADD-84EB-684A3DA94F93}"/>
              </a:ext>
            </a:extLst>
          </p:cNvPr>
          <p:cNvSpPr>
            <a:spLocks noGrp="1"/>
          </p:cNvSpPr>
          <p:nvPr>
            <p:ph idx="1"/>
          </p:nvPr>
        </p:nvSpPr>
        <p:spPr>
          <a:xfrm>
            <a:off x="838200" y="1153551"/>
            <a:ext cx="10515600" cy="5542671"/>
          </a:xfrm>
        </p:spPr>
        <p:txBody>
          <a:bodyPr>
            <a:normAutofit fontScale="85000" lnSpcReduction="20000"/>
          </a:bodyPr>
          <a:lstStyle/>
          <a:p>
            <a:r>
              <a:rPr lang="en-IN" b="1" dirty="0">
                <a:latin typeface="MV Boli" panose="02000500030200090000" pitchFamily="2" charset="0"/>
                <a:cs typeface="MV Boli" panose="02000500030200090000" pitchFamily="2" charset="0"/>
              </a:rPr>
              <a:t>Pros of SVM :</a:t>
            </a:r>
          </a:p>
          <a:p>
            <a:pPr marL="0" indent="0">
              <a:buNone/>
            </a:pPr>
            <a:r>
              <a:rPr lang="en-IN" dirty="0">
                <a:latin typeface="MV Boli" panose="02000500030200090000" pitchFamily="2" charset="0"/>
                <a:cs typeface="MV Boli" panose="02000500030200090000" pitchFamily="2" charset="0"/>
              </a:rPr>
              <a:t>	It is highly accurate</a:t>
            </a:r>
          </a:p>
          <a:p>
            <a:pPr marL="0" indent="0">
              <a:buNone/>
            </a:pPr>
            <a:r>
              <a:rPr lang="en-IN" dirty="0">
                <a:latin typeface="MV Boli" panose="02000500030200090000" pitchFamily="2" charset="0"/>
                <a:cs typeface="MV Boli" panose="02000500030200090000" pitchFamily="2" charset="0"/>
              </a:rPr>
              <a:t>	It is able to handle many features</a:t>
            </a:r>
          </a:p>
          <a:p>
            <a:pPr marL="0" indent="0">
              <a:buNone/>
            </a:pPr>
            <a:r>
              <a:rPr lang="en-IN" dirty="0">
                <a:latin typeface="MV Boli" panose="02000500030200090000" pitchFamily="2" charset="0"/>
                <a:cs typeface="MV Boli" panose="02000500030200090000" pitchFamily="2" charset="0"/>
              </a:rPr>
              <a:t>	Works well even if data is not linearly separable</a:t>
            </a:r>
          </a:p>
          <a:p>
            <a:pPr marL="0" indent="0">
              <a:buNone/>
            </a:pPr>
            <a:r>
              <a:rPr lang="en-IN" dirty="0">
                <a:latin typeface="MV Boli" panose="02000500030200090000" pitchFamily="2" charset="0"/>
                <a:cs typeface="MV Boli" panose="02000500030200090000" pitchFamily="2" charset="0"/>
              </a:rPr>
              <a:t>	Solves complex problems with convenient kernel solution function</a:t>
            </a:r>
          </a:p>
          <a:p>
            <a:pPr marL="0" indent="0">
              <a:buNone/>
            </a:pPr>
            <a:r>
              <a:rPr lang="en-IN" dirty="0">
                <a:latin typeface="MV Boli" panose="02000500030200090000" pitchFamily="2" charset="0"/>
                <a:cs typeface="MV Boli" panose="02000500030200090000" pitchFamily="2" charset="0"/>
              </a:rPr>
              <a:t>	SVM is more effective in high dimensional spaces</a:t>
            </a:r>
          </a:p>
          <a:p>
            <a:pPr marL="0" indent="0">
              <a:buNone/>
            </a:pPr>
            <a:endParaRPr lang="en-IN" b="1" dirty="0">
              <a:latin typeface="MV Boli" panose="02000500030200090000" pitchFamily="2" charset="0"/>
              <a:cs typeface="MV Boli" panose="02000500030200090000" pitchFamily="2" charset="0"/>
            </a:endParaRPr>
          </a:p>
          <a:p>
            <a:r>
              <a:rPr lang="en-IN" b="1" dirty="0">
                <a:latin typeface="MV Boli" panose="02000500030200090000" pitchFamily="2" charset="0"/>
                <a:cs typeface="MV Boli" panose="02000500030200090000" pitchFamily="2" charset="0"/>
              </a:rPr>
              <a:t>Cons of SVM :</a:t>
            </a:r>
          </a:p>
          <a:p>
            <a:pPr marL="0" indent="0">
              <a:buNone/>
            </a:pPr>
            <a:r>
              <a:rPr lang="en-IN" dirty="0">
                <a:latin typeface="MV Boli" panose="02000500030200090000" pitchFamily="2" charset="0"/>
                <a:cs typeface="MV Boli" panose="02000500030200090000" pitchFamily="2" charset="0"/>
              </a:rPr>
              <a:t>	Its speed is low</a:t>
            </a:r>
          </a:p>
          <a:p>
            <a:pPr marL="0" indent="0">
              <a:buNone/>
            </a:pPr>
            <a:r>
              <a:rPr lang="en-IN" dirty="0">
                <a:latin typeface="MV Boli" panose="02000500030200090000" pitchFamily="2" charset="0"/>
                <a:cs typeface="MV Boli" panose="02000500030200090000" pitchFamily="2" charset="0"/>
              </a:rPr>
              <a:t>	It require more time to process</a:t>
            </a:r>
          </a:p>
          <a:p>
            <a:pPr marL="0" indent="0">
              <a:buNone/>
            </a:pPr>
            <a:r>
              <a:rPr lang="en-IN" dirty="0">
                <a:latin typeface="MV Boli" panose="02000500030200090000" pitchFamily="2" charset="0"/>
                <a:cs typeface="MV Boli" panose="02000500030200090000" pitchFamily="2" charset="0"/>
              </a:rPr>
              <a:t>	High memory usage</a:t>
            </a:r>
          </a:p>
          <a:p>
            <a:pPr marL="0" indent="0">
              <a:buNone/>
            </a:pPr>
            <a:r>
              <a:rPr lang="en-IN" dirty="0">
                <a:latin typeface="MV Boli" panose="02000500030200090000" pitchFamily="2" charset="0"/>
                <a:cs typeface="MV Boli" panose="02000500030200090000" pitchFamily="2" charset="0"/>
              </a:rPr>
              <a:t>	SVM is not suitable for large data set</a:t>
            </a:r>
          </a:p>
          <a:p>
            <a:pPr marL="0" indent="0">
              <a:buNone/>
            </a:pPr>
            <a:r>
              <a:rPr lang="en-IN" dirty="0">
                <a:latin typeface="MV Boli" panose="02000500030200090000" pitchFamily="2" charset="0"/>
                <a:cs typeface="MV Boli" panose="02000500030200090000" pitchFamily="2" charset="0"/>
              </a:rPr>
              <a:t>	SVM does not perform very well when data set has more noise that is target classes are overlapping</a:t>
            </a:r>
          </a:p>
        </p:txBody>
      </p:sp>
      <p:sp>
        <p:nvSpPr>
          <p:cNvPr id="4" name="Title 3">
            <a:extLst>
              <a:ext uri="{FF2B5EF4-FFF2-40B4-BE49-F238E27FC236}">
                <a16:creationId xmlns:a16="http://schemas.microsoft.com/office/drawing/2014/main" id="{C64DCB54-383A-4BC5-A6CD-C15BA860A061}"/>
              </a:ext>
            </a:extLst>
          </p:cNvPr>
          <p:cNvSpPr>
            <a:spLocks noGrp="1"/>
          </p:cNvSpPr>
          <p:nvPr>
            <p:ph type="title"/>
          </p:nvPr>
        </p:nvSpPr>
        <p:spPr>
          <a:xfrm>
            <a:off x="838200" y="365125"/>
            <a:ext cx="10515600" cy="563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IN" sz="2800" dirty="0"/>
              <a:t>What are Pros and Cons of SVM?</a:t>
            </a:r>
          </a:p>
        </p:txBody>
      </p:sp>
    </p:spTree>
    <p:extLst>
      <p:ext uri="{BB962C8B-B14F-4D97-AF65-F5344CB8AC3E}">
        <p14:creationId xmlns:p14="http://schemas.microsoft.com/office/powerpoint/2010/main" val="1402186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307</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MV Boli</vt:lpstr>
      <vt:lpstr>Office Theme</vt:lpstr>
      <vt:lpstr>PowerPoint Presentation</vt:lpstr>
      <vt:lpstr>What is SVM ?</vt:lpstr>
      <vt:lpstr>What are different types of SVM ?</vt:lpstr>
      <vt:lpstr>Define Support vector, Margin, Hyperplane.</vt:lpstr>
      <vt:lpstr>PowerPoint Presentation</vt:lpstr>
      <vt:lpstr>PowerPoint Presentation</vt:lpstr>
      <vt:lpstr>What is the difference between Linearly separable dataset &amp; Non linearly separable dataset ?</vt:lpstr>
      <vt:lpstr>How Kernel tricks is useful in NLSVM ?</vt:lpstr>
      <vt:lpstr>What are Pros and Cons of SVM?</vt:lpstr>
      <vt:lpstr>What are application of SVM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Patil</dc:creator>
  <cp:lastModifiedBy>Abhijit Patil</cp:lastModifiedBy>
  <cp:revision>52</cp:revision>
  <dcterms:created xsi:type="dcterms:W3CDTF">2022-01-15T14:33:19Z</dcterms:created>
  <dcterms:modified xsi:type="dcterms:W3CDTF">2022-02-03T13:41:58Z</dcterms:modified>
</cp:coreProperties>
</file>