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16-01-2022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 Nearest Neighbour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E362-AEC4-4321-AEAB-A3A95E05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18"/>
            <a:ext cx="10515600" cy="4351338"/>
          </a:xfrm>
        </p:spPr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KNN is supervised learning algorithm used in machine learning for classifying the data set into known classes.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learning is based on how similar is a data from other.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stores all available cases and classifies new cases based on similarity.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KNN algorithm 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46341D-1363-47B6-B56A-ADECEDDB4DF7}"/>
              </a:ext>
            </a:extLst>
          </p:cNvPr>
          <p:cNvGrpSpPr/>
          <p:nvPr/>
        </p:nvGrpSpPr>
        <p:grpSpPr>
          <a:xfrm>
            <a:off x="288820" y="3429000"/>
            <a:ext cx="11403703" cy="3418052"/>
            <a:chOff x="288820" y="3429000"/>
            <a:chExt cx="11403703" cy="3418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88ACB7-7D90-4CE9-AE64-C33EC54EE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20" y="3671666"/>
              <a:ext cx="5464859" cy="30079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1B1006-541E-48F0-81AC-4F679814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1" y="3429000"/>
              <a:ext cx="4560202" cy="3418052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8779F4F-BEE4-4370-865A-162ED0F5E935}"/>
                </a:ext>
              </a:extLst>
            </p:cNvPr>
            <p:cNvSpPr/>
            <p:nvPr/>
          </p:nvSpPr>
          <p:spPr>
            <a:xfrm>
              <a:off x="6096000" y="4614203"/>
              <a:ext cx="839372" cy="3938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4A7D-524D-4C9B-8CCE-A29643ABC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301"/>
                <a:ext cx="10515600" cy="3509258"/>
              </a:xfrm>
            </p:spPr>
            <p:txBody>
              <a:bodyPr/>
              <a:lstStyle/>
              <a:p>
                <a:r>
                  <a:rPr lang="en-IN" sz="2600" dirty="0">
                    <a:latin typeface="MV Boli" panose="02000500030200090000" pitchFamily="2" charset="0"/>
                    <a:cs typeface="MV Boli" panose="02000500030200090000" pitchFamily="2" charset="0"/>
                  </a:rPr>
                  <a:t>In KNN algorithm ‘K’ refers to the number of neighbours to consider for classification. K should be an odd value.</a:t>
                </a:r>
              </a:p>
              <a:p>
                <a:r>
                  <a:rPr lang="en-IN" sz="2600" dirty="0">
                    <a:latin typeface="MV Boli" panose="02000500030200090000" pitchFamily="2" charset="0"/>
                    <a:cs typeface="MV Boli" panose="02000500030200090000" pitchFamily="2" charset="0"/>
                  </a:rPr>
                  <a:t>If K is too small then then it is sensitive to noise point.</a:t>
                </a:r>
              </a:p>
              <a:p>
                <a:r>
                  <a:rPr lang="en-IN" sz="2600" dirty="0">
                    <a:latin typeface="MV Boli" panose="02000500030200090000" pitchFamily="2" charset="0"/>
                    <a:cs typeface="MV Boli" panose="02000500030200090000" pitchFamily="2" charset="0"/>
                  </a:rPr>
                  <a:t>Larger K works well.</a:t>
                </a:r>
              </a:p>
              <a:p>
                <a:r>
                  <a:rPr lang="en-IN" sz="2600" dirty="0">
                    <a:latin typeface="MV Boli" panose="02000500030200090000" pitchFamily="2" charset="0"/>
                    <a:cs typeface="MV Boli" panose="02000500030200090000" pitchFamily="2" charset="0"/>
                  </a:rPr>
                  <a:t>Too large K My include majority points from other classes.</a:t>
                </a:r>
              </a:p>
              <a:p>
                <a:r>
                  <a:rPr lang="en-IN" sz="26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Thumb rule is K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600" b="1" i="1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radPr>
                      <m:deg/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IN" sz="26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 , n is number of examples.</a:t>
                </a:r>
              </a:p>
              <a:p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964A7D-524D-4C9B-8CCE-A29643ABC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301"/>
                <a:ext cx="10515600" cy="3509258"/>
              </a:xfrm>
              <a:blipFill>
                <a:blip r:embed="rId2"/>
                <a:stretch>
                  <a:fillRect l="-928" t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K in KNN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A39E-266F-4640-8FD7-EBA59D84F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70" y="3953022"/>
            <a:ext cx="4862287" cy="28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AF98-768F-4455-83B9-87995A08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8336"/>
            <a:ext cx="10641037" cy="4351338"/>
          </a:xfrm>
        </p:spPr>
        <p:txBody>
          <a:bodyPr/>
          <a:lstStyle/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Step 1 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Choose value for K (K should be an odd number).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Step 2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Find the distance of two point to each of the 		    training data.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Step 3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Find the K nearest neighbours to the new data 	   	    points.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Step 4</a:t>
            </a: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Classification of new data point into category class.</a:t>
            </a:r>
            <a:endParaRPr lang="en-IN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0A4E7-7024-4016-9B78-1F0F598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steps in KNN ?</a:t>
            </a:r>
          </a:p>
        </p:txBody>
      </p:sp>
    </p:spTree>
    <p:extLst>
      <p:ext uri="{BB962C8B-B14F-4D97-AF65-F5344CB8AC3E}">
        <p14:creationId xmlns:p14="http://schemas.microsoft.com/office/powerpoint/2010/main" val="42477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F079-1E39-4ECC-848B-2252E3E5A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0713"/>
                <a:ext cx="10515600" cy="5018943"/>
              </a:xfrm>
            </p:spPr>
            <p:txBody>
              <a:bodyPr/>
              <a:lstStyle/>
              <a:p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In KNN distance can be calculated by 2 methods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	</a:t>
                </a:r>
                <a:r>
                  <a:rPr lang="en-IN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1)</a:t>
                </a:r>
                <a:r>
                  <a:rPr lang="en-IN" b="1" u="sng" dirty="0">
                    <a:latin typeface="MV Boli" panose="02000500030200090000" pitchFamily="2" charset="0"/>
                    <a:cs typeface="MV Boli" panose="02000500030200090000" pitchFamily="2" charset="0"/>
                  </a:rPr>
                  <a:t>Euclidean distance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It is the square root of sum of squared distance between two points. </a:t>
                </a:r>
              </a:p>
              <a:p>
                <a:pPr marL="0" indent="0">
                  <a:buNone/>
                </a:pPr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Dist.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  <a:cs typeface="MV Boli" panose="02000500030200090000" pitchFamily="2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IN"/>
                          <m:t>(</m:t>
                        </m:r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 baseline="-25000"/>
                          <m:t>2</m:t>
                        </m:r>
                        <m:r>
                          <m:rPr>
                            <m:nor/>
                          </m:rPr>
                          <a:rPr lang="en-IN"/>
                          <m:t> – </m:t>
                        </m:r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 baseline="-25000"/>
                          <m:t>1</m:t>
                        </m:r>
                        <m:r>
                          <m:rPr>
                            <m:nor/>
                          </m:rPr>
                          <a:rPr lang="en-IN"/>
                          <m:t>)</m:t>
                        </m:r>
                        <m:r>
                          <m:rPr>
                            <m:nor/>
                          </m:rPr>
                          <a:rPr lang="en-IN" baseline="30000"/>
                          <m:t>2</m:t>
                        </m:r>
                        <m:r>
                          <m:rPr>
                            <m:nor/>
                          </m:rPr>
                          <a:rPr lang="en-IN"/>
                          <m:t> + (</m:t>
                        </m:r>
                        <m:r>
                          <m:rPr>
                            <m:nor/>
                          </m:rPr>
                          <a:rPr lang="en-IN"/>
                          <m:t>y</m:t>
                        </m:r>
                        <m:r>
                          <m:rPr>
                            <m:nor/>
                          </m:rPr>
                          <a:rPr lang="en-IN" baseline="-25000"/>
                          <m:t>2</m:t>
                        </m:r>
                        <m:r>
                          <m:rPr>
                            <m:nor/>
                          </m:rPr>
                          <a:rPr lang="en-IN"/>
                          <m:t> – </m:t>
                        </m:r>
                        <m:r>
                          <m:rPr>
                            <m:nor/>
                          </m:rPr>
                          <a:rPr lang="en-IN"/>
                          <m:t>y</m:t>
                        </m:r>
                        <m:r>
                          <m:rPr>
                            <m:nor/>
                          </m:rPr>
                          <a:rPr lang="en-IN" baseline="-25000"/>
                          <m:t>1</m:t>
                        </m:r>
                        <m:r>
                          <m:rPr>
                            <m:nor/>
                          </m:rPr>
                          <a:rPr lang="en-IN"/>
                          <m:t>)</m:t>
                        </m:r>
                        <m:r>
                          <m:rPr>
                            <m:nor/>
                          </m:rPr>
                          <a:rPr lang="en-IN" baseline="30000"/>
                          <m:t>2</m:t>
                        </m:r>
                        <m:r>
                          <m:rPr>
                            <m:nor/>
                          </m:rPr>
                          <a:rPr lang="en-IN"/>
                          <m:t> </m:t>
                        </m:r>
                      </m:e>
                    </m:rad>
                  </m:oMath>
                </a14:m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endParaRPr lang="en-IN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MV Boli" panose="02000500030200090000" pitchFamily="2" charset="0"/>
                    <a:cs typeface="MV Boli" panose="02000500030200090000" pitchFamily="2" charset="0"/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F079-1E39-4ECC-848B-2252E3E5A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0713"/>
                <a:ext cx="10515600" cy="5018943"/>
              </a:xfrm>
              <a:blipFill>
                <a:blip r:embed="rId2"/>
                <a:stretch>
                  <a:fillRect l="-1217" t="-21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D4D29BC-7A62-45CF-B51E-4422F04C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How is the distance calculated in KNN 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31F88-F114-414B-9FD6-F03AF2FCCF67}"/>
              </a:ext>
            </a:extLst>
          </p:cNvPr>
          <p:cNvGrpSpPr/>
          <p:nvPr/>
        </p:nvGrpSpPr>
        <p:grpSpPr>
          <a:xfrm>
            <a:off x="6266830" y="3150766"/>
            <a:ext cx="4891527" cy="3088891"/>
            <a:chOff x="3650236" y="2897547"/>
            <a:chExt cx="4891527" cy="30888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56A7EC-F02B-4C7F-AD52-B4B2D3BC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0236" y="2897547"/>
              <a:ext cx="4891527" cy="30888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C7534B-8779-4816-9793-4D5B2A389109}"/>
                </a:ext>
              </a:extLst>
            </p:cNvPr>
            <p:cNvSpPr/>
            <p:nvPr/>
          </p:nvSpPr>
          <p:spPr>
            <a:xfrm>
              <a:off x="3650236" y="3010486"/>
              <a:ext cx="4891527" cy="297595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526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411-06FA-476A-96C5-43639E9D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MV Boli" panose="02000500030200090000" pitchFamily="2" charset="0"/>
                <a:cs typeface="MV Boli" panose="02000500030200090000" pitchFamily="2" charset="0"/>
              </a:rPr>
              <a:t>	2)</a:t>
            </a:r>
            <a:r>
              <a:rPr lang="en-IN" b="1" u="sng" dirty="0">
                <a:latin typeface="MV Boli" panose="02000500030200090000" pitchFamily="2" charset="0"/>
                <a:cs typeface="MV Boli" panose="02000500030200090000" pitchFamily="2" charset="0"/>
              </a:rPr>
              <a:t>Manhattan distance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the sum of the absolute values of the differences between two points.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IN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Dist. = |x1 - x2| + |y1 - y2|</a:t>
            </a:r>
          </a:p>
          <a:p>
            <a:pPr marL="0" indent="0">
              <a:buNone/>
            </a:pPr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44C4E8-A5DC-46D3-9CAD-C6C2333A3974}"/>
              </a:ext>
            </a:extLst>
          </p:cNvPr>
          <p:cNvGrpSpPr/>
          <p:nvPr/>
        </p:nvGrpSpPr>
        <p:grpSpPr>
          <a:xfrm>
            <a:off x="2560321" y="3263706"/>
            <a:ext cx="7104184" cy="2940146"/>
            <a:chOff x="2560321" y="3263706"/>
            <a:chExt cx="7104184" cy="29401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4E353A-A23E-4664-9673-D70715F3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87" y="3422628"/>
              <a:ext cx="6829425" cy="265747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4CE4B-D05D-42CC-ADDA-B11773283D27}"/>
                </a:ext>
              </a:extLst>
            </p:cNvPr>
            <p:cNvSpPr/>
            <p:nvPr/>
          </p:nvSpPr>
          <p:spPr>
            <a:xfrm>
              <a:off x="2560321" y="3263706"/>
              <a:ext cx="7104184" cy="294014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334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850A-A38C-45BB-8864-0BE6506DE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50" y="647114"/>
            <a:ext cx="6035063" cy="55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Microsoft Sans Serif</vt:lpstr>
      <vt:lpstr>MV Boli</vt:lpstr>
      <vt:lpstr>Office Theme</vt:lpstr>
      <vt:lpstr>PowerPoint Presentation</vt:lpstr>
      <vt:lpstr>What is KNN algorithm ?</vt:lpstr>
      <vt:lpstr>What is K in KNN ?</vt:lpstr>
      <vt:lpstr>What are steps in KNN ?</vt:lpstr>
      <vt:lpstr>How is the distance calculated in KNN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19</cp:revision>
  <dcterms:created xsi:type="dcterms:W3CDTF">2022-01-15T14:33:19Z</dcterms:created>
  <dcterms:modified xsi:type="dcterms:W3CDTF">2022-01-16T14:34:43Z</dcterms:modified>
</cp:coreProperties>
</file>