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C9DF-6E09-4471-AB2E-6B86B5AC3861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CD4E771-4305-4611-A45A-9E806297FB6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11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C9DF-6E09-4471-AB2E-6B86B5AC3861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4E771-4305-4611-A45A-9E806297FB65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93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C9DF-6E09-4471-AB2E-6B86B5AC3861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4E771-4305-4611-A45A-9E806297FB6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56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C9DF-6E09-4471-AB2E-6B86B5AC3861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4E771-4305-4611-A45A-9E806297FB65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35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C9DF-6E09-4471-AB2E-6B86B5AC3861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4E771-4305-4611-A45A-9E806297FB6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6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C9DF-6E09-4471-AB2E-6B86B5AC3861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4E771-4305-4611-A45A-9E806297FB65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694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C9DF-6E09-4471-AB2E-6B86B5AC3861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4E771-4305-4611-A45A-9E806297FB65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209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C9DF-6E09-4471-AB2E-6B86B5AC3861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4E771-4305-4611-A45A-9E806297FB65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055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C9DF-6E09-4471-AB2E-6B86B5AC3861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4E771-4305-4611-A45A-9E806297FB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18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C9DF-6E09-4471-AB2E-6B86B5AC3861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4E771-4305-4611-A45A-9E806297FB65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072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7A5C9DF-6E09-4471-AB2E-6B86B5AC3861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4E771-4305-4611-A45A-9E806297FB65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28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5C9DF-6E09-4471-AB2E-6B86B5AC3861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CD4E771-4305-4611-A45A-9E806297FB6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14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84039-586C-495A-A147-2CC6F823AA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Probability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F9E9B3-6BE7-46E0-9AC7-30D4AA77D0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Abhijit Ramesh Patil</a:t>
            </a:r>
          </a:p>
        </p:txBody>
      </p:sp>
    </p:spTree>
    <p:extLst>
      <p:ext uri="{BB962C8B-B14F-4D97-AF65-F5344CB8AC3E}">
        <p14:creationId xmlns:p14="http://schemas.microsoft.com/office/powerpoint/2010/main" val="1448795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79929-FF7F-4D2B-A513-FCAE6EA5B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What is probability 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2FEF69-71FA-4CC9-9B85-8DADFF65D6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1899138"/>
                <a:ext cx="9603275" cy="3938954"/>
              </a:xfrm>
            </p:spPr>
            <p:txBody>
              <a:bodyPr/>
              <a:lstStyle/>
              <a:p>
                <a:r>
                  <a:rPr lang="en-IN" dirty="0"/>
                  <a:t>Probability is originated from Latin word meaning approval.</a:t>
                </a:r>
              </a:p>
              <a:p>
                <a:r>
                  <a:rPr lang="en-IN" dirty="0"/>
                  <a:t>Probability is possibility of an event to happen and is given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𝑓𝑎𝑣𝑜𝑢𝑟𝑎𝑏𝑙𝑒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𝑜𝑢𝑡𝑐𝑜𝑚𝑒𝑠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𝑜𝑢𝑡𝑐𝑜𝑚𝑒𝑠</m:t>
                          </m:r>
                        </m:den>
                      </m:f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r>
                  <a:rPr lang="en-IN" dirty="0"/>
                  <a:t>Probability is a number between 0 and 1</a:t>
                </a:r>
              </a:p>
              <a:p>
                <a:r>
                  <a:rPr lang="en-IN" dirty="0"/>
                  <a:t>Probability is used in math, statistics, finance, gambling, science, machine and artificial intelligence.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2FEF69-71FA-4CC9-9B85-8DADFF65D6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1899138"/>
                <a:ext cx="9603275" cy="3938954"/>
              </a:xfrm>
              <a:blipFill>
                <a:blip r:embed="rId2"/>
                <a:stretch>
                  <a:fillRect l="-571" t="-1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1467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15682-DAA4-4C47-99F3-DFC59B0CF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342420"/>
            <a:ext cx="9603275" cy="628251"/>
          </a:xfrm>
        </p:spPr>
        <p:txBody>
          <a:bodyPr/>
          <a:lstStyle/>
          <a:p>
            <a:r>
              <a:rPr lang="en-IN" cap="none" dirty="0"/>
              <a:t>Define mutual exclusive and mutual inclusive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26684-2E82-4FFE-B635-4D1AA1DA1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61511"/>
          </a:xfrm>
        </p:spPr>
        <p:txBody>
          <a:bodyPr>
            <a:normAutofit lnSpcReduction="10000"/>
          </a:bodyPr>
          <a:lstStyle/>
          <a:p>
            <a:r>
              <a:rPr lang="en-IN" sz="2200" dirty="0"/>
              <a:t>Two events are mutually exclusive events if occurrence of any one of them excludes the occurrence of other that is they can not occur simultaneously.</a:t>
            </a:r>
          </a:p>
          <a:p>
            <a:pPr marL="0" indent="0">
              <a:buNone/>
            </a:pPr>
            <a:r>
              <a:rPr lang="en-IN" sz="2200" dirty="0" err="1"/>
              <a:t>Eg.</a:t>
            </a:r>
            <a:r>
              <a:rPr lang="en-IN" sz="2200" dirty="0"/>
              <a:t> If we toss a coin, it will be head or tail but not possible both simultaneously.</a:t>
            </a:r>
          </a:p>
          <a:p>
            <a:pPr marL="0" indent="0">
              <a:buNone/>
            </a:pPr>
            <a:endParaRPr lang="en-IN" sz="2200" dirty="0"/>
          </a:p>
          <a:p>
            <a:pPr marL="0" indent="0">
              <a:buNone/>
            </a:pPr>
            <a:endParaRPr lang="en-IN" sz="2200" dirty="0"/>
          </a:p>
          <a:p>
            <a:pPr marL="0" indent="0">
              <a:buNone/>
            </a:pPr>
            <a:endParaRPr lang="en-IN" sz="2200" dirty="0"/>
          </a:p>
          <a:p>
            <a:pPr marL="0" indent="0">
              <a:buNone/>
            </a:pPr>
            <a:endParaRPr lang="en-IN" sz="2200" dirty="0"/>
          </a:p>
          <a:p>
            <a:pPr marL="0" indent="0">
              <a:buNone/>
            </a:pPr>
            <a:r>
              <a:rPr lang="en-IN" sz="2200" dirty="0"/>
              <a:t>                                              A U B = P(A) + P(B)</a:t>
            </a:r>
          </a:p>
          <a:p>
            <a:pPr marL="0" indent="0">
              <a:buNone/>
            </a:pPr>
            <a:endParaRPr lang="en-IN" sz="22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0012349-37A3-4D23-A335-449652481601}"/>
              </a:ext>
            </a:extLst>
          </p:cNvPr>
          <p:cNvGrpSpPr/>
          <p:nvPr/>
        </p:nvGrpSpPr>
        <p:grpSpPr>
          <a:xfrm>
            <a:off x="4372707" y="3559121"/>
            <a:ext cx="3446585" cy="1772530"/>
            <a:chOff x="4276578" y="4051495"/>
            <a:chExt cx="3446585" cy="177253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359B8B5-BA9E-4BEC-A069-36DCA56A687F}"/>
                </a:ext>
              </a:extLst>
            </p:cNvPr>
            <p:cNvSpPr/>
            <p:nvPr/>
          </p:nvSpPr>
          <p:spPr>
            <a:xfrm>
              <a:off x="4726745" y="4318782"/>
              <a:ext cx="1153550" cy="11676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6F16274-618E-4DAD-852A-3DF87F79E93B}"/>
                </a:ext>
              </a:extLst>
            </p:cNvPr>
            <p:cNvSpPr/>
            <p:nvPr/>
          </p:nvSpPr>
          <p:spPr>
            <a:xfrm>
              <a:off x="6215578" y="4330502"/>
              <a:ext cx="1153550" cy="11676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Tail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4308239-9093-4293-A284-6F2E7321B460}"/>
                </a:ext>
              </a:extLst>
            </p:cNvPr>
            <p:cNvSpPr/>
            <p:nvPr/>
          </p:nvSpPr>
          <p:spPr>
            <a:xfrm>
              <a:off x="4276578" y="4051495"/>
              <a:ext cx="3446585" cy="17725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4043246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E77CC-E8D5-4580-8E61-D5F2EBB61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Mutually inclusive event</a:t>
            </a:r>
            <a:br>
              <a:rPr lang="en-IN" dirty="0"/>
            </a:b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0F7014-C320-4D0E-858C-74709A0DFB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01664"/>
                <a:ext cx="9603275" cy="4037749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When two events can happen simultaneously in a single trial that is there is something common in between two events</a:t>
                </a:r>
              </a:p>
              <a:p>
                <a:pPr marL="0" indent="0">
                  <a:buNone/>
                </a:pPr>
                <a:r>
                  <a:rPr lang="en-IN" dirty="0" err="1"/>
                  <a:t>Eg.</a:t>
                </a:r>
                <a:r>
                  <a:rPr lang="en-IN" dirty="0"/>
                  <a:t> Getting a even number or prime number when dice is thrown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                                         P(A U B) = P(A) + P(B) – P(A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IN" dirty="0"/>
                  <a:t>B)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0F7014-C320-4D0E-858C-74709A0DFB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01664"/>
                <a:ext cx="9603275" cy="4037749"/>
              </a:xfrm>
              <a:blipFill>
                <a:blip r:embed="rId2"/>
                <a:stretch>
                  <a:fillRect l="-63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7E5D58EB-8910-4DAE-980B-892971ED5473}"/>
              </a:ext>
            </a:extLst>
          </p:cNvPr>
          <p:cNvGrpSpPr/>
          <p:nvPr/>
        </p:nvGrpSpPr>
        <p:grpSpPr>
          <a:xfrm>
            <a:off x="4712679" y="3530989"/>
            <a:ext cx="2799471" cy="1744393"/>
            <a:chOff x="3826412" y="3629465"/>
            <a:chExt cx="2799471" cy="174439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9CC22A7-DAC7-4A5B-AA57-05BBD64A10BF}"/>
                </a:ext>
              </a:extLst>
            </p:cNvPr>
            <p:cNvSpPr/>
            <p:nvPr/>
          </p:nvSpPr>
          <p:spPr>
            <a:xfrm>
              <a:off x="4135902" y="3812345"/>
              <a:ext cx="1350498" cy="137863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4  6    2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1E8721B-A337-489E-A208-BC1DAB39C14D}"/>
                </a:ext>
              </a:extLst>
            </p:cNvPr>
            <p:cNvSpPr/>
            <p:nvPr/>
          </p:nvSpPr>
          <p:spPr>
            <a:xfrm>
              <a:off x="4975274" y="3812344"/>
              <a:ext cx="1350498" cy="137863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       5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EB6181-CEDB-4F3E-B968-9F8FA5D24911}"/>
                </a:ext>
              </a:extLst>
            </p:cNvPr>
            <p:cNvSpPr/>
            <p:nvPr/>
          </p:nvSpPr>
          <p:spPr>
            <a:xfrm>
              <a:off x="3826412" y="3629465"/>
              <a:ext cx="2799471" cy="17443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63451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AB874-28CC-4D1B-8E04-333656310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Explain conditional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EF5F78-85B5-4F78-B957-2DDB7A733B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Conditional probability measures the probability of an event given that another event has occurred. If the event of interest is A and the event B is known or has occurred then probability of A under the condition B is written as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den>
                        </m:f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If A and B are any events and P(B) ≠ 0 , the conditional probability of A given B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num>
                            <m:den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den>
                          </m:f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den>
                        </m:f>
                      </m:e>
                    </m:d>
                  </m:oMath>
                </a14:m>
                <a:r>
                  <a:rPr lang="en-IN" dirty="0"/>
                  <a:t> is the probability that event A occurs once event B has occurred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EF5F78-85B5-4F78-B957-2DDB7A733B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77" r="-7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4143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A58A8-9A39-456C-AA47-58DF0678B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Explain Bayes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38A5DD-62FA-4B96-AF71-B0B1D7803B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Bayes theorem shows relation between one conditional probability and its inverse</a:t>
                </a:r>
              </a:p>
              <a:p>
                <a:pPr marL="0" indent="0" algn="ctr">
                  <a:buNone/>
                </a:pPr>
                <a:r>
                  <a:rPr lang="en-IN" dirty="0"/>
                  <a:t>  </a:t>
                </a:r>
                <a14:m>
                  <m:oMath xmlns:m="http://schemas.openxmlformats.org/officeDocument/2006/math">
                    <m:r>
                      <a:rPr lang="en-IN" sz="2400" b="1" i="1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IN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num>
                      <m:den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den>
                    </m:f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IN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24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2400" b="1" i="1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num>
                              <m:den>
                                <m:r>
                                  <a:rPr lang="en-IN" sz="2400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den>
                            </m:f>
                          </m:e>
                        </m:d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IN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IN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IN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b="1" dirty="0"/>
                  <a:t> </a:t>
                </a:r>
                <a:r>
                  <a:rPr lang="en-IN" dirty="0"/>
                  <a:t>and</a:t>
                </a:r>
                <a:r>
                  <a:rPr lang="en-IN" b="1" dirty="0"/>
                  <a:t>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IN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IN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b="1" dirty="0"/>
                  <a:t> </a:t>
                </a:r>
                <a:r>
                  <a:rPr lang="en-IN" dirty="0"/>
                  <a:t>are the probabilities events A and B.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IN" b="1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𝑨</m:t>
                        </m:r>
                      </m:num>
                      <m:den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𝑩</m:t>
                        </m:r>
                      </m:den>
                    </m:f>
                    <m:r>
                      <a:rPr lang="en-IN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is the probability of observing event A given that B is true.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num>
                          <m:den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den>
                        </m:f>
                      </m:e>
                    </m:d>
                  </m:oMath>
                </a14:m>
                <a:r>
                  <a:rPr lang="en-IN" dirty="0"/>
                  <a:t> is the probability of observing event B given that A is true.</a:t>
                </a:r>
              </a:p>
              <a:p>
                <a:pPr marL="0" indent="0">
                  <a:buNone/>
                </a:pPr>
                <a:endParaRPr lang="en-IN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38A5DD-62FA-4B96-AF71-B0B1D7803B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9159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97D39-1ED3-4872-B612-1FBCFA21D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What is the probability of spinning a prime number or an odd number on a spinner numbered 1 to 8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C7A8BD-7241-4BB8-ACFC-80E56F9C71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9603275" cy="403774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IN" dirty="0"/>
                  <a:t>Prime number from 1 to 8 = 2,3,5,7</a:t>
                </a:r>
              </a:p>
              <a:p>
                <a:pPr marL="0" indent="0">
                  <a:buNone/>
                </a:pPr>
                <a:r>
                  <a:rPr lang="en-IN" dirty="0"/>
                  <a:t>Probability of getting prime number P(P) = 4/8 </a:t>
                </a:r>
              </a:p>
              <a:p>
                <a:r>
                  <a:rPr lang="en-IN" dirty="0"/>
                  <a:t>Odd number from 1 to 8 = 1,3,5,7</a:t>
                </a:r>
              </a:p>
              <a:p>
                <a:pPr marL="0" indent="0">
                  <a:buNone/>
                </a:pPr>
                <a:r>
                  <a:rPr lang="en-IN" dirty="0"/>
                  <a:t>Probability of getting odd number P(O) = 4/8   </a:t>
                </a:r>
              </a:p>
              <a:p>
                <a:r>
                  <a:rPr lang="en-IN" dirty="0"/>
                  <a:t>Event of getting prime number and odd number = 3,5,7</a:t>
                </a:r>
              </a:p>
              <a:p>
                <a:r>
                  <a:rPr lang="en-IN" dirty="0"/>
                  <a:t>Probability of getting prime number or odd number = P(P) + P(O) – P(P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IN" dirty="0"/>
                  <a:t>O)</a:t>
                </a:r>
              </a:p>
              <a:p>
                <a:pPr marL="0" indent="0">
                  <a:buNone/>
                </a:pPr>
                <a:r>
                  <a:rPr lang="en-IN" dirty="0"/>
                  <a:t>			         		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num>
                      <m:den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𝟖</m:t>
                        </m:r>
                      </m:den>
                    </m:f>
                    <m:r>
                      <a:rPr lang="en-IN" b="1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num>
                      <m:den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𝟖</m:t>
                        </m:r>
                      </m:den>
                    </m:f>
                  </m:oMath>
                </a14:m>
                <a:r>
                  <a:rPr lang="en-IN" b="1" dirty="0"/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𝟖</m:t>
                        </m:r>
                      </m:den>
                    </m:f>
                  </m:oMath>
                </a14:m>
                <a:endParaRPr lang="en-IN" b="1" dirty="0"/>
              </a:p>
              <a:p>
                <a:pPr marL="0" indent="0">
                  <a:buNone/>
                </a:pPr>
                <a:r>
                  <a:rPr lang="en-IN" dirty="0"/>
                  <a:t>   Probability of getting prime number or odd number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𝟖</m:t>
                        </m:r>
                      </m:den>
                    </m:f>
                  </m:oMath>
                </a14:m>
                <a:endParaRPr lang="en-IN" b="1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C7A8BD-7241-4BB8-ACFC-80E56F9C71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9603275" cy="4037749"/>
              </a:xfrm>
              <a:blipFill>
                <a:blip r:embed="rId2"/>
                <a:stretch>
                  <a:fillRect l="-571" t="-7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4528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E2883-27F8-44D0-9981-6EE47C335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For numbers, 1 to 9, get the probability of getting a number 2 or number less than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E558A0-245B-4E22-829C-80A83843C6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9603275" cy="403774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IN" dirty="0"/>
                  <a:t>Probability of getting number 2 , P(A)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𝟗</m:t>
                        </m:r>
                      </m:den>
                    </m:f>
                  </m:oMath>
                </a14:m>
                <a:endParaRPr lang="en-IN" b="1" dirty="0"/>
              </a:p>
              <a:p>
                <a:r>
                  <a:rPr lang="en-IN" dirty="0"/>
                  <a:t>Getting number less than 4 , P(B) = 1,2,3</a:t>
                </a:r>
              </a:p>
              <a:p>
                <a:pPr marL="0" indent="0">
                  <a:buNone/>
                </a:pPr>
                <a:r>
                  <a:rPr lang="en-IN" dirty="0"/>
                  <a:t>Probability of number getting less than 4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𝟗</m:t>
                        </m:r>
                      </m:den>
                    </m:f>
                  </m:oMath>
                </a14:m>
                <a:endParaRPr lang="en-IN" b="1" dirty="0"/>
              </a:p>
              <a:p>
                <a:r>
                  <a:rPr lang="en-IN" dirty="0"/>
                  <a:t>Probability of getting number 2 and number less than 4 , P(A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IN" dirty="0"/>
                  <a:t> B)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𝟗</m:t>
                        </m:r>
                      </m:den>
                    </m:f>
                  </m:oMath>
                </a14:m>
                <a:endParaRPr lang="en-IN" dirty="0"/>
              </a:p>
              <a:p>
                <a:r>
                  <a:rPr lang="en-IN" dirty="0"/>
                  <a:t>Probability of getting number 2 or number less than 4 = P(A) + P(B) – P(A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IN" dirty="0"/>
                  <a:t> B) </a:t>
                </a:r>
              </a:p>
              <a:p>
                <a:pPr marL="0" indent="0">
                  <a:buNone/>
                </a:pPr>
                <a:r>
                  <a:rPr lang="en-IN" dirty="0"/>
                  <a:t>				  	       =</a:t>
                </a:r>
                <a:r>
                  <a:rPr lang="en-IN" b="1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𝟗</m:t>
                        </m:r>
                      </m:den>
                    </m:f>
                    <m:r>
                      <a:rPr lang="en-IN" b="1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𝟗</m:t>
                        </m:r>
                      </m:den>
                    </m:f>
                  </m:oMath>
                </a14:m>
                <a:r>
                  <a:rPr lang="en-IN" dirty="0"/>
                  <a:t>-</a:t>
                </a:r>
                <a:r>
                  <a:rPr lang="en-IN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𝟗</m:t>
                        </m:r>
                      </m:den>
                    </m:f>
                  </m:oMath>
                </a14:m>
                <a:endParaRPr lang="en-IN" b="1" dirty="0"/>
              </a:p>
              <a:p>
                <a:pPr marL="0" indent="0">
                  <a:buNone/>
                </a:pPr>
                <a:r>
                  <a:rPr lang="en-IN" dirty="0"/>
                  <a:t>    Probability of getting number 2 or number less than 4 =</a:t>
                </a:r>
                <a:r>
                  <a:rPr lang="en-IN" b="1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𝟗</m:t>
                        </m:r>
                      </m:den>
                    </m:f>
                  </m:oMath>
                </a14:m>
                <a:r>
                  <a:rPr lang="en-IN" b="1" dirty="0"/>
                  <a:t> </a:t>
                </a:r>
                <a:r>
                  <a:rPr lang="en-IN" dirty="0"/>
                  <a:t>=</a:t>
                </a:r>
                <a:r>
                  <a:rPr lang="en-IN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endParaRPr lang="en-IN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E558A0-245B-4E22-829C-80A83843C6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9603275" cy="4037749"/>
              </a:xfrm>
              <a:blipFill>
                <a:blip r:embed="rId2"/>
                <a:stretch>
                  <a:fillRect l="-63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9054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64E3A-E8B5-4969-939A-0E32D207E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Let X and Y are two independent events such that    P(X) = 0.3 and P(Y) = 0.7 Find P(X and 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46D858-7724-4AA5-B862-1B1F7E87ED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As X and Y both are independent events, occurrence of first (X) does not affect occurrence of another (Y)</a:t>
                </a:r>
              </a:p>
              <a:p>
                <a:pPr marL="0" indent="0">
                  <a:buNone/>
                </a:pPr>
                <a:r>
                  <a:rPr lang="en-IN" dirty="0"/>
                  <a:t>Probability of both events is given by</a:t>
                </a:r>
              </a:p>
              <a:p>
                <a:pPr marL="0" indent="0">
                  <a:buNone/>
                </a:pPr>
                <a:r>
                  <a:rPr lang="en-IN" dirty="0"/>
                  <a:t>	P(X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IN" dirty="0"/>
                  <a:t>Y) = P(X)*P(Y)</a:t>
                </a:r>
              </a:p>
              <a:p>
                <a:pPr marL="0" indent="0">
                  <a:buNone/>
                </a:pPr>
                <a:r>
                  <a:rPr lang="en-IN" dirty="0"/>
                  <a:t>	P(X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IN" dirty="0"/>
                  <a:t>Y) = (0.3)*(0.7)</a:t>
                </a:r>
              </a:p>
              <a:p>
                <a:pPr marL="0" indent="0">
                  <a:buNone/>
                </a:pPr>
                <a:r>
                  <a:rPr lang="en-IN" dirty="0"/>
                  <a:t>	P(X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IN" dirty="0"/>
                  <a:t>Y) = 0.21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46D858-7724-4AA5-B862-1B1F7E87ED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5" t="-1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215185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171</TotalTime>
  <Words>603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Cambria Math</vt:lpstr>
      <vt:lpstr>Gill Sans MT</vt:lpstr>
      <vt:lpstr>Gallery</vt:lpstr>
      <vt:lpstr>Probability</vt:lpstr>
      <vt:lpstr>What is probability ?</vt:lpstr>
      <vt:lpstr>Define mutual exclusive and mutual inclusive events</vt:lpstr>
      <vt:lpstr>Mutually inclusive event </vt:lpstr>
      <vt:lpstr>Explain conditional probability</vt:lpstr>
      <vt:lpstr>Explain Bayes theorem</vt:lpstr>
      <vt:lpstr>What is the probability of spinning a prime number or an odd number on a spinner numbered 1 to 8 </vt:lpstr>
      <vt:lpstr>For numbers, 1 to 9, get the probability of getting a number 2 or number less than 4</vt:lpstr>
      <vt:lpstr>Let X and Y are two independent events such that    P(X) = 0.3 and P(Y) = 0.7 Find P(X and 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</dc:title>
  <dc:creator>Abhijit Patil</dc:creator>
  <cp:lastModifiedBy>Abhijit Patil</cp:lastModifiedBy>
  <cp:revision>22</cp:revision>
  <dcterms:created xsi:type="dcterms:W3CDTF">2021-12-22T05:20:14Z</dcterms:created>
  <dcterms:modified xsi:type="dcterms:W3CDTF">2021-12-22T19:10:07Z</dcterms:modified>
</cp:coreProperties>
</file>