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86EF-11C9-4969-97FD-48EE1D73A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6E9D8-C356-4102-A7F7-42F228EA0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9ABD5-7329-4496-B23B-8AA21812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A202-B997-4269-8A62-08B60471BE1B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A67CC-21AE-4486-8910-84CAADA3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D78B0-3CEB-49B4-BD51-2FFE251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2450-5574-4F76-8979-DFE99CA94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51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B585-268E-416C-A01C-3B72E2DF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79324-F34F-464D-83DE-E31EF604F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CFC40-FF7F-4BA5-A5F5-D7253AEB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A202-B997-4269-8A62-08B60471BE1B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B2328-8A67-496F-8E42-EA5488DE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5C2E6-D8CC-4F66-88B6-1CC3881C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2450-5574-4F76-8979-DFE99CA94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70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BE4F5-5A73-4B37-AAC7-3B7EADC5A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D3765-660F-4B24-B2B1-BD224C9FE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186C0-D2D1-4DD8-94AA-81719476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A202-B997-4269-8A62-08B60471BE1B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43760-2226-4527-ACBC-624E642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252F-051E-48E7-BD52-1A84B54C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2450-5574-4F76-8979-DFE99CA94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29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0B1B-56D2-4E30-A738-E5E3D9FC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530B-E2AD-43BC-8395-B85D219F3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59B35-5968-4157-B99B-A6CFED56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A202-B997-4269-8A62-08B60471BE1B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8A96-320E-464F-8092-BB2125A0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B8889-0861-4309-ABB8-7E04CFB6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2450-5574-4F76-8979-DFE99CA94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56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4692-9D73-4C36-B080-FBEB1C8D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5FF50-739D-40B5-B894-8311522DB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17764-C376-4294-8DBB-FFEE14AD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A202-B997-4269-8A62-08B60471BE1B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4062D-0A09-45AC-B3C2-D36C9430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38737-BA18-4B2B-AB2E-536C6C99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2450-5574-4F76-8979-DFE99CA94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02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C6B1-C7C5-4477-A851-12C1C50D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652A-C745-4819-9D55-870445A6F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07376-D816-4289-9E42-D0BBBE871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8E666-77E2-4183-A483-37E470DB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A202-B997-4269-8A62-08B60471BE1B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842A7-DA16-43D9-9451-A6150DC4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B0858-FD8B-4806-94CF-E4E4EC49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2450-5574-4F76-8979-DFE99CA94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74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E53E-381D-4E75-8960-F47F5183C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785B9-6FBB-4B48-BBBA-FEFA12623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13A06-C2F6-4D45-A7B1-6BE31F25B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DC691-935D-48D2-A795-E57834484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D3878-D67A-471F-9405-2D7BB54F9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1D9EC-048E-4227-A46A-804DA6CE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A202-B997-4269-8A62-08B60471BE1B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3B5B6-B235-4714-94B0-2C522C8B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39DD7-A02F-4946-8FCE-2BB1C241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2450-5574-4F76-8979-DFE99CA94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35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745B-C4DD-4018-AF80-794CBDD0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381D3D-4D33-4B4F-818B-86B4E1E3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A202-B997-4269-8A62-08B60471BE1B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B9D89-876F-4923-B266-5D75AAFF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355D2-21EC-4D8D-BAD8-1C41E257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2450-5574-4F76-8979-DFE99CA94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7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22563-ADC6-4814-90F3-ECE2B34A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A202-B997-4269-8A62-08B60471BE1B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F4602-B158-4675-A022-28F3B908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202EF-AD74-4F73-A216-9F37FA8A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2450-5574-4F76-8979-DFE99CA94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65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CB49-D662-4D11-902D-7B5294EC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2C642-AB6A-43FC-A792-34E1CCF2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ED712-E6D7-4572-B086-BDAB1B51F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BD4E7-B193-4D3B-B4F7-59D586AF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A202-B997-4269-8A62-08B60471BE1B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46481-6D24-4B26-98ED-41F3E36A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24D57-68A0-44EC-8F0D-F79120FE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2450-5574-4F76-8979-DFE99CA94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96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EBDF-1DB6-4181-ABA5-0E271C33A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28150-F9C7-4558-BA1D-920CD888A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4BACA-9F4D-4759-9417-7ED1B8B2E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C9197-CE3B-4EEE-8A7C-B7249196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A202-B997-4269-8A62-08B60471BE1B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8869F-CDBB-4B81-B5AA-3E5AB3ED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C831C-1AB0-4000-9FAF-D92F158F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2450-5574-4F76-8979-DFE99CA94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73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CA764-CBFC-4A42-B9F1-78B0FE7A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BDFAE-8706-4431-AC5B-C1252D479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EC661-639E-4F13-AE33-9B220441C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6A202-B997-4269-8A62-08B60471BE1B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51079-23CA-4FF0-800B-69B7E01BD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38D79-E414-4969-AFC9-C2D4AD95A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D2450-5574-4F76-8979-DFE99CA94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0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4495-4B8D-4ED8-ABBB-1152DD445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Different types of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1C2CA-3CB2-4FD4-86F1-D8C505857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Abhijit Ramesh Patil</a:t>
            </a:r>
          </a:p>
        </p:txBody>
      </p:sp>
    </p:spTree>
    <p:extLst>
      <p:ext uri="{BB962C8B-B14F-4D97-AF65-F5344CB8AC3E}">
        <p14:creationId xmlns:p14="http://schemas.microsoft.com/office/powerpoint/2010/main" val="246110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8A15F6-999E-47E1-8245-5C114B341A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799474"/>
              </p:ext>
            </p:extLst>
          </p:nvPr>
        </p:nvGraphicFramePr>
        <p:xfrm>
          <a:off x="805373" y="1525734"/>
          <a:ext cx="10515597" cy="549422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47649">
                  <a:extLst>
                    <a:ext uri="{9D8B030D-6E8A-4147-A177-3AD203B41FA5}">
                      <a16:colId xmlns:a16="http://schemas.microsoft.com/office/drawing/2014/main" val="1937345182"/>
                    </a:ext>
                  </a:extLst>
                </a:gridCol>
                <a:gridCol w="3742006">
                  <a:extLst>
                    <a:ext uri="{9D8B030D-6E8A-4147-A177-3AD203B41FA5}">
                      <a16:colId xmlns:a16="http://schemas.microsoft.com/office/drawing/2014/main" val="4050745171"/>
                    </a:ext>
                  </a:extLst>
                </a:gridCol>
                <a:gridCol w="3625942">
                  <a:extLst>
                    <a:ext uri="{9D8B030D-6E8A-4147-A177-3AD203B41FA5}">
                      <a16:colId xmlns:a16="http://schemas.microsoft.com/office/drawing/2014/main" val="3586570500"/>
                    </a:ext>
                  </a:extLst>
                </a:gridCol>
              </a:tblGrid>
              <a:tr h="618977">
                <a:tc>
                  <a:txBody>
                    <a:bodyPr/>
                    <a:lstStyle/>
                    <a:p>
                      <a:r>
                        <a:rPr lang="en-IN" sz="2800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Quantitative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Qualitative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82592"/>
                  </a:ext>
                </a:extLst>
              </a:tr>
              <a:tr h="1044418">
                <a:tc>
                  <a:txBody>
                    <a:bodyPr/>
                    <a:lstStyle/>
                    <a:p>
                      <a:pPr algn="l"/>
                      <a:endParaRPr lang="en-IN" sz="2000" dirty="0"/>
                    </a:p>
                    <a:p>
                      <a:pPr algn="l"/>
                      <a:r>
                        <a:rPr lang="en-IN" sz="20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Qualitative data is information that can be expressed as a number.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Qualitative data is information that can not be expressed as a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570617"/>
                  </a:ext>
                </a:extLst>
              </a:tr>
              <a:tr h="456472"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Can be counted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403722"/>
                  </a:ext>
                </a:extLst>
              </a:tr>
              <a:tr h="787882"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Number and 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Words, objects, pictures, observation and 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61413"/>
                  </a:ext>
                </a:extLst>
              </a:tr>
              <a:tr h="456472"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Score of test, Weight of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Colours, Nationality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87157"/>
                  </a:ext>
                </a:extLst>
              </a:tr>
              <a:tr h="727928"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Question that data answers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How many, How often, How much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How and Why this happened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069067"/>
                  </a:ext>
                </a:extLst>
              </a:tr>
              <a:tr h="456472"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Less detailed than qualitative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More detailed than quantitative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419169"/>
                  </a:ext>
                </a:extLst>
              </a:tr>
              <a:tr h="456472"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Easier to make 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Difficult to comparison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71986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4426E3E-EF13-438C-BA9F-3C6B38C455E6}"/>
              </a:ext>
            </a:extLst>
          </p:cNvPr>
          <p:cNvSpPr/>
          <p:nvPr/>
        </p:nvSpPr>
        <p:spPr>
          <a:xfrm>
            <a:off x="956603" y="681037"/>
            <a:ext cx="10213145" cy="5287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1. Difference between quantitative and qualitative</a:t>
            </a:r>
          </a:p>
        </p:txBody>
      </p:sp>
    </p:spTree>
    <p:extLst>
      <p:ext uri="{BB962C8B-B14F-4D97-AF65-F5344CB8AC3E}">
        <p14:creationId xmlns:p14="http://schemas.microsoft.com/office/powerpoint/2010/main" val="230147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9011-3192-4EFF-98C5-727F2FAB6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Types of qualitative data types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Binary data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Nominal data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Ordinal data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FD9D36-4062-4F34-94A9-3F7F99C85DC2}"/>
              </a:ext>
            </a:extLst>
          </p:cNvPr>
          <p:cNvSpPr/>
          <p:nvPr/>
        </p:nvSpPr>
        <p:spPr>
          <a:xfrm>
            <a:off x="1041009" y="731520"/>
            <a:ext cx="10185009" cy="57677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2. Types of qualitative data types and difference between them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08BA418E-BBE3-4D6E-99D1-5601E035D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437086"/>
              </p:ext>
            </p:extLst>
          </p:nvPr>
        </p:nvGraphicFramePr>
        <p:xfrm>
          <a:off x="1350498" y="3995225"/>
          <a:ext cx="9481625" cy="252663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92702">
                  <a:extLst>
                    <a:ext uri="{9D8B030D-6E8A-4147-A177-3AD203B41FA5}">
                      <a16:colId xmlns:a16="http://schemas.microsoft.com/office/drawing/2014/main" val="579078058"/>
                    </a:ext>
                  </a:extLst>
                </a:gridCol>
                <a:gridCol w="3546973">
                  <a:extLst>
                    <a:ext uri="{9D8B030D-6E8A-4147-A177-3AD203B41FA5}">
                      <a16:colId xmlns:a16="http://schemas.microsoft.com/office/drawing/2014/main" val="555850136"/>
                    </a:ext>
                  </a:extLst>
                </a:gridCol>
                <a:gridCol w="1632491">
                  <a:extLst>
                    <a:ext uri="{9D8B030D-6E8A-4147-A177-3AD203B41FA5}">
                      <a16:colId xmlns:a16="http://schemas.microsoft.com/office/drawing/2014/main" val="2900327550"/>
                    </a:ext>
                  </a:extLst>
                </a:gridCol>
                <a:gridCol w="2909459">
                  <a:extLst>
                    <a:ext uri="{9D8B030D-6E8A-4147-A177-3AD203B41FA5}">
                      <a16:colId xmlns:a16="http://schemas.microsoft.com/office/drawing/2014/main" val="3511962590"/>
                    </a:ext>
                  </a:extLst>
                </a:gridCol>
              </a:tblGrid>
              <a:tr h="545435">
                <a:tc>
                  <a:txBody>
                    <a:bodyPr/>
                    <a:lstStyle/>
                    <a:p>
                      <a:r>
                        <a:rPr lang="en-IN" sz="20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1496"/>
                  </a:ext>
                </a:extLst>
              </a:tr>
              <a:tr h="545435">
                <a:tc>
                  <a:txBody>
                    <a:bodyPr/>
                    <a:lstStyle/>
                    <a:p>
                      <a:r>
                        <a:rPr lang="en-IN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Variable with only two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Non 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Pass-Fail, Yes-No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729315"/>
                  </a:ext>
                </a:extLst>
              </a:tr>
              <a:tr h="545435">
                <a:tc>
                  <a:txBody>
                    <a:bodyPr/>
                    <a:lstStyle/>
                    <a:p>
                      <a:r>
                        <a:rPr lang="en-IN" dirty="0"/>
                        <a:t>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Variable with no ordered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Non 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Gender, Colour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65406"/>
                  </a:ext>
                </a:extLst>
              </a:tr>
              <a:tr h="545435">
                <a:tc>
                  <a:txBody>
                    <a:bodyPr/>
                    <a:lstStyle/>
                    <a:p>
                      <a:r>
                        <a:rPr lang="en-IN" dirty="0"/>
                        <a:t>Ordinal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Variable with an ordered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Ranking, Performance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495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84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54EBCF-78C4-413C-8EC5-D73957C68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842392"/>
              </p:ext>
            </p:extLst>
          </p:nvPr>
        </p:nvGraphicFramePr>
        <p:xfrm>
          <a:off x="838201" y="1888466"/>
          <a:ext cx="10515597" cy="423801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92791">
                  <a:extLst>
                    <a:ext uri="{9D8B030D-6E8A-4147-A177-3AD203B41FA5}">
                      <a16:colId xmlns:a16="http://schemas.microsoft.com/office/drawing/2014/main" val="1990116181"/>
                    </a:ext>
                  </a:extLst>
                </a:gridCol>
                <a:gridCol w="3882683">
                  <a:extLst>
                    <a:ext uri="{9D8B030D-6E8A-4147-A177-3AD203B41FA5}">
                      <a16:colId xmlns:a16="http://schemas.microsoft.com/office/drawing/2014/main" val="3375602155"/>
                    </a:ext>
                  </a:extLst>
                </a:gridCol>
                <a:gridCol w="3940123">
                  <a:extLst>
                    <a:ext uri="{9D8B030D-6E8A-4147-A177-3AD203B41FA5}">
                      <a16:colId xmlns:a16="http://schemas.microsoft.com/office/drawing/2014/main" val="3665378845"/>
                    </a:ext>
                  </a:extLst>
                </a:gridCol>
              </a:tblGrid>
              <a:tr h="72865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/>
                        <a:t>Discrete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/>
                        <a:t>Continuous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221740"/>
                  </a:ext>
                </a:extLst>
              </a:tr>
              <a:tr h="584894">
                <a:tc>
                  <a:txBody>
                    <a:bodyPr/>
                    <a:lstStyle/>
                    <a:p>
                      <a:r>
                        <a:rPr lang="en-IN" sz="2000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It has clear spaces between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It falls on a continuous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786606"/>
                  </a:ext>
                </a:extLst>
              </a:tr>
              <a:tr h="584894">
                <a:tc>
                  <a:txBody>
                    <a:bodyPr/>
                    <a:lstStyle/>
                    <a:p>
                      <a:r>
                        <a:rPr lang="en-IN" sz="2000" dirty="0"/>
                        <a:t>Can count data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Generally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439541"/>
                  </a:ext>
                </a:extLst>
              </a:tr>
              <a:tr h="584894">
                <a:tc>
                  <a:txBody>
                    <a:bodyPr/>
                    <a:lstStyle/>
                    <a:p>
                      <a:r>
                        <a:rPr lang="en-IN" sz="2000" dirty="0"/>
                        <a:t>Can measure data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022936"/>
                  </a:ext>
                </a:extLst>
              </a:tr>
              <a:tr h="584894">
                <a:tc>
                  <a:txBody>
                    <a:bodyPr/>
                    <a:lstStyle/>
                    <a:p>
                      <a:r>
                        <a:rPr lang="en-IN" sz="2000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Finite number of possible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Infinite number of possible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23423"/>
                  </a:ext>
                </a:extLst>
              </a:tr>
              <a:tr h="584894">
                <a:tc>
                  <a:txBody>
                    <a:bodyPr/>
                    <a:lstStyle/>
                    <a:p>
                      <a:r>
                        <a:rPr lang="en-IN" sz="2000" dirty="0"/>
                        <a:t>Graphical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Bar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Histogram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239944"/>
                  </a:ext>
                </a:extLst>
              </a:tr>
              <a:tr h="584894">
                <a:tc>
                  <a:txBody>
                    <a:bodyPr/>
                    <a:lstStyle/>
                    <a:p>
                      <a:r>
                        <a:rPr lang="en-IN" sz="20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No. of student in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Speed of 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27585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A1BDF38-C951-499A-A650-678439E284B2}"/>
              </a:ext>
            </a:extLst>
          </p:cNvPr>
          <p:cNvSpPr/>
          <p:nvPr/>
        </p:nvSpPr>
        <p:spPr>
          <a:xfrm>
            <a:off x="1041009" y="731520"/>
            <a:ext cx="10185009" cy="57677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3. Types of quantitative data types and difference between them</a:t>
            </a:r>
          </a:p>
        </p:txBody>
      </p:sp>
    </p:spTree>
    <p:extLst>
      <p:ext uri="{BB962C8B-B14F-4D97-AF65-F5344CB8AC3E}">
        <p14:creationId xmlns:p14="http://schemas.microsoft.com/office/powerpoint/2010/main" val="410023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393307A-74DB-4558-8F76-1A2DD8E53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250250"/>
              </p:ext>
            </p:extLst>
          </p:nvPr>
        </p:nvGraphicFramePr>
        <p:xfrm>
          <a:off x="1041008" y="1825624"/>
          <a:ext cx="10185010" cy="463187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965897">
                  <a:extLst>
                    <a:ext uri="{9D8B030D-6E8A-4147-A177-3AD203B41FA5}">
                      <a16:colId xmlns:a16="http://schemas.microsoft.com/office/drawing/2014/main" val="2929594477"/>
                    </a:ext>
                  </a:extLst>
                </a:gridCol>
                <a:gridCol w="5219113">
                  <a:extLst>
                    <a:ext uri="{9D8B030D-6E8A-4147-A177-3AD203B41FA5}">
                      <a16:colId xmlns:a16="http://schemas.microsoft.com/office/drawing/2014/main" val="1464923088"/>
                    </a:ext>
                  </a:extLst>
                </a:gridCol>
              </a:tblGrid>
              <a:tr h="49897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Traditional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Big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828427"/>
                  </a:ext>
                </a:extLst>
              </a:tr>
              <a:tr h="498974">
                <a:tc>
                  <a:txBody>
                    <a:bodyPr/>
                    <a:lstStyle/>
                    <a:p>
                      <a:r>
                        <a:rPr lang="en-IN" dirty="0"/>
                        <a:t>Here data is structured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Here the data is Unstructured or semi structured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373033"/>
                  </a:ext>
                </a:extLst>
              </a:tr>
              <a:tr h="498974">
                <a:tc>
                  <a:txBody>
                    <a:bodyPr/>
                    <a:lstStyle/>
                    <a:p>
                      <a:r>
                        <a:rPr lang="en-IN" dirty="0"/>
                        <a:t>Size of data is very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Size of data is more than traditional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500541"/>
                  </a:ext>
                </a:extLst>
              </a:tr>
              <a:tr h="498974">
                <a:tc>
                  <a:txBody>
                    <a:bodyPr/>
                    <a:lstStyle/>
                    <a:p>
                      <a:r>
                        <a:rPr lang="en-IN" dirty="0"/>
                        <a:t>Data is centralized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is distributed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55388"/>
                  </a:ext>
                </a:extLst>
              </a:tr>
              <a:tr h="498974">
                <a:tc>
                  <a:txBody>
                    <a:bodyPr/>
                    <a:lstStyle/>
                    <a:p>
                      <a:r>
                        <a:rPr lang="en-IN" dirty="0"/>
                        <a:t>Easy to work or manipulate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Difficult to handle the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81243"/>
                  </a:ext>
                </a:extLst>
              </a:tr>
              <a:tr h="498974">
                <a:tc>
                  <a:txBody>
                    <a:bodyPr/>
                    <a:lstStyle/>
                    <a:p>
                      <a:r>
                        <a:rPr lang="en-IN" dirty="0"/>
                        <a:t>Normal system configuration is sufficient to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 system configuration is required to process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92828"/>
                  </a:ext>
                </a:extLst>
              </a:tr>
              <a:tr h="498974">
                <a:tc>
                  <a:txBody>
                    <a:bodyPr/>
                    <a:lstStyle/>
                    <a:p>
                      <a:r>
                        <a:rPr lang="en-IN" dirty="0"/>
                        <a:t>A traditional database tool is enough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Special kind of tools are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087816"/>
                  </a:ext>
                </a:extLst>
              </a:tr>
              <a:tr h="498974">
                <a:tc>
                  <a:txBody>
                    <a:bodyPr/>
                    <a:lstStyle/>
                    <a:p>
                      <a:r>
                        <a:rPr lang="en-IN" dirty="0"/>
                        <a:t>Normal functions are enough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Special kind of functions are required to manipulate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66295"/>
                  </a:ext>
                </a:extLst>
              </a:tr>
              <a:tr h="498974">
                <a:tc>
                  <a:txBody>
                    <a:bodyPr/>
                    <a:lstStyle/>
                    <a:p>
                      <a:r>
                        <a:rPr lang="en-IN" dirty="0"/>
                        <a:t>Here data is stored in gigabyte or terabytes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Here data is stored in Petabyte, Zettabyte, Exabyte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3519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37369DB-3EFE-4900-9648-1423D16CC25C}"/>
              </a:ext>
            </a:extLst>
          </p:cNvPr>
          <p:cNvSpPr/>
          <p:nvPr/>
        </p:nvSpPr>
        <p:spPr>
          <a:xfrm>
            <a:off x="1041009" y="731520"/>
            <a:ext cx="10185009" cy="57677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4. Define big data and traditional data</a:t>
            </a:r>
          </a:p>
        </p:txBody>
      </p:sp>
    </p:spTree>
    <p:extLst>
      <p:ext uri="{BB962C8B-B14F-4D97-AF65-F5344CB8AC3E}">
        <p14:creationId xmlns:p14="http://schemas.microsoft.com/office/powerpoint/2010/main" val="48253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69019-D198-4504-9440-AFC68F01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346" y="1568549"/>
            <a:ext cx="10697308" cy="4937759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“Time series data is defined as the data that is recorded over consistent interval of time”.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It can be further classified as 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          Metrics (Regular): Measurement gathered at regular time interval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          Events (Irregular): Measurement gathered at irregular time interval 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It is useful for tracking weather data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Applications :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Economic forecasting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Sales forecasting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Budgetary analysis</a:t>
            </a:r>
          </a:p>
          <a:p>
            <a:pPr marL="0" indent="0">
              <a:buNone/>
            </a:pPr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	Stock market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8AD742-07E0-4723-8B14-23203150EDDA}"/>
              </a:ext>
            </a:extLst>
          </p:cNvPr>
          <p:cNvSpPr/>
          <p:nvPr/>
        </p:nvSpPr>
        <p:spPr>
          <a:xfrm>
            <a:off x="1041009" y="351692"/>
            <a:ext cx="10185009" cy="60491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5. Define time series data</a:t>
            </a:r>
          </a:p>
        </p:txBody>
      </p:sp>
    </p:spTree>
    <p:extLst>
      <p:ext uri="{BB962C8B-B14F-4D97-AF65-F5344CB8AC3E}">
        <p14:creationId xmlns:p14="http://schemas.microsoft.com/office/powerpoint/2010/main" val="48016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75591-86CD-44CE-8B6C-387BE1A1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383"/>
            <a:ext cx="10515600" cy="4351338"/>
          </a:xfrm>
        </p:spPr>
        <p:txBody>
          <a:bodyPr/>
          <a:lstStyle/>
          <a:p>
            <a:r>
              <a:rPr lang="en-IN" sz="2400" dirty="0">
                <a:latin typeface="MV Boli" panose="02000500030200090000" pitchFamily="2" charset="0"/>
                <a:cs typeface="MV Boli" panose="02000500030200090000" pitchFamily="2" charset="0"/>
              </a:rPr>
              <a:t>Structure data : “Structured data is that data which is in raw state can be placed in tabular format”.</a:t>
            </a:r>
          </a:p>
          <a:p>
            <a:r>
              <a:rPr lang="en-IN" sz="2400" dirty="0">
                <a:latin typeface="MV Boli" panose="02000500030200090000" pitchFamily="2" charset="0"/>
                <a:cs typeface="MV Boli" panose="02000500030200090000" pitchFamily="2" charset="0"/>
              </a:rPr>
              <a:t>Semi structured data : “Semi structured data is information that does not reside in relational database but that have some organizational properties that make it easier to analyse”.</a:t>
            </a:r>
          </a:p>
          <a:p>
            <a:r>
              <a:rPr lang="en-IN" sz="2400" dirty="0">
                <a:latin typeface="MV Boli" panose="02000500030200090000" pitchFamily="2" charset="0"/>
                <a:cs typeface="MV Boli" panose="02000500030200090000" pitchFamily="2" charset="0"/>
              </a:rPr>
              <a:t>Unstructured data : “Unstructured data is the data which is not organized in a predefined manner or does not have predefined data” model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549AE1-C031-4935-AFEA-AA74A64AF9CC}"/>
              </a:ext>
            </a:extLst>
          </p:cNvPr>
          <p:cNvSpPr/>
          <p:nvPr/>
        </p:nvSpPr>
        <p:spPr>
          <a:xfrm>
            <a:off x="1041009" y="253216"/>
            <a:ext cx="10185009" cy="60491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800" dirty="0"/>
          </a:p>
          <a:p>
            <a:r>
              <a:rPr lang="en-IN" sz="2800" dirty="0"/>
              <a:t>5. Define Structured data, Semi Structured data Unstructured data</a:t>
            </a:r>
          </a:p>
          <a:p>
            <a:pPr algn="ctr"/>
            <a:endParaRPr lang="en-IN" sz="2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ED8ABF5-0F03-438E-A2B6-CBAEAA8A2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380780"/>
              </p:ext>
            </p:extLst>
          </p:nvPr>
        </p:nvGraphicFramePr>
        <p:xfrm>
          <a:off x="1041009" y="4082358"/>
          <a:ext cx="10185008" cy="2311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46252">
                  <a:extLst>
                    <a:ext uri="{9D8B030D-6E8A-4147-A177-3AD203B41FA5}">
                      <a16:colId xmlns:a16="http://schemas.microsoft.com/office/drawing/2014/main" val="2619208371"/>
                    </a:ext>
                  </a:extLst>
                </a:gridCol>
                <a:gridCol w="2546252">
                  <a:extLst>
                    <a:ext uri="{9D8B030D-6E8A-4147-A177-3AD203B41FA5}">
                      <a16:colId xmlns:a16="http://schemas.microsoft.com/office/drawing/2014/main" val="4061804196"/>
                    </a:ext>
                  </a:extLst>
                </a:gridCol>
                <a:gridCol w="2546252">
                  <a:extLst>
                    <a:ext uri="{9D8B030D-6E8A-4147-A177-3AD203B41FA5}">
                      <a16:colId xmlns:a16="http://schemas.microsoft.com/office/drawing/2014/main" val="1561952523"/>
                    </a:ext>
                  </a:extLst>
                </a:gridCol>
                <a:gridCol w="2546252">
                  <a:extLst>
                    <a:ext uri="{9D8B030D-6E8A-4147-A177-3AD203B41FA5}">
                      <a16:colId xmlns:a16="http://schemas.microsoft.com/office/drawing/2014/main" val="701804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Structured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Semi structured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Unstructured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20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Well organized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Partially organized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organized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26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Less flexible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More flexible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More flexible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9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Financial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Tweet organised by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Media logs, audio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72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Storage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09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Robustness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Limited 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69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16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339</TotalTime>
  <Words>532</Words>
  <Application>Microsoft Office PowerPoint</Application>
  <PresentationFormat>Widescreen</PresentationFormat>
  <Paragraphs>131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MV Boli</vt:lpstr>
      <vt:lpstr>Office Theme</vt:lpstr>
      <vt:lpstr>Different types of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Patil</dc:creator>
  <cp:lastModifiedBy>Abhijit Patil</cp:lastModifiedBy>
  <cp:revision>24</cp:revision>
  <dcterms:created xsi:type="dcterms:W3CDTF">2022-01-02T05:41:36Z</dcterms:created>
  <dcterms:modified xsi:type="dcterms:W3CDTF">2022-01-02T14:16:44Z</dcterms:modified>
</cp:coreProperties>
</file>