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DD00-2A57-4793-9B4E-502FBE5C1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D372E6-1800-47EE-B9A7-3E28EFCC9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26C5C-3985-4022-A3DA-41C97DA24BE5}"/>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DBCAB13D-83DE-46E5-895D-345C5784C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68FEB-FC96-4CC3-B84A-A535168D2138}"/>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42933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1896-9560-4BEF-B15C-45D4DA9C3F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1CBFBA-DAC9-4882-A56D-E7694B0440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42CB3-F590-4F77-AB4D-8713F1431EA9}"/>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5FC9059C-520C-442D-96DB-73545595F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0D75C-1BAA-4D45-A8C4-C2D34FF14749}"/>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74728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81BD0-2BC6-4F05-9EB5-298E1A2EDB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86D4D-5D55-4B3C-852C-CBFBEE6AB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54D1B-8211-4257-AD08-49D265077C8E}"/>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0C33FB6B-EC91-4229-BD6F-759493A9A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F4391-6938-4F1E-B922-85533726004E}"/>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257946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0879-8100-4884-9719-B3E255B8E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C0888-854C-43F1-97C8-9D02A1CB2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8698D-BD74-47A1-987D-2C19E78687C1}"/>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3B46169C-9D3D-47F4-B69C-8051CED13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3571F-B745-46C4-AE2D-60DB4068760D}"/>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426689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E94-6C4A-4AAC-A23B-1231C74F7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2CC05B-8276-457B-B31C-7A631F3DC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CF39C-8CCA-4AA9-9692-1141116CE932}"/>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45DB07EA-84AA-4204-8363-BCD417E56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826AA-EBB0-4234-84CB-31FA0C75FD64}"/>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235782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5115-CD83-4B0E-8D9D-47391BA7E4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D351FC-9192-43F1-8706-18F4160001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F88A24-468C-4033-9031-BC781CAFB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3C099-E5DD-4425-A214-C566AE0CE969}"/>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6" name="Footer Placeholder 5">
            <a:extLst>
              <a:ext uri="{FF2B5EF4-FFF2-40B4-BE49-F238E27FC236}">
                <a16:creationId xmlns:a16="http://schemas.microsoft.com/office/drawing/2014/main" id="{08BB0D30-81C1-47DD-A2AC-8F41A7C71D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3CE22-FBA1-4386-AC38-250D20937958}"/>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411726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42EA-B4A5-4DA7-AA68-B0E0B4B1AD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2818D-E747-4D36-B4A5-E88868B70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A416B-D6FF-47B7-A3C4-E1C27E621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DFDA90-297E-4433-96B8-818E7B8C0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BD606-0702-42C3-BF27-BF8A7B1EB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45B13-A47E-4D9E-BF0E-00330A1479E2}"/>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8" name="Footer Placeholder 7">
            <a:extLst>
              <a:ext uri="{FF2B5EF4-FFF2-40B4-BE49-F238E27FC236}">
                <a16:creationId xmlns:a16="http://schemas.microsoft.com/office/drawing/2014/main" id="{E0EC8AC4-2A4D-4101-9425-10C3921110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1F81C-7A2B-4D65-BEE1-E1EEB3D4A9F2}"/>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258396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834A-C234-426A-89FA-3D197F639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37EC14-1809-45E0-AC91-ACBE51BCF12C}"/>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4" name="Footer Placeholder 3">
            <a:extLst>
              <a:ext uri="{FF2B5EF4-FFF2-40B4-BE49-F238E27FC236}">
                <a16:creationId xmlns:a16="http://schemas.microsoft.com/office/drawing/2014/main" id="{25048D1B-72FF-40CF-980D-43ED4733E0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4B68FD-FC8A-438B-80E0-A9DD0BB3D901}"/>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35868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38551-23E6-4FA1-B7DB-C8F738740D08}"/>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3" name="Footer Placeholder 2">
            <a:extLst>
              <a:ext uri="{FF2B5EF4-FFF2-40B4-BE49-F238E27FC236}">
                <a16:creationId xmlns:a16="http://schemas.microsoft.com/office/drawing/2014/main" id="{596D5D6B-F09E-4C96-A5BA-F0F80616FF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4044CA-55FF-4F67-93CE-2CD8F1C66E60}"/>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93010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5BBE-9679-4A36-BDB7-B115C8CFC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96EF06-95B5-41D3-8377-2A5B67F2D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CADDEF-32DD-42A1-B561-1F46BD8BA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3B60F-F380-41DF-909A-A2B8895468EC}"/>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6" name="Footer Placeholder 5">
            <a:extLst>
              <a:ext uri="{FF2B5EF4-FFF2-40B4-BE49-F238E27FC236}">
                <a16:creationId xmlns:a16="http://schemas.microsoft.com/office/drawing/2014/main" id="{484657C6-8B0B-4DB7-B86B-13AE1033B1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503656-4B06-4508-A269-0192DF360AA1}"/>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33396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A8C-E30F-4F1F-AB06-D2521DFC0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4CFABE-F885-4880-82AC-2B0EBC43C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6FF6B8-8FE8-4F7C-8D2D-E50B199EC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EFF5D-15C5-4944-B36B-3F9FF5BA25C9}"/>
              </a:ext>
            </a:extLst>
          </p:cNvPr>
          <p:cNvSpPr>
            <a:spLocks noGrp="1"/>
          </p:cNvSpPr>
          <p:nvPr>
            <p:ph type="dt" sz="half" idx="10"/>
          </p:nvPr>
        </p:nvSpPr>
        <p:spPr/>
        <p:txBody>
          <a:bodyPr/>
          <a:lstStyle/>
          <a:p>
            <a:fld id="{92793597-091A-43D5-99D6-9EFA33AF5AB4}" type="datetimeFigureOut">
              <a:rPr lang="en-IN" smtClean="0"/>
              <a:t>19-12-2021</a:t>
            </a:fld>
            <a:endParaRPr lang="en-IN"/>
          </a:p>
        </p:txBody>
      </p:sp>
      <p:sp>
        <p:nvSpPr>
          <p:cNvPr id="6" name="Footer Placeholder 5">
            <a:extLst>
              <a:ext uri="{FF2B5EF4-FFF2-40B4-BE49-F238E27FC236}">
                <a16:creationId xmlns:a16="http://schemas.microsoft.com/office/drawing/2014/main" id="{E38E56D4-3C12-43A3-949B-F1B3F2107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7A57F-5A93-483F-9906-0CA580C8683A}"/>
              </a:ext>
            </a:extLst>
          </p:cNvPr>
          <p:cNvSpPr>
            <a:spLocks noGrp="1"/>
          </p:cNvSpPr>
          <p:nvPr>
            <p:ph type="sldNum" sz="quarter" idx="12"/>
          </p:nvPr>
        </p:nvSpPr>
        <p:spPr/>
        <p:txBody>
          <a:bodyPr/>
          <a:lstStyle/>
          <a:p>
            <a:fld id="{42CE6110-6075-4DCE-9E44-52C63E12B799}" type="slidenum">
              <a:rPr lang="en-IN" smtClean="0"/>
              <a:t>‹#›</a:t>
            </a:fld>
            <a:endParaRPr lang="en-IN"/>
          </a:p>
        </p:txBody>
      </p:sp>
    </p:spTree>
    <p:extLst>
      <p:ext uri="{BB962C8B-B14F-4D97-AF65-F5344CB8AC3E}">
        <p14:creationId xmlns:p14="http://schemas.microsoft.com/office/powerpoint/2010/main" val="14044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66DE8-34E8-4F83-9602-0EA8A9091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62AC2-A70F-402B-81A5-6E6CF7463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4AAE4-9EB9-4A2E-A1C6-CF8B38FA6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3597-091A-43D5-99D6-9EFA33AF5AB4}" type="datetimeFigureOut">
              <a:rPr lang="en-IN" smtClean="0"/>
              <a:t>19-12-2021</a:t>
            </a:fld>
            <a:endParaRPr lang="en-IN"/>
          </a:p>
        </p:txBody>
      </p:sp>
      <p:sp>
        <p:nvSpPr>
          <p:cNvPr id="5" name="Footer Placeholder 4">
            <a:extLst>
              <a:ext uri="{FF2B5EF4-FFF2-40B4-BE49-F238E27FC236}">
                <a16:creationId xmlns:a16="http://schemas.microsoft.com/office/drawing/2014/main" id="{1C59B738-A20A-4E45-A9B1-789984F43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E5E028-46BE-4C9A-B5FD-A85E3818E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E6110-6075-4DCE-9E44-52C63E12B799}" type="slidenum">
              <a:rPr lang="en-IN" smtClean="0"/>
              <a:t>‹#›</a:t>
            </a:fld>
            <a:endParaRPr lang="en-IN"/>
          </a:p>
        </p:txBody>
      </p:sp>
    </p:spTree>
    <p:extLst>
      <p:ext uri="{BB962C8B-B14F-4D97-AF65-F5344CB8AC3E}">
        <p14:creationId xmlns:p14="http://schemas.microsoft.com/office/powerpoint/2010/main" val="219758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ECA-8330-4483-AFB8-90E9CAFFB9B8}"/>
              </a:ext>
            </a:extLst>
          </p:cNvPr>
          <p:cNvSpPr>
            <a:spLocks noGrp="1"/>
          </p:cNvSpPr>
          <p:nvPr>
            <p:ph type="ctrTitle"/>
          </p:nvPr>
        </p:nvSpPr>
        <p:spPr/>
        <p:txBody>
          <a:bodyPr/>
          <a:lstStyle/>
          <a:p>
            <a:r>
              <a:rPr lang="en-IN" dirty="0"/>
              <a:t>Assignment no. 1</a:t>
            </a:r>
          </a:p>
        </p:txBody>
      </p:sp>
      <p:sp>
        <p:nvSpPr>
          <p:cNvPr id="3" name="Subtitle 2">
            <a:extLst>
              <a:ext uri="{FF2B5EF4-FFF2-40B4-BE49-F238E27FC236}">
                <a16:creationId xmlns:a16="http://schemas.microsoft.com/office/drawing/2014/main" id="{6AAB51C6-63C2-4CD5-B6D8-EC15CE47CA26}"/>
              </a:ext>
            </a:extLst>
          </p:cNvPr>
          <p:cNvSpPr>
            <a:spLocks noGrp="1"/>
          </p:cNvSpPr>
          <p:nvPr>
            <p:ph type="subTitle" idx="1"/>
          </p:nvPr>
        </p:nvSpPr>
        <p:spPr/>
        <p:txBody>
          <a:bodyPr/>
          <a:lstStyle/>
          <a:p>
            <a:r>
              <a:rPr lang="en-IN" dirty="0"/>
              <a:t>Abhijit Ramesh Patil</a:t>
            </a:r>
          </a:p>
        </p:txBody>
      </p:sp>
    </p:spTree>
    <p:extLst>
      <p:ext uri="{BB962C8B-B14F-4D97-AF65-F5344CB8AC3E}">
        <p14:creationId xmlns:p14="http://schemas.microsoft.com/office/powerpoint/2010/main" val="406929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7CAA1A-545C-424F-8AF9-7DEB727C0A7C}"/>
                  </a:ext>
                </a:extLst>
              </p:cNvPr>
              <p:cNvSpPr>
                <a:spLocks noGrp="1"/>
              </p:cNvSpPr>
              <p:nvPr>
                <p:ph idx="1"/>
              </p:nvPr>
            </p:nvSpPr>
            <p:spPr>
              <a:xfrm>
                <a:off x="838200" y="576775"/>
                <a:ext cx="10515600" cy="5600188"/>
              </a:xfrm>
            </p:spPr>
            <p:txBody>
              <a:bodyPr/>
              <a:lstStyle/>
              <a:p>
                <a:r>
                  <a:rPr lang="en-IN" dirty="0"/>
                  <a:t>b) 16,15,16,17,19,12,14,9</a:t>
                </a:r>
              </a:p>
              <a:p>
                <a:pPr marL="0" indent="0">
                  <a:buNone/>
                </a:pPr>
                <a:endParaRPr lang="en-IN" dirty="0"/>
              </a:p>
              <a:p>
                <a:pPr marL="0" indent="0">
                  <a:buNone/>
                </a:pPr>
                <a:r>
                  <a:rPr lang="en-IN" b="1" i="1" u="sng" dirty="0"/>
                  <a:t>Mean</a:t>
                </a: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16+15+16+17+19+12+14+9</m:t>
                        </m:r>
                      </m:num>
                      <m:den>
                        <m:r>
                          <a:rPr lang="en-IN" b="0" i="1" smtClean="0">
                            <a:latin typeface="Cambria Math" panose="02040503050406030204" pitchFamily="18" charset="0"/>
                          </a:rPr>
                          <m:t>8</m:t>
                        </m:r>
                      </m:den>
                    </m:f>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118</m:t>
                        </m:r>
                      </m:num>
                      <m:den>
                        <m:r>
                          <a:rPr lang="en-IN" b="0" i="1" smtClean="0">
                            <a:latin typeface="Cambria Math" panose="02040503050406030204" pitchFamily="18" charset="0"/>
                          </a:rPr>
                          <m:t>8</m:t>
                        </m:r>
                      </m:den>
                    </m:f>
                  </m:oMath>
                </a14:m>
                <a:endParaRPr lang="en-IN" dirty="0"/>
              </a:p>
              <a:p>
                <a:pPr marL="0" indent="0">
                  <a:buNone/>
                </a:pPr>
                <a:r>
                  <a:rPr lang="en-IN" dirty="0"/>
                  <a:t>Mean	= 14.75</a:t>
                </a:r>
              </a:p>
              <a:p>
                <a:pPr marL="0" indent="0">
                  <a:buNone/>
                </a:pPr>
                <a:endParaRPr lang="en-IN" dirty="0"/>
              </a:p>
              <a:p>
                <a:pPr marL="0" indent="0">
                  <a:buNone/>
                </a:pPr>
                <a:r>
                  <a:rPr lang="en-IN" b="1" i="1" u="sng" dirty="0"/>
                  <a:t>Mode</a:t>
                </a:r>
              </a:p>
              <a:p>
                <a:pPr marL="0" indent="0">
                  <a:buNone/>
                </a:pPr>
                <a:r>
                  <a:rPr lang="en-IN" dirty="0"/>
                  <a:t>	Mode is the highest occurring element. Here we see that 16 is the highest occurring element. So mode of this series is 16</a:t>
                </a:r>
              </a:p>
              <a:p>
                <a:pPr marL="0" indent="0">
                  <a:buNone/>
                </a:pPr>
                <a:r>
                  <a:rPr lang="en-IN" dirty="0"/>
                  <a:t>Mode = 16</a:t>
                </a:r>
              </a:p>
              <a:p>
                <a:pPr marL="0" indent="0">
                  <a:buNone/>
                </a:pPr>
                <a:endParaRPr lang="en-IN" dirty="0"/>
              </a:p>
            </p:txBody>
          </p:sp>
        </mc:Choice>
        <mc:Fallback>
          <p:sp>
            <p:nvSpPr>
              <p:cNvPr id="3" name="Content Placeholder 2">
                <a:extLst>
                  <a:ext uri="{FF2B5EF4-FFF2-40B4-BE49-F238E27FC236}">
                    <a16:creationId xmlns:a16="http://schemas.microsoft.com/office/drawing/2014/main" id="{CD7CAA1A-545C-424F-8AF9-7DEB727C0A7C}"/>
                  </a:ext>
                </a:extLst>
              </p:cNvPr>
              <p:cNvSpPr>
                <a:spLocks noGrp="1" noRot="1" noChangeAspect="1" noMove="1" noResize="1" noEditPoints="1" noAdjustHandles="1" noChangeArrowheads="1" noChangeShapeType="1" noTextEdit="1"/>
              </p:cNvSpPr>
              <p:nvPr>
                <p:ph idx="1"/>
              </p:nvPr>
            </p:nvSpPr>
            <p:spPr>
              <a:xfrm>
                <a:off x="838200" y="576775"/>
                <a:ext cx="10515600" cy="5600188"/>
              </a:xfrm>
              <a:blipFill>
                <a:blip r:embed="rId2"/>
                <a:stretch>
                  <a:fillRect l="-1217" t="-1852"/>
                </a:stretch>
              </a:blipFill>
            </p:spPr>
            <p:txBody>
              <a:bodyPr/>
              <a:lstStyle/>
              <a:p>
                <a:r>
                  <a:rPr lang="en-IN">
                    <a:noFill/>
                  </a:rPr>
                  <a:t> </a:t>
                </a:r>
              </a:p>
            </p:txBody>
          </p:sp>
        </mc:Fallback>
      </mc:AlternateContent>
    </p:spTree>
    <p:extLst>
      <p:ext uri="{BB962C8B-B14F-4D97-AF65-F5344CB8AC3E}">
        <p14:creationId xmlns:p14="http://schemas.microsoft.com/office/powerpoint/2010/main" val="262299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8CA555-745F-4736-9175-9D2074580804}"/>
                  </a:ext>
                </a:extLst>
              </p:cNvPr>
              <p:cNvSpPr>
                <a:spLocks noGrp="1"/>
              </p:cNvSpPr>
              <p:nvPr>
                <p:ph idx="1"/>
              </p:nvPr>
            </p:nvSpPr>
            <p:spPr>
              <a:xfrm>
                <a:off x="838200" y="492369"/>
                <a:ext cx="10515600" cy="5684594"/>
              </a:xfrm>
            </p:spPr>
            <p:txBody>
              <a:bodyPr>
                <a:normAutofit lnSpcReduction="10000"/>
              </a:bodyPr>
              <a:lstStyle/>
              <a:p>
                <a:pPr marL="0" indent="0">
                  <a:buNone/>
                </a:pPr>
                <a:r>
                  <a:rPr lang="en-IN" b="1" i="1" u="sng" dirty="0"/>
                  <a:t>Median</a:t>
                </a:r>
              </a:p>
              <a:p>
                <a:pPr marL="0" indent="0">
                  <a:buNone/>
                </a:pPr>
                <a:r>
                  <a:rPr lang="en-IN" dirty="0"/>
                  <a:t>Arranging the series in ascending order</a:t>
                </a:r>
              </a:p>
              <a:p>
                <a:pPr marL="0" indent="0">
                  <a:buNone/>
                </a:pPr>
                <a:r>
                  <a:rPr lang="en-IN" dirty="0"/>
                  <a:t>9,12,14,15,16,16,17,19</a:t>
                </a:r>
              </a:p>
              <a:p>
                <a:pPr marL="0" indent="0">
                  <a:buNone/>
                </a:pPr>
                <a:r>
                  <a:rPr lang="en-IN" dirty="0"/>
                  <a:t>Middle value of the ascending ordered series is the median of that series. Here n= 8</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+1</m:t>
                            </m:r>
                          </m:e>
                        </m:d>
                        <m:r>
                          <a:rPr lang="en-IN" b="0" i="1" smtClean="0">
                            <a:latin typeface="Cambria Math" panose="02040503050406030204" pitchFamily="18" charset="0"/>
                          </a:rPr>
                          <m:t>𝑡h</m:t>
                        </m:r>
                        <m:r>
                          <a:rPr lang="en-IN" b="0" i="1" smtClean="0">
                            <a:latin typeface="Cambria Math" panose="02040503050406030204" pitchFamily="18" charset="0"/>
                          </a:rPr>
                          <m:t>]</m:t>
                        </m:r>
                      </m:num>
                      <m:den>
                        <m:r>
                          <a:rPr lang="en-IN" b="0" i="1" smtClean="0">
                            <a:latin typeface="Cambria Math" panose="02040503050406030204" pitchFamily="18" charset="0"/>
                          </a:rPr>
                          <m:t>2</m:t>
                        </m:r>
                      </m:den>
                    </m:f>
                    <m:r>
                      <a:rPr lang="en-IN" b="0" i="1" smtClean="0">
                        <a:latin typeface="Cambria Math" panose="02040503050406030204" pitchFamily="18" charset="0"/>
                      </a:rPr>
                      <m:t>]</m:t>
                    </m:r>
                  </m:oMath>
                </a14:m>
                <a:endParaRPr lang="en-IN" dirty="0"/>
              </a:p>
              <a:p>
                <a:pPr marL="0" indent="0">
                  <a:buNone/>
                </a:pPr>
                <a:r>
                  <a:rPr lang="en-IN" dirty="0"/>
                  <a:t>			          =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2</m:t>
                                    </m:r>
                                  </m:den>
                                </m:f>
                              </m:e>
                            </m:d>
                            <m:r>
                              <a:rPr lang="en-IN" b="0" i="1" smtClean="0">
                                <a:latin typeface="Cambria Math" panose="02040503050406030204" pitchFamily="18" charset="0"/>
                              </a:rPr>
                              <m:t>+1</m:t>
                            </m:r>
                          </m:e>
                        </m:d>
                        <m:r>
                          <a:rPr lang="en-IN" b="0" i="1" smtClean="0">
                            <a:latin typeface="Cambria Math" panose="02040503050406030204" pitchFamily="18" charset="0"/>
                          </a:rPr>
                          <m:t>𝑡h</m:t>
                        </m:r>
                        <m:r>
                          <a:rPr lang="en-IN" b="0" i="1" smtClean="0">
                            <a:latin typeface="Cambria Math" panose="02040503050406030204" pitchFamily="18" charset="0"/>
                          </a:rPr>
                          <m:t>]</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(15+16)</m:t>
                        </m:r>
                      </m:num>
                      <m:den>
                        <m:r>
                          <a:rPr lang="en-IN" b="0" i="1" smtClean="0">
                            <a:latin typeface="Cambria Math" panose="02040503050406030204" pitchFamily="18" charset="0"/>
                          </a:rPr>
                          <m:t>2</m:t>
                        </m:r>
                      </m:den>
                    </m:f>
                  </m:oMath>
                </a14:m>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31</m:t>
                        </m:r>
                      </m:num>
                      <m:den>
                        <m:r>
                          <a:rPr lang="en-IN" b="0" i="1" smtClean="0">
                            <a:latin typeface="Cambria Math" panose="02040503050406030204" pitchFamily="18" charset="0"/>
                          </a:rPr>
                          <m:t>2</m:t>
                        </m:r>
                      </m:den>
                    </m:f>
                  </m:oMath>
                </a14:m>
                <a:endParaRPr lang="en-IN" dirty="0"/>
              </a:p>
              <a:p>
                <a:pPr marL="0" indent="0">
                  <a:buNone/>
                </a:pPr>
                <a:r>
                  <a:rPr lang="en-IN" dirty="0"/>
                  <a:t>Median = 15.5</a:t>
                </a:r>
              </a:p>
              <a:p>
                <a:endParaRPr lang="en-IN" dirty="0"/>
              </a:p>
            </p:txBody>
          </p:sp>
        </mc:Choice>
        <mc:Fallback>
          <p:sp>
            <p:nvSpPr>
              <p:cNvPr id="3" name="Content Placeholder 2">
                <a:extLst>
                  <a:ext uri="{FF2B5EF4-FFF2-40B4-BE49-F238E27FC236}">
                    <a16:creationId xmlns:a16="http://schemas.microsoft.com/office/drawing/2014/main" id="{AE8CA555-745F-4736-9175-9D2074580804}"/>
                  </a:ext>
                </a:extLst>
              </p:cNvPr>
              <p:cNvSpPr>
                <a:spLocks noGrp="1" noRot="1" noChangeAspect="1" noMove="1" noResize="1" noEditPoints="1" noAdjustHandles="1" noChangeArrowheads="1" noChangeShapeType="1" noTextEdit="1"/>
              </p:cNvSpPr>
              <p:nvPr>
                <p:ph idx="1"/>
              </p:nvPr>
            </p:nvSpPr>
            <p:spPr>
              <a:xfrm>
                <a:off x="838200" y="492369"/>
                <a:ext cx="10515600" cy="5684594"/>
              </a:xfrm>
              <a:blipFill>
                <a:blip r:embed="rId2"/>
                <a:stretch>
                  <a:fillRect l="-1217" t="-2468"/>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A85B8138-AE0D-4713-AE00-7CFF3B4694DD}"/>
              </a:ext>
            </a:extLst>
          </p:cNvPr>
          <p:cNvCxnSpPr/>
          <p:nvPr/>
        </p:nvCxnSpPr>
        <p:spPr>
          <a:xfrm>
            <a:off x="2110154" y="1842868"/>
            <a:ext cx="82999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31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03724D-E75E-4CE7-B9F1-01A950A2BBB6}"/>
                  </a:ext>
                </a:extLst>
              </p:cNvPr>
              <p:cNvSpPr>
                <a:spLocks noGrp="1"/>
              </p:cNvSpPr>
              <p:nvPr>
                <p:ph idx="1"/>
              </p:nvPr>
            </p:nvSpPr>
            <p:spPr>
              <a:xfrm>
                <a:off x="838200" y="534572"/>
                <a:ext cx="10515600" cy="5642391"/>
              </a:xfrm>
            </p:spPr>
            <p:txBody>
              <a:bodyPr/>
              <a:lstStyle/>
              <a:p>
                <a:r>
                  <a:rPr lang="en-IN" dirty="0"/>
                  <a:t>C) 27,66,24,81,50,40,74,81,97</a:t>
                </a:r>
              </a:p>
              <a:p>
                <a:pPr marL="0" indent="0">
                  <a:buNone/>
                </a:pPr>
                <a:r>
                  <a:rPr lang="en-IN" dirty="0"/>
                  <a:t> </a:t>
                </a:r>
                <a:r>
                  <a:rPr lang="en-IN" b="1" i="1" u="sng" dirty="0"/>
                  <a:t>Mean</a:t>
                </a:r>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𝑆𝑢𝑚𝑚𝑎𝑡𝑖𝑜𝑛</m:t>
                        </m:r>
                        <m:r>
                          <a:rPr lang="en-IN" b="0" i="1" smtClean="0">
                            <a:latin typeface="Cambria Math" panose="02040503050406030204" pitchFamily="18" charset="0"/>
                          </a:rPr>
                          <m:t> </m:t>
                        </m:r>
                        <m:r>
                          <a:rPr lang="en-IN" b="0" i="1" smtClean="0">
                            <a:latin typeface="Cambria Math" panose="02040503050406030204" pitchFamily="18" charset="0"/>
                          </a:rPr>
                          <m:t>𝑜𝑓𝑎𝑙𝑙</m:t>
                        </m:r>
                        <m:r>
                          <a:rPr lang="en-IN" b="0" i="1" smtClean="0">
                            <a:latin typeface="Cambria Math" panose="02040503050406030204" pitchFamily="18" charset="0"/>
                          </a:rPr>
                          <m:t> </m:t>
                        </m:r>
                        <m:r>
                          <a:rPr lang="en-IN" b="0" i="1" smtClean="0">
                            <a:latin typeface="Cambria Math" panose="02040503050406030204" pitchFamily="18" charset="0"/>
                          </a:rPr>
                          <m:t>𝑒𝑙𝑒𝑚𝑒𝑛𝑡𝑠</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𝑠𝑒𝑟𝑖𝑒𝑠</m:t>
                        </m:r>
                      </m:num>
                      <m:den>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𝑒𝑙𝑒𝑚𝑒𝑛𝑡𝑠</m:t>
                        </m:r>
                      </m:den>
                    </m:f>
                  </m:oMath>
                </a14:m>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27+66+24+81+50+40+74+81+97</m:t>
                        </m:r>
                      </m:num>
                      <m:den>
                        <m:r>
                          <a:rPr lang="en-IN" b="0" i="1" smtClean="0">
                            <a:latin typeface="Cambria Math" panose="02040503050406030204" pitchFamily="18" charset="0"/>
                          </a:rPr>
                          <m:t>9</m:t>
                        </m:r>
                      </m:den>
                    </m:f>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540</m:t>
                        </m:r>
                      </m:num>
                      <m:den>
                        <m:r>
                          <a:rPr lang="en-IN" b="0" i="1" smtClean="0">
                            <a:latin typeface="Cambria Math" panose="02040503050406030204" pitchFamily="18" charset="0"/>
                          </a:rPr>
                          <m:t>9</m:t>
                        </m:r>
                      </m:den>
                    </m:f>
                  </m:oMath>
                </a14:m>
                <a:endParaRPr lang="en-IN" dirty="0"/>
              </a:p>
              <a:p>
                <a:pPr marL="0" indent="0">
                  <a:buNone/>
                </a:pPr>
                <a:r>
                  <a:rPr lang="en-IN" dirty="0"/>
                  <a:t>Mean</a:t>
                </a:r>
                <a:r>
                  <a:rPr lang="en-IN" b="1" i="1" dirty="0"/>
                  <a:t> </a:t>
                </a:r>
                <a:r>
                  <a:rPr lang="en-IN" dirty="0"/>
                  <a:t>= 60</a:t>
                </a:r>
              </a:p>
              <a:p>
                <a:pPr marL="0" indent="0">
                  <a:buNone/>
                </a:pPr>
                <a:r>
                  <a:rPr lang="en-IN" b="1" i="1" u="sng" dirty="0"/>
                  <a:t>Mode</a:t>
                </a:r>
              </a:p>
              <a:p>
                <a:pPr marL="0" indent="0">
                  <a:buNone/>
                </a:pPr>
                <a:r>
                  <a:rPr lang="en-IN" dirty="0"/>
                  <a:t>Mode is the highest occurring element. Here we see that 81 is the highest occurring element. So mode of this series is 81</a:t>
                </a:r>
              </a:p>
              <a:p>
                <a:pPr marL="0" indent="0">
                  <a:buNone/>
                </a:pPr>
                <a:r>
                  <a:rPr lang="en-IN" dirty="0"/>
                  <a:t>Mode = 81</a:t>
                </a:r>
              </a:p>
              <a:p>
                <a:pPr marL="0" indent="0">
                  <a:buNone/>
                </a:pPr>
                <a:endParaRPr lang="en-IN" dirty="0"/>
              </a:p>
            </p:txBody>
          </p:sp>
        </mc:Choice>
        <mc:Fallback>
          <p:sp>
            <p:nvSpPr>
              <p:cNvPr id="3" name="Content Placeholder 2">
                <a:extLst>
                  <a:ext uri="{FF2B5EF4-FFF2-40B4-BE49-F238E27FC236}">
                    <a16:creationId xmlns:a16="http://schemas.microsoft.com/office/drawing/2014/main" id="{3403724D-E75E-4CE7-B9F1-01A950A2BBB6}"/>
                  </a:ext>
                </a:extLst>
              </p:cNvPr>
              <p:cNvSpPr>
                <a:spLocks noGrp="1" noRot="1" noChangeAspect="1" noMove="1" noResize="1" noEditPoints="1" noAdjustHandles="1" noChangeArrowheads="1" noChangeShapeType="1" noTextEdit="1"/>
              </p:cNvSpPr>
              <p:nvPr>
                <p:ph idx="1"/>
              </p:nvPr>
            </p:nvSpPr>
            <p:spPr>
              <a:xfrm>
                <a:off x="838200" y="534572"/>
                <a:ext cx="10515600" cy="5642391"/>
              </a:xfrm>
              <a:blipFill>
                <a:blip r:embed="rId2"/>
                <a:stretch>
                  <a:fillRect l="-1217" t="-1838" b="-649"/>
                </a:stretch>
              </a:blipFill>
            </p:spPr>
            <p:txBody>
              <a:bodyPr/>
              <a:lstStyle/>
              <a:p>
                <a:r>
                  <a:rPr lang="en-IN">
                    <a:noFill/>
                  </a:rPr>
                  <a:t> </a:t>
                </a:r>
              </a:p>
            </p:txBody>
          </p:sp>
        </mc:Fallback>
      </mc:AlternateContent>
    </p:spTree>
    <p:extLst>
      <p:ext uri="{BB962C8B-B14F-4D97-AF65-F5344CB8AC3E}">
        <p14:creationId xmlns:p14="http://schemas.microsoft.com/office/powerpoint/2010/main" val="397483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E88428-4539-47E2-8634-8CBD1F069587}"/>
                  </a:ext>
                </a:extLst>
              </p:cNvPr>
              <p:cNvSpPr>
                <a:spLocks noGrp="1"/>
              </p:cNvSpPr>
              <p:nvPr>
                <p:ph idx="1"/>
              </p:nvPr>
            </p:nvSpPr>
            <p:spPr>
              <a:xfrm>
                <a:off x="838200" y="506437"/>
                <a:ext cx="10515600" cy="5670526"/>
              </a:xfrm>
            </p:spPr>
            <p:txBody>
              <a:bodyPr/>
              <a:lstStyle/>
              <a:p>
                <a:pPr marL="0" indent="0">
                  <a:buNone/>
                </a:pPr>
                <a:r>
                  <a:rPr lang="en-IN" b="1" i="1" u="sng" dirty="0"/>
                  <a:t>Median</a:t>
                </a:r>
                <a:r>
                  <a:rPr lang="en-IN" i="1" u="sng" dirty="0"/>
                  <a:t> </a:t>
                </a:r>
                <a:r>
                  <a:rPr lang="en-IN" dirty="0"/>
                  <a:t>27,66,24,81,50,40,74,81,97</a:t>
                </a:r>
              </a:p>
              <a:p>
                <a:pPr marL="0" indent="0">
                  <a:buNone/>
                </a:pPr>
                <a:endParaRPr lang="en-IN" i="1" u="sng" dirty="0"/>
              </a:p>
              <a:p>
                <a:pPr marL="0" indent="0">
                  <a:buNone/>
                </a:pPr>
                <a:r>
                  <a:rPr lang="en-IN" dirty="0"/>
                  <a:t>Arranging the series in ascending order</a:t>
                </a:r>
              </a:p>
              <a:p>
                <a:pPr marL="0" indent="0">
                  <a:buNone/>
                </a:pPr>
                <a:r>
                  <a:rPr lang="en-IN" dirty="0"/>
                  <a:t>	24,27,40,50,66,74,81,81,97</a:t>
                </a:r>
              </a:p>
              <a:p>
                <a:pPr marL="0" indent="0">
                  <a:buNone/>
                </a:pPr>
                <a:r>
                  <a:rPr lang="en-IN" dirty="0"/>
                  <a:t>Middle value of the ascending ordered series is the median of that series. Here n=9</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9+1</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10</m:t>
                        </m:r>
                      </m:num>
                      <m:den>
                        <m:r>
                          <a:rPr lang="en-IN" b="0" i="1" dirty="0" smtClean="0">
                            <a:latin typeface="Cambria Math" panose="02040503050406030204" pitchFamily="18" charset="0"/>
                          </a:rPr>
                          <m:t>5</m:t>
                        </m:r>
                      </m:den>
                    </m:f>
                  </m:oMath>
                </a14:m>
                <a:r>
                  <a:rPr lang="en-IN" dirty="0"/>
                  <a:t> = 5</a:t>
                </a:r>
                <a:r>
                  <a:rPr lang="en-IN" baseline="30000" dirty="0"/>
                  <a:t>th</a:t>
                </a:r>
                <a:r>
                  <a:rPr lang="en-IN" dirty="0"/>
                  <a:t> value in the series</a:t>
                </a:r>
              </a:p>
              <a:p>
                <a:pPr marL="0" indent="0">
                  <a:buNone/>
                </a:pPr>
                <a:r>
                  <a:rPr lang="en-IN" dirty="0"/>
                  <a:t>Median = 66</a:t>
                </a:r>
              </a:p>
              <a:p>
                <a:endParaRPr lang="en-IN" dirty="0"/>
              </a:p>
            </p:txBody>
          </p:sp>
        </mc:Choice>
        <mc:Fallback>
          <p:sp>
            <p:nvSpPr>
              <p:cNvPr id="3" name="Content Placeholder 2">
                <a:extLst>
                  <a:ext uri="{FF2B5EF4-FFF2-40B4-BE49-F238E27FC236}">
                    <a16:creationId xmlns:a16="http://schemas.microsoft.com/office/drawing/2014/main" id="{F2E88428-4539-47E2-8634-8CBD1F069587}"/>
                  </a:ext>
                </a:extLst>
              </p:cNvPr>
              <p:cNvSpPr>
                <a:spLocks noGrp="1" noRot="1" noChangeAspect="1" noMove="1" noResize="1" noEditPoints="1" noAdjustHandles="1" noChangeArrowheads="1" noChangeShapeType="1" noTextEdit="1"/>
              </p:cNvSpPr>
              <p:nvPr>
                <p:ph idx="1"/>
              </p:nvPr>
            </p:nvSpPr>
            <p:spPr>
              <a:xfrm>
                <a:off x="838200" y="506437"/>
                <a:ext cx="10515600" cy="5670526"/>
              </a:xfrm>
              <a:blipFill>
                <a:blip r:embed="rId2"/>
                <a:stretch>
                  <a:fillRect l="-1217" t="-1720"/>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BDC79BD5-E2B7-422D-B7F0-796FD03188E0}"/>
              </a:ext>
            </a:extLst>
          </p:cNvPr>
          <p:cNvCxnSpPr/>
          <p:nvPr/>
        </p:nvCxnSpPr>
        <p:spPr>
          <a:xfrm>
            <a:off x="3643532" y="2504049"/>
            <a:ext cx="3657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5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9980-51F6-4A79-AF2E-EE292C9C4F92}"/>
              </a:ext>
            </a:extLst>
          </p:cNvPr>
          <p:cNvSpPr>
            <a:spLocks noGrp="1"/>
          </p:cNvSpPr>
          <p:nvPr>
            <p:ph type="title"/>
          </p:nvPr>
        </p:nvSpPr>
        <p:spPr/>
        <p:txBody>
          <a:bodyPr/>
          <a:lstStyle/>
          <a:p>
            <a:r>
              <a:rPr lang="en-IN" b="1" dirty="0"/>
              <a:t>1) Define Mean, Median and Mode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7240D1-3FD6-4822-AFE4-0B25A2960190}"/>
                  </a:ext>
                </a:extLst>
              </p:cNvPr>
              <p:cNvSpPr>
                <a:spLocks noGrp="1"/>
              </p:cNvSpPr>
              <p:nvPr>
                <p:ph idx="1"/>
              </p:nvPr>
            </p:nvSpPr>
            <p:spPr>
              <a:xfrm>
                <a:off x="838200" y="1690688"/>
                <a:ext cx="10515600" cy="4802187"/>
              </a:xfrm>
            </p:spPr>
            <p:txBody>
              <a:bodyPr>
                <a:normAutofit fontScale="92500" lnSpcReduction="10000"/>
              </a:bodyPr>
              <a:lstStyle/>
              <a:p>
                <a:r>
                  <a:rPr lang="en-IN" b="1" i="1" u="sng" dirty="0"/>
                  <a:t>Mean </a:t>
                </a:r>
                <a:r>
                  <a:rPr lang="en-IN" dirty="0"/>
                  <a:t>: </a:t>
                </a:r>
              </a:p>
              <a:p>
                <a:pPr marL="0" indent="0">
                  <a:buNone/>
                </a:pPr>
                <a:r>
                  <a:rPr lang="en-IN" dirty="0"/>
                  <a:t>Mean is defined as the numerical average of data set.</a:t>
                </a:r>
              </a:p>
              <a:p>
                <a:pPr marL="0" indent="0">
                  <a:buNone/>
                </a:pPr>
                <a:r>
                  <a:rPr lang="en-IN" dirty="0"/>
                  <a:t>	     Mean is the ratio of summation of all values in given data set to the number of values present in the same data set.</a:t>
                </a:r>
              </a:p>
              <a:p>
                <a:pPr marL="0" indent="0">
                  <a:buNone/>
                </a:pPr>
                <a:endParaRPr lang="en-IN" dirty="0"/>
              </a:p>
              <a:p>
                <a:pPr marL="0" indent="0">
                  <a:buNone/>
                </a:pPr>
                <a:r>
                  <a:rPr lang="en-IN" dirty="0"/>
                  <a:t>Mean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𝑆𝑢𝑚𝑚𝑎𝑡𝑖𝑜𝑛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𝑣𝑎𝑙𝑢𝑒𝑠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𝑑𝑎𝑡𝑎</m:t>
                        </m:r>
                        <m:r>
                          <a:rPr lang="en-IN" b="0" i="1" smtClean="0">
                            <a:latin typeface="Cambria Math" panose="02040503050406030204" pitchFamily="18" charset="0"/>
                          </a:rPr>
                          <m:t> </m:t>
                        </m:r>
                        <m:r>
                          <a:rPr lang="en-IN" b="0" i="1" smtClean="0">
                            <a:latin typeface="Cambria Math" panose="02040503050406030204" pitchFamily="18" charset="0"/>
                          </a:rPr>
                          <m:t>𝑠𝑒𝑡</m:t>
                        </m:r>
                      </m:num>
                      <m:den>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𝑣𝑎𝑙𝑢𝑒𝑠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𝑑𝑎𝑡𝑎</m:t>
                        </m:r>
                        <m:r>
                          <a:rPr lang="en-IN" b="0" i="1" smtClean="0">
                            <a:latin typeface="Cambria Math" panose="02040503050406030204" pitchFamily="18" charset="0"/>
                          </a:rPr>
                          <m:t> </m:t>
                        </m:r>
                        <m:r>
                          <a:rPr lang="en-IN" b="0" i="1" smtClean="0">
                            <a:latin typeface="Cambria Math" panose="02040503050406030204" pitchFamily="18" charset="0"/>
                          </a:rPr>
                          <m:t>𝑠𝑒𝑡</m:t>
                        </m:r>
                      </m:den>
                    </m:f>
                  </m:oMath>
                </a14:m>
                <a:endParaRPr lang="en-IN" dirty="0"/>
              </a:p>
              <a:p>
                <a:pPr marL="0" indent="0">
                  <a:buNone/>
                </a:pPr>
                <a:endParaRPr lang="en-IN" dirty="0"/>
              </a:p>
              <a:p>
                <a:pPr marL="0" indent="0">
                  <a:buNone/>
                </a:pPr>
                <a:r>
                  <a:rPr lang="en-IN" dirty="0"/>
                  <a:t>Eg. Set = (97,84,88,100,95,63,73,86,97)</a:t>
                </a:r>
              </a:p>
              <a:p>
                <a:pPr marL="0" indent="0">
                  <a:buNone/>
                </a:pPr>
                <a:r>
                  <a:rPr lang="en-IN" dirty="0"/>
                  <a:t>Mean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783</m:t>
                        </m:r>
                      </m:num>
                      <m:den>
                        <m:r>
                          <a:rPr lang="en-IN" b="0" i="1" smtClean="0">
                            <a:latin typeface="Cambria Math" panose="02040503050406030204" pitchFamily="18" charset="0"/>
                          </a:rPr>
                          <m:t>9</m:t>
                        </m:r>
                      </m:den>
                    </m:f>
                  </m:oMath>
                </a14:m>
                <a:endParaRPr lang="en-IN" dirty="0"/>
              </a:p>
              <a:p>
                <a:pPr marL="0" indent="0">
                  <a:buNone/>
                </a:pPr>
                <a:r>
                  <a:rPr lang="en-IN" dirty="0"/>
                  <a:t>Mean	= 87</a:t>
                </a:r>
              </a:p>
              <a:p>
                <a:pPr marL="0" indent="0">
                  <a:buNone/>
                </a:pPr>
                <a:endParaRPr lang="en-IN" dirty="0"/>
              </a:p>
            </p:txBody>
          </p:sp>
        </mc:Choice>
        <mc:Fallback>
          <p:sp>
            <p:nvSpPr>
              <p:cNvPr id="3" name="Content Placeholder 2">
                <a:extLst>
                  <a:ext uri="{FF2B5EF4-FFF2-40B4-BE49-F238E27FC236}">
                    <a16:creationId xmlns:a16="http://schemas.microsoft.com/office/drawing/2014/main" id="{C07240D1-3FD6-4822-AFE4-0B25A2960190}"/>
                  </a:ext>
                </a:extLst>
              </p:cNvPr>
              <p:cNvSpPr>
                <a:spLocks noGrp="1" noRot="1" noChangeAspect="1" noMove="1" noResize="1" noEditPoints="1" noAdjustHandles="1" noChangeArrowheads="1" noChangeShapeType="1" noTextEdit="1"/>
              </p:cNvSpPr>
              <p:nvPr>
                <p:ph idx="1"/>
              </p:nvPr>
            </p:nvSpPr>
            <p:spPr>
              <a:xfrm>
                <a:off x="838200" y="1690688"/>
                <a:ext cx="10515600" cy="4802187"/>
              </a:xfrm>
              <a:blipFill>
                <a:blip r:embed="rId2"/>
                <a:stretch>
                  <a:fillRect l="-1043" t="-2538" r="-1391"/>
                </a:stretch>
              </a:blipFill>
            </p:spPr>
            <p:txBody>
              <a:bodyPr/>
              <a:lstStyle/>
              <a:p>
                <a:r>
                  <a:rPr lang="en-IN">
                    <a:noFill/>
                  </a:rPr>
                  <a:t> </a:t>
                </a:r>
              </a:p>
            </p:txBody>
          </p:sp>
        </mc:Fallback>
      </mc:AlternateContent>
    </p:spTree>
    <p:extLst>
      <p:ext uri="{BB962C8B-B14F-4D97-AF65-F5344CB8AC3E}">
        <p14:creationId xmlns:p14="http://schemas.microsoft.com/office/powerpoint/2010/main" val="154865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684C3D-AA56-4115-A20A-C63E7DE9D947}"/>
                  </a:ext>
                </a:extLst>
              </p:cNvPr>
              <p:cNvSpPr>
                <a:spLocks noGrp="1"/>
              </p:cNvSpPr>
              <p:nvPr>
                <p:ph idx="1"/>
              </p:nvPr>
            </p:nvSpPr>
            <p:spPr>
              <a:xfrm>
                <a:off x="838200" y="140677"/>
                <a:ext cx="10515600" cy="6583679"/>
              </a:xfrm>
            </p:spPr>
            <p:txBody>
              <a:bodyPr>
                <a:normAutofit fontScale="92500" lnSpcReduction="10000"/>
              </a:bodyPr>
              <a:lstStyle/>
              <a:p>
                <a:r>
                  <a:rPr lang="en-IN" b="1" i="1" u="sng" dirty="0"/>
                  <a:t>Median:</a:t>
                </a:r>
              </a:p>
              <a:p>
                <a:pPr marL="0" indent="0">
                  <a:buNone/>
                </a:pPr>
                <a:r>
                  <a:rPr lang="en-IN" dirty="0"/>
                  <a:t>	Median is the number middle in the set of data provided that set should be arranged in ascending or descending order.</a:t>
                </a:r>
              </a:p>
              <a:p>
                <a:pPr marL="0" indent="0">
                  <a:buNone/>
                </a:pPr>
                <a:endParaRPr lang="en-IN" dirty="0"/>
              </a:p>
              <a:p>
                <a:pPr marL="0" indent="0">
                  <a:buNone/>
                </a:pPr>
                <a:r>
                  <a:rPr lang="en-IN" dirty="0"/>
                  <a:t>Eg. Set = (97,84,88,100,95,63,73,86,97)</a:t>
                </a:r>
              </a:p>
              <a:p>
                <a:pPr marL="0" indent="0">
                  <a:buNone/>
                </a:pPr>
                <a:r>
                  <a:rPr lang="en-IN" dirty="0"/>
                  <a:t>By arranging the data set in ascending order</a:t>
                </a:r>
              </a:p>
              <a:p>
                <a:pPr marL="0" indent="0">
                  <a:buNone/>
                </a:pPr>
                <a:r>
                  <a:rPr lang="en-IN" dirty="0"/>
                  <a:t>	Set ---&gt; (63,73,84,86,88,95,97,97,100)</a:t>
                </a:r>
              </a:p>
              <a:p>
                <a:pPr marL="0" indent="0">
                  <a:buNone/>
                </a:pPr>
                <a:r>
                  <a:rPr lang="en-IN" dirty="0"/>
                  <a:t>Here number of values present are N = 9</a:t>
                </a:r>
              </a:p>
              <a:p>
                <a:pPr marL="0" indent="0">
                  <a:buNone/>
                </a:pPr>
                <a14:m>
                  <m:oMath xmlns:m="http://schemas.openxmlformats.org/officeDocument/2006/math">
                    <m:d>
                      <m:dPr>
                        <m:ctrlPr>
                          <a:rPr lang="en-IN" b="0" i="1" smtClean="0">
                            <a:latin typeface="Cambria Math" panose="02040503050406030204" pitchFamily="18" charset="0"/>
                          </a:rPr>
                        </m:ctrlPr>
                      </m:dPr>
                      <m:e>
                        <m:f>
                          <m:fPr>
                            <m:ctrlPr>
                              <a:rPr lang="en-IN" i="1" smtClean="0">
                                <a:latin typeface="Cambria Math" panose="02040503050406030204" pitchFamily="18" charset="0"/>
                              </a:rPr>
                            </m:ctrlPr>
                          </m:fPr>
                          <m:num>
                            <m:r>
                              <a:rPr lang="en-IN" b="0" i="1" smtClean="0">
                                <a:latin typeface="Cambria Math" panose="02040503050406030204" pitchFamily="18" charset="0"/>
                              </a:rPr>
                              <m:t>𝑁</m:t>
                            </m:r>
                            <m:r>
                              <a:rPr lang="en-IN" b="0" i="1" smtClean="0">
                                <a:latin typeface="Cambria Math" panose="02040503050406030204" pitchFamily="18" charset="0"/>
                              </a:rPr>
                              <m:t>+1</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oMath>
                </a14:m>
                <a:r>
                  <a:rPr lang="en-IN" dirty="0"/>
                  <a:t> value in the set is the median for this set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9+1</m:t>
                        </m:r>
                      </m:num>
                      <m:den>
                        <m:r>
                          <a:rPr lang="en-IN" b="0" i="1" smtClean="0">
                            <a:latin typeface="Cambria Math" panose="02040503050406030204" pitchFamily="18" charset="0"/>
                          </a:rPr>
                          <m:t>2</m:t>
                        </m:r>
                      </m:den>
                    </m:f>
                  </m:oMath>
                </a14:m>
                <a:r>
                  <a:rPr lang="en-IN" dirty="0"/>
                  <a:t> = 5</a:t>
                </a:r>
                <a:r>
                  <a:rPr lang="en-IN" baseline="30000" dirty="0"/>
                  <a:t>th</a:t>
                </a:r>
                <a:endParaRPr lang="en-IN" dirty="0"/>
              </a:p>
              <a:p>
                <a:pPr marL="0" indent="0">
                  <a:buNone/>
                </a:pPr>
                <a:r>
                  <a:rPr lang="en-IN" dirty="0"/>
                  <a:t>		(63,73,84,86,88,95,97,97,100)</a:t>
                </a:r>
              </a:p>
              <a:p>
                <a:pPr marL="0" indent="0">
                  <a:buNone/>
                </a:pPr>
                <a:endParaRPr lang="en-IN" dirty="0"/>
              </a:p>
              <a:p>
                <a:pPr marL="0" indent="0">
                  <a:buNone/>
                </a:pPr>
                <a:r>
                  <a:rPr lang="en-IN" dirty="0"/>
                  <a:t>Median = 88</a:t>
                </a:r>
              </a:p>
              <a:p>
                <a:pPr marL="0" indent="0">
                  <a:buNone/>
                </a:pPr>
                <a:endParaRPr lang="en-IN" dirty="0"/>
              </a:p>
              <a:p>
                <a:pPr marL="0" indent="0">
                  <a:buNone/>
                </a:pPr>
                <a:r>
                  <a:rPr lang="en-IN" dirty="0"/>
                  <a:t>In median half of numbers are less than median and half of numbers are greater than the median.</a:t>
                </a:r>
              </a:p>
              <a:p>
                <a:pPr marL="0" indent="0">
                  <a:buNone/>
                </a:pPr>
                <a:endParaRPr lang="en-IN" dirty="0"/>
              </a:p>
              <a:p>
                <a:endParaRPr lang="en-IN" dirty="0"/>
              </a:p>
            </p:txBody>
          </p:sp>
        </mc:Choice>
        <mc:Fallback>
          <p:sp>
            <p:nvSpPr>
              <p:cNvPr id="3" name="Content Placeholder 2">
                <a:extLst>
                  <a:ext uri="{FF2B5EF4-FFF2-40B4-BE49-F238E27FC236}">
                    <a16:creationId xmlns:a16="http://schemas.microsoft.com/office/drawing/2014/main" id="{C5684C3D-AA56-4115-A20A-C63E7DE9D947}"/>
                  </a:ext>
                </a:extLst>
              </p:cNvPr>
              <p:cNvSpPr>
                <a:spLocks noGrp="1" noRot="1" noChangeAspect="1" noMove="1" noResize="1" noEditPoints="1" noAdjustHandles="1" noChangeArrowheads="1" noChangeShapeType="1" noTextEdit="1"/>
              </p:cNvSpPr>
              <p:nvPr>
                <p:ph idx="1"/>
              </p:nvPr>
            </p:nvSpPr>
            <p:spPr>
              <a:xfrm>
                <a:off x="838200" y="140677"/>
                <a:ext cx="10515600" cy="6583679"/>
              </a:xfrm>
              <a:blipFill>
                <a:blip r:embed="rId2"/>
                <a:stretch>
                  <a:fillRect l="-1043" t="-1852" b="-1759"/>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2AA79678-C88A-4F4A-9BE0-0C74E8CFB1DA}"/>
              </a:ext>
            </a:extLst>
          </p:cNvPr>
          <p:cNvCxnSpPr/>
          <p:nvPr/>
        </p:nvCxnSpPr>
        <p:spPr>
          <a:xfrm>
            <a:off x="4487593" y="4572000"/>
            <a:ext cx="36576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2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06B176-6DF2-4D29-82E5-1B708802DAF5}"/>
                  </a:ext>
                </a:extLst>
              </p:cNvPr>
              <p:cNvSpPr>
                <a:spLocks noGrp="1"/>
              </p:cNvSpPr>
              <p:nvPr>
                <p:ph idx="1"/>
              </p:nvPr>
            </p:nvSpPr>
            <p:spPr>
              <a:xfrm>
                <a:off x="838200" y="461058"/>
                <a:ext cx="10515600" cy="5953809"/>
              </a:xfrm>
            </p:spPr>
            <p:txBody>
              <a:bodyPr>
                <a:normAutofit fontScale="92500" lnSpcReduction="10000"/>
              </a:bodyPr>
              <a:lstStyle/>
              <a:p>
                <a:r>
                  <a:rPr lang="en-IN" dirty="0"/>
                  <a:t>For number of elements in series are even</a:t>
                </a:r>
              </a:p>
              <a:p>
                <a:pPr marL="0" indent="0">
                  <a:buNone/>
                </a:pPr>
                <a:r>
                  <a:rPr lang="en-IN" dirty="0"/>
                  <a:t>	Median = </a:t>
                </a:r>
                <a14:m>
                  <m:oMath xmlns:m="http://schemas.openxmlformats.org/officeDocument/2006/math">
                    <m:d>
                      <m:dPr>
                        <m:ctrlPr>
                          <a:rPr lang="en-IN" b="0" i="0" smtClean="0">
                            <a:latin typeface="Cambria Math" panose="02040503050406030204" pitchFamily="18" charset="0"/>
                          </a:rPr>
                        </m:ctrlPr>
                      </m:dPr>
                      <m:e>
                        <m:f>
                          <m:fPr>
                            <m:ctrlPr>
                              <a:rPr lang="en-IN" i="1" smtClean="0">
                                <a:latin typeface="Cambria Math" panose="02040503050406030204" pitchFamily="18" charset="0"/>
                              </a:rPr>
                            </m:ctrlPr>
                          </m:fPr>
                          <m:num>
                            <m:d>
                              <m:dPr>
                                <m:ctrlPr>
                                  <a:rPr lang="en-IN" b="0" i="1" smtClean="0">
                                    <a:latin typeface="Cambria Math" panose="02040503050406030204" pitchFamily="18" charset="0"/>
                                  </a:rPr>
                                </m:ctrlPr>
                              </m:dPr>
                              <m:e>
                                <m:f>
                                  <m:fPr>
                                    <m:ctrlPr>
                                      <a:rPr lang="en-IN"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+1</m:t>
                                </m:r>
                              </m:e>
                            </m:d>
                            <m:r>
                              <a:rPr lang="en-IN" b="0" i="1" smtClean="0">
                                <a:latin typeface="Cambria Math" panose="02040503050406030204" pitchFamily="18" charset="0"/>
                              </a:rPr>
                              <m:t>𝑡h</m:t>
                            </m:r>
                          </m:num>
                          <m:den>
                            <m:r>
                              <a:rPr lang="en-IN" b="0" i="1" smtClean="0">
                                <a:latin typeface="Cambria Math" panose="02040503050406030204" pitchFamily="18" charset="0"/>
                              </a:rPr>
                              <m:t>2</m:t>
                            </m:r>
                          </m:den>
                        </m:f>
                      </m:e>
                    </m:d>
                  </m:oMath>
                </a14:m>
                <a:endParaRPr lang="en-IN" b="0" dirty="0"/>
              </a:p>
              <a:p>
                <a:pPr marL="0" indent="0">
                  <a:buNone/>
                </a:pPr>
                <a:r>
                  <a:rPr lang="en-IN" dirty="0"/>
                  <a:t>   For number of elements in series are odd</a:t>
                </a:r>
              </a:p>
              <a:p>
                <a:pPr marL="0" indent="0">
                  <a:buNone/>
                </a:pPr>
                <a:r>
                  <a:rPr lang="en-IN" dirty="0"/>
                  <a:t>	Median = </a:t>
                </a:r>
                <a14:m>
                  <m:oMath xmlns:m="http://schemas.openxmlformats.org/officeDocument/2006/math">
                    <m:d>
                      <m:dPr>
                        <m:ctrlPr>
                          <a:rPr lang="en-IN" b="0" i="0" smtClean="0">
                            <a:latin typeface="Cambria Math" panose="02040503050406030204" pitchFamily="18" charset="0"/>
                          </a:rPr>
                        </m:ctrlPr>
                      </m:dPr>
                      <m:e>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oMath>
                </a14:m>
                <a:r>
                  <a:rPr lang="en-IN" dirty="0"/>
                  <a:t> </a:t>
                </a:r>
              </a:p>
              <a:p>
                <a:pPr marL="0" indent="0">
                  <a:buNone/>
                </a:pPr>
                <a:r>
                  <a:rPr lang="en-IN" u="sng" dirty="0"/>
                  <a:t>Note</a:t>
                </a:r>
                <a:r>
                  <a:rPr lang="en-IN" dirty="0"/>
                  <a:t> : The necessary condition for this is that the series should be arranged in ascending order or descending order.</a:t>
                </a:r>
              </a:p>
              <a:p>
                <a:pPr marL="0" indent="0">
                  <a:buNone/>
                </a:pPr>
                <a:endParaRPr lang="en-IN" dirty="0"/>
              </a:p>
              <a:p>
                <a:r>
                  <a:rPr lang="en-IN" b="1" i="1" u="sng" dirty="0"/>
                  <a:t>Mode</a:t>
                </a:r>
              </a:p>
              <a:p>
                <a:pPr marL="0" indent="0">
                  <a:buNone/>
                </a:pPr>
                <a:r>
                  <a:rPr lang="en-IN" dirty="0"/>
                  <a:t>	Mode is the piece of data that occurs most frequently in the data set.</a:t>
                </a:r>
              </a:p>
              <a:p>
                <a:pPr marL="0" indent="0">
                  <a:buNone/>
                </a:pPr>
                <a:r>
                  <a:rPr lang="en-IN" dirty="0"/>
                  <a:t>Eg. 63,73,84,86,88,95,97,97,100</a:t>
                </a:r>
              </a:p>
              <a:p>
                <a:pPr marL="0" indent="0">
                  <a:buNone/>
                </a:pPr>
                <a:r>
                  <a:rPr lang="en-IN" dirty="0"/>
                  <a:t>	Here in this data set we can see that 97 is occurred 2 times and other are occurred only one time.</a:t>
                </a:r>
              </a:p>
              <a:p>
                <a:pPr marL="0" indent="0">
                  <a:buNone/>
                </a:pPr>
                <a:r>
                  <a:rPr lang="en-IN" dirty="0"/>
                  <a:t>Therefore for this data set mode = 97</a:t>
                </a:r>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5D06B176-6DF2-4D29-82E5-1B708802DAF5}"/>
                  </a:ext>
                </a:extLst>
              </p:cNvPr>
              <p:cNvSpPr>
                <a:spLocks noGrp="1" noRot="1" noChangeAspect="1" noMove="1" noResize="1" noEditPoints="1" noAdjustHandles="1" noChangeArrowheads="1" noChangeShapeType="1" noTextEdit="1"/>
              </p:cNvSpPr>
              <p:nvPr>
                <p:ph idx="1"/>
              </p:nvPr>
            </p:nvSpPr>
            <p:spPr>
              <a:xfrm>
                <a:off x="838200" y="461058"/>
                <a:ext cx="10515600" cy="5953809"/>
              </a:xfrm>
              <a:blipFill>
                <a:blip r:embed="rId2"/>
                <a:stretch>
                  <a:fillRect l="-1043" t="-2152" r="-116" b="-2152"/>
                </a:stretch>
              </a:blipFill>
            </p:spPr>
            <p:txBody>
              <a:bodyPr/>
              <a:lstStyle/>
              <a:p>
                <a:r>
                  <a:rPr lang="en-IN">
                    <a:noFill/>
                  </a:rPr>
                  <a:t> </a:t>
                </a:r>
              </a:p>
            </p:txBody>
          </p:sp>
        </mc:Fallback>
      </mc:AlternateContent>
    </p:spTree>
    <p:extLst>
      <p:ext uri="{BB962C8B-B14F-4D97-AF65-F5344CB8AC3E}">
        <p14:creationId xmlns:p14="http://schemas.microsoft.com/office/powerpoint/2010/main" val="298075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EDE9-C9EF-421D-9739-A571A1F97DF3}"/>
              </a:ext>
            </a:extLst>
          </p:cNvPr>
          <p:cNvSpPr>
            <a:spLocks noGrp="1"/>
          </p:cNvSpPr>
          <p:nvPr>
            <p:ph type="title"/>
          </p:nvPr>
        </p:nvSpPr>
        <p:spPr>
          <a:xfrm>
            <a:off x="838200" y="179680"/>
            <a:ext cx="10515600" cy="1325563"/>
          </a:xfrm>
        </p:spPr>
        <p:txBody>
          <a:bodyPr/>
          <a:lstStyle/>
          <a:p>
            <a:r>
              <a:rPr lang="en-IN" b="1" dirty="0"/>
              <a:t>2) Define standard deviation and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FA6182-5ACE-4C4D-BE7A-CD238A2FC980}"/>
                  </a:ext>
                </a:extLst>
              </p:cNvPr>
              <p:cNvSpPr>
                <a:spLocks noGrp="1"/>
              </p:cNvSpPr>
              <p:nvPr>
                <p:ph idx="1"/>
              </p:nvPr>
            </p:nvSpPr>
            <p:spPr>
              <a:xfrm>
                <a:off x="838200" y="1195754"/>
                <a:ext cx="10515600" cy="5482566"/>
              </a:xfrm>
            </p:spPr>
            <p:txBody>
              <a:bodyPr>
                <a:normAutofit fontScale="92500" lnSpcReduction="20000"/>
              </a:bodyPr>
              <a:lstStyle/>
              <a:p>
                <a:r>
                  <a:rPr lang="en-IN" b="1" i="1" u="sng" dirty="0"/>
                  <a:t>Standard deviation</a:t>
                </a:r>
              </a:p>
              <a:p>
                <a:pPr marL="0" indent="0">
                  <a:buNone/>
                </a:pPr>
                <a:r>
                  <a:rPr lang="en-IN" dirty="0"/>
                  <a:t>	Standard deviation shows variation in data. If the data is close together, the standard deviation will be small. If the data is spread out, the standard deviation will be large. </a:t>
                </a:r>
              </a:p>
              <a:p>
                <a:pPr marL="0" indent="0">
                  <a:buNone/>
                </a:pPr>
                <a:r>
                  <a:rPr lang="en-IN" dirty="0"/>
                  <a:t>1. Find the variance</a:t>
                </a:r>
              </a:p>
              <a:p>
                <a:pPr marL="0" indent="0">
                  <a:buNone/>
                </a:pPr>
                <a:r>
                  <a:rPr lang="en-IN" dirty="0"/>
                  <a:t>2. Find the mean of data </a:t>
                </a:r>
              </a:p>
              <a:p>
                <a:pPr marL="0" indent="0">
                  <a:buNone/>
                </a:pPr>
                <a:r>
                  <a:rPr lang="en-IN" dirty="0"/>
                  <a:t>3. Subtract the mean from each value </a:t>
                </a:r>
              </a:p>
              <a:p>
                <a:pPr marL="0" indent="0">
                  <a:buNone/>
                </a:pPr>
                <a:r>
                  <a:rPr lang="en-IN" dirty="0"/>
                  <a:t>4. Square each deviation of the mean</a:t>
                </a:r>
              </a:p>
              <a:p>
                <a:pPr marL="0" indent="0">
                  <a:buNone/>
                </a:pPr>
                <a:r>
                  <a:rPr lang="en-IN" dirty="0"/>
                  <a:t>5. Find the sum of the squares</a:t>
                </a:r>
              </a:p>
              <a:p>
                <a:pPr marL="0" indent="0">
                  <a:buNone/>
                </a:pPr>
                <a:r>
                  <a:rPr lang="en-IN" dirty="0"/>
                  <a:t>6. Divide the total by the number of items</a:t>
                </a:r>
              </a:p>
              <a:p>
                <a:pPr marL="0" indent="0">
                  <a:buNone/>
                </a:pPr>
                <a:r>
                  <a:rPr lang="en-IN" dirty="0"/>
                  <a:t>7. Take square root of variance</a:t>
                </a:r>
              </a:p>
              <a:p>
                <a:pPr marL="0" indent="0">
                  <a:buNone/>
                </a:pPr>
                <a:r>
                  <a:rPr lang="en-IN" dirty="0"/>
                  <a:t>Standard deviation = </a:t>
                </a:r>
                <a14:m>
                  <m:oMath xmlns:m="http://schemas.openxmlformats.org/officeDocument/2006/math">
                    <m:rad>
                      <m:radPr>
                        <m:degHide m:val="on"/>
                        <m:ctrlPr>
                          <a:rPr lang="en-IN" i="1" smtClean="0">
                            <a:latin typeface="Cambria Math" panose="02040503050406030204" pitchFamily="18" charset="0"/>
                          </a:rPr>
                        </m:ctrlPr>
                      </m:radPr>
                      <m:deg/>
                      <m:e>
                        <m:f>
                          <m:fPr>
                            <m:ctrlPr>
                              <a:rPr lang="en-IN" i="1">
                                <a:latin typeface="Cambria Math" panose="02040503050406030204" pitchFamily="18" charset="0"/>
                              </a:rPr>
                            </m:ctrlPr>
                          </m:fPr>
                          <m:num>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 −</m:t>
                                    </m:r>
                                    <m:bar>
                                      <m:barPr>
                                        <m:pos m:val="top"/>
                                        <m:ctrlPr>
                                          <a:rPr lang="en-IN" i="1">
                                            <a:latin typeface="Cambria Math" panose="02040503050406030204" pitchFamily="18" charset="0"/>
                                          </a:rPr>
                                        </m:ctrlPr>
                                      </m:barPr>
                                      <m:e>
                                        <m:r>
                                          <a:rPr lang="en-IN" i="1">
                                            <a:latin typeface="Cambria Math" panose="02040503050406030204" pitchFamily="18" charset="0"/>
                                          </a:rPr>
                                          <m:t>𝑋</m:t>
                                        </m:r>
                                      </m:e>
                                    </m:bar>
                                    <m:r>
                                      <a:rPr lang="en-IN" i="1">
                                        <a:latin typeface="Cambria Math" panose="02040503050406030204" pitchFamily="18" charset="0"/>
                                      </a:rPr>
                                      <m:t>)</m:t>
                                    </m:r>
                                  </m:e>
                                  <m:sup>
                                    <m:r>
                                      <a:rPr lang="en-IN" b="0" i="1" smtClean="0">
                                        <a:latin typeface="Cambria Math" panose="02040503050406030204" pitchFamily="18" charset="0"/>
                                      </a:rPr>
                                      <m:t>2</m:t>
                                    </m:r>
                                  </m:sup>
                                </m:sSup>
                                <m:r>
                                  <a:rPr lang="en-IN" i="1" smtClean="0">
                                    <a:latin typeface="Cambria Math" panose="02040503050406030204" pitchFamily="18" charset="0"/>
                                  </a:rPr>
                                  <m:t> </m:t>
                                </m:r>
                              </m:e>
                            </m:nary>
                          </m:num>
                          <m:den>
                            <m:r>
                              <a:rPr lang="en-IN" i="1">
                                <a:latin typeface="Cambria Math" panose="02040503050406030204" pitchFamily="18" charset="0"/>
                              </a:rPr>
                              <m:t>𝑛</m:t>
                            </m:r>
                          </m:den>
                        </m:f>
                      </m:e>
                    </m:rad>
                  </m:oMath>
                </a14:m>
                <a:endParaRPr lang="en-IN" dirty="0"/>
              </a:p>
              <a:p>
                <a:pPr marL="0" indent="0">
                  <a:buNone/>
                </a:pP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is the mean of data set and </a:t>
                </a:r>
                <a:r>
                  <a:rPr lang="en-IN" i="1" dirty="0">
                    <a:latin typeface="Cambria" panose="02040503050406030204" pitchFamily="18" charset="0"/>
                    <a:ea typeface="Cambria" panose="02040503050406030204" pitchFamily="18" charset="0"/>
                    <a:cs typeface="Times New Roman" panose="02020603050405020304" pitchFamily="18" charset="0"/>
                  </a:rPr>
                  <a:t>n</a:t>
                </a:r>
                <a:r>
                  <a:rPr lang="en-IN" dirty="0"/>
                  <a:t> is the number of items.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5FA6182-5ACE-4C4D-BE7A-CD238A2FC980}"/>
                  </a:ext>
                </a:extLst>
              </p:cNvPr>
              <p:cNvSpPr>
                <a:spLocks noGrp="1" noRot="1" noChangeAspect="1" noMove="1" noResize="1" noEditPoints="1" noAdjustHandles="1" noChangeArrowheads="1" noChangeShapeType="1" noTextEdit="1"/>
              </p:cNvSpPr>
              <p:nvPr>
                <p:ph idx="1"/>
              </p:nvPr>
            </p:nvSpPr>
            <p:spPr>
              <a:xfrm>
                <a:off x="838200" y="1195754"/>
                <a:ext cx="10515600" cy="5482566"/>
              </a:xfrm>
              <a:blipFill>
                <a:blip r:embed="rId2"/>
                <a:stretch>
                  <a:fillRect l="-1043" t="-2778"/>
                </a:stretch>
              </a:blipFill>
            </p:spPr>
            <p:txBody>
              <a:bodyPr/>
              <a:lstStyle/>
              <a:p>
                <a:r>
                  <a:rPr lang="en-IN">
                    <a:noFill/>
                  </a:rPr>
                  <a:t> </a:t>
                </a:r>
              </a:p>
            </p:txBody>
          </p:sp>
        </mc:Fallback>
      </mc:AlternateContent>
    </p:spTree>
    <p:extLst>
      <p:ext uri="{BB962C8B-B14F-4D97-AF65-F5344CB8AC3E}">
        <p14:creationId xmlns:p14="http://schemas.microsoft.com/office/powerpoint/2010/main" val="189536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80F935-EA2B-461E-88F4-48CE21C74AE9}"/>
                  </a:ext>
                </a:extLst>
              </p:cNvPr>
              <p:cNvSpPr>
                <a:spLocks noGrp="1"/>
              </p:cNvSpPr>
              <p:nvPr>
                <p:ph idx="1"/>
              </p:nvPr>
            </p:nvSpPr>
            <p:spPr>
              <a:xfrm>
                <a:off x="838200" y="253218"/>
                <a:ext cx="10515600" cy="6246056"/>
              </a:xfrm>
            </p:spPr>
            <p:txBody>
              <a:bodyPr>
                <a:normAutofit/>
              </a:bodyPr>
              <a:lstStyle/>
              <a:p>
                <a:r>
                  <a:rPr lang="en-IN" sz="3200" b="1" i="1" u="sng" dirty="0"/>
                  <a:t>Variance :</a:t>
                </a:r>
              </a:p>
              <a:p>
                <a:pPr marL="0" indent="0">
                  <a:buNone/>
                </a:pPr>
                <a:r>
                  <a:rPr lang="en-IN" dirty="0"/>
                  <a:t>	Variance is the average squared deviation from the mean of set of data. It is used to find standard deviation.</a:t>
                </a:r>
              </a:p>
              <a:p>
                <a:pPr marL="514350" indent="-514350">
                  <a:buAutoNum type="arabicPeriod"/>
                </a:pPr>
                <a:r>
                  <a:rPr lang="en-IN" dirty="0"/>
                  <a:t>Find the mean of data</a:t>
                </a:r>
              </a:p>
              <a:p>
                <a:pPr marL="514350" indent="-514350">
                  <a:buAutoNum type="arabicPeriod"/>
                </a:pPr>
                <a:r>
                  <a:rPr lang="en-IN" dirty="0"/>
                  <a:t>Subtract the mean from each value – the result is called deviation from mean</a:t>
                </a:r>
              </a:p>
              <a:p>
                <a:pPr marL="514350" indent="-514350">
                  <a:buAutoNum type="arabicPeriod"/>
                </a:pPr>
                <a:r>
                  <a:rPr lang="en-IN" dirty="0"/>
                  <a:t>Square each deviation of the mean</a:t>
                </a:r>
              </a:p>
              <a:p>
                <a:pPr marL="514350" indent="-514350">
                  <a:buAutoNum type="arabicPeriod"/>
                </a:pPr>
                <a:r>
                  <a:rPr lang="en-IN" dirty="0"/>
                  <a:t>Find the sum of square</a:t>
                </a:r>
              </a:p>
              <a:p>
                <a:pPr marL="514350" indent="-514350">
                  <a:buAutoNum type="arabicPeriod"/>
                </a:pPr>
                <a:r>
                  <a:rPr lang="en-IN" dirty="0"/>
                  <a:t>Divide the total by number of items </a:t>
                </a:r>
              </a:p>
              <a:p>
                <a:pPr marL="0" indent="0">
                  <a:buNone/>
                </a:pPr>
                <a:r>
                  <a:rPr lang="en-IN" dirty="0"/>
                  <a:t>Variance = </a:t>
                </a:r>
                <a14:m>
                  <m:oMath xmlns:m="http://schemas.openxmlformats.org/officeDocument/2006/math">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 −</m:t>
                            </m:r>
                            <m:bar>
                              <m:barPr>
                                <m:pos m:val="top"/>
                                <m:ctrlPr>
                                  <a:rPr lang="en-IN" i="1">
                                    <a:latin typeface="Cambria Math" panose="02040503050406030204" pitchFamily="18" charset="0"/>
                                  </a:rPr>
                                </m:ctrlPr>
                              </m:barPr>
                              <m:e>
                                <m:r>
                                  <a:rPr lang="en-IN" i="1">
                                    <a:latin typeface="Cambria Math" panose="02040503050406030204" pitchFamily="18" charset="0"/>
                                  </a:rPr>
                                  <m:t>𝑋</m:t>
                                </m:r>
                              </m:e>
                            </m:bar>
                            <m:r>
                              <a:rPr lang="en-IN" i="1">
                                <a:latin typeface="Cambria Math" panose="02040503050406030204" pitchFamily="18" charset="0"/>
                              </a:rPr>
                              <m:t>)</m:t>
                            </m:r>
                          </m:e>
                        </m:nary>
                      </m:num>
                      <m:den>
                        <m:r>
                          <a:rPr lang="en-IN" i="1">
                            <a:latin typeface="Cambria Math" panose="02040503050406030204" pitchFamily="18" charset="0"/>
                          </a:rPr>
                          <m:t>𝑛</m:t>
                        </m:r>
                      </m:den>
                    </m:f>
                  </m:oMath>
                </a14:m>
                <a:r>
                  <a:rPr lang="en-IN" dirty="0"/>
                  <a:t> </a:t>
                </a:r>
              </a:p>
              <a:p>
                <a:pPr marL="0" indent="0">
                  <a:buNone/>
                </a:pP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is the mean of data set and </a:t>
                </a:r>
                <a:r>
                  <a:rPr lang="en-IN" i="1" dirty="0">
                    <a:latin typeface="Cambria" panose="02040503050406030204" pitchFamily="18" charset="0"/>
                    <a:ea typeface="Cambria" panose="02040503050406030204" pitchFamily="18" charset="0"/>
                  </a:rPr>
                  <a:t>n</a:t>
                </a:r>
                <a:r>
                  <a:rPr lang="en-IN" dirty="0"/>
                  <a:t> is the number of items.</a:t>
                </a:r>
              </a:p>
              <a:p>
                <a:endParaRPr lang="en-IN" dirty="0"/>
              </a:p>
            </p:txBody>
          </p:sp>
        </mc:Choice>
        <mc:Fallback xmlns="">
          <p:sp>
            <p:nvSpPr>
              <p:cNvPr id="3" name="Content Placeholder 2">
                <a:extLst>
                  <a:ext uri="{FF2B5EF4-FFF2-40B4-BE49-F238E27FC236}">
                    <a16:creationId xmlns:a16="http://schemas.microsoft.com/office/drawing/2014/main" id="{8580F935-EA2B-461E-88F4-48CE21C74AE9}"/>
                  </a:ext>
                </a:extLst>
              </p:cNvPr>
              <p:cNvSpPr>
                <a:spLocks noGrp="1" noRot="1" noChangeAspect="1" noMove="1" noResize="1" noEditPoints="1" noAdjustHandles="1" noChangeArrowheads="1" noChangeShapeType="1" noTextEdit="1"/>
              </p:cNvSpPr>
              <p:nvPr>
                <p:ph idx="1"/>
              </p:nvPr>
            </p:nvSpPr>
            <p:spPr>
              <a:xfrm>
                <a:off x="838200" y="253218"/>
                <a:ext cx="10515600" cy="6246056"/>
              </a:xfrm>
              <a:blipFill>
                <a:blip r:embed="rId2"/>
                <a:stretch>
                  <a:fillRect l="-1333" t="-2051"/>
                </a:stretch>
              </a:blipFill>
            </p:spPr>
            <p:txBody>
              <a:bodyPr/>
              <a:lstStyle/>
              <a:p>
                <a:r>
                  <a:rPr lang="en-IN">
                    <a:noFill/>
                  </a:rPr>
                  <a:t> </a:t>
                </a:r>
              </a:p>
            </p:txBody>
          </p:sp>
        </mc:Fallback>
      </mc:AlternateContent>
    </p:spTree>
    <p:extLst>
      <p:ext uri="{BB962C8B-B14F-4D97-AF65-F5344CB8AC3E}">
        <p14:creationId xmlns:p14="http://schemas.microsoft.com/office/powerpoint/2010/main" val="400811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B664-11C9-4DA4-9548-8B1450ED3CDB}"/>
              </a:ext>
            </a:extLst>
          </p:cNvPr>
          <p:cNvSpPr>
            <a:spLocks noGrp="1"/>
          </p:cNvSpPr>
          <p:nvPr>
            <p:ph type="title"/>
          </p:nvPr>
        </p:nvSpPr>
        <p:spPr/>
        <p:txBody>
          <a:bodyPr/>
          <a:lstStyle/>
          <a:p>
            <a:r>
              <a:rPr lang="en-IN" b="1" dirty="0"/>
              <a:t>Define population mean and sample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3D463D-AABC-4DD1-95CD-3F56A0469608}"/>
                  </a:ext>
                </a:extLst>
              </p:cNvPr>
              <p:cNvSpPr>
                <a:spLocks noGrp="1"/>
              </p:cNvSpPr>
              <p:nvPr>
                <p:ph idx="1"/>
              </p:nvPr>
            </p:nvSpPr>
            <p:spPr>
              <a:xfrm>
                <a:off x="838200" y="1448972"/>
                <a:ext cx="10515600" cy="5219114"/>
              </a:xfrm>
            </p:spPr>
            <p:txBody>
              <a:bodyPr>
                <a:normAutofit lnSpcReduction="10000"/>
              </a:bodyPr>
              <a:lstStyle/>
              <a:p>
                <a:r>
                  <a:rPr lang="en-IN" b="1" i="1" u="sng" dirty="0"/>
                  <a:t>Population mean</a:t>
                </a:r>
              </a:p>
              <a:p>
                <a:pPr marL="0" indent="0">
                  <a:buNone/>
                </a:pPr>
                <a:r>
                  <a:rPr lang="en-IN" dirty="0"/>
                  <a:t>	The entire aggregation of items from which samples can be drawn is known as population and average value is called as population mean. Population is denoted by the (N) and population mean is denoted by (µ)</a:t>
                </a:r>
              </a:p>
              <a:p>
                <a:pPr marL="0" indent="0">
                  <a:buNone/>
                </a:pPr>
                <a:r>
                  <a:rPr lang="en-IN" dirty="0"/>
                  <a:t>Population mean( µ ) =  </a:t>
                </a:r>
                <a14:m>
                  <m:oMath xmlns:m="http://schemas.openxmlformats.org/officeDocument/2006/math">
                    <m:f>
                      <m:fPr>
                        <m:ctrlPr>
                          <a:rPr lang="en-IN" i="1" smtClean="0">
                            <a:latin typeface="Cambria Math" panose="02040503050406030204" pitchFamily="18" charset="0"/>
                          </a:rPr>
                        </m:ctrlPr>
                      </m:fPr>
                      <m:num>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𝑁</m:t>
                            </m:r>
                          </m:sup>
                          <m:e>
                            <m:r>
                              <a:rPr lang="en-IN" b="0" i="1" smtClean="0">
                                <a:latin typeface="Cambria Math" panose="02040503050406030204" pitchFamily="18" charset="0"/>
                              </a:rPr>
                              <m:t>𝑥</m:t>
                            </m:r>
                            <m:r>
                              <a:rPr lang="en-IN" b="0" i="1" smtClean="0">
                                <a:latin typeface="Cambria Math" panose="02040503050406030204" pitchFamily="18" charset="0"/>
                              </a:rPr>
                              <m:t>1</m:t>
                            </m:r>
                          </m:e>
                        </m:nary>
                      </m:num>
                      <m:den>
                        <m:r>
                          <a:rPr lang="en-IN" b="0" i="1" smtClean="0">
                            <a:latin typeface="Cambria Math" panose="02040503050406030204" pitchFamily="18" charset="0"/>
                          </a:rPr>
                          <m:t>𝑁</m:t>
                        </m:r>
                      </m:den>
                    </m:f>
                  </m:oMath>
                </a14:m>
                <a:endParaRPr lang="en-IN" dirty="0"/>
              </a:p>
              <a:p>
                <a:r>
                  <a:rPr lang="en-IN" b="1" i="1" u="sng" dirty="0"/>
                  <a:t>Sample mean</a:t>
                </a:r>
              </a:p>
              <a:p>
                <a:pPr marL="0" indent="0">
                  <a:buNone/>
                </a:pPr>
                <a:r>
                  <a:rPr lang="en-IN" dirty="0"/>
                  <a:t>	Sampling means selection of units from entire group called population and average value of it is called as sample mean. Sample is denoted by (n) and Sample mean is denoted by (</a:t>
                </a: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a:t>
                </a:r>
              </a:p>
              <a:p>
                <a:pPr marL="0" indent="0">
                  <a:buNone/>
                </a:pPr>
                <a:r>
                  <a:rPr lang="en-IN" dirty="0"/>
                  <a:t>Sample mean ( </a:t>
                </a: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  = </a:t>
                </a:r>
                <a14:m>
                  <m:oMath xmlns:m="http://schemas.openxmlformats.org/officeDocument/2006/math">
                    <m:r>
                      <a:rPr lang="en-IN" b="0" i="0" smtClean="0">
                        <a:latin typeface="Cambria Math" panose="02040503050406030204" pitchFamily="18" charset="0"/>
                      </a:rPr>
                      <m:t> </m:t>
                    </m:r>
                    <m:f>
                      <m:fPr>
                        <m:ctrlPr>
                          <a:rPr lang="en-IN" i="1">
                            <a:latin typeface="Cambria Math" panose="02040503050406030204" pitchFamily="18" charset="0"/>
                          </a:rPr>
                        </m:ctrlPr>
                      </m:fPr>
                      <m:num>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b="0" i="1" smtClean="0">
                                <a:latin typeface="Cambria Math" panose="02040503050406030204" pitchFamily="18" charset="0"/>
                              </a:rPr>
                              <m:t>𝑛</m:t>
                            </m:r>
                          </m:sup>
                          <m:e>
                            <m:r>
                              <a:rPr lang="en-IN" i="1">
                                <a:latin typeface="Cambria Math" panose="02040503050406030204" pitchFamily="18" charset="0"/>
                              </a:rPr>
                              <m:t>𝑥</m:t>
                            </m:r>
                            <m:r>
                              <a:rPr lang="en-IN" i="1">
                                <a:latin typeface="Cambria Math" panose="02040503050406030204" pitchFamily="18" charset="0"/>
                              </a:rPr>
                              <m:t>1</m:t>
                            </m:r>
                          </m:e>
                        </m:nary>
                      </m:num>
                      <m:den>
                        <m:r>
                          <a:rPr lang="en-IN" b="0" i="1" smtClean="0">
                            <a:latin typeface="Cambria Math" panose="02040503050406030204" pitchFamily="18" charset="0"/>
                          </a:rPr>
                          <m:t>𝑛</m:t>
                        </m:r>
                      </m:den>
                    </m:f>
                  </m:oMath>
                </a14:m>
                <a:endParaRPr lang="en-IN" dirty="0"/>
              </a:p>
            </p:txBody>
          </p:sp>
        </mc:Choice>
        <mc:Fallback>
          <p:sp>
            <p:nvSpPr>
              <p:cNvPr id="3" name="Content Placeholder 2">
                <a:extLst>
                  <a:ext uri="{FF2B5EF4-FFF2-40B4-BE49-F238E27FC236}">
                    <a16:creationId xmlns:a16="http://schemas.microsoft.com/office/drawing/2014/main" id="{FC3D463D-AABC-4DD1-95CD-3F56A0469608}"/>
                  </a:ext>
                </a:extLst>
              </p:cNvPr>
              <p:cNvSpPr>
                <a:spLocks noGrp="1" noRot="1" noChangeAspect="1" noMove="1" noResize="1" noEditPoints="1" noAdjustHandles="1" noChangeArrowheads="1" noChangeShapeType="1" noTextEdit="1"/>
              </p:cNvSpPr>
              <p:nvPr>
                <p:ph idx="1"/>
              </p:nvPr>
            </p:nvSpPr>
            <p:spPr>
              <a:xfrm>
                <a:off x="838200" y="1448972"/>
                <a:ext cx="10515600" cy="5219114"/>
              </a:xfrm>
              <a:blipFill>
                <a:blip r:embed="rId2"/>
                <a:stretch>
                  <a:fillRect l="-1217" t="-2687" r="-1275"/>
                </a:stretch>
              </a:blipFill>
            </p:spPr>
            <p:txBody>
              <a:bodyPr/>
              <a:lstStyle/>
              <a:p>
                <a:r>
                  <a:rPr lang="en-IN">
                    <a:noFill/>
                  </a:rPr>
                  <a:t> </a:t>
                </a:r>
              </a:p>
            </p:txBody>
          </p:sp>
        </mc:Fallback>
      </mc:AlternateContent>
    </p:spTree>
    <p:extLst>
      <p:ext uri="{BB962C8B-B14F-4D97-AF65-F5344CB8AC3E}">
        <p14:creationId xmlns:p14="http://schemas.microsoft.com/office/powerpoint/2010/main" val="252088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32EA-507C-4B3E-A120-2776F42D63E1}"/>
              </a:ext>
            </a:extLst>
          </p:cNvPr>
          <p:cNvSpPr>
            <a:spLocks noGrp="1"/>
          </p:cNvSpPr>
          <p:nvPr>
            <p:ph type="title"/>
          </p:nvPr>
        </p:nvSpPr>
        <p:spPr>
          <a:xfrm>
            <a:off x="838200" y="67139"/>
            <a:ext cx="10515600" cy="1128615"/>
          </a:xfrm>
        </p:spPr>
        <p:txBody>
          <a:bodyPr/>
          <a:lstStyle/>
          <a:p>
            <a:r>
              <a:rPr lang="en-IN" b="1" dirty="0"/>
              <a:t>Find mean, mode, median, standard deviation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0E6FA0-182E-41BF-B43B-D13866CDCCA5}"/>
                  </a:ext>
                </a:extLst>
              </p:cNvPr>
              <p:cNvSpPr>
                <a:spLocks noGrp="1"/>
              </p:cNvSpPr>
              <p:nvPr>
                <p:ph idx="1"/>
              </p:nvPr>
            </p:nvSpPr>
            <p:spPr>
              <a:xfrm>
                <a:off x="838200" y="1392702"/>
                <a:ext cx="10515600" cy="5148775"/>
              </a:xfrm>
            </p:spPr>
            <p:txBody>
              <a:bodyPr>
                <a:normAutofit/>
              </a:bodyPr>
              <a:lstStyle/>
              <a:p>
                <a:r>
                  <a:rPr lang="en-IN" dirty="0"/>
                  <a:t>a) 7,11,16,14,11,13,19,13,13</a:t>
                </a:r>
              </a:p>
              <a:p>
                <a:pPr marL="0" indent="0">
                  <a:buNone/>
                </a:pPr>
                <a:endParaRPr lang="en-IN" dirty="0"/>
              </a:p>
              <a:p>
                <a:pPr marL="0" indent="0">
                  <a:buNone/>
                </a:pPr>
                <a:r>
                  <a:rPr lang="en-IN" b="1" i="1" u="sng" dirty="0"/>
                  <a:t>Mean</a:t>
                </a: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7+11+16+14+11+13+19+13+13</m:t>
                        </m:r>
                      </m:num>
                      <m:den>
                        <m:r>
                          <a:rPr lang="en-IN" b="0" i="1" smtClean="0">
                            <a:latin typeface="Cambria Math" panose="02040503050406030204" pitchFamily="18" charset="0"/>
                          </a:rPr>
                          <m:t>9</m:t>
                        </m:r>
                      </m:den>
                    </m:f>
                  </m:oMath>
                </a14:m>
                <a:endParaRPr lang="en-IN" dirty="0"/>
              </a:p>
              <a:p>
                <a:pPr marL="0" indent="0">
                  <a:buNone/>
                </a:pPr>
                <a:r>
                  <a:rPr lang="en-IN" dirty="0"/>
                  <a:t>	= 117/9</a:t>
                </a:r>
              </a:p>
              <a:p>
                <a:pPr marL="0" indent="0">
                  <a:buNone/>
                </a:pPr>
                <a:r>
                  <a:rPr lang="en-IN" dirty="0"/>
                  <a:t>	= 13</a:t>
                </a:r>
              </a:p>
              <a:p>
                <a:pPr marL="0" indent="0">
                  <a:buNone/>
                </a:pPr>
                <a:endParaRPr lang="en-IN" dirty="0"/>
              </a:p>
              <a:p>
                <a:pPr marL="0" indent="0">
                  <a:buNone/>
                </a:pPr>
                <a:r>
                  <a:rPr lang="en-IN" b="1" i="1" u="sng" dirty="0"/>
                  <a:t>Mode</a:t>
                </a:r>
              </a:p>
              <a:p>
                <a:pPr marL="0" indent="0">
                  <a:buNone/>
                </a:pPr>
                <a:r>
                  <a:rPr lang="en-IN" dirty="0"/>
                  <a:t>	Mode is the highest occurring element. Here we see that 13 is the highest occurring element. So mode of this series is 13</a:t>
                </a:r>
              </a:p>
              <a:p>
                <a:pPr marL="0" indent="0">
                  <a:buNone/>
                </a:pPr>
                <a:r>
                  <a:rPr lang="en-IN" dirty="0"/>
                  <a:t>Mode = 13</a:t>
                </a:r>
              </a:p>
            </p:txBody>
          </p:sp>
        </mc:Choice>
        <mc:Fallback>
          <p:sp>
            <p:nvSpPr>
              <p:cNvPr id="3" name="Content Placeholder 2">
                <a:extLst>
                  <a:ext uri="{FF2B5EF4-FFF2-40B4-BE49-F238E27FC236}">
                    <a16:creationId xmlns:a16="http://schemas.microsoft.com/office/drawing/2014/main" id="{4B0E6FA0-182E-41BF-B43B-D13866CDCCA5}"/>
                  </a:ext>
                </a:extLst>
              </p:cNvPr>
              <p:cNvSpPr>
                <a:spLocks noGrp="1" noRot="1" noChangeAspect="1" noMove="1" noResize="1" noEditPoints="1" noAdjustHandles="1" noChangeArrowheads="1" noChangeShapeType="1" noTextEdit="1"/>
              </p:cNvSpPr>
              <p:nvPr>
                <p:ph idx="1"/>
              </p:nvPr>
            </p:nvSpPr>
            <p:spPr>
              <a:xfrm>
                <a:off x="838200" y="1392702"/>
                <a:ext cx="10515600" cy="5148775"/>
              </a:xfrm>
              <a:blipFill>
                <a:blip r:embed="rId2"/>
                <a:stretch>
                  <a:fillRect l="-1217" t="-1893" b="-2604"/>
                </a:stretch>
              </a:blipFill>
            </p:spPr>
            <p:txBody>
              <a:bodyPr/>
              <a:lstStyle/>
              <a:p>
                <a:r>
                  <a:rPr lang="en-IN">
                    <a:noFill/>
                  </a:rPr>
                  <a:t> </a:t>
                </a:r>
              </a:p>
            </p:txBody>
          </p:sp>
        </mc:Fallback>
      </mc:AlternateContent>
    </p:spTree>
    <p:extLst>
      <p:ext uri="{BB962C8B-B14F-4D97-AF65-F5344CB8AC3E}">
        <p14:creationId xmlns:p14="http://schemas.microsoft.com/office/powerpoint/2010/main" val="2091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212982-6ABA-40FF-BA52-A89972E2544A}"/>
                  </a:ext>
                </a:extLst>
              </p:cNvPr>
              <p:cNvSpPr>
                <a:spLocks noGrp="1"/>
              </p:cNvSpPr>
              <p:nvPr>
                <p:ph idx="1"/>
              </p:nvPr>
            </p:nvSpPr>
            <p:spPr>
              <a:xfrm>
                <a:off x="838200" y="1144307"/>
                <a:ext cx="10515600" cy="4351338"/>
              </a:xfrm>
            </p:spPr>
            <p:txBody>
              <a:bodyPr/>
              <a:lstStyle/>
              <a:p>
                <a:pPr marL="0" indent="0">
                  <a:buNone/>
                </a:pPr>
                <a:r>
                  <a:rPr lang="en-IN" b="1" i="1" u="sng" dirty="0"/>
                  <a:t>Median</a:t>
                </a:r>
              </a:p>
              <a:p>
                <a:pPr marL="0" indent="0">
                  <a:buNone/>
                </a:pPr>
                <a:r>
                  <a:rPr lang="en-IN" dirty="0"/>
                  <a:t>Arranging the series in ascending order</a:t>
                </a:r>
              </a:p>
              <a:p>
                <a:pPr marL="0" indent="0">
                  <a:buNone/>
                </a:pPr>
                <a:r>
                  <a:rPr lang="en-IN" dirty="0"/>
                  <a:t>7,11,11,13,13,13,14,16,19</a:t>
                </a:r>
              </a:p>
              <a:p>
                <a:pPr marL="0" indent="0">
                  <a:buNone/>
                </a:pPr>
                <a:r>
                  <a:rPr lang="en-IN" dirty="0"/>
                  <a:t>Middle value of the ascending ordered series is the median of that series. Here n=9</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9+1</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10</m:t>
                        </m:r>
                      </m:num>
                      <m:den>
                        <m:r>
                          <a:rPr lang="en-IN" b="0" i="1" dirty="0" smtClean="0">
                            <a:latin typeface="Cambria Math" panose="02040503050406030204" pitchFamily="18" charset="0"/>
                          </a:rPr>
                          <m:t>5</m:t>
                        </m:r>
                      </m:den>
                    </m:f>
                  </m:oMath>
                </a14:m>
                <a:r>
                  <a:rPr lang="en-IN" dirty="0"/>
                  <a:t> = 5</a:t>
                </a:r>
                <a:r>
                  <a:rPr lang="en-IN" baseline="30000" dirty="0"/>
                  <a:t>th</a:t>
                </a:r>
                <a:r>
                  <a:rPr lang="en-IN" dirty="0"/>
                  <a:t> value in the series</a:t>
                </a:r>
              </a:p>
              <a:p>
                <a:pPr marL="0" indent="0">
                  <a:buNone/>
                </a:pPr>
                <a:r>
                  <a:rPr lang="en-IN" dirty="0"/>
                  <a:t>Median</a:t>
                </a:r>
                <a:r>
                  <a:rPr lang="en-IN" b="1" dirty="0"/>
                  <a:t> </a:t>
                </a:r>
                <a:r>
                  <a:rPr lang="en-IN" dirty="0"/>
                  <a:t>= 13</a:t>
                </a:r>
              </a:p>
              <a:p>
                <a:pPr marL="0" indent="0">
                  <a:buNone/>
                </a:pPr>
                <a:endParaRPr lang="en-IN" dirty="0"/>
              </a:p>
            </p:txBody>
          </p:sp>
        </mc:Choice>
        <mc:Fallback>
          <p:sp>
            <p:nvSpPr>
              <p:cNvPr id="3" name="Content Placeholder 2">
                <a:extLst>
                  <a:ext uri="{FF2B5EF4-FFF2-40B4-BE49-F238E27FC236}">
                    <a16:creationId xmlns:a16="http://schemas.microsoft.com/office/drawing/2014/main" id="{A3212982-6ABA-40FF-BA52-A89972E2544A}"/>
                  </a:ext>
                </a:extLst>
              </p:cNvPr>
              <p:cNvSpPr>
                <a:spLocks noGrp="1" noRot="1" noChangeAspect="1" noMove="1" noResize="1" noEditPoints="1" noAdjustHandles="1" noChangeArrowheads="1" noChangeShapeType="1" noTextEdit="1"/>
              </p:cNvSpPr>
              <p:nvPr>
                <p:ph idx="1"/>
              </p:nvPr>
            </p:nvSpPr>
            <p:spPr>
              <a:xfrm>
                <a:off x="838200" y="1144307"/>
                <a:ext cx="10515600" cy="4351338"/>
              </a:xfrm>
              <a:blipFill>
                <a:blip r:embed="rId2"/>
                <a:stretch>
                  <a:fillRect l="-1217" t="-2381"/>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799A57BC-27BA-4C59-A548-C9A094DC1FAF}"/>
              </a:ext>
            </a:extLst>
          </p:cNvPr>
          <p:cNvCxnSpPr/>
          <p:nvPr/>
        </p:nvCxnSpPr>
        <p:spPr>
          <a:xfrm>
            <a:off x="2518118" y="2630659"/>
            <a:ext cx="40796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791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347</TotalTime>
  <Words>169</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Cambria Math</vt:lpstr>
      <vt:lpstr>Office Theme</vt:lpstr>
      <vt:lpstr>Assignment no. 1</vt:lpstr>
      <vt:lpstr>1) Define Mean, Median and Mode</vt:lpstr>
      <vt:lpstr>PowerPoint Presentation</vt:lpstr>
      <vt:lpstr>PowerPoint Presentation</vt:lpstr>
      <vt:lpstr>2) Define standard deviation and variance</vt:lpstr>
      <vt:lpstr>PowerPoint Presentation</vt:lpstr>
      <vt:lpstr>Define population mean and sample mean</vt:lpstr>
      <vt:lpstr>Find mean, mode, median, standard deviation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no. 1</dc:title>
  <dc:creator>Abhijit Patil</dc:creator>
  <cp:lastModifiedBy>Abhijit Patil</cp:lastModifiedBy>
  <cp:revision>34</cp:revision>
  <dcterms:created xsi:type="dcterms:W3CDTF">2021-12-17T18:43:14Z</dcterms:created>
  <dcterms:modified xsi:type="dcterms:W3CDTF">2021-12-19T05:31:21Z</dcterms:modified>
</cp:coreProperties>
</file>