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3" r:id="rId6"/>
    <p:sldId id="262" r:id="rId7"/>
    <p:sldId id="264" r:id="rId8"/>
    <p:sldId id="265" r:id="rId9"/>
    <p:sldId id="273" r:id="rId10"/>
    <p:sldId id="266" r:id="rId11"/>
    <p:sldId id="267" r:id="rId12"/>
    <p:sldId id="274" r:id="rId13"/>
    <p:sldId id="268" r:id="rId14"/>
    <p:sldId id="269" r:id="rId15"/>
    <p:sldId id="275" r:id="rId16"/>
    <p:sldId id="270" r:id="rId17"/>
    <p:sldId id="271" r:id="rId18"/>
    <p:sldId id="276" r:id="rId19"/>
    <p:sldId id="272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hail\Dropbox%20(Personal)\Academic\Fall%202015\15649C\Final%20Results\result_she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hail\Dropbox%20(Personal)\Academic\Fall%202015\15649C\PPTs\2015_11_11\patch_results_11_11_2015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hail\Dropbox%20(Personal)\Academic\Fall%202015\15649C\Final%20Results\result_she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hail\Dropbox%20(Personal)\Academic\Fall%202015\15649C\Final%20Results\result_she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hail\Dropbox%20(Personal)\Academic\Fall%202015\15649C\Final%20Results\result_shee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hail\Dropbox%20(Personal)\Academic\Fall%202015\15649C\Final%20Results\result_shee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hail\Dropbox%20(Personal)\Academic\Fall%202015\15649C\Final%20Results\result_shee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hail\Dropbox%20(Personal)\Academic\Fall%202015\15649C\Final%20Results\result_shee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hail\Dropbox%20(Personal)\Academic\Fall%202015\15649C\PPTs\2015_11_11\patch_results_11_11_2015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hail\Dropbox%20(Personal)\Academic\Fall%202015\15649C\Final%20Results\result_sheet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024278215223096"/>
          <c:y val="3.4172672323335637E-2"/>
          <c:w val="0.78647219369317956"/>
          <c:h val="0.66554530662641664"/>
        </c:manualLayout>
      </c:layout>
      <c:lineChart>
        <c:grouping val="standard"/>
        <c:varyColors val="0"/>
        <c:ser>
          <c:idx val="0"/>
          <c:order val="0"/>
          <c:tx>
            <c:strRef>
              <c:f>Sheet2!$U$3</c:f>
              <c:strCache>
                <c:ptCount val="1"/>
                <c:pt idx="0">
                  <c:v>MPI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Sheet2!$T$4:$T$6</c:f>
              <c:strCache>
                <c:ptCount val="3"/>
                <c:pt idx="0">
                  <c:v>10 Images</c:v>
                </c:pt>
                <c:pt idx="1">
                  <c:v>100 Images</c:v>
                </c:pt>
                <c:pt idx="2">
                  <c:v>1000 Images</c:v>
                </c:pt>
              </c:strCache>
            </c:strRef>
          </c:cat>
          <c:val>
            <c:numRef>
              <c:f>Sheet2!$U$4:$U$6</c:f>
              <c:numCache>
                <c:formatCode>0</c:formatCode>
                <c:ptCount val="3"/>
                <c:pt idx="0">
                  <c:v>2.89</c:v>
                </c:pt>
                <c:pt idx="1">
                  <c:v>10.5</c:v>
                </c:pt>
                <c:pt idx="2">
                  <c:v>20.12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6A-4716-8394-368658CE7039}"/>
            </c:ext>
          </c:extLst>
        </c:ser>
        <c:ser>
          <c:idx val="1"/>
          <c:order val="1"/>
          <c:tx>
            <c:strRef>
              <c:f>Sheet2!$V$3</c:f>
              <c:strCache>
                <c:ptCount val="1"/>
                <c:pt idx="0">
                  <c:v>SciDB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dash"/>
              </a:ln>
              <a:effectLst/>
            </c:spPr>
          </c:marker>
          <c:cat>
            <c:strRef>
              <c:f>Sheet2!$T$4:$T$6</c:f>
              <c:strCache>
                <c:ptCount val="3"/>
                <c:pt idx="0">
                  <c:v>10 Images</c:v>
                </c:pt>
                <c:pt idx="1">
                  <c:v>100 Images</c:v>
                </c:pt>
                <c:pt idx="2">
                  <c:v>1000 Images</c:v>
                </c:pt>
              </c:strCache>
            </c:strRef>
          </c:cat>
          <c:val>
            <c:numRef>
              <c:f>Sheet2!$V$4:$V$6</c:f>
              <c:numCache>
                <c:formatCode>0</c:formatCode>
                <c:ptCount val="3"/>
                <c:pt idx="0">
                  <c:v>74.762</c:v>
                </c:pt>
                <c:pt idx="1">
                  <c:v>232.947</c:v>
                </c:pt>
                <c:pt idx="2">
                  <c:v>1824.4359999999999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A6A-4716-8394-368658CE70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488782064"/>
        <c:axId val="-488783696"/>
      </c:lineChart>
      <c:catAx>
        <c:axId val="-488782064"/>
        <c:scaling>
          <c:orientation val="minMax"/>
        </c:scaling>
        <c:delete val="0"/>
        <c:axPos val="b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Number of 1920x1080 Images </a:t>
                </a:r>
              </a:p>
            </c:rich>
          </c:tx>
          <c:layout>
            <c:manualLayout>
              <c:xMode val="edge"/>
              <c:yMode val="edge"/>
              <c:x val="0.39359225959563682"/>
              <c:y val="0.6274763081132935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88783696"/>
        <c:crosses val="autoZero"/>
        <c:auto val="1"/>
        <c:lblAlgn val="ctr"/>
        <c:lblOffset val="100"/>
        <c:noMultiLvlLbl val="0"/>
      </c:catAx>
      <c:valAx>
        <c:axId val="-488783696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Runtime (Seconds)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8878206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21839602984053971"/>
          <c:y val="4.9716919706959073E-2"/>
          <c:w val="0.37830148940834418"/>
          <c:h val="6.6083814413913464E-2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Sheet1!$B$7</c:f>
              <c:strCache>
                <c:ptCount val="1"/>
                <c:pt idx="0">
                  <c:v>Averaging N Arrays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multiLvlStrRef>
              <c:f>Sheet1!$C$5:$E$6</c:f>
              <c:multiLvlStrCache>
                <c:ptCount val="3"/>
                <c:lvl>
                  <c:pt idx="0">
                    <c:v>10</c:v>
                  </c:pt>
                  <c:pt idx="1">
                    <c:v>100</c:v>
                  </c:pt>
                  <c:pt idx="2">
                    <c:v>1000</c:v>
                  </c:pt>
                </c:lvl>
                <c:lvl>
                  <c:pt idx="0">
                    <c:v>Number of 64x64 images</c:v>
                  </c:pt>
                </c:lvl>
              </c:multiLvlStrCache>
            </c:multiLvlStrRef>
          </c:cat>
          <c:val>
            <c:numRef>
              <c:f>Sheet1!$C$7:$E$7</c:f>
              <c:numCache>
                <c:formatCode>General</c:formatCode>
                <c:ptCount val="3"/>
                <c:pt idx="0">
                  <c:v>13</c:v>
                </c:pt>
                <c:pt idx="1">
                  <c:v>108.62</c:v>
                </c:pt>
                <c:pt idx="2">
                  <c:v>1221.97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3A7-4E6F-A9E7-6BDA05D2EF9C}"/>
            </c:ext>
          </c:extLst>
        </c:ser>
        <c:ser>
          <c:idx val="1"/>
          <c:order val="1"/>
          <c:tx>
            <c:strRef>
              <c:f>Sheet1!$B$8</c:f>
              <c:strCache>
                <c:ptCount val="1"/>
                <c:pt idx="0">
                  <c:v>Weighted Volume Average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multiLvlStrRef>
              <c:f>Sheet1!$C$5:$E$6</c:f>
              <c:multiLvlStrCache>
                <c:ptCount val="3"/>
                <c:lvl>
                  <c:pt idx="0">
                    <c:v>10</c:v>
                  </c:pt>
                  <c:pt idx="1">
                    <c:v>100</c:v>
                  </c:pt>
                  <c:pt idx="2">
                    <c:v>1000</c:v>
                  </c:pt>
                </c:lvl>
                <c:lvl>
                  <c:pt idx="0">
                    <c:v>Number of 64x64 images</c:v>
                  </c:pt>
                </c:lvl>
              </c:multiLvlStrCache>
            </c:multiLvlStrRef>
          </c:cat>
          <c:val>
            <c:numRef>
              <c:f>Sheet1!$C$8:$E$8</c:f>
              <c:numCache>
                <c:formatCode>General</c:formatCode>
                <c:ptCount val="3"/>
                <c:pt idx="0">
                  <c:v>2.0940000000000003</c:v>
                </c:pt>
                <c:pt idx="1">
                  <c:v>14.741999999999999</c:v>
                </c:pt>
                <c:pt idx="2">
                  <c:v>139.559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3A7-4E6F-A9E7-6BDA05D2EF9C}"/>
            </c:ext>
          </c:extLst>
        </c:ser>
        <c:ser>
          <c:idx val="2"/>
          <c:order val="2"/>
          <c:tx>
            <c:strRef>
              <c:f>Sheet1!$B$9</c:f>
              <c:strCache>
                <c:ptCount val="1"/>
                <c:pt idx="0">
                  <c:v>Native Program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10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multiLvlStrRef>
              <c:f>Sheet1!$C$5:$E$6</c:f>
              <c:multiLvlStrCache>
                <c:ptCount val="3"/>
                <c:lvl>
                  <c:pt idx="0">
                    <c:v>10</c:v>
                  </c:pt>
                  <c:pt idx="1">
                    <c:v>100</c:v>
                  </c:pt>
                  <c:pt idx="2">
                    <c:v>1000</c:v>
                  </c:pt>
                </c:lvl>
                <c:lvl>
                  <c:pt idx="0">
                    <c:v>Number of 64x64 images</c:v>
                  </c:pt>
                </c:lvl>
              </c:multiLvlStrCache>
            </c:multiLvlStrRef>
          </c:cat>
          <c:val>
            <c:numRef>
              <c:f>Sheet1!$C$9:$E$9</c:f>
              <c:numCache>
                <c:formatCode>General</c:formatCode>
                <c:ptCount val="3"/>
                <c:pt idx="0">
                  <c:v>6.6199999999999994E-4</c:v>
                </c:pt>
                <c:pt idx="1">
                  <c:v>5.2830000000000004E-3</c:v>
                </c:pt>
                <c:pt idx="2">
                  <c:v>5.8296000000000001E-2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3A7-4E6F-A9E7-6BDA05D2EF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517085712"/>
        <c:axId val="-1517078640"/>
      </c:lineChart>
      <c:catAx>
        <c:axId val="-1517085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17078640"/>
        <c:crossesAt val="1.0000000000000003E-4"/>
        <c:auto val="1"/>
        <c:lblAlgn val="ctr"/>
        <c:lblOffset val="100"/>
        <c:noMultiLvlLbl val="0"/>
      </c:catAx>
      <c:valAx>
        <c:axId val="-1517078640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Seconds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17540902548471762"/>
              <c:y val="0.270068658783187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1708571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1733567271482371"/>
          <c:y val="7.9758952962147744E-2"/>
          <c:w val="0.65093727414507974"/>
          <c:h val="0.4863996546114499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Sheet1!$E$7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Sheet1!$F$6:$G$6</c:f>
              <c:strCache>
                <c:ptCount val="2"/>
                <c:pt idx="0">
                  <c:v>Native C</c:v>
                </c:pt>
                <c:pt idx="1">
                  <c:v>SciDB</c:v>
                </c:pt>
              </c:strCache>
            </c:strRef>
          </c:cat>
          <c:val>
            <c:numRef>
              <c:f>Sheet1!$F$7:$G$7</c:f>
              <c:numCache>
                <c:formatCode>General</c:formatCode>
                <c:ptCount val="2"/>
                <c:pt idx="0">
                  <c:v>0.28599999999999998</c:v>
                </c:pt>
                <c:pt idx="1">
                  <c:v>194.83099999999999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37-4B64-A3A0-2DB61713A0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984579520"/>
        <c:axId val="-984578976"/>
      </c:barChart>
      <c:catAx>
        <c:axId val="-9845795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84578976"/>
        <c:crossesAt val="1.0000000000000004E-6"/>
        <c:auto val="1"/>
        <c:lblAlgn val="ctr"/>
        <c:lblOffset val="100"/>
        <c:noMultiLvlLbl val="0"/>
      </c:catAx>
      <c:valAx>
        <c:axId val="-984578976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 smtClean="0"/>
                  <a:t>Seconds</a:t>
                </a:r>
                <a:endParaRPr lang="en-US" b="1" dirty="0"/>
              </a:p>
            </c:rich>
          </c:tx>
          <c:layout>
            <c:manualLayout>
              <c:xMode val="edge"/>
              <c:yMode val="edge"/>
              <c:x val="0.56897992823360843"/>
              <c:y val="0.4664465271472243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8457952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676844027753108"/>
          <c:y val="2.6456660607122352E-2"/>
          <c:w val="0.77967230559323419"/>
          <c:h val="0.6720669795788049"/>
        </c:manualLayout>
      </c:layout>
      <c:lineChart>
        <c:grouping val="standard"/>
        <c:varyColors val="0"/>
        <c:ser>
          <c:idx val="0"/>
          <c:order val="0"/>
          <c:tx>
            <c:strRef>
              <c:f>Sheet2!$U$22</c:f>
              <c:strCache>
                <c:ptCount val="1"/>
                <c:pt idx="0">
                  <c:v>MPI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Sheet2!$T$23:$T$25</c:f>
              <c:strCache>
                <c:ptCount val="3"/>
                <c:pt idx="0">
                  <c:v>10 Images</c:v>
                </c:pt>
                <c:pt idx="1">
                  <c:v>100 Images</c:v>
                </c:pt>
                <c:pt idx="2">
                  <c:v>1000 Images</c:v>
                </c:pt>
              </c:strCache>
            </c:strRef>
          </c:cat>
          <c:val>
            <c:numRef>
              <c:f>Sheet2!$U$23:$U$25</c:f>
              <c:numCache>
                <c:formatCode>0.00</c:formatCode>
                <c:ptCount val="3"/>
                <c:pt idx="0">
                  <c:v>0.15000000000000002</c:v>
                </c:pt>
                <c:pt idx="1">
                  <c:v>0.45</c:v>
                </c:pt>
                <c:pt idx="2">
                  <c:v>3.6099999999999994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769-4543-8563-49E67BC51547}"/>
            </c:ext>
          </c:extLst>
        </c:ser>
        <c:ser>
          <c:idx val="1"/>
          <c:order val="1"/>
          <c:tx>
            <c:strRef>
              <c:f>Sheet2!$V$22</c:f>
              <c:strCache>
                <c:ptCount val="1"/>
                <c:pt idx="0">
                  <c:v>SciDB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Sheet2!$T$23:$T$25</c:f>
              <c:strCache>
                <c:ptCount val="3"/>
                <c:pt idx="0">
                  <c:v>10 Images</c:v>
                </c:pt>
                <c:pt idx="1">
                  <c:v>100 Images</c:v>
                </c:pt>
                <c:pt idx="2">
                  <c:v>1000 Images</c:v>
                </c:pt>
              </c:strCache>
            </c:strRef>
          </c:cat>
          <c:val>
            <c:numRef>
              <c:f>Sheet2!$V$23:$V$25</c:f>
              <c:numCache>
                <c:formatCode>0.00</c:formatCode>
                <c:ptCount val="3"/>
                <c:pt idx="0">
                  <c:v>6.47</c:v>
                </c:pt>
                <c:pt idx="1">
                  <c:v>6.6269999999999998</c:v>
                </c:pt>
                <c:pt idx="2">
                  <c:v>7.7510000000000003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769-4543-8563-49E67BC515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839498576"/>
        <c:axId val="-569123184"/>
      </c:lineChart>
      <c:catAx>
        <c:axId val="-839498576"/>
        <c:scaling>
          <c:orientation val="minMax"/>
        </c:scaling>
        <c:delete val="0"/>
        <c:axPos val="b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Number of 1920x1080 Images </a:t>
                </a:r>
              </a:p>
            </c:rich>
          </c:tx>
          <c:layout>
            <c:manualLayout>
              <c:xMode val="edge"/>
              <c:yMode val="edge"/>
              <c:x val="0.29332990309032503"/>
              <c:y val="0.907537258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69123184"/>
        <c:crosses val="autoZero"/>
        <c:auto val="1"/>
        <c:lblAlgn val="ctr"/>
        <c:lblOffset val="100"/>
        <c:noMultiLvlLbl val="0"/>
      </c:catAx>
      <c:valAx>
        <c:axId val="-569123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Runtime (Seconds)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3949857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19658127963463137"/>
          <c:y val="4.7103666744780934E-2"/>
          <c:w val="0.34312301324015393"/>
          <c:h val="8.1007497004369697E-2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63823198896703"/>
          <c:y val="4.2590561060805561E-2"/>
          <c:w val="0.71444979458408786"/>
          <c:h val="0.65206840107184416"/>
        </c:manualLayout>
      </c:layout>
      <c:lineChart>
        <c:grouping val="standard"/>
        <c:varyColors val="0"/>
        <c:ser>
          <c:idx val="0"/>
          <c:order val="0"/>
          <c:tx>
            <c:strRef>
              <c:f>Sheet2!$U$46</c:f>
              <c:strCache>
                <c:ptCount val="1"/>
                <c:pt idx="0">
                  <c:v>MPI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Sheet2!$T$47:$T$49</c:f>
              <c:strCache>
                <c:ptCount val="3"/>
                <c:pt idx="0">
                  <c:v>10 Images</c:v>
                </c:pt>
                <c:pt idx="1">
                  <c:v>100 Images</c:v>
                </c:pt>
                <c:pt idx="2">
                  <c:v>1000 Images</c:v>
                </c:pt>
              </c:strCache>
            </c:strRef>
          </c:cat>
          <c:val>
            <c:numRef>
              <c:f>Sheet2!$U$47:$U$49</c:f>
              <c:numCache>
                <c:formatCode>0.00</c:formatCode>
                <c:ptCount val="3"/>
                <c:pt idx="0">
                  <c:v>0.28000000000000003</c:v>
                </c:pt>
                <c:pt idx="1">
                  <c:v>2.11</c:v>
                </c:pt>
                <c:pt idx="2">
                  <c:v>40.369999999999997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1AD-444D-A1EF-E5F5ED0EB15B}"/>
            </c:ext>
          </c:extLst>
        </c:ser>
        <c:ser>
          <c:idx val="1"/>
          <c:order val="1"/>
          <c:tx>
            <c:strRef>
              <c:f>Sheet2!$V$46</c:f>
              <c:strCache>
                <c:ptCount val="1"/>
                <c:pt idx="0">
                  <c:v>SciDB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Sheet2!$T$47:$T$49</c:f>
              <c:strCache>
                <c:ptCount val="3"/>
                <c:pt idx="0">
                  <c:v>10 Images</c:v>
                </c:pt>
                <c:pt idx="1">
                  <c:v>100 Images</c:v>
                </c:pt>
                <c:pt idx="2">
                  <c:v>1000 Images</c:v>
                </c:pt>
              </c:strCache>
            </c:strRef>
          </c:cat>
          <c:val>
            <c:numRef>
              <c:f>Sheet2!$V$47:$V$49</c:f>
              <c:numCache>
                <c:formatCode>0.00</c:formatCode>
                <c:ptCount val="3"/>
                <c:pt idx="0">
                  <c:v>19.404</c:v>
                </c:pt>
                <c:pt idx="1">
                  <c:v>159.56</c:v>
                </c:pt>
                <c:pt idx="2">
                  <c:v>2227.4270000000001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AD-444D-A1EF-E5F5ED0EB1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429674144"/>
        <c:axId val="-429680128"/>
      </c:lineChart>
      <c:catAx>
        <c:axId val="-429674144"/>
        <c:scaling>
          <c:orientation val="minMax"/>
        </c:scaling>
        <c:delete val="0"/>
        <c:axPos val="b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Number of 1920x1080 Images </a:t>
                </a:r>
              </a:p>
            </c:rich>
          </c:tx>
          <c:layout>
            <c:manualLayout>
              <c:xMode val="edge"/>
              <c:yMode val="edge"/>
              <c:x val="0.33835925061467437"/>
              <c:y val="0.902544148142078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29680128"/>
        <c:crosses val="autoZero"/>
        <c:auto val="1"/>
        <c:lblAlgn val="ctr"/>
        <c:lblOffset val="100"/>
        <c:noMultiLvlLbl val="0"/>
      </c:catAx>
      <c:valAx>
        <c:axId val="-42968012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Runtime (Seconds)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2967414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23655159664048619"/>
          <c:y val="6.0477729428639548E-2"/>
          <c:w val="0.34023655658907315"/>
          <c:h val="8.1007497004369697E-2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500123625851116"/>
          <c:y val="5.6483086351830171E-2"/>
          <c:w val="0.87171373958689946"/>
          <c:h val="0.53456132343660734"/>
        </c:manualLayout>
      </c:layout>
      <c:lineChart>
        <c:grouping val="stacked"/>
        <c:varyColors val="0"/>
        <c:ser>
          <c:idx val="0"/>
          <c:order val="0"/>
          <c:tx>
            <c:strRef>
              <c:f>Sheet2!$S$64</c:f>
              <c:strCache>
                <c:ptCount val="1"/>
                <c:pt idx="0">
                  <c:v>MPI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3"/>
            <c:marker>
              <c:symbol val="square"/>
              <c:size val="10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F0C0-4CEA-9E74-B6FC8888B8AA}"/>
              </c:ext>
            </c:extLst>
          </c:dPt>
          <c:cat>
            <c:multiLvlStrRef>
              <c:f>Sheet2!$Q$65:$R$70</c:f>
              <c:multiLvlStrCache>
                <c:ptCount val="6"/>
                <c:lvl>
                  <c:pt idx="0">
                    <c:v>10 Images</c:v>
                  </c:pt>
                  <c:pt idx="1">
                    <c:v>100 Images</c:v>
                  </c:pt>
                  <c:pt idx="2">
                    <c:v>1000 Images</c:v>
                  </c:pt>
                  <c:pt idx="3">
                    <c:v>10 Images</c:v>
                  </c:pt>
                  <c:pt idx="4">
                    <c:v>100 Images</c:v>
                  </c:pt>
                  <c:pt idx="5">
                    <c:v>1000 Images</c:v>
                  </c:pt>
                </c:lvl>
                <c:lvl>
                  <c:pt idx="0">
                    <c:v>64x64 Images</c:v>
                  </c:pt>
                  <c:pt idx="3">
                    <c:v>1920x1080 Images</c:v>
                  </c:pt>
                </c:lvl>
              </c:multiLvlStrCache>
            </c:multiLvlStrRef>
          </c:cat>
          <c:val>
            <c:numRef>
              <c:f>Sheet2!$S$65:$S$70</c:f>
              <c:numCache>
                <c:formatCode>General</c:formatCode>
                <c:ptCount val="6"/>
                <c:pt idx="0">
                  <c:v>0.18000000000000002</c:v>
                </c:pt>
                <c:pt idx="1">
                  <c:v>5.34</c:v>
                </c:pt>
                <c:pt idx="2">
                  <c:v>519.55999999999995</c:v>
                </c:pt>
                <c:pt idx="3">
                  <c:v>2.17</c:v>
                </c:pt>
                <c:pt idx="4">
                  <c:v>77.84</c:v>
                </c:pt>
                <c:pt idx="5">
                  <c:v>7726.7500000000009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0C0-4CEA-9E74-B6FC8888B8AA}"/>
            </c:ext>
          </c:extLst>
        </c:ser>
        <c:ser>
          <c:idx val="1"/>
          <c:order val="1"/>
          <c:tx>
            <c:strRef>
              <c:f>Sheet2!$T$64</c:f>
              <c:strCache>
                <c:ptCount val="1"/>
                <c:pt idx="0">
                  <c:v>SciDB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Pt>
            <c:idx val="1"/>
            <c:marker>
              <c:symbol val="circle"/>
              <c:size val="10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  <a:prstDash val="sysDash"/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prstDash val="sys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C-F0C0-4CEA-9E74-B6FC8888B8AA}"/>
              </c:ext>
            </c:extLst>
          </c:dPt>
          <c:dPt>
            <c:idx val="2"/>
            <c:marker>
              <c:symbol val="none"/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F0C0-4CEA-9E74-B6FC8888B8AA}"/>
              </c:ext>
            </c:extLst>
          </c:dPt>
          <c:dPt>
            <c:idx val="3"/>
            <c:marker>
              <c:symbol val="circle"/>
              <c:size val="10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F0C0-4CEA-9E74-B6FC8888B8AA}"/>
              </c:ext>
            </c:extLst>
          </c:dPt>
          <c:dPt>
            <c:idx val="4"/>
            <c:marker>
              <c:symbol val="none"/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8-F0C0-4CEA-9E74-B6FC8888B8AA}"/>
              </c:ext>
            </c:extLst>
          </c:dPt>
          <c:dPt>
            <c:idx val="5"/>
            <c:marker>
              <c:symbol val="none"/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A-F0C0-4CEA-9E74-B6FC8888B8AA}"/>
              </c:ext>
            </c:extLst>
          </c:dPt>
          <c:cat>
            <c:multiLvlStrRef>
              <c:f>Sheet2!$Q$65:$R$70</c:f>
              <c:multiLvlStrCache>
                <c:ptCount val="6"/>
                <c:lvl>
                  <c:pt idx="0">
                    <c:v>10 Images</c:v>
                  </c:pt>
                  <c:pt idx="1">
                    <c:v>100 Images</c:v>
                  </c:pt>
                  <c:pt idx="2">
                    <c:v>1000 Images</c:v>
                  </c:pt>
                  <c:pt idx="3">
                    <c:v>10 Images</c:v>
                  </c:pt>
                  <c:pt idx="4">
                    <c:v>100 Images</c:v>
                  </c:pt>
                  <c:pt idx="5">
                    <c:v>1000 Images</c:v>
                  </c:pt>
                </c:lvl>
                <c:lvl>
                  <c:pt idx="0">
                    <c:v>64x64 Images</c:v>
                  </c:pt>
                  <c:pt idx="3">
                    <c:v>1920x1080 Images</c:v>
                  </c:pt>
                </c:lvl>
              </c:multiLvlStrCache>
            </c:multiLvlStrRef>
          </c:cat>
          <c:val>
            <c:numRef>
              <c:f>Sheet2!$T$65:$T$70</c:f>
              <c:numCache>
                <c:formatCode>General</c:formatCode>
                <c:ptCount val="6"/>
                <c:pt idx="0">
                  <c:v>1.5899999999999999</c:v>
                </c:pt>
                <c:pt idx="1">
                  <c:v>1042.1799999999998</c:v>
                </c:pt>
                <c:pt idx="2">
                  <c:v>0</c:v>
                </c:pt>
                <c:pt idx="3">
                  <c:v>1209.6500000000001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F0C0-4CEA-9E74-B6FC8888B8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10588992"/>
        <c:axId val="-1610587904"/>
      </c:lineChart>
      <c:catAx>
        <c:axId val="-1610588992"/>
        <c:scaling>
          <c:orientation val="minMax"/>
        </c:scaling>
        <c:delete val="0"/>
        <c:axPos val="b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Number of 1920x1080 Images </a:t>
                </a:r>
              </a:p>
            </c:rich>
          </c:tx>
          <c:layout>
            <c:manualLayout>
              <c:xMode val="edge"/>
              <c:yMode val="edge"/>
              <c:x val="0.38639250256761382"/>
              <c:y val="0.9121355316456686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10587904"/>
        <c:crosses val="autoZero"/>
        <c:auto val="1"/>
        <c:lblAlgn val="ctr"/>
        <c:lblOffset val="100"/>
        <c:noMultiLvlLbl val="0"/>
      </c:catAx>
      <c:valAx>
        <c:axId val="-1610587904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Runtime (Seconds)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1058899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12214966335729772"/>
          <c:y val="7.8423464231002035E-2"/>
          <c:w val="0.17115951538666363"/>
          <c:h val="8.1007497004369697E-2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058376103516125"/>
          <c:y val="5.7203717411664287E-2"/>
          <c:w val="0.76266959675557833"/>
          <c:h val="0.6467955461501937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Sheet2!$I$4</c:f>
              <c:strCache>
                <c:ptCount val="1"/>
                <c:pt idx="0">
                  <c:v>Cross Join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Sheet2!$H$5:$H$7</c:f>
              <c:numCache>
                <c:formatCode>General</c:formatCode>
                <c:ptCount val="3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</c:numCache>
            </c:numRef>
          </c:cat>
          <c:val>
            <c:numRef>
              <c:f>Sheet2!$I$5:$I$7</c:f>
              <c:numCache>
                <c:formatCode>General</c:formatCode>
                <c:ptCount val="3"/>
                <c:pt idx="0">
                  <c:v>14.247</c:v>
                </c:pt>
                <c:pt idx="1">
                  <c:v>93.290999999999997</c:v>
                </c:pt>
                <c:pt idx="2">
                  <c:v>1175.4449999999999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91-455B-ADE2-36EE6F4FB7A9}"/>
            </c:ext>
          </c:extLst>
        </c:ser>
        <c:ser>
          <c:idx val="1"/>
          <c:order val="1"/>
          <c:tx>
            <c:strRef>
              <c:f>Sheet2!$J$4</c:f>
              <c:strCache>
                <c:ptCount val="1"/>
                <c:pt idx="0">
                  <c:v>Aggregation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Sheet2!$H$5:$H$7</c:f>
              <c:numCache>
                <c:formatCode>General</c:formatCode>
                <c:ptCount val="3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</c:numCache>
            </c:numRef>
          </c:cat>
          <c:val>
            <c:numRef>
              <c:f>Sheet2!$J$5:$J$7</c:f>
              <c:numCache>
                <c:formatCode>General</c:formatCode>
                <c:ptCount val="3"/>
                <c:pt idx="0">
                  <c:v>60.515000000000001</c:v>
                </c:pt>
                <c:pt idx="1">
                  <c:v>139.65600000000001</c:v>
                </c:pt>
                <c:pt idx="2">
                  <c:v>648.99099999999999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91-455B-ADE2-36EE6F4FB7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45950880"/>
        <c:axId val="245936320"/>
      </c:barChart>
      <c:catAx>
        <c:axId val="2459508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/>
                  <a:t>Number of 1920x1080 Images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5936320"/>
        <c:crosses val="autoZero"/>
        <c:auto val="1"/>
        <c:lblAlgn val="ctr"/>
        <c:lblOffset val="100"/>
        <c:noMultiLvlLbl val="0"/>
      </c:catAx>
      <c:valAx>
        <c:axId val="245936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/>
                  <a:t>Runtime (Seconds)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595088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23301974548524665"/>
          <c:y val="7.4652203605766285E-2"/>
          <c:w val="0.38501079451399511"/>
          <c:h val="7.8125546806649182E-2"/>
        </c:manualLayout>
      </c:layout>
      <c:overlay val="0"/>
      <c:spPr>
        <a:solidFill>
          <a:sysClr val="window" lastClr="FFFFFF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318569488769961"/>
          <c:y val="0.12342922846657076"/>
          <c:w val="0.69280725564231416"/>
          <c:h val="0.5483656450984886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Sheet2!$I$15</c:f>
              <c:strCache>
                <c:ptCount val="1"/>
                <c:pt idx="0">
                  <c:v>Cross Join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Sheet2!$H$16:$H$18</c:f>
              <c:strCache>
                <c:ptCount val="3"/>
                <c:pt idx="0">
                  <c:v>64x64 10</c:v>
                </c:pt>
                <c:pt idx="1">
                  <c:v>64x64 100</c:v>
                </c:pt>
                <c:pt idx="2">
                  <c:v>1920x1080 10</c:v>
                </c:pt>
              </c:strCache>
            </c:strRef>
          </c:cat>
          <c:val>
            <c:numRef>
              <c:f>Sheet2!$I$16:$I$18</c:f>
              <c:numCache>
                <c:formatCode>General</c:formatCode>
                <c:ptCount val="3"/>
                <c:pt idx="0">
                  <c:v>1.39</c:v>
                </c:pt>
                <c:pt idx="1">
                  <c:v>1039.83</c:v>
                </c:pt>
                <c:pt idx="2">
                  <c:v>1194.77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84-4812-8445-19BDD05E80FF}"/>
            </c:ext>
          </c:extLst>
        </c:ser>
        <c:ser>
          <c:idx val="1"/>
          <c:order val="1"/>
          <c:tx>
            <c:strRef>
              <c:f>Sheet2!$J$15</c:f>
              <c:strCache>
                <c:ptCount val="1"/>
                <c:pt idx="0">
                  <c:v>Aggregation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Sheet2!$H$16:$H$18</c:f>
              <c:strCache>
                <c:ptCount val="3"/>
                <c:pt idx="0">
                  <c:v>64x64 10</c:v>
                </c:pt>
                <c:pt idx="1">
                  <c:v>64x64 100</c:v>
                </c:pt>
                <c:pt idx="2">
                  <c:v>1920x1080 10</c:v>
                </c:pt>
              </c:strCache>
            </c:strRef>
          </c:cat>
          <c:val>
            <c:numRef>
              <c:f>Sheet2!$J$16:$J$18</c:f>
              <c:numCache>
                <c:formatCode>General</c:formatCode>
                <c:ptCount val="3"/>
                <c:pt idx="0">
                  <c:v>0.2</c:v>
                </c:pt>
                <c:pt idx="1">
                  <c:v>2.35</c:v>
                </c:pt>
                <c:pt idx="2">
                  <c:v>14.88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984-4812-8445-19BDD05E80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45950880"/>
        <c:axId val="245936320"/>
      </c:barChart>
      <c:catAx>
        <c:axId val="2459508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 dirty="0" smtClean="0"/>
                  <a:t>Width x Height </a:t>
                </a:r>
                <a:r>
                  <a:rPr lang="en-GB" b="1" dirty="0"/>
                  <a:t>Number of Images</a:t>
                </a:r>
              </a:p>
            </c:rich>
          </c:tx>
          <c:layout>
            <c:manualLayout>
              <c:xMode val="edge"/>
              <c:yMode val="edge"/>
              <c:x val="0.37259769609771981"/>
              <c:y val="0.8573934132877503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5936320"/>
        <c:crosses val="autoZero"/>
        <c:auto val="1"/>
        <c:lblAlgn val="ctr"/>
        <c:lblOffset val="100"/>
        <c:noMultiLvlLbl val="0"/>
      </c:catAx>
      <c:valAx>
        <c:axId val="245936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Runtime (Seconds)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595088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28200766777701824"/>
          <c:y val="0.14260227187999658"/>
          <c:w val="0.38501079451399511"/>
          <c:h val="7.8125546806649182E-2"/>
        </c:manualLayout>
      </c:layout>
      <c:overlay val="0"/>
      <c:spPr>
        <a:solidFill>
          <a:sysClr val="window" lastClr="FFFFFF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Sheet2!$S$30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Sheet2!$R$31:$R$32</c:f>
              <c:strCache>
                <c:ptCount val="2"/>
                <c:pt idx="0">
                  <c:v>Variable Patch</c:v>
                </c:pt>
                <c:pt idx="1">
                  <c:v>Fixed Patch</c:v>
                </c:pt>
              </c:strCache>
            </c:strRef>
          </c:cat>
          <c:val>
            <c:numRef>
              <c:f>Sheet2!$S$31:$S$32</c:f>
              <c:numCache>
                <c:formatCode>General</c:formatCode>
                <c:ptCount val="2"/>
                <c:pt idx="0">
                  <c:v>119.87899999999999</c:v>
                </c:pt>
                <c:pt idx="1">
                  <c:v>6.47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04-4348-9BCC-6E2EEAD521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37541104"/>
        <c:axId val="237551088"/>
      </c:barChart>
      <c:catAx>
        <c:axId val="2375411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7551088"/>
        <c:crosses val="autoZero"/>
        <c:auto val="1"/>
        <c:lblAlgn val="ctr"/>
        <c:lblOffset val="100"/>
        <c:noMultiLvlLbl val="0"/>
      </c:catAx>
      <c:valAx>
        <c:axId val="2375510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 smtClean="0"/>
                  <a:t>Runtime in Seconds</a:t>
                </a:r>
                <a:endParaRPr lang="en-GB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754110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Sheet1!$A$19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Sheet1!$B$18:$C$18</c:f>
              <c:strCache>
                <c:ptCount val="2"/>
                <c:pt idx="0">
                  <c:v>Variable Patch</c:v>
                </c:pt>
                <c:pt idx="1">
                  <c:v>Fixed Patch</c:v>
                </c:pt>
              </c:strCache>
            </c:strRef>
          </c:cat>
          <c:val>
            <c:numRef>
              <c:f>Sheet1!$B$19:$C$19</c:f>
              <c:numCache>
                <c:formatCode>General</c:formatCode>
                <c:ptCount val="2"/>
                <c:pt idx="0">
                  <c:v>64.616</c:v>
                </c:pt>
                <c:pt idx="1">
                  <c:v>103.84399999999999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4F-4FC5-BD7E-A2BD448299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999977488"/>
        <c:axId val="-999966064"/>
      </c:barChart>
      <c:catAx>
        <c:axId val="-9999774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99966064"/>
        <c:crosses val="autoZero"/>
        <c:auto val="1"/>
        <c:lblAlgn val="ctr"/>
        <c:lblOffset val="100"/>
        <c:noMultiLvlLbl val="0"/>
      </c:catAx>
      <c:valAx>
        <c:axId val="-9999660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Runtime in Seconds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9997748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Sheet2!$E$56</c:f>
              <c:strCache>
                <c:ptCount val="1"/>
                <c:pt idx="0">
                  <c:v>Time</c:v>
                </c:pt>
              </c:strCache>
            </c:strRef>
          </c:tx>
          <c:spPr>
            <a:solidFill>
              <a:schemeClr val="accent1"/>
            </a:solidFill>
            <a:ln w="12700"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Sheet2!$D$57:$D$59</c:f>
              <c:numCache>
                <c:formatCode>General</c:formatCode>
                <c:ptCount val="3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</c:numCache>
            </c:numRef>
          </c:cat>
          <c:val>
            <c:numRef>
              <c:f>Sheet2!$E$57:$E$59</c:f>
              <c:numCache>
                <c:formatCode>0</c:formatCode>
                <c:ptCount val="3"/>
                <c:pt idx="0">
                  <c:v>73.784999999999997</c:v>
                </c:pt>
                <c:pt idx="1">
                  <c:v>701.36300000000006</c:v>
                </c:pt>
                <c:pt idx="2">
                  <c:v>7623.1450000000004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0E-4585-918D-467AA5A7A84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492362032"/>
        <c:axId val="-492359856"/>
      </c:barChart>
      <c:catAx>
        <c:axId val="-492362032"/>
        <c:scaling>
          <c:orientation val="minMax"/>
        </c:scaling>
        <c:delete val="0"/>
        <c:axPos val="b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Number of 1920x1080 Images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92359856"/>
        <c:crosses val="autoZero"/>
        <c:auto val="1"/>
        <c:lblAlgn val="ctr"/>
        <c:lblOffset val="100"/>
        <c:noMultiLvlLbl val="0"/>
      </c:catAx>
      <c:valAx>
        <c:axId val="-492359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 smtClean="0"/>
                  <a:t>Load Time (Seconds)</a:t>
                </a:r>
                <a:endParaRPr lang="en-US" b="1" dirty="0"/>
              </a:p>
            </c:rich>
          </c:tx>
          <c:layout>
            <c:manualLayout>
              <c:xMode val="edge"/>
              <c:yMode val="edge"/>
              <c:x val="1.7156862745098041E-2"/>
              <c:y val="0.2514095664368063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92362032"/>
        <c:crosses val="autoZero"/>
        <c:crossBetween val="between"/>
      </c:valAx>
      <c:spPr>
        <a:noFill/>
        <a:ln w="12700"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E283-DCF7-458A-AF9B-5DEC4A87CC57}" type="datetimeFigureOut">
              <a:rPr lang="en-GB" smtClean="0"/>
              <a:t>15/12/2015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3A12-D53C-4AFA-B1C3-01966D8B1C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124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E283-DCF7-458A-AF9B-5DEC4A87CC57}" type="datetimeFigureOut">
              <a:rPr lang="en-GB" smtClean="0"/>
              <a:t>15/12/2015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3A12-D53C-4AFA-B1C3-01966D8B1C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974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E283-DCF7-458A-AF9B-5DEC4A87CC57}" type="datetimeFigureOut">
              <a:rPr lang="en-GB" smtClean="0"/>
              <a:t>15/12/2015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3A12-D53C-4AFA-B1C3-01966D8B1C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130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E283-DCF7-458A-AF9B-5DEC4A87CC57}" type="datetimeFigureOut">
              <a:rPr lang="en-GB" smtClean="0"/>
              <a:t>15/12/2015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3A12-D53C-4AFA-B1C3-01966D8B1C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281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E283-DCF7-458A-AF9B-5DEC4A87CC57}" type="datetimeFigureOut">
              <a:rPr lang="en-GB" smtClean="0"/>
              <a:t>15/12/2015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3A12-D53C-4AFA-B1C3-01966D8B1C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5243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E283-DCF7-458A-AF9B-5DEC4A87CC57}" type="datetimeFigureOut">
              <a:rPr lang="en-GB" smtClean="0"/>
              <a:t>15/12/2015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3A12-D53C-4AFA-B1C3-01966D8B1C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75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E283-DCF7-458A-AF9B-5DEC4A87CC57}" type="datetimeFigureOut">
              <a:rPr lang="en-GB" smtClean="0"/>
              <a:t>15/12/2015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3A12-D53C-4AFA-B1C3-01966D8B1C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649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E283-DCF7-458A-AF9B-5DEC4A87CC57}" type="datetimeFigureOut">
              <a:rPr lang="en-GB" smtClean="0"/>
              <a:t>15/12/2015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3A12-D53C-4AFA-B1C3-01966D8B1C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53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E283-DCF7-458A-AF9B-5DEC4A87CC57}" type="datetimeFigureOut">
              <a:rPr lang="en-GB" smtClean="0"/>
              <a:t>15/12/2015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3A12-D53C-4AFA-B1C3-01966D8B1C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50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E283-DCF7-458A-AF9B-5DEC4A87CC57}" type="datetimeFigureOut">
              <a:rPr lang="en-GB" smtClean="0"/>
              <a:t>15/12/2015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3A12-D53C-4AFA-B1C3-01966D8B1C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1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E283-DCF7-458A-AF9B-5DEC4A87CC57}" type="datetimeFigureOut">
              <a:rPr lang="en-GB" smtClean="0"/>
              <a:t>15/12/2015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3A12-D53C-4AFA-B1C3-01966D8B1C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47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9E283-DCF7-458A-AF9B-5DEC4A87CC57}" type="datetimeFigureOut">
              <a:rPr lang="en-GB" smtClean="0"/>
              <a:t>15/12/2015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E3A12-D53C-4AFA-B1C3-01966D8B1C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36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58556" y="565263"/>
            <a:ext cx="337425" cy="337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45660" y="641460"/>
            <a:ext cx="337425" cy="3374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33077" y="704516"/>
            <a:ext cx="337425" cy="337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736177" y="1034260"/>
            <a:ext cx="6206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Image volume</a:t>
            </a:r>
            <a:endParaRPr lang="en-US" sz="1050" dirty="0"/>
          </a:p>
        </p:txBody>
      </p:sp>
      <p:sp>
        <p:nvSpPr>
          <p:cNvPr id="10" name="TextBox 9"/>
          <p:cNvSpPr txBox="1"/>
          <p:nvPr/>
        </p:nvSpPr>
        <p:spPr>
          <a:xfrm>
            <a:off x="2282096" y="704516"/>
            <a:ext cx="27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⨝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677278" y="565263"/>
            <a:ext cx="337425" cy="337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764382" y="641460"/>
            <a:ext cx="337425" cy="3374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851799" y="704516"/>
            <a:ext cx="337425" cy="337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675836" y="1033527"/>
            <a:ext cx="6206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Image Volume</a:t>
            </a:r>
            <a:endParaRPr lang="en-US" sz="1050" dirty="0"/>
          </a:p>
        </p:txBody>
      </p:sp>
      <p:sp>
        <p:nvSpPr>
          <p:cNvPr id="15" name="Rectangle 14"/>
          <p:cNvSpPr/>
          <p:nvPr/>
        </p:nvSpPr>
        <p:spPr>
          <a:xfrm>
            <a:off x="3649176" y="276324"/>
            <a:ext cx="337425" cy="337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690713" y="304695"/>
            <a:ext cx="337425" cy="337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102601" y="276324"/>
            <a:ext cx="337425" cy="337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144138" y="308971"/>
            <a:ext cx="337425" cy="337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649176" y="687474"/>
            <a:ext cx="337425" cy="3374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690713" y="715845"/>
            <a:ext cx="337425" cy="337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102601" y="687474"/>
            <a:ext cx="337425" cy="3374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144138" y="720121"/>
            <a:ext cx="337425" cy="3374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649176" y="1084919"/>
            <a:ext cx="337425" cy="337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690713" y="1113290"/>
            <a:ext cx="337425" cy="337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102601" y="1084919"/>
            <a:ext cx="337425" cy="337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144138" y="1117566"/>
            <a:ext cx="337425" cy="3374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206772" y="617261"/>
            <a:ext cx="337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=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556026" y="276324"/>
            <a:ext cx="337425" cy="337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597563" y="308971"/>
            <a:ext cx="337425" cy="3374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56026" y="687474"/>
            <a:ext cx="337425" cy="3374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597563" y="720121"/>
            <a:ext cx="337425" cy="337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556026" y="1084919"/>
            <a:ext cx="337425" cy="337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597563" y="1117566"/>
            <a:ext cx="337425" cy="337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4"/>
              <p:cNvSpPr txBox="1">
                <a:spLocks/>
              </p:cNvSpPr>
              <p:nvPr/>
            </p:nvSpPr>
            <p:spPr>
              <a:xfrm>
                <a:off x="6268864" y="524999"/>
                <a:ext cx="2367850" cy="728632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2.4</m:t>
                                </m:r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06</m:t>
                                </m:r>
                              </m:e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5.7</m:t>
                                </m:r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07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2.4</m:t>
                                </m:r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06</m:t>
                                </m:r>
                              </m:e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3.9</m:t>
                                </m:r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09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5.7</m:t>
                                </m:r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07</m:t>
                                </m:r>
                              </m:e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3.9</m:t>
                                </m:r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09</m:t>
                                </m:r>
                              </m:e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864" y="524999"/>
                <a:ext cx="2367850" cy="7286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4"/>
              <p:cNvSpPr txBox="1">
                <a:spLocks/>
              </p:cNvSpPr>
              <p:nvPr/>
            </p:nvSpPr>
            <p:spPr>
              <a:xfrm>
                <a:off x="9120703" y="539819"/>
                <a:ext cx="985192" cy="6668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5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0703" y="539819"/>
                <a:ext cx="985192" cy="6668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3682225" y="1510735"/>
            <a:ext cx="13123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All Pairs of Images</a:t>
            </a:r>
            <a:endParaRPr lang="en-US" sz="1050" b="1" dirty="0"/>
          </a:p>
        </p:txBody>
      </p:sp>
      <p:sp>
        <p:nvSpPr>
          <p:cNvPr id="39" name="Right Arrow 38"/>
          <p:cNvSpPr/>
          <p:nvPr/>
        </p:nvSpPr>
        <p:spPr>
          <a:xfrm>
            <a:off x="5069876" y="495563"/>
            <a:ext cx="1183574" cy="6843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Calculate Distance Matrix</a:t>
            </a:r>
            <a:endParaRPr lang="en-GB" sz="1000" dirty="0"/>
          </a:p>
        </p:txBody>
      </p:sp>
      <p:sp>
        <p:nvSpPr>
          <p:cNvPr id="40" name="Right Arrow 39"/>
          <p:cNvSpPr/>
          <p:nvPr/>
        </p:nvSpPr>
        <p:spPr>
          <a:xfrm>
            <a:off x="8591171" y="609542"/>
            <a:ext cx="529532" cy="3912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/>
              <a:t>kNN</a:t>
            </a:r>
            <a:endParaRPr lang="en-GB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1876912" y="1511757"/>
            <a:ext cx="13123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Cross Join along Image Dimension</a:t>
            </a:r>
            <a:endParaRPr lang="en-US" sz="105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663503" y="1510735"/>
            <a:ext cx="15785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All Pairs Distance Matrix</a:t>
            </a:r>
            <a:endParaRPr lang="en-US" sz="105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8735076" y="1510735"/>
            <a:ext cx="17564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All Pairs Nearest Neighbors Result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315723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9116052"/>
              </p:ext>
            </p:extLst>
          </p:nvPr>
        </p:nvGraphicFramePr>
        <p:xfrm>
          <a:off x="2896985" y="1867189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8604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05226" y="1511425"/>
            <a:ext cx="4857924" cy="4608647"/>
            <a:chOff x="405226" y="1511425"/>
            <a:chExt cx="4857924" cy="4608647"/>
          </a:xfrm>
        </p:grpSpPr>
        <p:cxnSp>
          <p:nvCxnSpPr>
            <p:cNvPr id="3" name="Straight Arrow Connector 2"/>
            <p:cNvCxnSpPr>
              <a:stCxn id="6" idx="0"/>
            </p:cNvCxnSpPr>
            <p:nvPr/>
          </p:nvCxnSpPr>
          <p:spPr>
            <a:xfrm>
              <a:off x="3177055" y="1597100"/>
              <a:ext cx="0" cy="15080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>
              <a:stCxn id="7" idx="0"/>
            </p:cNvCxnSpPr>
            <p:nvPr/>
          </p:nvCxnSpPr>
          <p:spPr>
            <a:xfrm flipH="1">
              <a:off x="3938660" y="1597100"/>
              <a:ext cx="5533" cy="15080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stCxn id="8" idx="0"/>
            </p:cNvCxnSpPr>
            <p:nvPr/>
          </p:nvCxnSpPr>
          <p:spPr>
            <a:xfrm>
              <a:off x="4703616" y="1604814"/>
              <a:ext cx="0" cy="15003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2904042" y="1597100"/>
              <a:ext cx="546026" cy="546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Image 1</a:t>
              </a:r>
              <a:endParaRPr lang="en-US" sz="9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667573" y="1597100"/>
              <a:ext cx="553239" cy="55323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900" dirty="0" smtClean="0">
                  <a:solidFill>
                    <a:prstClr val="white"/>
                  </a:solidFill>
                </a:rPr>
                <a:t>Image </a:t>
              </a:r>
            </a:p>
            <a:p>
              <a:pPr lvl="0" algn="ctr"/>
              <a:r>
                <a:rPr lang="en-US" sz="900" dirty="0" smtClean="0">
                  <a:solidFill>
                    <a:prstClr val="white"/>
                  </a:solidFill>
                </a:rPr>
                <a:t>2</a:t>
              </a:r>
              <a:endParaRPr lang="en-US" sz="900" dirty="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438317" y="1604814"/>
              <a:ext cx="530598" cy="53059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Image 3</a:t>
              </a:r>
              <a:endParaRPr lang="en-US" sz="9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904042" y="3102088"/>
              <a:ext cx="546026" cy="546026"/>
            </a:xfrm>
            <a:prstGeom prst="rect">
              <a:avLst/>
            </a:prstGeom>
            <a:pattFill prst="pct25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>
                  <a:solidFill>
                    <a:schemeClr val="tx1"/>
                  </a:solidFill>
                </a:rPr>
                <a:t>Result 1</a:t>
              </a:r>
              <a:endParaRPr 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67573" y="3102088"/>
              <a:ext cx="553239" cy="553239"/>
            </a:xfrm>
            <a:prstGeom prst="rect">
              <a:avLst/>
            </a:prstGeom>
            <a:pattFill prst="pct25">
              <a:fgClr>
                <a:schemeClr val="accent2"/>
              </a:fgClr>
              <a:bgClr>
                <a:schemeClr val="bg1"/>
              </a:bgClr>
            </a:patt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900" b="1" dirty="0" smtClean="0">
                  <a:solidFill>
                    <a:schemeClr val="tx1"/>
                  </a:solidFill>
                </a:rPr>
                <a:t>Result</a:t>
              </a:r>
            </a:p>
            <a:p>
              <a:pPr lvl="0" algn="ctr"/>
              <a:r>
                <a:rPr lang="en-US" sz="900" b="1" dirty="0" smtClean="0">
                  <a:solidFill>
                    <a:schemeClr val="tx1"/>
                  </a:solidFill>
                </a:rPr>
                <a:t>2</a:t>
              </a:r>
              <a:endParaRPr 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38317" y="3109802"/>
              <a:ext cx="530598" cy="530598"/>
            </a:xfrm>
            <a:prstGeom prst="rect">
              <a:avLst/>
            </a:prstGeom>
            <a:pattFill prst="pct25">
              <a:fgClr>
                <a:schemeClr val="accent3"/>
              </a:fgClr>
              <a:bgClr>
                <a:schemeClr val="bg1"/>
              </a:bgClr>
            </a:patt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>
                  <a:solidFill>
                    <a:schemeClr val="tx1"/>
                  </a:solidFill>
                </a:rPr>
                <a:t>Result3</a:t>
              </a:r>
              <a:endParaRPr 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19702" y="2284046"/>
              <a:ext cx="26379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Open And Process in Parallel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876289" y="1561932"/>
              <a:ext cx="546026" cy="546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Image 1</a:t>
              </a:r>
              <a:endParaRPr lang="en-US" sz="9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838633" y="1511425"/>
              <a:ext cx="546026" cy="546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Image  Set 1</a:t>
              </a:r>
              <a:endParaRPr lang="en-US" sz="9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39820" y="1561932"/>
              <a:ext cx="546026" cy="54602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Image 1</a:t>
              </a:r>
              <a:endParaRPr lang="en-US" sz="9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602164" y="1511425"/>
              <a:ext cx="546026" cy="54602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Image  Set 2</a:t>
              </a:r>
              <a:endParaRPr lang="en-US" sz="9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400795" y="1561932"/>
              <a:ext cx="546026" cy="54602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Image 1</a:t>
              </a:r>
              <a:endParaRPr lang="en-US" sz="9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363139" y="1511425"/>
              <a:ext cx="546026" cy="54602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Image  Set 3</a:t>
              </a:r>
              <a:endParaRPr lang="en-US" sz="9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602164" y="4337125"/>
              <a:ext cx="546026" cy="546026"/>
            </a:xfrm>
            <a:prstGeom prst="rect">
              <a:avLst/>
            </a:prstGeom>
            <a:pattFill prst="pct25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>
                  <a:solidFill>
                    <a:schemeClr val="tx1"/>
                  </a:solidFill>
                </a:rPr>
                <a:t>Image 1</a:t>
              </a:r>
              <a:endParaRPr 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660699" y="4413907"/>
              <a:ext cx="553239" cy="553239"/>
            </a:xfrm>
            <a:prstGeom prst="rect">
              <a:avLst/>
            </a:prstGeom>
            <a:pattFill prst="pct25">
              <a:fgClr>
                <a:schemeClr val="accent2"/>
              </a:fgClr>
              <a:bgClr>
                <a:schemeClr val="bg1"/>
              </a:bgClr>
            </a:patt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900" b="1" dirty="0" smtClean="0">
                  <a:solidFill>
                    <a:schemeClr val="tx1"/>
                  </a:solidFill>
                </a:rPr>
                <a:t>Image </a:t>
              </a:r>
            </a:p>
            <a:p>
              <a:pPr lvl="0" algn="ctr"/>
              <a:r>
                <a:rPr lang="en-US" sz="900" b="1" dirty="0" smtClean="0">
                  <a:solidFill>
                    <a:schemeClr val="tx1"/>
                  </a:solidFill>
                </a:rPr>
                <a:t>2</a:t>
              </a:r>
              <a:endParaRPr 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712590" y="4474506"/>
              <a:ext cx="530598" cy="530598"/>
            </a:xfrm>
            <a:prstGeom prst="rect">
              <a:avLst/>
            </a:prstGeom>
            <a:pattFill prst="pct25">
              <a:fgClr>
                <a:schemeClr val="accent3"/>
              </a:fgClr>
              <a:bgClr>
                <a:schemeClr val="bg1"/>
              </a:bgClr>
            </a:patt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>
                  <a:solidFill>
                    <a:schemeClr val="tx1"/>
                  </a:solidFill>
                </a:rPr>
                <a:t>Result Array</a:t>
              </a:r>
              <a:endParaRPr lang="en-US" sz="9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9" idx="2"/>
              <a:endCxn id="20" idx="0"/>
            </p:cNvCxnSpPr>
            <p:nvPr/>
          </p:nvCxnSpPr>
          <p:spPr>
            <a:xfrm>
              <a:off x="3177055" y="3648114"/>
              <a:ext cx="760264" cy="765793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0" idx="2"/>
              <a:endCxn id="20" idx="0"/>
            </p:cNvCxnSpPr>
            <p:nvPr/>
          </p:nvCxnSpPr>
          <p:spPr>
            <a:xfrm flipH="1">
              <a:off x="3937319" y="3655327"/>
              <a:ext cx="6874" cy="75858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1" idx="2"/>
              <a:endCxn id="20" idx="0"/>
            </p:cNvCxnSpPr>
            <p:nvPr/>
          </p:nvCxnSpPr>
          <p:spPr>
            <a:xfrm flipH="1">
              <a:off x="3937319" y="3640400"/>
              <a:ext cx="766297" cy="773507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625234" y="3827038"/>
              <a:ext cx="2637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MPI_Gather</a:t>
              </a:r>
              <a:endParaRPr lang="en-US" dirty="0" smtClean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712590" y="5472668"/>
              <a:ext cx="530598" cy="53059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>
                  <a:solidFill>
                    <a:schemeClr val="tx1"/>
                  </a:solidFill>
                </a:rPr>
                <a:t>Final Result</a:t>
              </a:r>
              <a:endParaRPr lang="en-US" sz="9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Connector 26"/>
            <p:cNvCxnSpPr>
              <a:stCxn id="21" idx="2"/>
              <a:endCxn id="26" idx="0"/>
            </p:cNvCxnSpPr>
            <p:nvPr/>
          </p:nvCxnSpPr>
          <p:spPr>
            <a:xfrm>
              <a:off x="3977889" y="5005104"/>
              <a:ext cx="0" cy="4675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Left Brace 27"/>
            <p:cNvSpPr/>
            <p:nvPr/>
          </p:nvSpPr>
          <p:spPr>
            <a:xfrm>
              <a:off x="2429093" y="1511425"/>
              <a:ext cx="190609" cy="2229937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5226" y="2422545"/>
              <a:ext cx="20068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All Nodes</a:t>
              </a:r>
              <a:endParaRPr lang="en-US" dirty="0"/>
            </a:p>
          </p:txBody>
        </p:sp>
        <p:sp>
          <p:nvSpPr>
            <p:cNvPr id="30" name="Left Brace 29"/>
            <p:cNvSpPr/>
            <p:nvPr/>
          </p:nvSpPr>
          <p:spPr>
            <a:xfrm>
              <a:off x="2429093" y="3890135"/>
              <a:ext cx="190609" cy="2229937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05226" y="4801255"/>
              <a:ext cx="20068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Master Node Only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6035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>
            <a:stCxn id="5" idx="0"/>
          </p:cNvCxnSpPr>
          <p:nvPr/>
        </p:nvCxnSpPr>
        <p:spPr>
          <a:xfrm>
            <a:off x="8833632" y="1597100"/>
            <a:ext cx="0" cy="1508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6" idx="0"/>
          </p:cNvCxnSpPr>
          <p:nvPr/>
        </p:nvCxnSpPr>
        <p:spPr>
          <a:xfrm flipH="1">
            <a:off x="9595237" y="1597100"/>
            <a:ext cx="5533" cy="1508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7" idx="0"/>
          </p:cNvCxnSpPr>
          <p:nvPr/>
        </p:nvCxnSpPr>
        <p:spPr>
          <a:xfrm>
            <a:off x="10360193" y="1604814"/>
            <a:ext cx="0" cy="1500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8560619" y="1597100"/>
            <a:ext cx="546026" cy="546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Image 1</a:t>
            </a:r>
            <a:endParaRPr lang="en-US" sz="900" dirty="0"/>
          </a:p>
        </p:txBody>
      </p:sp>
      <p:sp>
        <p:nvSpPr>
          <p:cNvPr id="6" name="Rectangle 5"/>
          <p:cNvSpPr/>
          <p:nvPr/>
        </p:nvSpPr>
        <p:spPr>
          <a:xfrm>
            <a:off x="9324150" y="1597100"/>
            <a:ext cx="553239" cy="5532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900" dirty="0" smtClean="0">
                <a:solidFill>
                  <a:prstClr val="white"/>
                </a:solidFill>
              </a:rPr>
              <a:t>Image </a:t>
            </a:r>
          </a:p>
          <a:p>
            <a:pPr lvl="0" algn="ctr"/>
            <a:r>
              <a:rPr lang="en-US" sz="900" dirty="0" smtClean="0">
                <a:solidFill>
                  <a:prstClr val="white"/>
                </a:solidFill>
              </a:rPr>
              <a:t>2</a:t>
            </a:r>
            <a:endParaRPr lang="en-US" sz="900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094894" y="1604814"/>
            <a:ext cx="530598" cy="5305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Image 3</a:t>
            </a:r>
            <a:endParaRPr lang="en-US" sz="900" dirty="0"/>
          </a:p>
        </p:txBody>
      </p:sp>
      <p:sp>
        <p:nvSpPr>
          <p:cNvPr id="8" name="Rectangle 7"/>
          <p:cNvSpPr/>
          <p:nvPr/>
        </p:nvSpPr>
        <p:spPr>
          <a:xfrm>
            <a:off x="8560619" y="3102088"/>
            <a:ext cx="546026" cy="546026"/>
          </a:xfrm>
          <a:prstGeom prst="rect">
            <a:avLst/>
          </a:prstGeom>
          <a:pattFill prst="pct2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Result 1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324150" y="3102088"/>
            <a:ext cx="553239" cy="553239"/>
          </a:xfrm>
          <a:prstGeom prst="rect">
            <a:avLst/>
          </a:prstGeom>
          <a:pattFill prst="pct25">
            <a:fgClr>
              <a:schemeClr val="accent2"/>
            </a:fgClr>
            <a:bgClr>
              <a:schemeClr val="bg1"/>
            </a:bgClr>
          </a:patt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900" b="1" dirty="0" smtClean="0">
                <a:solidFill>
                  <a:schemeClr val="tx1"/>
                </a:solidFill>
              </a:rPr>
              <a:t>Result</a:t>
            </a:r>
          </a:p>
          <a:p>
            <a:pPr lvl="0" algn="ctr"/>
            <a:r>
              <a:rPr lang="en-US" sz="900" b="1" dirty="0" smtClean="0">
                <a:solidFill>
                  <a:schemeClr val="tx1"/>
                </a:solidFill>
              </a:rPr>
              <a:t>2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094894" y="3109802"/>
            <a:ext cx="530598" cy="530598"/>
          </a:xfrm>
          <a:prstGeom prst="rect">
            <a:avLst/>
          </a:prstGeom>
          <a:pattFill prst="pct25">
            <a:fgClr>
              <a:schemeClr val="accent3"/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Result3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6279" y="2284046"/>
            <a:ext cx="2637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Open And Process in Parallel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532866" y="1561932"/>
            <a:ext cx="546026" cy="546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Image 1</a:t>
            </a:r>
            <a:endParaRPr lang="en-US" sz="900" dirty="0"/>
          </a:p>
        </p:txBody>
      </p:sp>
      <p:sp>
        <p:nvSpPr>
          <p:cNvPr id="13" name="Rectangle 12"/>
          <p:cNvSpPr/>
          <p:nvPr/>
        </p:nvSpPr>
        <p:spPr>
          <a:xfrm>
            <a:off x="8495210" y="1511425"/>
            <a:ext cx="546026" cy="546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Image  Set 1</a:t>
            </a:r>
            <a:endParaRPr lang="en-US" sz="900" dirty="0"/>
          </a:p>
        </p:txBody>
      </p:sp>
      <p:sp>
        <p:nvSpPr>
          <p:cNvPr id="14" name="Rectangle 13"/>
          <p:cNvSpPr/>
          <p:nvPr/>
        </p:nvSpPr>
        <p:spPr>
          <a:xfrm>
            <a:off x="9296397" y="1561932"/>
            <a:ext cx="546026" cy="5460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Image 1</a:t>
            </a:r>
            <a:endParaRPr lang="en-US" sz="900" dirty="0"/>
          </a:p>
        </p:txBody>
      </p:sp>
      <p:sp>
        <p:nvSpPr>
          <p:cNvPr id="15" name="Rectangle 14"/>
          <p:cNvSpPr/>
          <p:nvPr/>
        </p:nvSpPr>
        <p:spPr>
          <a:xfrm>
            <a:off x="9258741" y="1511425"/>
            <a:ext cx="546026" cy="5460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Image  Set 2</a:t>
            </a:r>
            <a:endParaRPr lang="en-US" sz="900" dirty="0"/>
          </a:p>
        </p:txBody>
      </p:sp>
      <p:sp>
        <p:nvSpPr>
          <p:cNvPr id="16" name="Rectangle 15"/>
          <p:cNvSpPr/>
          <p:nvPr/>
        </p:nvSpPr>
        <p:spPr>
          <a:xfrm>
            <a:off x="10057372" y="1561932"/>
            <a:ext cx="546026" cy="5460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Image 1</a:t>
            </a:r>
            <a:endParaRPr lang="en-US" sz="900" dirty="0"/>
          </a:p>
        </p:txBody>
      </p:sp>
      <p:sp>
        <p:nvSpPr>
          <p:cNvPr id="17" name="Rectangle 16"/>
          <p:cNvSpPr/>
          <p:nvPr/>
        </p:nvSpPr>
        <p:spPr>
          <a:xfrm>
            <a:off x="10019716" y="1511425"/>
            <a:ext cx="546026" cy="5460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Image  Set 3</a:t>
            </a:r>
            <a:endParaRPr lang="en-US" sz="900" dirty="0"/>
          </a:p>
        </p:txBody>
      </p:sp>
      <p:sp>
        <p:nvSpPr>
          <p:cNvPr id="18" name="Left Brace 17"/>
          <p:cNvSpPr/>
          <p:nvPr/>
        </p:nvSpPr>
        <p:spPr>
          <a:xfrm>
            <a:off x="8085670" y="1511425"/>
            <a:ext cx="190609" cy="222993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883400" y="2422545"/>
            <a:ext cx="1185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All Nodes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527201" y="3086341"/>
            <a:ext cx="546026" cy="546026"/>
          </a:xfrm>
          <a:prstGeom prst="rect">
            <a:avLst/>
          </a:prstGeom>
          <a:pattFill prst="pct2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Result 1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01505" y="3058732"/>
            <a:ext cx="546026" cy="546026"/>
          </a:xfrm>
          <a:prstGeom prst="rect">
            <a:avLst/>
          </a:prstGeom>
          <a:pattFill prst="pct2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Result Set 1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297552" y="3079019"/>
            <a:ext cx="553239" cy="553239"/>
          </a:xfrm>
          <a:prstGeom prst="rect">
            <a:avLst/>
          </a:prstGeom>
          <a:pattFill prst="pct25">
            <a:fgClr>
              <a:schemeClr val="accent2"/>
            </a:fgClr>
            <a:bgClr>
              <a:schemeClr val="bg1"/>
            </a:bgClr>
          </a:patt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900" b="1" dirty="0" smtClean="0">
                <a:solidFill>
                  <a:schemeClr val="tx1"/>
                </a:solidFill>
              </a:rPr>
              <a:t>Result</a:t>
            </a:r>
          </a:p>
          <a:p>
            <a:pPr lvl="0" algn="ctr"/>
            <a:r>
              <a:rPr lang="en-US" sz="900" b="1" dirty="0" smtClean="0">
                <a:solidFill>
                  <a:schemeClr val="tx1"/>
                </a:solidFill>
              </a:rPr>
              <a:t>2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271402" y="3053121"/>
            <a:ext cx="553239" cy="553239"/>
          </a:xfrm>
          <a:prstGeom prst="rect">
            <a:avLst/>
          </a:prstGeom>
          <a:pattFill prst="pct25">
            <a:fgClr>
              <a:schemeClr val="accent2"/>
            </a:fgClr>
            <a:bgClr>
              <a:schemeClr val="bg1"/>
            </a:bgClr>
          </a:patt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900" b="1" dirty="0" smtClean="0">
                <a:solidFill>
                  <a:schemeClr val="tx1"/>
                </a:solidFill>
              </a:rPr>
              <a:t>Result</a:t>
            </a:r>
          </a:p>
          <a:p>
            <a:pPr lvl="0" algn="ctr"/>
            <a:r>
              <a:rPr lang="en-US" sz="900" b="1" dirty="0" smtClean="0">
                <a:solidFill>
                  <a:schemeClr val="tx1"/>
                </a:solidFill>
              </a:rPr>
              <a:t>Set 2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072800" y="3085399"/>
            <a:ext cx="530598" cy="530598"/>
          </a:xfrm>
          <a:prstGeom prst="rect">
            <a:avLst/>
          </a:prstGeom>
          <a:pattFill prst="pct25">
            <a:fgClr>
              <a:schemeClr val="accent3"/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Result3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048813" y="3060996"/>
            <a:ext cx="530598" cy="530598"/>
          </a:xfrm>
          <a:prstGeom prst="rect">
            <a:avLst/>
          </a:prstGeom>
          <a:pattFill prst="pct25">
            <a:fgClr>
              <a:schemeClr val="accent3"/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Result Set </a:t>
            </a:r>
            <a:r>
              <a:rPr lang="en-US" sz="900" b="1" dirty="0" smtClean="0">
                <a:solidFill>
                  <a:schemeClr val="tx1"/>
                </a:solidFill>
              </a:rPr>
              <a:t>3</a:t>
            </a:r>
            <a:endParaRPr lang="en-US" sz="9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20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342585"/>
              </p:ext>
            </p:extLst>
          </p:nvPr>
        </p:nvGraphicFramePr>
        <p:xfrm>
          <a:off x="535131" y="741219"/>
          <a:ext cx="8858250" cy="4948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7079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20000" y="2721562"/>
            <a:ext cx="870692" cy="870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Image-array1</a:t>
            </a:r>
          </a:p>
        </p:txBody>
      </p:sp>
      <p:sp>
        <p:nvSpPr>
          <p:cNvPr id="3" name="Rectangle 2"/>
          <p:cNvSpPr/>
          <p:nvPr/>
        </p:nvSpPr>
        <p:spPr>
          <a:xfrm>
            <a:off x="4227619" y="2721562"/>
            <a:ext cx="870692" cy="8706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Image-array2</a:t>
            </a:r>
          </a:p>
        </p:txBody>
      </p:sp>
      <p:sp>
        <p:nvSpPr>
          <p:cNvPr id="4" name="Rectangle 3"/>
          <p:cNvSpPr/>
          <p:nvPr/>
        </p:nvSpPr>
        <p:spPr>
          <a:xfrm>
            <a:off x="5225308" y="2721561"/>
            <a:ext cx="870692" cy="8706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Image-array3</a:t>
            </a:r>
          </a:p>
        </p:txBody>
      </p:sp>
    </p:spTree>
    <p:extLst>
      <p:ext uri="{BB962C8B-B14F-4D97-AF65-F5344CB8AC3E}">
        <p14:creationId xmlns:p14="http://schemas.microsoft.com/office/powerpoint/2010/main" val="117989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15710" y="2582308"/>
            <a:ext cx="845495" cy="845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502814" y="2658505"/>
            <a:ext cx="845495" cy="8454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590231" y="2721561"/>
            <a:ext cx="845495" cy="8454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7960" y="3574976"/>
            <a:ext cx="155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images_array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98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3881747"/>
            <a:ext cx="1460665" cy="2054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35677" y="4036127"/>
            <a:ext cx="1235033" cy="7718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SciDB</a:t>
            </a:r>
            <a:endParaRPr lang="en-US" dirty="0" smtClean="0"/>
          </a:p>
          <a:p>
            <a:pPr algn="ctr"/>
            <a:r>
              <a:rPr lang="en-US" dirty="0" smtClean="0"/>
              <a:t>Engine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1983177" y="4990190"/>
            <a:ext cx="1140031" cy="827235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Local Store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4144489" y="3881747"/>
            <a:ext cx="1460665" cy="2054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51366" y="4036127"/>
            <a:ext cx="1235033" cy="7718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SciDB</a:t>
            </a:r>
            <a:endParaRPr lang="en-US" dirty="0" smtClean="0"/>
          </a:p>
          <a:p>
            <a:pPr algn="ctr"/>
            <a:r>
              <a:rPr lang="en-US" dirty="0" smtClean="0"/>
              <a:t>Engine</a:t>
            </a:r>
            <a:endParaRPr lang="en-US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4298866" y="4990190"/>
            <a:ext cx="1140031" cy="827235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Local Store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6460178" y="3881747"/>
            <a:ext cx="1460665" cy="2054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567055" y="4036127"/>
            <a:ext cx="1235033" cy="7718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SciDB</a:t>
            </a:r>
            <a:endParaRPr lang="en-US" dirty="0" smtClean="0"/>
          </a:p>
          <a:p>
            <a:pPr algn="ctr"/>
            <a:r>
              <a:rPr lang="en-US" dirty="0" smtClean="0"/>
              <a:t>Engine</a:t>
            </a:r>
            <a:endParaRPr lang="en-US" dirty="0"/>
          </a:p>
        </p:txBody>
      </p:sp>
      <p:sp>
        <p:nvSpPr>
          <p:cNvPr id="10" name="Flowchart: Magnetic Disk 9"/>
          <p:cNvSpPr/>
          <p:nvPr/>
        </p:nvSpPr>
        <p:spPr>
          <a:xfrm>
            <a:off x="6614555" y="4990190"/>
            <a:ext cx="1140031" cy="827235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Local Store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8775867" y="3881747"/>
            <a:ext cx="1460665" cy="2054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882744" y="4036127"/>
            <a:ext cx="1235033" cy="7718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SciDB</a:t>
            </a:r>
            <a:endParaRPr lang="en-US" dirty="0" smtClean="0"/>
          </a:p>
          <a:p>
            <a:pPr algn="ctr"/>
            <a:r>
              <a:rPr lang="en-US" dirty="0" smtClean="0"/>
              <a:t>Engine</a:t>
            </a:r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8930244" y="4990190"/>
            <a:ext cx="1140031" cy="827235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Local Store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5308271" y="800101"/>
            <a:ext cx="1460665" cy="2054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415148" y="954481"/>
            <a:ext cx="1235033" cy="7718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SciDB</a:t>
            </a:r>
            <a:endParaRPr lang="en-US" dirty="0" smtClean="0"/>
          </a:p>
          <a:p>
            <a:pPr algn="ctr"/>
            <a:r>
              <a:rPr lang="en-US" dirty="0" smtClean="0"/>
              <a:t>Engine</a:t>
            </a:r>
            <a:endParaRPr lang="en-US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5462648" y="1908544"/>
            <a:ext cx="1140031" cy="827235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Local Store</a:t>
            </a:r>
            <a:endParaRPr lang="en-US" sz="1600" dirty="0"/>
          </a:p>
        </p:txBody>
      </p:sp>
      <p:sp>
        <p:nvSpPr>
          <p:cNvPr id="17" name="Flowchart: Magnetic Disk 16"/>
          <p:cNvSpPr/>
          <p:nvPr/>
        </p:nvSpPr>
        <p:spPr>
          <a:xfrm>
            <a:off x="8573985" y="1581853"/>
            <a:ext cx="2351314" cy="110844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PostgreSQL</a:t>
            </a:r>
          </a:p>
          <a:p>
            <a:pPr algn="ctr"/>
            <a:r>
              <a:rPr lang="en-US" dirty="0" smtClean="0"/>
              <a:t>(System Catalog)</a:t>
            </a:r>
            <a:endParaRPr lang="en-US" dirty="0"/>
          </a:p>
        </p:txBody>
      </p:sp>
      <p:cxnSp>
        <p:nvCxnSpPr>
          <p:cNvPr id="18" name="Elbow Connector 17"/>
          <p:cNvCxnSpPr>
            <a:stCxn id="17" idx="3"/>
            <a:endCxn id="11" idx="1"/>
          </p:cNvCxnSpPr>
          <p:nvPr/>
        </p:nvCxnSpPr>
        <p:spPr>
          <a:xfrm rot="5400000">
            <a:off x="8153422" y="3312742"/>
            <a:ext cx="2218667" cy="973775"/>
          </a:xfrm>
          <a:prstGeom prst="bentConnector4">
            <a:avLst>
              <a:gd name="adj1" fmla="val 26851"/>
              <a:gd name="adj2" fmla="val 123476"/>
            </a:avLst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7" idx="3"/>
            <a:endCxn id="8" idx="1"/>
          </p:cNvCxnSpPr>
          <p:nvPr/>
        </p:nvCxnSpPr>
        <p:spPr>
          <a:xfrm rot="5400000">
            <a:off x="6995577" y="2154897"/>
            <a:ext cx="2218667" cy="3289464"/>
          </a:xfrm>
          <a:prstGeom prst="bentConnector4">
            <a:avLst>
              <a:gd name="adj1" fmla="val 26851"/>
              <a:gd name="adj2" fmla="val 106949"/>
            </a:avLst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7" idx="3"/>
            <a:endCxn id="5" idx="1"/>
          </p:cNvCxnSpPr>
          <p:nvPr/>
        </p:nvCxnSpPr>
        <p:spPr>
          <a:xfrm rot="5400000">
            <a:off x="5837733" y="997053"/>
            <a:ext cx="2218667" cy="5605153"/>
          </a:xfrm>
          <a:prstGeom prst="bentConnector4">
            <a:avLst>
              <a:gd name="adj1" fmla="val 26851"/>
              <a:gd name="adj2" fmla="val 104078"/>
            </a:avLst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7" idx="3"/>
            <a:endCxn id="2" idx="1"/>
          </p:cNvCxnSpPr>
          <p:nvPr/>
        </p:nvCxnSpPr>
        <p:spPr>
          <a:xfrm rot="5400000">
            <a:off x="4679888" y="-160792"/>
            <a:ext cx="2218667" cy="7920842"/>
          </a:xfrm>
          <a:prstGeom prst="bentConnector4">
            <a:avLst>
              <a:gd name="adj1" fmla="val 26851"/>
              <a:gd name="adj2" fmla="val 102886"/>
            </a:avLst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4" idx="2"/>
            <a:endCxn id="2" idx="0"/>
          </p:cNvCxnSpPr>
          <p:nvPr/>
        </p:nvCxnSpPr>
        <p:spPr>
          <a:xfrm rot="5400000">
            <a:off x="3785262" y="1628404"/>
            <a:ext cx="1027215" cy="3479471"/>
          </a:xfrm>
          <a:prstGeom prst="bentConnector3">
            <a:avLst>
              <a:gd name="adj1" fmla="val 21168"/>
            </a:avLst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4" idx="2"/>
            <a:endCxn id="11" idx="0"/>
          </p:cNvCxnSpPr>
          <p:nvPr/>
        </p:nvCxnSpPr>
        <p:spPr>
          <a:xfrm rot="16200000" flipH="1">
            <a:off x="7258795" y="1634341"/>
            <a:ext cx="1027215" cy="3467596"/>
          </a:xfrm>
          <a:prstGeom prst="bentConnector3">
            <a:avLst>
              <a:gd name="adj1" fmla="val 21098"/>
            </a:avLst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4" idx="2"/>
            <a:endCxn id="5" idx="0"/>
          </p:cNvCxnSpPr>
          <p:nvPr/>
        </p:nvCxnSpPr>
        <p:spPr>
          <a:xfrm rot="5400000">
            <a:off x="4943106" y="2786248"/>
            <a:ext cx="1027215" cy="1163782"/>
          </a:xfrm>
          <a:prstGeom prst="bentConnector3">
            <a:avLst>
              <a:gd name="adj1" fmla="val 21097"/>
            </a:avLst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4" idx="2"/>
            <a:endCxn id="8" idx="0"/>
          </p:cNvCxnSpPr>
          <p:nvPr/>
        </p:nvCxnSpPr>
        <p:spPr>
          <a:xfrm rot="16200000" flipH="1">
            <a:off x="6100950" y="2792185"/>
            <a:ext cx="1027215" cy="1151907"/>
          </a:xfrm>
          <a:prstGeom prst="bentConnector3">
            <a:avLst>
              <a:gd name="adj1" fmla="val 21127"/>
            </a:avLst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701921" y="820539"/>
            <a:ext cx="2120900" cy="10025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SciDB</a:t>
            </a:r>
            <a:r>
              <a:rPr lang="en-US" dirty="0" smtClean="0"/>
              <a:t> Clients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iquery</a:t>
            </a:r>
            <a:r>
              <a:rPr lang="en-US" dirty="0" smtClean="0"/>
              <a:t>, </a:t>
            </a:r>
            <a:r>
              <a:rPr lang="en-US" dirty="0" err="1" smtClean="0"/>
              <a:t>SciDB-py</a:t>
            </a:r>
            <a:r>
              <a:rPr lang="en-US" dirty="0" smtClean="0"/>
              <a:t>, </a:t>
            </a:r>
            <a:r>
              <a:rPr lang="en-US" dirty="0" err="1" smtClean="0"/>
              <a:t>SciDB</a:t>
            </a:r>
            <a:r>
              <a:rPr lang="en-US" dirty="0" smtClean="0"/>
              <a:t>-R etc.)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904794" y="447388"/>
            <a:ext cx="225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Coordinator Node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04795" y="6017405"/>
            <a:ext cx="225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Worker Nodes</a:t>
            </a:r>
            <a:endParaRPr lang="en-US" dirty="0"/>
          </a:p>
        </p:txBody>
      </p:sp>
      <p:cxnSp>
        <p:nvCxnSpPr>
          <p:cNvPr id="29" name="Straight Arrow Connector 28"/>
          <p:cNvCxnSpPr>
            <a:endCxn id="15" idx="1"/>
          </p:cNvCxnSpPr>
          <p:nvPr/>
        </p:nvCxnSpPr>
        <p:spPr>
          <a:xfrm>
            <a:off x="3860800" y="1340429"/>
            <a:ext cx="1554348" cy="0"/>
          </a:xfrm>
          <a:prstGeom prst="straightConnector1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93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5"/>
          <p:cNvSpPr/>
          <p:nvPr/>
        </p:nvSpPr>
        <p:spPr>
          <a:xfrm>
            <a:off x="1922064" y="3067101"/>
            <a:ext cx="3538119" cy="820433"/>
          </a:xfrm>
          <a:prstGeom prst="parallelogram">
            <a:avLst>
              <a:gd name="adj" fmla="val 743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/>
          <p:cNvSpPr/>
          <p:nvPr/>
        </p:nvSpPr>
        <p:spPr>
          <a:xfrm>
            <a:off x="1922064" y="2830502"/>
            <a:ext cx="3538119" cy="820433"/>
          </a:xfrm>
          <a:prstGeom prst="parallelogram">
            <a:avLst>
              <a:gd name="adj" fmla="val 743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7"/>
          <p:cNvSpPr/>
          <p:nvPr/>
        </p:nvSpPr>
        <p:spPr>
          <a:xfrm>
            <a:off x="1922064" y="2585904"/>
            <a:ext cx="3538119" cy="820433"/>
          </a:xfrm>
          <a:prstGeom prst="parallelogram">
            <a:avLst>
              <a:gd name="adj" fmla="val 743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/>
          <p:cNvSpPr/>
          <p:nvPr/>
        </p:nvSpPr>
        <p:spPr>
          <a:xfrm>
            <a:off x="1922064" y="2341306"/>
            <a:ext cx="3538119" cy="820433"/>
          </a:xfrm>
          <a:prstGeom prst="parallelogram">
            <a:avLst>
              <a:gd name="adj" fmla="val 743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/>
          <p:cNvSpPr/>
          <p:nvPr/>
        </p:nvSpPr>
        <p:spPr>
          <a:xfrm>
            <a:off x="1922064" y="2083580"/>
            <a:ext cx="3538119" cy="820433"/>
          </a:xfrm>
          <a:prstGeom prst="parallelogram">
            <a:avLst>
              <a:gd name="adj" fmla="val 743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11" name="Parallelogram 10"/>
          <p:cNvSpPr/>
          <p:nvPr/>
        </p:nvSpPr>
        <p:spPr>
          <a:xfrm>
            <a:off x="2918257" y="2209033"/>
            <a:ext cx="793574" cy="359950"/>
          </a:xfrm>
          <a:prstGeom prst="parallelogram">
            <a:avLst>
              <a:gd name="adj" fmla="val 743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slice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2918259" y="2558246"/>
            <a:ext cx="1" cy="155337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445497" y="2571675"/>
            <a:ext cx="1" cy="1539949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3714026" y="2204174"/>
            <a:ext cx="1" cy="178680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Parallelogram 30"/>
          <p:cNvSpPr/>
          <p:nvPr/>
        </p:nvSpPr>
        <p:spPr>
          <a:xfrm>
            <a:off x="6145487" y="3004032"/>
            <a:ext cx="1032284" cy="468224"/>
          </a:xfrm>
          <a:prstGeom prst="parallelogram">
            <a:avLst>
              <a:gd name="adj" fmla="val 743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arallelogram 31"/>
          <p:cNvSpPr/>
          <p:nvPr/>
        </p:nvSpPr>
        <p:spPr>
          <a:xfrm>
            <a:off x="6145487" y="2771992"/>
            <a:ext cx="1032284" cy="468224"/>
          </a:xfrm>
          <a:prstGeom prst="parallelogram">
            <a:avLst>
              <a:gd name="adj" fmla="val 743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arallelogram 32"/>
          <p:cNvSpPr/>
          <p:nvPr/>
        </p:nvSpPr>
        <p:spPr>
          <a:xfrm>
            <a:off x="6145487" y="2539952"/>
            <a:ext cx="1032284" cy="468224"/>
          </a:xfrm>
          <a:prstGeom prst="parallelogram">
            <a:avLst>
              <a:gd name="adj" fmla="val 743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arallelogram 33"/>
          <p:cNvSpPr/>
          <p:nvPr/>
        </p:nvSpPr>
        <p:spPr>
          <a:xfrm>
            <a:off x="6145487" y="2278237"/>
            <a:ext cx="1032284" cy="468224"/>
          </a:xfrm>
          <a:prstGeom prst="parallelogram">
            <a:avLst>
              <a:gd name="adj" fmla="val 743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arallelogram 34"/>
          <p:cNvSpPr/>
          <p:nvPr/>
        </p:nvSpPr>
        <p:spPr>
          <a:xfrm>
            <a:off x="6145487" y="2020511"/>
            <a:ext cx="1032284" cy="468224"/>
          </a:xfrm>
          <a:prstGeom prst="parallelogram">
            <a:avLst>
              <a:gd name="adj" fmla="val 743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patch</a:t>
            </a:r>
            <a:endParaRPr lang="en-US" sz="1000" dirty="0"/>
          </a:p>
        </p:txBody>
      </p:sp>
      <p:sp>
        <p:nvSpPr>
          <p:cNvPr id="36" name="Parallelogram 35"/>
          <p:cNvSpPr/>
          <p:nvPr/>
        </p:nvSpPr>
        <p:spPr>
          <a:xfrm>
            <a:off x="6145486" y="3606911"/>
            <a:ext cx="895307" cy="406095"/>
          </a:xfrm>
          <a:prstGeom prst="parallelogram">
            <a:avLst>
              <a:gd name="adj" fmla="val 7436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result</a:t>
            </a:r>
            <a:endParaRPr lang="en-US" sz="1000" dirty="0"/>
          </a:p>
        </p:txBody>
      </p:sp>
      <p:sp>
        <p:nvSpPr>
          <p:cNvPr id="37" name="Right Arrow 36"/>
          <p:cNvSpPr/>
          <p:nvPr/>
        </p:nvSpPr>
        <p:spPr>
          <a:xfrm>
            <a:off x="5589087" y="2735094"/>
            <a:ext cx="526895" cy="3514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4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/>
          <p:cNvSpPr/>
          <p:nvPr/>
        </p:nvSpPr>
        <p:spPr>
          <a:xfrm>
            <a:off x="1693814" y="5635627"/>
            <a:ext cx="3733313" cy="786595"/>
          </a:xfrm>
          <a:prstGeom prst="parallelogram">
            <a:avLst>
              <a:gd name="adj" fmla="val 743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allelogram 2"/>
          <p:cNvSpPr/>
          <p:nvPr/>
        </p:nvSpPr>
        <p:spPr>
          <a:xfrm>
            <a:off x="3126788" y="6000539"/>
            <a:ext cx="704906" cy="319732"/>
          </a:xfrm>
          <a:prstGeom prst="parallelogram">
            <a:avLst>
              <a:gd name="adj" fmla="val 743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/>
          <p:cNvSpPr/>
          <p:nvPr/>
        </p:nvSpPr>
        <p:spPr>
          <a:xfrm>
            <a:off x="1726870" y="5352708"/>
            <a:ext cx="3733313" cy="786595"/>
          </a:xfrm>
          <a:prstGeom prst="parallelogram">
            <a:avLst>
              <a:gd name="adj" fmla="val 743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/>
        </p:nvSpPr>
        <p:spPr>
          <a:xfrm>
            <a:off x="2074376" y="5704125"/>
            <a:ext cx="704906" cy="319732"/>
          </a:xfrm>
          <a:prstGeom prst="parallelogram">
            <a:avLst>
              <a:gd name="adj" fmla="val 743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/>
          <p:cNvSpPr/>
          <p:nvPr/>
        </p:nvSpPr>
        <p:spPr>
          <a:xfrm>
            <a:off x="6145487" y="5538293"/>
            <a:ext cx="1032284" cy="468224"/>
          </a:xfrm>
          <a:prstGeom prst="parallelogram">
            <a:avLst>
              <a:gd name="adj" fmla="val 743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/>
          <p:cNvSpPr/>
          <p:nvPr/>
        </p:nvSpPr>
        <p:spPr>
          <a:xfrm>
            <a:off x="6145487" y="5306253"/>
            <a:ext cx="1032284" cy="468224"/>
          </a:xfrm>
          <a:prstGeom prst="parallelogram">
            <a:avLst>
              <a:gd name="adj" fmla="val 743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7"/>
          <p:cNvSpPr/>
          <p:nvPr/>
        </p:nvSpPr>
        <p:spPr>
          <a:xfrm>
            <a:off x="6145487" y="5074213"/>
            <a:ext cx="1032284" cy="468224"/>
          </a:xfrm>
          <a:prstGeom prst="parallelogram">
            <a:avLst>
              <a:gd name="adj" fmla="val 743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/>
          <p:cNvSpPr/>
          <p:nvPr/>
        </p:nvSpPr>
        <p:spPr>
          <a:xfrm>
            <a:off x="6145487" y="4812498"/>
            <a:ext cx="1032284" cy="468224"/>
          </a:xfrm>
          <a:prstGeom prst="parallelogram">
            <a:avLst>
              <a:gd name="adj" fmla="val 743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/>
          <p:cNvSpPr/>
          <p:nvPr/>
        </p:nvSpPr>
        <p:spPr>
          <a:xfrm>
            <a:off x="6145487" y="4554772"/>
            <a:ext cx="1032284" cy="468224"/>
          </a:xfrm>
          <a:prstGeom prst="parallelogram">
            <a:avLst>
              <a:gd name="adj" fmla="val 743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patch</a:t>
            </a:r>
            <a:endParaRPr lang="en-US" sz="1000" dirty="0"/>
          </a:p>
        </p:txBody>
      </p:sp>
      <p:sp>
        <p:nvSpPr>
          <p:cNvPr id="11" name="Parallelogram 10"/>
          <p:cNvSpPr/>
          <p:nvPr/>
        </p:nvSpPr>
        <p:spPr>
          <a:xfrm>
            <a:off x="6145486" y="6141172"/>
            <a:ext cx="895307" cy="406095"/>
          </a:xfrm>
          <a:prstGeom prst="parallelogram">
            <a:avLst>
              <a:gd name="adj" fmla="val 7436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result</a:t>
            </a:r>
            <a:endParaRPr lang="en-US" sz="1000" dirty="0"/>
          </a:p>
        </p:txBody>
      </p:sp>
      <p:sp>
        <p:nvSpPr>
          <p:cNvPr id="12" name="Parallelogram 11"/>
          <p:cNvSpPr/>
          <p:nvPr/>
        </p:nvSpPr>
        <p:spPr>
          <a:xfrm>
            <a:off x="1693814" y="5131285"/>
            <a:ext cx="3733313" cy="786595"/>
          </a:xfrm>
          <a:prstGeom prst="parallelogram">
            <a:avLst>
              <a:gd name="adj" fmla="val 743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rallelogram 12"/>
          <p:cNvSpPr/>
          <p:nvPr/>
        </p:nvSpPr>
        <p:spPr>
          <a:xfrm>
            <a:off x="3877677" y="5447939"/>
            <a:ext cx="704906" cy="319732"/>
          </a:xfrm>
          <a:prstGeom prst="parallelogram">
            <a:avLst>
              <a:gd name="adj" fmla="val 743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/>
          <p:cNvSpPr/>
          <p:nvPr/>
        </p:nvSpPr>
        <p:spPr>
          <a:xfrm>
            <a:off x="1693814" y="4874369"/>
            <a:ext cx="3733313" cy="786595"/>
          </a:xfrm>
          <a:prstGeom prst="parallelogram">
            <a:avLst>
              <a:gd name="adj" fmla="val 743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/>
          <p:cNvSpPr/>
          <p:nvPr/>
        </p:nvSpPr>
        <p:spPr>
          <a:xfrm>
            <a:off x="2350479" y="5275521"/>
            <a:ext cx="704906" cy="319732"/>
          </a:xfrm>
          <a:prstGeom prst="parallelogram">
            <a:avLst>
              <a:gd name="adj" fmla="val 743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1693814" y="4601441"/>
            <a:ext cx="3733313" cy="786595"/>
          </a:xfrm>
          <a:prstGeom prst="parallelogram">
            <a:avLst>
              <a:gd name="adj" fmla="val 743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17" name="Parallelogram 16"/>
          <p:cNvSpPr/>
          <p:nvPr/>
        </p:nvSpPr>
        <p:spPr>
          <a:xfrm>
            <a:off x="2912759" y="4714503"/>
            <a:ext cx="704906" cy="319732"/>
          </a:xfrm>
          <a:prstGeom prst="parallelogram">
            <a:avLst>
              <a:gd name="adj" fmla="val 743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slice</a:t>
            </a:r>
            <a:endParaRPr lang="en-US" sz="800" dirty="0"/>
          </a:p>
        </p:txBody>
      </p:sp>
      <p:sp>
        <p:nvSpPr>
          <p:cNvPr id="18" name="Right Arrow 17"/>
          <p:cNvSpPr/>
          <p:nvPr/>
        </p:nvSpPr>
        <p:spPr>
          <a:xfrm>
            <a:off x="5589087" y="5269355"/>
            <a:ext cx="526895" cy="3514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1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5753380" y="2518481"/>
            <a:ext cx="1001167" cy="1001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32" name="Flowchart: Magnetic Disk 31"/>
          <p:cNvSpPr/>
          <p:nvPr/>
        </p:nvSpPr>
        <p:spPr>
          <a:xfrm>
            <a:off x="5589577" y="4328915"/>
            <a:ext cx="1288169" cy="1230903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NFS Server</a:t>
            </a:r>
            <a:endParaRPr lang="en-US" dirty="0"/>
          </a:p>
        </p:txBody>
      </p:sp>
      <p:cxnSp>
        <p:nvCxnSpPr>
          <p:cNvPr id="33" name="Straight Connector 32"/>
          <p:cNvCxnSpPr>
            <a:stCxn id="32" idx="1"/>
            <a:endCxn id="31" idx="2"/>
          </p:cNvCxnSpPr>
          <p:nvPr/>
        </p:nvCxnSpPr>
        <p:spPr>
          <a:xfrm flipV="1">
            <a:off x="6233662" y="3519648"/>
            <a:ext cx="20302" cy="809267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Magnetic Disk 33"/>
          <p:cNvSpPr/>
          <p:nvPr/>
        </p:nvSpPr>
        <p:spPr>
          <a:xfrm>
            <a:off x="5868512" y="1744083"/>
            <a:ext cx="770900" cy="547629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Instance Store</a:t>
            </a:r>
            <a:endParaRPr lang="en-US" sz="1050" dirty="0"/>
          </a:p>
        </p:txBody>
      </p:sp>
      <p:cxnSp>
        <p:nvCxnSpPr>
          <p:cNvPr id="35" name="Straight Connector 34"/>
          <p:cNvCxnSpPr>
            <a:stCxn id="31" idx="0"/>
            <a:endCxn id="34" idx="3"/>
          </p:cNvCxnSpPr>
          <p:nvPr/>
        </p:nvCxnSpPr>
        <p:spPr>
          <a:xfrm flipH="1" flipV="1">
            <a:off x="6253962" y="2291712"/>
            <a:ext cx="2" cy="226769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117200" y="2518481"/>
            <a:ext cx="1001167" cy="1001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Slave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37" name="Flowchart: Magnetic Disk 36"/>
          <p:cNvSpPr/>
          <p:nvPr/>
        </p:nvSpPr>
        <p:spPr>
          <a:xfrm>
            <a:off x="7232332" y="1744083"/>
            <a:ext cx="770900" cy="547629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Instance Store</a:t>
            </a:r>
            <a:endParaRPr lang="en-US" sz="1050" dirty="0"/>
          </a:p>
        </p:txBody>
      </p:sp>
      <p:cxnSp>
        <p:nvCxnSpPr>
          <p:cNvPr id="38" name="Straight Connector 37"/>
          <p:cNvCxnSpPr>
            <a:stCxn id="36" idx="0"/>
            <a:endCxn id="37" idx="3"/>
          </p:cNvCxnSpPr>
          <p:nvPr/>
        </p:nvCxnSpPr>
        <p:spPr>
          <a:xfrm flipH="1" flipV="1">
            <a:off x="7617782" y="2291712"/>
            <a:ext cx="2" cy="226769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8503814" y="2518481"/>
            <a:ext cx="1001167" cy="1001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Slave</a:t>
            </a:r>
          </a:p>
          <a:p>
            <a:pPr algn="ctr"/>
            <a:r>
              <a:rPr lang="en-US" dirty="0"/>
              <a:t>2</a:t>
            </a:r>
          </a:p>
        </p:txBody>
      </p:sp>
      <p:sp>
        <p:nvSpPr>
          <p:cNvPr id="40" name="Flowchart: Magnetic Disk 39"/>
          <p:cNvSpPr/>
          <p:nvPr/>
        </p:nvSpPr>
        <p:spPr>
          <a:xfrm>
            <a:off x="8618946" y="1744083"/>
            <a:ext cx="770900" cy="547629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Instance Store</a:t>
            </a:r>
            <a:endParaRPr lang="en-US" sz="1050" dirty="0"/>
          </a:p>
        </p:txBody>
      </p:sp>
      <p:cxnSp>
        <p:nvCxnSpPr>
          <p:cNvPr id="41" name="Straight Connector 40"/>
          <p:cNvCxnSpPr>
            <a:stCxn id="39" idx="0"/>
            <a:endCxn id="40" idx="3"/>
          </p:cNvCxnSpPr>
          <p:nvPr/>
        </p:nvCxnSpPr>
        <p:spPr>
          <a:xfrm flipH="1" flipV="1">
            <a:off x="9004396" y="2291712"/>
            <a:ext cx="2" cy="226769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0770892" y="2518481"/>
            <a:ext cx="1001167" cy="1001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Slave</a:t>
            </a:r>
          </a:p>
          <a:p>
            <a:pPr algn="ctr"/>
            <a:r>
              <a:rPr lang="en-US" dirty="0" smtClean="0"/>
              <a:t>N-1</a:t>
            </a:r>
            <a:endParaRPr lang="en-US" dirty="0"/>
          </a:p>
        </p:txBody>
      </p:sp>
      <p:sp>
        <p:nvSpPr>
          <p:cNvPr id="43" name="Flowchart: Magnetic Disk 42"/>
          <p:cNvSpPr/>
          <p:nvPr/>
        </p:nvSpPr>
        <p:spPr>
          <a:xfrm>
            <a:off x="10886024" y="1744083"/>
            <a:ext cx="770900" cy="547629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Instance Store</a:t>
            </a:r>
            <a:endParaRPr lang="en-US" sz="1050" dirty="0"/>
          </a:p>
        </p:txBody>
      </p:sp>
      <p:cxnSp>
        <p:nvCxnSpPr>
          <p:cNvPr id="44" name="Straight Connector 43"/>
          <p:cNvCxnSpPr>
            <a:stCxn id="42" idx="0"/>
            <a:endCxn id="43" idx="3"/>
          </p:cNvCxnSpPr>
          <p:nvPr/>
        </p:nvCxnSpPr>
        <p:spPr>
          <a:xfrm flipH="1" flipV="1">
            <a:off x="11271474" y="2291712"/>
            <a:ext cx="2" cy="226769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2" idx="1"/>
            <a:endCxn id="36" idx="2"/>
          </p:cNvCxnSpPr>
          <p:nvPr/>
        </p:nvCxnSpPr>
        <p:spPr>
          <a:xfrm flipV="1">
            <a:off x="6233662" y="3519648"/>
            <a:ext cx="1384122" cy="809267"/>
          </a:xfrm>
          <a:prstGeom prst="line">
            <a:avLst/>
          </a:prstGeom>
          <a:ln w="1905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9" idx="2"/>
            <a:endCxn id="32" idx="1"/>
          </p:cNvCxnSpPr>
          <p:nvPr/>
        </p:nvCxnSpPr>
        <p:spPr>
          <a:xfrm flipH="1">
            <a:off x="6233662" y="3519648"/>
            <a:ext cx="2770736" cy="809267"/>
          </a:xfrm>
          <a:prstGeom prst="line">
            <a:avLst/>
          </a:prstGeom>
          <a:ln w="1905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32" idx="1"/>
          </p:cNvCxnSpPr>
          <p:nvPr/>
        </p:nvCxnSpPr>
        <p:spPr>
          <a:xfrm flipH="1">
            <a:off x="6233662" y="3519648"/>
            <a:ext cx="5017512" cy="809267"/>
          </a:xfrm>
          <a:prstGeom prst="line">
            <a:avLst/>
          </a:prstGeom>
          <a:ln w="1905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9873976" y="3001380"/>
            <a:ext cx="77611" cy="776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0066328" y="3001380"/>
            <a:ext cx="77611" cy="776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0258680" y="3001380"/>
            <a:ext cx="77611" cy="776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1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Image Average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3168209"/>
              </p:ext>
            </p:extLst>
          </p:nvPr>
        </p:nvGraphicFramePr>
        <p:xfrm>
          <a:off x="831850" y="1435100"/>
          <a:ext cx="6682855" cy="5333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372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4249011"/>
              </p:ext>
            </p:extLst>
          </p:nvPr>
        </p:nvGraphicFramePr>
        <p:xfrm>
          <a:off x="1421752" y="1289611"/>
          <a:ext cx="7886700" cy="509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5575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Image Patch Extraction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0337548"/>
              </p:ext>
            </p:extLst>
          </p:nvPr>
        </p:nvGraphicFramePr>
        <p:xfrm>
          <a:off x="838200" y="1334294"/>
          <a:ext cx="6277495" cy="52743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8772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Convolution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8928235"/>
              </p:ext>
            </p:extLst>
          </p:nvPr>
        </p:nvGraphicFramePr>
        <p:xfrm>
          <a:off x="838200" y="1629911"/>
          <a:ext cx="6610004" cy="5296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795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Nearest Neighbors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193437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5709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6079085"/>
              </p:ext>
            </p:extLst>
          </p:nvPr>
        </p:nvGraphicFramePr>
        <p:xfrm>
          <a:off x="538942" y="1762298"/>
          <a:ext cx="6177742" cy="47471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0162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7634798"/>
              </p:ext>
            </p:extLst>
          </p:nvPr>
        </p:nvGraphicFramePr>
        <p:xfrm>
          <a:off x="377621" y="191194"/>
          <a:ext cx="5989928" cy="5793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367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0948173"/>
              </p:ext>
            </p:extLst>
          </p:nvPr>
        </p:nvGraphicFramePr>
        <p:xfrm>
          <a:off x="606830" y="2049087"/>
          <a:ext cx="5140036" cy="31463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0695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1061221"/>
              </p:ext>
            </p:extLst>
          </p:nvPr>
        </p:nvGraphicFramePr>
        <p:xfrm>
          <a:off x="5859623" y="2049087"/>
          <a:ext cx="5243806" cy="31463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603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268</Words>
  <Application>Microsoft Office PowerPoint</Application>
  <PresentationFormat>Widescreen</PresentationFormat>
  <Paragraphs>126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PowerPoint Presentation</vt:lpstr>
      <vt:lpstr>Weighted Image Average</vt:lpstr>
      <vt:lpstr>Fixed Image Patch Extraction</vt:lpstr>
      <vt:lpstr>Image Convolution</vt:lpstr>
      <vt:lpstr>All Pairs Nearest Neighbors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Suhail Rehman</dc:creator>
  <cp:lastModifiedBy>Suhail Rehman</cp:lastModifiedBy>
  <cp:revision>16</cp:revision>
  <dcterms:created xsi:type="dcterms:W3CDTF">2015-12-14T19:11:49Z</dcterms:created>
  <dcterms:modified xsi:type="dcterms:W3CDTF">2015-12-15T09:05:32Z</dcterms:modified>
</cp:coreProperties>
</file>