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9260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9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90"/>
  </p:normalViewPr>
  <p:slideViewPr>
    <p:cSldViewPr snapToGrid="0" snapToObjects="1">
      <p:cViewPr>
        <p:scale>
          <a:sx n="30" d="100"/>
          <a:sy n="30" d="100"/>
        </p:scale>
        <p:origin x="2106" y="24"/>
      </p:cViewPr>
      <p:guideLst>
        <p:guide orient="horz" pos="12096"/>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6285233"/>
            <a:ext cx="24871680" cy="1337056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3657600" y="20171413"/>
            <a:ext cx="21945600" cy="9272267"/>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1919A2-32CB-B446-B282-2AF8B1483076}"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366093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919A2-32CB-B446-B282-2AF8B1483076}"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142254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2" y="2044700"/>
            <a:ext cx="630936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11682" y="2044700"/>
            <a:ext cx="18562320"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919A2-32CB-B446-B282-2AF8B1483076}"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297972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919A2-32CB-B446-B282-2AF8B1483076}"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52928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6442" y="9574541"/>
            <a:ext cx="25237440" cy="15975327"/>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1996442" y="25701001"/>
            <a:ext cx="25237440" cy="8401047"/>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919A2-32CB-B446-B282-2AF8B1483076}"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62030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11680" y="10223500"/>
            <a:ext cx="124358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813280" y="10223500"/>
            <a:ext cx="124358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1919A2-32CB-B446-B282-2AF8B1483076}"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24000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044708"/>
            <a:ext cx="252374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15494" y="9414513"/>
            <a:ext cx="12378688" cy="4613907"/>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015494" y="14028420"/>
            <a:ext cx="1237868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813282" y="9414513"/>
            <a:ext cx="12439651" cy="4613907"/>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4813282" y="14028420"/>
            <a:ext cx="12439651"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1919A2-32CB-B446-B282-2AF8B1483076}"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412134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1919A2-32CB-B446-B282-2AF8B1483076}"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197595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919A2-32CB-B446-B282-2AF8B1483076}"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121366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560320"/>
            <a:ext cx="9437370" cy="896112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2439651" y="5529588"/>
            <a:ext cx="14813280" cy="272923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5491" y="11521440"/>
            <a:ext cx="9437370" cy="21344893"/>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61919A2-32CB-B446-B282-2AF8B1483076}"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28004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560320"/>
            <a:ext cx="9437370" cy="896112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439651" y="5529588"/>
            <a:ext cx="14813280" cy="272923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015491" y="11521440"/>
            <a:ext cx="9437370" cy="21344893"/>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61919A2-32CB-B446-B282-2AF8B1483076}"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115B8-D497-9244-AE81-C84537713E50}" type="slidenum">
              <a:rPr lang="en-US" smtClean="0"/>
              <a:t>‹#›</a:t>
            </a:fld>
            <a:endParaRPr lang="en-US"/>
          </a:p>
        </p:txBody>
      </p:sp>
    </p:spTree>
    <p:extLst>
      <p:ext uri="{BB962C8B-B14F-4D97-AF65-F5344CB8AC3E}">
        <p14:creationId xmlns:p14="http://schemas.microsoft.com/office/powerpoint/2010/main" val="42118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2044708"/>
            <a:ext cx="252374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11680" y="10223500"/>
            <a:ext cx="252374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11680" y="35595568"/>
            <a:ext cx="6583680" cy="2044700"/>
          </a:xfrm>
          <a:prstGeom prst="rect">
            <a:avLst/>
          </a:prstGeom>
        </p:spPr>
        <p:txBody>
          <a:bodyPr vert="horz" lIns="91440" tIns="45720" rIns="91440" bIns="45720" rtlCol="0" anchor="ctr"/>
          <a:lstStyle>
            <a:lvl1pPr algn="l">
              <a:defRPr sz="3840">
                <a:solidFill>
                  <a:schemeClr val="tx1">
                    <a:tint val="75000"/>
                  </a:schemeClr>
                </a:solidFill>
              </a:defRPr>
            </a:lvl1pPr>
          </a:lstStyle>
          <a:p>
            <a:fld id="{961919A2-32CB-B446-B282-2AF8B1483076}" type="datetimeFigureOut">
              <a:rPr lang="en-US" smtClean="0"/>
              <a:t>4/30/2019</a:t>
            </a:fld>
            <a:endParaRPr lang="en-US"/>
          </a:p>
        </p:txBody>
      </p:sp>
      <p:sp>
        <p:nvSpPr>
          <p:cNvPr id="5" name="Footer Placeholder 4"/>
          <p:cNvSpPr>
            <a:spLocks noGrp="1"/>
          </p:cNvSpPr>
          <p:nvPr>
            <p:ph type="ftr" sz="quarter" idx="3"/>
          </p:nvPr>
        </p:nvSpPr>
        <p:spPr>
          <a:xfrm>
            <a:off x="9692640" y="35595568"/>
            <a:ext cx="9875520" cy="20447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665440" y="35595568"/>
            <a:ext cx="6583680" cy="2044700"/>
          </a:xfrm>
          <a:prstGeom prst="rect">
            <a:avLst/>
          </a:prstGeom>
        </p:spPr>
        <p:txBody>
          <a:bodyPr vert="horz" lIns="91440" tIns="45720" rIns="91440" bIns="45720" rtlCol="0" anchor="ctr"/>
          <a:lstStyle>
            <a:lvl1pPr algn="r">
              <a:defRPr sz="3840">
                <a:solidFill>
                  <a:schemeClr val="tx1">
                    <a:tint val="75000"/>
                  </a:schemeClr>
                </a:solidFill>
              </a:defRPr>
            </a:lvl1pPr>
          </a:lstStyle>
          <a:p>
            <a:fld id="{CFA115B8-D497-9244-AE81-C84537713E50}" type="slidenum">
              <a:rPr lang="en-US" smtClean="0"/>
              <a:t>‹#›</a:t>
            </a:fld>
            <a:endParaRPr lang="en-US"/>
          </a:p>
        </p:txBody>
      </p:sp>
    </p:spTree>
    <p:extLst>
      <p:ext uri="{BB962C8B-B14F-4D97-AF65-F5344CB8AC3E}">
        <p14:creationId xmlns:p14="http://schemas.microsoft.com/office/powerpoint/2010/main" val="207514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0E42814-1DFA-294B-8ADB-7A8A4AFC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74843"/>
            <a:ext cx="2912503" cy="173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E037BF99-7506-C14F-8D8B-06A6E1F9F1D9}"/>
              </a:ext>
            </a:extLst>
          </p:cNvPr>
          <p:cNvSpPr txBox="1"/>
          <p:nvPr/>
        </p:nvSpPr>
        <p:spPr>
          <a:xfrm>
            <a:off x="457200" y="37392114"/>
            <a:ext cx="7699544" cy="646331"/>
          </a:xfrm>
          <a:prstGeom prst="rect">
            <a:avLst/>
          </a:prstGeom>
          <a:noFill/>
        </p:spPr>
        <p:txBody>
          <a:bodyPr wrap="none" rtlCol="0">
            <a:spAutoFit/>
          </a:bodyPr>
          <a:lstStyle/>
          <a:p>
            <a:r>
              <a:rPr lang="en-US" sz="3600" dirty="0">
                <a:latin typeface="Helvetica" pitchFamily="2" charset="0"/>
              </a:rPr>
              <a:t>ECE:3360 Embedded Systems 2019</a:t>
            </a:r>
          </a:p>
        </p:txBody>
      </p:sp>
      <p:sp>
        <p:nvSpPr>
          <p:cNvPr id="4" name="TextBox 3">
            <a:extLst>
              <a:ext uri="{FF2B5EF4-FFF2-40B4-BE49-F238E27FC236}">
                <a16:creationId xmlns:a16="http://schemas.microsoft.com/office/drawing/2014/main" id="{79F1B403-31AD-B847-85E6-A5E361701105}"/>
              </a:ext>
            </a:extLst>
          </p:cNvPr>
          <p:cNvSpPr txBox="1"/>
          <p:nvPr/>
        </p:nvSpPr>
        <p:spPr>
          <a:xfrm>
            <a:off x="23984538" y="37388393"/>
            <a:ext cx="4750018" cy="646331"/>
          </a:xfrm>
          <a:prstGeom prst="rect">
            <a:avLst/>
          </a:prstGeom>
          <a:noFill/>
        </p:spPr>
        <p:txBody>
          <a:bodyPr wrap="none" rtlCol="0">
            <a:spAutoFit/>
          </a:bodyPr>
          <a:lstStyle/>
          <a:p>
            <a:r>
              <a:rPr lang="en-US" sz="3600" dirty="0">
                <a:latin typeface="Helvetica" pitchFamily="2" charset="0"/>
              </a:rPr>
              <a:t>The University of Iowa</a:t>
            </a:r>
          </a:p>
        </p:txBody>
      </p:sp>
      <p:cxnSp>
        <p:nvCxnSpPr>
          <p:cNvPr id="5" name="Straight Connector 4">
            <a:extLst>
              <a:ext uri="{FF2B5EF4-FFF2-40B4-BE49-F238E27FC236}">
                <a16:creationId xmlns:a16="http://schemas.microsoft.com/office/drawing/2014/main" id="{52B090C5-F03E-FF41-A352-4F47475A09EB}"/>
              </a:ext>
            </a:extLst>
          </p:cNvPr>
          <p:cNvCxnSpPr>
            <a:cxnSpLocks/>
          </p:cNvCxnSpPr>
          <p:nvPr/>
        </p:nvCxnSpPr>
        <p:spPr>
          <a:xfrm>
            <a:off x="457200" y="37293828"/>
            <a:ext cx="2819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E45DA74-3042-F04D-A0F0-564A5F4FF4D1}"/>
              </a:ext>
            </a:extLst>
          </p:cNvPr>
          <p:cNvSpPr txBox="1"/>
          <p:nvPr/>
        </p:nvSpPr>
        <p:spPr>
          <a:xfrm>
            <a:off x="10319765" y="990600"/>
            <a:ext cx="8621271" cy="1323439"/>
          </a:xfrm>
          <a:prstGeom prst="rect">
            <a:avLst/>
          </a:prstGeom>
          <a:noFill/>
        </p:spPr>
        <p:txBody>
          <a:bodyPr wrap="none" rtlCol="0">
            <a:spAutoFit/>
          </a:bodyPr>
          <a:lstStyle/>
          <a:p>
            <a:r>
              <a:rPr lang="en-US" sz="8000" b="1" dirty="0">
                <a:latin typeface="Helvetica" pitchFamily="2" charset="0"/>
              </a:rPr>
              <a:t>Morse Code Chat</a:t>
            </a:r>
          </a:p>
        </p:txBody>
      </p:sp>
      <p:sp>
        <p:nvSpPr>
          <p:cNvPr id="7" name="TextBox 6">
            <a:extLst>
              <a:ext uri="{FF2B5EF4-FFF2-40B4-BE49-F238E27FC236}">
                <a16:creationId xmlns:a16="http://schemas.microsoft.com/office/drawing/2014/main" id="{B31D58BE-780E-2044-B337-58D669527A71}"/>
              </a:ext>
            </a:extLst>
          </p:cNvPr>
          <p:cNvSpPr txBox="1"/>
          <p:nvPr/>
        </p:nvSpPr>
        <p:spPr>
          <a:xfrm>
            <a:off x="5509955" y="2133600"/>
            <a:ext cx="18240891" cy="1200329"/>
          </a:xfrm>
          <a:prstGeom prst="rect">
            <a:avLst/>
          </a:prstGeom>
          <a:noFill/>
        </p:spPr>
        <p:txBody>
          <a:bodyPr wrap="none" rtlCol="0">
            <a:spAutoFit/>
          </a:bodyPr>
          <a:lstStyle/>
          <a:p>
            <a:r>
              <a:rPr lang="en-US" sz="7200" i="1" dirty="0">
                <a:ln w="0"/>
                <a:effectLst>
                  <a:outerShdw blurRad="38100" dist="19050" dir="2700000" algn="tl" rotWithShape="0">
                    <a:schemeClr val="dk1">
                      <a:alpha val="40000"/>
                    </a:schemeClr>
                  </a:outerShdw>
                </a:effectLst>
                <a:latin typeface="Helvetica" pitchFamily="2" charset="0"/>
              </a:rPr>
              <a:t>Alexander Powers and Benjamin Mitchinson</a:t>
            </a:r>
          </a:p>
        </p:txBody>
      </p:sp>
      <p:sp>
        <p:nvSpPr>
          <p:cNvPr id="10" name="TextBox 9">
            <a:extLst>
              <a:ext uri="{FF2B5EF4-FFF2-40B4-BE49-F238E27FC236}">
                <a16:creationId xmlns:a16="http://schemas.microsoft.com/office/drawing/2014/main" id="{5640DC18-DF90-AD4B-B4F3-55DF4F02AE5C}"/>
              </a:ext>
            </a:extLst>
          </p:cNvPr>
          <p:cNvSpPr txBox="1"/>
          <p:nvPr/>
        </p:nvSpPr>
        <p:spPr>
          <a:xfrm>
            <a:off x="27607324" y="366355"/>
            <a:ext cx="1127232" cy="1107996"/>
          </a:xfrm>
          <a:prstGeom prst="rect">
            <a:avLst/>
          </a:prstGeom>
          <a:noFill/>
        </p:spPr>
        <p:txBody>
          <a:bodyPr wrap="none" rtlCol="0">
            <a:spAutoFit/>
          </a:bodyPr>
          <a:lstStyle/>
          <a:p>
            <a:r>
              <a:rPr lang="en-US" sz="6600" b="1" dirty="0">
                <a:latin typeface="Helvetica" pitchFamily="2" charset="0"/>
              </a:rPr>
              <a:t>23</a:t>
            </a:r>
          </a:p>
        </p:txBody>
      </p:sp>
      <p:pic>
        <p:nvPicPr>
          <p:cNvPr id="14" name="Picture 13" descr="A close up of a sign&#10;&#10;Description automatically generated">
            <a:extLst>
              <a:ext uri="{FF2B5EF4-FFF2-40B4-BE49-F238E27FC236}">
                <a16:creationId xmlns:a16="http://schemas.microsoft.com/office/drawing/2014/main" id="{E3005A26-5DF9-9D43-9AFF-A91F485E1BFC}"/>
              </a:ext>
            </a:extLst>
          </p:cNvPr>
          <p:cNvPicPr>
            <a:picLocks noChangeAspect="1"/>
          </p:cNvPicPr>
          <p:nvPr/>
        </p:nvPicPr>
        <p:blipFill>
          <a:blip r:embed="rId3"/>
          <a:stretch>
            <a:fillRect/>
          </a:stretch>
        </p:blipFill>
        <p:spPr>
          <a:xfrm>
            <a:off x="2590011" y="14133299"/>
            <a:ext cx="10879805" cy="4603509"/>
          </a:xfrm>
          <a:prstGeom prst="rect">
            <a:avLst/>
          </a:prstGeom>
          <a:ln w="76200">
            <a:noFill/>
          </a:ln>
        </p:spPr>
      </p:pic>
      <p:cxnSp>
        <p:nvCxnSpPr>
          <p:cNvPr id="15" name="Straight Connector 14">
            <a:extLst>
              <a:ext uri="{FF2B5EF4-FFF2-40B4-BE49-F238E27FC236}">
                <a16:creationId xmlns:a16="http://schemas.microsoft.com/office/drawing/2014/main" id="{8BED8C53-7AD2-2040-87BB-CD8140AEB7A4}"/>
              </a:ext>
            </a:extLst>
          </p:cNvPr>
          <p:cNvCxnSpPr/>
          <p:nvPr/>
        </p:nvCxnSpPr>
        <p:spPr>
          <a:xfrm>
            <a:off x="718457" y="11922714"/>
            <a:ext cx="28194000" cy="0"/>
          </a:xfrm>
          <a:prstGeom prst="line">
            <a:avLst/>
          </a:prstGeom>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FD2D133D-A348-1E44-BBB7-9D87561C0720}"/>
              </a:ext>
            </a:extLst>
          </p:cNvPr>
          <p:cNvSpPr txBox="1"/>
          <p:nvPr/>
        </p:nvSpPr>
        <p:spPr>
          <a:xfrm>
            <a:off x="1429430" y="4436518"/>
            <a:ext cx="10325098" cy="1107996"/>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600" dirty="0">
                <a:solidFill>
                  <a:schemeClr val="tx1"/>
                </a:solidFill>
                <a:latin typeface="Helvetica" pitchFamily="2" charset="0"/>
              </a:rPr>
              <a:t>Abstract</a:t>
            </a:r>
          </a:p>
        </p:txBody>
      </p:sp>
      <p:sp>
        <p:nvSpPr>
          <p:cNvPr id="17" name="TextBox 16">
            <a:extLst>
              <a:ext uri="{FF2B5EF4-FFF2-40B4-BE49-F238E27FC236}">
                <a16:creationId xmlns:a16="http://schemas.microsoft.com/office/drawing/2014/main" id="{2E5DEBAD-C350-BA41-A884-E7C6B30D6529}"/>
              </a:ext>
            </a:extLst>
          </p:cNvPr>
          <p:cNvSpPr txBox="1"/>
          <p:nvPr/>
        </p:nvSpPr>
        <p:spPr>
          <a:xfrm>
            <a:off x="12871938" y="4436518"/>
            <a:ext cx="14959432" cy="1107996"/>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600" dirty="0">
                <a:latin typeface="Helvetica" pitchFamily="2" charset="0"/>
              </a:rPr>
              <a:t>Introduction</a:t>
            </a:r>
          </a:p>
        </p:txBody>
      </p:sp>
      <p:sp>
        <p:nvSpPr>
          <p:cNvPr id="18" name="TextBox 17">
            <a:extLst>
              <a:ext uri="{FF2B5EF4-FFF2-40B4-BE49-F238E27FC236}">
                <a16:creationId xmlns:a16="http://schemas.microsoft.com/office/drawing/2014/main" id="{8760CDFE-570A-3F49-9525-452EF4469655}"/>
              </a:ext>
            </a:extLst>
          </p:cNvPr>
          <p:cNvSpPr txBox="1"/>
          <p:nvPr/>
        </p:nvSpPr>
        <p:spPr>
          <a:xfrm>
            <a:off x="1429429" y="12375176"/>
            <a:ext cx="13200971" cy="1107996"/>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600" dirty="0">
                <a:latin typeface="Helvetica" pitchFamily="2" charset="0"/>
              </a:rPr>
              <a:t>System Design</a:t>
            </a:r>
          </a:p>
        </p:txBody>
      </p:sp>
      <p:sp>
        <p:nvSpPr>
          <p:cNvPr id="19" name="TextBox 18">
            <a:extLst>
              <a:ext uri="{FF2B5EF4-FFF2-40B4-BE49-F238E27FC236}">
                <a16:creationId xmlns:a16="http://schemas.microsoft.com/office/drawing/2014/main" id="{2321B659-9540-DA4B-9B0F-863A8515D609}"/>
              </a:ext>
            </a:extLst>
          </p:cNvPr>
          <p:cNvSpPr txBox="1"/>
          <p:nvPr/>
        </p:nvSpPr>
        <p:spPr>
          <a:xfrm>
            <a:off x="15806057" y="12375176"/>
            <a:ext cx="12025311" cy="1107996"/>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600" dirty="0">
                <a:latin typeface="Helvetica" pitchFamily="2" charset="0"/>
              </a:rPr>
              <a:t>Result</a:t>
            </a:r>
          </a:p>
        </p:txBody>
      </p:sp>
      <p:cxnSp>
        <p:nvCxnSpPr>
          <p:cNvPr id="20" name="Straight Connector 19">
            <a:extLst>
              <a:ext uri="{FF2B5EF4-FFF2-40B4-BE49-F238E27FC236}">
                <a16:creationId xmlns:a16="http://schemas.microsoft.com/office/drawing/2014/main" id="{E40E2774-CCBF-C642-9A1C-5D9EF62E6CF0}"/>
              </a:ext>
            </a:extLst>
          </p:cNvPr>
          <p:cNvCxnSpPr/>
          <p:nvPr/>
        </p:nvCxnSpPr>
        <p:spPr>
          <a:xfrm>
            <a:off x="711759" y="26661312"/>
            <a:ext cx="28194000" cy="0"/>
          </a:xfrm>
          <a:prstGeom prst="line">
            <a:avLst/>
          </a:prstGeom>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C0ED769-2B19-A047-9BA3-DEEA88D423C0}"/>
              </a:ext>
            </a:extLst>
          </p:cNvPr>
          <p:cNvSpPr txBox="1"/>
          <p:nvPr/>
        </p:nvSpPr>
        <p:spPr>
          <a:xfrm>
            <a:off x="1429430" y="27407699"/>
            <a:ext cx="11442509" cy="1107984"/>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600" dirty="0">
                <a:latin typeface="Helvetica" pitchFamily="2" charset="0"/>
              </a:rPr>
              <a:t>Lessons Learned</a:t>
            </a:r>
          </a:p>
        </p:txBody>
      </p:sp>
      <p:sp>
        <p:nvSpPr>
          <p:cNvPr id="23" name="TextBox 22">
            <a:extLst>
              <a:ext uri="{FF2B5EF4-FFF2-40B4-BE49-F238E27FC236}">
                <a16:creationId xmlns:a16="http://schemas.microsoft.com/office/drawing/2014/main" id="{C53539E3-75BF-C341-B383-44B2AC3060CF}"/>
              </a:ext>
            </a:extLst>
          </p:cNvPr>
          <p:cNvSpPr txBox="1"/>
          <p:nvPr/>
        </p:nvSpPr>
        <p:spPr>
          <a:xfrm>
            <a:off x="16388863" y="27407711"/>
            <a:ext cx="11442509" cy="1107972"/>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600" dirty="0">
                <a:latin typeface="Helvetica" pitchFamily="2" charset="0"/>
              </a:rPr>
              <a:t>Conclusion</a:t>
            </a:r>
          </a:p>
        </p:txBody>
      </p:sp>
      <p:sp>
        <p:nvSpPr>
          <p:cNvPr id="24" name="TextBox 23">
            <a:extLst>
              <a:ext uri="{FF2B5EF4-FFF2-40B4-BE49-F238E27FC236}">
                <a16:creationId xmlns:a16="http://schemas.microsoft.com/office/drawing/2014/main" id="{D2BC0A5E-89FB-944A-8AD4-B445668D1EC4}"/>
              </a:ext>
            </a:extLst>
          </p:cNvPr>
          <p:cNvSpPr txBox="1"/>
          <p:nvPr/>
        </p:nvSpPr>
        <p:spPr>
          <a:xfrm>
            <a:off x="1429429" y="5749956"/>
            <a:ext cx="10325098" cy="5823454"/>
          </a:xfrm>
          <a:prstGeom prst="rect">
            <a:avLst/>
          </a:prstGeom>
          <a:noFill/>
        </p:spPr>
        <p:txBody>
          <a:bodyPr wrap="square" rtlCol="0">
            <a:spAutoFit/>
          </a:bodyPr>
          <a:lstStyle/>
          <a:p>
            <a:pPr>
              <a:lnSpc>
                <a:spcPct val="150000"/>
              </a:lnSpc>
            </a:pPr>
            <a:r>
              <a:rPr lang="en-US" sz="3600" dirty="0"/>
              <a:t>Our project is a discrete Morse code communication set, programmed on two ATmega88PA development boards. Using our developed solution, two users are able communicate back and forth by tapping out Morse Code on a button, for transmission over Bluetooth to the LCD of their respective partner’s device. </a:t>
            </a:r>
          </a:p>
        </p:txBody>
      </p:sp>
      <p:pic>
        <p:nvPicPr>
          <p:cNvPr id="12" name="Picture 11">
            <a:extLst>
              <a:ext uri="{FF2B5EF4-FFF2-40B4-BE49-F238E27FC236}">
                <a16:creationId xmlns:a16="http://schemas.microsoft.com/office/drawing/2014/main" id="{727CC94C-6EF3-431E-913B-43B9F0427752}"/>
              </a:ext>
            </a:extLst>
          </p:cNvPr>
          <p:cNvPicPr>
            <a:picLocks noChangeAspect="1"/>
          </p:cNvPicPr>
          <p:nvPr/>
        </p:nvPicPr>
        <p:blipFill>
          <a:blip r:embed="rId4"/>
          <a:stretch>
            <a:fillRect/>
          </a:stretch>
        </p:blipFill>
        <p:spPr>
          <a:xfrm>
            <a:off x="16952497" y="23557241"/>
            <a:ext cx="9732430" cy="2357673"/>
          </a:xfrm>
          <a:prstGeom prst="rect">
            <a:avLst/>
          </a:prstGeom>
        </p:spPr>
      </p:pic>
      <p:sp>
        <p:nvSpPr>
          <p:cNvPr id="13" name="TextBox 12">
            <a:extLst>
              <a:ext uri="{FF2B5EF4-FFF2-40B4-BE49-F238E27FC236}">
                <a16:creationId xmlns:a16="http://schemas.microsoft.com/office/drawing/2014/main" id="{AE31F041-017C-4480-873E-01B763D5375A}"/>
              </a:ext>
            </a:extLst>
          </p:cNvPr>
          <p:cNvSpPr txBox="1"/>
          <p:nvPr/>
        </p:nvSpPr>
        <p:spPr>
          <a:xfrm>
            <a:off x="1429429" y="28911677"/>
            <a:ext cx="11442508" cy="8316444"/>
          </a:xfrm>
          <a:prstGeom prst="rect">
            <a:avLst/>
          </a:prstGeom>
          <a:noFill/>
        </p:spPr>
        <p:txBody>
          <a:bodyPr wrap="square" rtlCol="0">
            <a:spAutoFit/>
          </a:bodyPr>
          <a:lstStyle/>
          <a:p>
            <a:pPr>
              <a:lnSpc>
                <a:spcPct val="150000"/>
              </a:lnSpc>
            </a:pPr>
            <a:r>
              <a:rPr lang="en-US" sz="3600" dirty="0"/>
              <a:t>Reflecting on final physical hardware design, our solution would be more marketable if it was contained in a compact form factor, as opposed to being left on the development board and tethered to an outlet power source. The components are small enough to be wired to one board, and using a battery to power them all would result in an entirely portable communication device. We’re interested in pursuing this further to learn about 3D prototype printing as well as board design resources like </a:t>
            </a:r>
            <a:r>
              <a:rPr lang="en-US" sz="3600" dirty="0" err="1"/>
              <a:t>OSHPark</a:t>
            </a:r>
            <a:r>
              <a:rPr lang="en-US" sz="3600" dirty="0"/>
              <a:t>.</a:t>
            </a:r>
          </a:p>
          <a:p>
            <a:pPr>
              <a:lnSpc>
                <a:spcPct val="150000"/>
              </a:lnSpc>
            </a:pPr>
            <a:endParaRPr lang="en-US" sz="3600" dirty="0"/>
          </a:p>
        </p:txBody>
      </p:sp>
    </p:spTree>
    <p:extLst>
      <p:ext uri="{BB962C8B-B14F-4D97-AF65-F5344CB8AC3E}">
        <p14:creationId xmlns:p14="http://schemas.microsoft.com/office/powerpoint/2010/main" val="28785786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TotalTime>
  <Words>169</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Powers, Alexander B</dc:creator>
  <cp:lastModifiedBy>Mitchinson, Benjamin W</cp:lastModifiedBy>
  <cp:revision>40</cp:revision>
  <dcterms:created xsi:type="dcterms:W3CDTF">2019-04-28T18:01:30Z</dcterms:created>
  <dcterms:modified xsi:type="dcterms:W3CDTF">2019-04-30T19:52:43Z</dcterms:modified>
</cp:coreProperties>
</file>