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07" d="100"/>
          <a:sy n="107"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68D3F-4C44-714B-B982-F14656E4C5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CB376D-40DF-5A47-B22E-AF7AF3C592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2DF032-CDF8-1249-953D-F0CC3795F614}"/>
              </a:ext>
            </a:extLst>
          </p:cNvPr>
          <p:cNvSpPr>
            <a:spLocks noGrp="1"/>
          </p:cNvSpPr>
          <p:nvPr>
            <p:ph type="dt" sz="half" idx="10"/>
          </p:nvPr>
        </p:nvSpPr>
        <p:spPr/>
        <p:txBody>
          <a:bodyPr/>
          <a:lstStyle/>
          <a:p>
            <a:fld id="{25A4C5CD-7CDA-4B45-9389-63D6419C972B}" type="datetimeFigureOut">
              <a:rPr lang="en-US" smtClean="0"/>
              <a:t>12/16/20</a:t>
            </a:fld>
            <a:endParaRPr lang="en-US"/>
          </a:p>
        </p:txBody>
      </p:sp>
      <p:sp>
        <p:nvSpPr>
          <p:cNvPr id="5" name="Footer Placeholder 4">
            <a:extLst>
              <a:ext uri="{FF2B5EF4-FFF2-40B4-BE49-F238E27FC236}">
                <a16:creationId xmlns:a16="http://schemas.microsoft.com/office/drawing/2014/main" id="{DEAA89A1-9E15-824F-A081-6BC106262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FBBBE2-4141-5A47-A1C8-8700C934E01E}"/>
              </a:ext>
            </a:extLst>
          </p:cNvPr>
          <p:cNvSpPr>
            <a:spLocks noGrp="1"/>
          </p:cNvSpPr>
          <p:nvPr>
            <p:ph type="sldNum" sz="quarter" idx="12"/>
          </p:nvPr>
        </p:nvSpPr>
        <p:spPr/>
        <p:txBody>
          <a:bodyPr/>
          <a:lstStyle/>
          <a:p>
            <a:fld id="{7829B301-153F-1E4A-B60C-9EB5717F9A8E}" type="slidenum">
              <a:rPr lang="en-US" smtClean="0"/>
              <a:t>‹#›</a:t>
            </a:fld>
            <a:endParaRPr lang="en-US"/>
          </a:p>
        </p:txBody>
      </p:sp>
    </p:spTree>
    <p:extLst>
      <p:ext uri="{BB962C8B-B14F-4D97-AF65-F5344CB8AC3E}">
        <p14:creationId xmlns:p14="http://schemas.microsoft.com/office/powerpoint/2010/main" val="938475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A9004-C326-B840-8F8E-DFFA0FD6FA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8B1B52-5B28-5B48-BCAB-B566A1EE60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3EE29F-EE05-7E47-A158-9D8ED58894CB}"/>
              </a:ext>
            </a:extLst>
          </p:cNvPr>
          <p:cNvSpPr>
            <a:spLocks noGrp="1"/>
          </p:cNvSpPr>
          <p:nvPr>
            <p:ph type="dt" sz="half" idx="10"/>
          </p:nvPr>
        </p:nvSpPr>
        <p:spPr/>
        <p:txBody>
          <a:bodyPr/>
          <a:lstStyle/>
          <a:p>
            <a:fld id="{25A4C5CD-7CDA-4B45-9389-63D6419C972B}" type="datetimeFigureOut">
              <a:rPr lang="en-US" smtClean="0"/>
              <a:t>12/16/20</a:t>
            </a:fld>
            <a:endParaRPr lang="en-US"/>
          </a:p>
        </p:txBody>
      </p:sp>
      <p:sp>
        <p:nvSpPr>
          <p:cNvPr id="5" name="Footer Placeholder 4">
            <a:extLst>
              <a:ext uri="{FF2B5EF4-FFF2-40B4-BE49-F238E27FC236}">
                <a16:creationId xmlns:a16="http://schemas.microsoft.com/office/drawing/2014/main" id="{4A746D0E-F24F-D84B-9553-B9AE208FC6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F98F13-064E-5947-92FD-2F34E276F338}"/>
              </a:ext>
            </a:extLst>
          </p:cNvPr>
          <p:cNvSpPr>
            <a:spLocks noGrp="1"/>
          </p:cNvSpPr>
          <p:nvPr>
            <p:ph type="sldNum" sz="quarter" idx="12"/>
          </p:nvPr>
        </p:nvSpPr>
        <p:spPr/>
        <p:txBody>
          <a:bodyPr/>
          <a:lstStyle/>
          <a:p>
            <a:fld id="{7829B301-153F-1E4A-B60C-9EB5717F9A8E}" type="slidenum">
              <a:rPr lang="en-US" smtClean="0"/>
              <a:t>‹#›</a:t>
            </a:fld>
            <a:endParaRPr lang="en-US"/>
          </a:p>
        </p:txBody>
      </p:sp>
    </p:spTree>
    <p:extLst>
      <p:ext uri="{BB962C8B-B14F-4D97-AF65-F5344CB8AC3E}">
        <p14:creationId xmlns:p14="http://schemas.microsoft.com/office/powerpoint/2010/main" val="413952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EBE836-DC4B-8547-B599-103F8CA8CC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4D28A7-C2D1-9648-916B-01166E2048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23370-80F8-FC45-8FE1-6EBA80CEC0B6}"/>
              </a:ext>
            </a:extLst>
          </p:cNvPr>
          <p:cNvSpPr>
            <a:spLocks noGrp="1"/>
          </p:cNvSpPr>
          <p:nvPr>
            <p:ph type="dt" sz="half" idx="10"/>
          </p:nvPr>
        </p:nvSpPr>
        <p:spPr/>
        <p:txBody>
          <a:bodyPr/>
          <a:lstStyle/>
          <a:p>
            <a:fld id="{25A4C5CD-7CDA-4B45-9389-63D6419C972B}" type="datetimeFigureOut">
              <a:rPr lang="en-US" smtClean="0"/>
              <a:t>12/16/20</a:t>
            </a:fld>
            <a:endParaRPr lang="en-US"/>
          </a:p>
        </p:txBody>
      </p:sp>
      <p:sp>
        <p:nvSpPr>
          <p:cNvPr id="5" name="Footer Placeholder 4">
            <a:extLst>
              <a:ext uri="{FF2B5EF4-FFF2-40B4-BE49-F238E27FC236}">
                <a16:creationId xmlns:a16="http://schemas.microsoft.com/office/drawing/2014/main" id="{1186BB4F-3F18-E945-8125-B924E976A4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51DE94-246A-9D4A-80D0-D92FE58D70A9}"/>
              </a:ext>
            </a:extLst>
          </p:cNvPr>
          <p:cNvSpPr>
            <a:spLocks noGrp="1"/>
          </p:cNvSpPr>
          <p:nvPr>
            <p:ph type="sldNum" sz="quarter" idx="12"/>
          </p:nvPr>
        </p:nvSpPr>
        <p:spPr/>
        <p:txBody>
          <a:bodyPr/>
          <a:lstStyle/>
          <a:p>
            <a:fld id="{7829B301-153F-1E4A-B60C-9EB5717F9A8E}" type="slidenum">
              <a:rPr lang="en-US" smtClean="0"/>
              <a:t>‹#›</a:t>
            </a:fld>
            <a:endParaRPr lang="en-US"/>
          </a:p>
        </p:txBody>
      </p:sp>
    </p:spTree>
    <p:extLst>
      <p:ext uri="{BB962C8B-B14F-4D97-AF65-F5344CB8AC3E}">
        <p14:creationId xmlns:p14="http://schemas.microsoft.com/office/powerpoint/2010/main" val="138029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0A426-FB6F-4341-9E3E-EF1DB4AC05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52ED38-B587-F049-9D1A-AC8B7BC6C4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847CAB-2DB1-D54A-9909-7B17ECC142F5}"/>
              </a:ext>
            </a:extLst>
          </p:cNvPr>
          <p:cNvSpPr>
            <a:spLocks noGrp="1"/>
          </p:cNvSpPr>
          <p:nvPr>
            <p:ph type="dt" sz="half" idx="10"/>
          </p:nvPr>
        </p:nvSpPr>
        <p:spPr/>
        <p:txBody>
          <a:bodyPr/>
          <a:lstStyle/>
          <a:p>
            <a:fld id="{25A4C5CD-7CDA-4B45-9389-63D6419C972B}" type="datetimeFigureOut">
              <a:rPr lang="en-US" smtClean="0"/>
              <a:t>12/16/20</a:t>
            </a:fld>
            <a:endParaRPr lang="en-US"/>
          </a:p>
        </p:txBody>
      </p:sp>
      <p:sp>
        <p:nvSpPr>
          <p:cNvPr id="5" name="Footer Placeholder 4">
            <a:extLst>
              <a:ext uri="{FF2B5EF4-FFF2-40B4-BE49-F238E27FC236}">
                <a16:creationId xmlns:a16="http://schemas.microsoft.com/office/drawing/2014/main" id="{BF2FFC67-F0D7-1945-B0DC-0C754849E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88E917-7516-E444-B9E0-326CCC687AD8}"/>
              </a:ext>
            </a:extLst>
          </p:cNvPr>
          <p:cNvSpPr>
            <a:spLocks noGrp="1"/>
          </p:cNvSpPr>
          <p:nvPr>
            <p:ph type="sldNum" sz="quarter" idx="12"/>
          </p:nvPr>
        </p:nvSpPr>
        <p:spPr/>
        <p:txBody>
          <a:bodyPr/>
          <a:lstStyle/>
          <a:p>
            <a:fld id="{7829B301-153F-1E4A-B60C-9EB5717F9A8E}" type="slidenum">
              <a:rPr lang="en-US" smtClean="0"/>
              <a:t>‹#›</a:t>
            </a:fld>
            <a:endParaRPr lang="en-US"/>
          </a:p>
        </p:txBody>
      </p:sp>
    </p:spTree>
    <p:extLst>
      <p:ext uri="{BB962C8B-B14F-4D97-AF65-F5344CB8AC3E}">
        <p14:creationId xmlns:p14="http://schemas.microsoft.com/office/powerpoint/2010/main" val="1903620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49E6A-C5D5-1A45-A92A-4A113C63A2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63B698-E179-B04E-B7C7-A52F9C7D61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E166CB-B95C-5143-907F-66EF88BCDD91}"/>
              </a:ext>
            </a:extLst>
          </p:cNvPr>
          <p:cNvSpPr>
            <a:spLocks noGrp="1"/>
          </p:cNvSpPr>
          <p:nvPr>
            <p:ph type="dt" sz="half" idx="10"/>
          </p:nvPr>
        </p:nvSpPr>
        <p:spPr/>
        <p:txBody>
          <a:bodyPr/>
          <a:lstStyle/>
          <a:p>
            <a:fld id="{25A4C5CD-7CDA-4B45-9389-63D6419C972B}" type="datetimeFigureOut">
              <a:rPr lang="en-US" smtClean="0"/>
              <a:t>12/16/20</a:t>
            </a:fld>
            <a:endParaRPr lang="en-US"/>
          </a:p>
        </p:txBody>
      </p:sp>
      <p:sp>
        <p:nvSpPr>
          <p:cNvPr id="5" name="Footer Placeholder 4">
            <a:extLst>
              <a:ext uri="{FF2B5EF4-FFF2-40B4-BE49-F238E27FC236}">
                <a16:creationId xmlns:a16="http://schemas.microsoft.com/office/drawing/2014/main" id="{1A386799-EAEF-5346-B62C-7C36C46C39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182E4-1131-AF4F-B474-B78C0CE3B9F8}"/>
              </a:ext>
            </a:extLst>
          </p:cNvPr>
          <p:cNvSpPr>
            <a:spLocks noGrp="1"/>
          </p:cNvSpPr>
          <p:nvPr>
            <p:ph type="sldNum" sz="quarter" idx="12"/>
          </p:nvPr>
        </p:nvSpPr>
        <p:spPr/>
        <p:txBody>
          <a:bodyPr/>
          <a:lstStyle/>
          <a:p>
            <a:fld id="{7829B301-153F-1E4A-B60C-9EB5717F9A8E}" type="slidenum">
              <a:rPr lang="en-US" smtClean="0"/>
              <a:t>‹#›</a:t>
            </a:fld>
            <a:endParaRPr lang="en-US"/>
          </a:p>
        </p:txBody>
      </p:sp>
    </p:spTree>
    <p:extLst>
      <p:ext uri="{BB962C8B-B14F-4D97-AF65-F5344CB8AC3E}">
        <p14:creationId xmlns:p14="http://schemas.microsoft.com/office/powerpoint/2010/main" val="3550830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7EC2D-6D2A-F449-A0EC-68FB03094F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7745D0-1C24-1D49-9DA3-F7C14C9060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CA5367-4A41-4942-BA6D-9D1FA6E9C5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135AEF-F24F-7D49-B5E3-4145043F6AAB}"/>
              </a:ext>
            </a:extLst>
          </p:cNvPr>
          <p:cNvSpPr>
            <a:spLocks noGrp="1"/>
          </p:cNvSpPr>
          <p:nvPr>
            <p:ph type="dt" sz="half" idx="10"/>
          </p:nvPr>
        </p:nvSpPr>
        <p:spPr/>
        <p:txBody>
          <a:bodyPr/>
          <a:lstStyle/>
          <a:p>
            <a:fld id="{25A4C5CD-7CDA-4B45-9389-63D6419C972B}" type="datetimeFigureOut">
              <a:rPr lang="en-US" smtClean="0"/>
              <a:t>12/16/20</a:t>
            </a:fld>
            <a:endParaRPr lang="en-US"/>
          </a:p>
        </p:txBody>
      </p:sp>
      <p:sp>
        <p:nvSpPr>
          <p:cNvPr id="6" name="Footer Placeholder 5">
            <a:extLst>
              <a:ext uri="{FF2B5EF4-FFF2-40B4-BE49-F238E27FC236}">
                <a16:creationId xmlns:a16="http://schemas.microsoft.com/office/drawing/2014/main" id="{72D9A01C-0908-2B4E-B3A1-4A1320B4D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9B1615-F211-3F49-8ADF-32DD3C5AC625}"/>
              </a:ext>
            </a:extLst>
          </p:cNvPr>
          <p:cNvSpPr>
            <a:spLocks noGrp="1"/>
          </p:cNvSpPr>
          <p:nvPr>
            <p:ph type="sldNum" sz="quarter" idx="12"/>
          </p:nvPr>
        </p:nvSpPr>
        <p:spPr/>
        <p:txBody>
          <a:bodyPr/>
          <a:lstStyle/>
          <a:p>
            <a:fld id="{7829B301-153F-1E4A-B60C-9EB5717F9A8E}" type="slidenum">
              <a:rPr lang="en-US" smtClean="0"/>
              <a:t>‹#›</a:t>
            </a:fld>
            <a:endParaRPr lang="en-US"/>
          </a:p>
        </p:txBody>
      </p:sp>
    </p:spTree>
    <p:extLst>
      <p:ext uri="{BB962C8B-B14F-4D97-AF65-F5344CB8AC3E}">
        <p14:creationId xmlns:p14="http://schemas.microsoft.com/office/powerpoint/2010/main" val="702876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C7F6C-5FCA-4E4D-A274-7CB11FCB09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4989B3-3718-F140-9940-89EE154032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4F84A9-70D4-4247-82F0-A460D76F3A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510380-A213-C04D-806B-681E3EB2ED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7B0B3F-63DB-9B4C-9A1E-C630C2989B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A38A1B-10E7-A24D-898E-6D7A7B15F097}"/>
              </a:ext>
            </a:extLst>
          </p:cNvPr>
          <p:cNvSpPr>
            <a:spLocks noGrp="1"/>
          </p:cNvSpPr>
          <p:nvPr>
            <p:ph type="dt" sz="half" idx="10"/>
          </p:nvPr>
        </p:nvSpPr>
        <p:spPr/>
        <p:txBody>
          <a:bodyPr/>
          <a:lstStyle/>
          <a:p>
            <a:fld id="{25A4C5CD-7CDA-4B45-9389-63D6419C972B}" type="datetimeFigureOut">
              <a:rPr lang="en-US" smtClean="0"/>
              <a:t>12/16/20</a:t>
            </a:fld>
            <a:endParaRPr lang="en-US"/>
          </a:p>
        </p:txBody>
      </p:sp>
      <p:sp>
        <p:nvSpPr>
          <p:cNvPr id="8" name="Footer Placeholder 7">
            <a:extLst>
              <a:ext uri="{FF2B5EF4-FFF2-40B4-BE49-F238E27FC236}">
                <a16:creationId xmlns:a16="http://schemas.microsoft.com/office/drawing/2014/main" id="{5D9D2A3C-54BA-1644-8C01-013182FAA3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03C7D9-2668-B24A-93B1-093279951A32}"/>
              </a:ext>
            </a:extLst>
          </p:cNvPr>
          <p:cNvSpPr>
            <a:spLocks noGrp="1"/>
          </p:cNvSpPr>
          <p:nvPr>
            <p:ph type="sldNum" sz="quarter" idx="12"/>
          </p:nvPr>
        </p:nvSpPr>
        <p:spPr/>
        <p:txBody>
          <a:bodyPr/>
          <a:lstStyle/>
          <a:p>
            <a:fld id="{7829B301-153F-1E4A-B60C-9EB5717F9A8E}" type="slidenum">
              <a:rPr lang="en-US" smtClean="0"/>
              <a:t>‹#›</a:t>
            </a:fld>
            <a:endParaRPr lang="en-US"/>
          </a:p>
        </p:txBody>
      </p:sp>
    </p:spTree>
    <p:extLst>
      <p:ext uri="{BB962C8B-B14F-4D97-AF65-F5344CB8AC3E}">
        <p14:creationId xmlns:p14="http://schemas.microsoft.com/office/powerpoint/2010/main" val="3065471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104BF-8C0B-AA41-B67E-6B64A8667D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143C07-3D68-F448-9451-EDD554BC06F9}"/>
              </a:ext>
            </a:extLst>
          </p:cNvPr>
          <p:cNvSpPr>
            <a:spLocks noGrp="1"/>
          </p:cNvSpPr>
          <p:nvPr>
            <p:ph type="dt" sz="half" idx="10"/>
          </p:nvPr>
        </p:nvSpPr>
        <p:spPr/>
        <p:txBody>
          <a:bodyPr/>
          <a:lstStyle/>
          <a:p>
            <a:fld id="{25A4C5CD-7CDA-4B45-9389-63D6419C972B}" type="datetimeFigureOut">
              <a:rPr lang="en-US" smtClean="0"/>
              <a:t>12/16/20</a:t>
            </a:fld>
            <a:endParaRPr lang="en-US"/>
          </a:p>
        </p:txBody>
      </p:sp>
      <p:sp>
        <p:nvSpPr>
          <p:cNvPr id="4" name="Footer Placeholder 3">
            <a:extLst>
              <a:ext uri="{FF2B5EF4-FFF2-40B4-BE49-F238E27FC236}">
                <a16:creationId xmlns:a16="http://schemas.microsoft.com/office/drawing/2014/main" id="{BE1254FC-B03B-DF47-9C8C-4D07476C71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EA7111-846C-E348-BD0E-14C04E034634}"/>
              </a:ext>
            </a:extLst>
          </p:cNvPr>
          <p:cNvSpPr>
            <a:spLocks noGrp="1"/>
          </p:cNvSpPr>
          <p:nvPr>
            <p:ph type="sldNum" sz="quarter" idx="12"/>
          </p:nvPr>
        </p:nvSpPr>
        <p:spPr/>
        <p:txBody>
          <a:bodyPr/>
          <a:lstStyle/>
          <a:p>
            <a:fld id="{7829B301-153F-1E4A-B60C-9EB5717F9A8E}" type="slidenum">
              <a:rPr lang="en-US" smtClean="0"/>
              <a:t>‹#›</a:t>
            </a:fld>
            <a:endParaRPr lang="en-US"/>
          </a:p>
        </p:txBody>
      </p:sp>
    </p:spTree>
    <p:extLst>
      <p:ext uri="{BB962C8B-B14F-4D97-AF65-F5344CB8AC3E}">
        <p14:creationId xmlns:p14="http://schemas.microsoft.com/office/powerpoint/2010/main" val="3511410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D1DC28-C918-5549-9AE4-637B56F682F9}"/>
              </a:ext>
            </a:extLst>
          </p:cNvPr>
          <p:cNvSpPr>
            <a:spLocks noGrp="1"/>
          </p:cNvSpPr>
          <p:nvPr>
            <p:ph type="dt" sz="half" idx="10"/>
          </p:nvPr>
        </p:nvSpPr>
        <p:spPr/>
        <p:txBody>
          <a:bodyPr/>
          <a:lstStyle/>
          <a:p>
            <a:fld id="{25A4C5CD-7CDA-4B45-9389-63D6419C972B}" type="datetimeFigureOut">
              <a:rPr lang="en-US" smtClean="0"/>
              <a:t>12/16/20</a:t>
            </a:fld>
            <a:endParaRPr lang="en-US"/>
          </a:p>
        </p:txBody>
      </p:sp>
      <p:sp>
        <p:nvSpPr>
          <p:cNvPr id="3" name="Footer Placeholder 2">
            <a:extLst>
              <a:ext uri="{FF2B5EF4-FFF2-40B4-BE49-F238E27FC236}">
                <a16:creationId xmlns:a16="http://schemas.microsoft.com/office/drawing/2014/main" id="{6E1ACED2-07E7-754A-A45A-1C8C8F96F5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26A777-D854-0047-ADA8-D7D21BC427C0}"/>
              </a:ext>
            </a:extLst>
          </p:cNvPr>
          <p:cNvSpPr>
            <a:spLocks noGrp="1"/>
          </p:cNvSpPr>
          <p:nvPr>
            <p:ph type="sldNum" sz="quarter" idx="12"/>
          </p:nvPr>
        </p:nvSpPr>
        <p:spPr/>
        <p:txBody>
          <a:bodyPr/>
          <a:lstStyle/>
          <a:p>
            <a:fld id="{7829B301-153F-1E4A-B60C-9EB5717F9A8E}" type="slidenum">
              <a:rPr lang="en-US" smtClean="0"/>
              <a:t>‹#›</a:t>
            </a:fld>
            <a:endParaRPr lang="en-US"/>
          </a:p>
        </p:txBody>
      </p:sp>
    </p:spTree>
    <p:extLst>
      <p:ext uri="{BB962C8B-B14F-4D97-AF65-F5344CB8AC3E}">
        <p14:creationId xmlns:p14="http://schemas.microsoft.com/office/powerpoint/2010/main" val="1066028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1619E-9DA2-EB43-B146-A13CCB8017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F07665-EDB9-FB42-88A1-64FC2CFBD8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E21FCD-F759-0346-8457-57C955AC9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2E22D1-6E31-FF4C-AE23-08B23FDA5507}"/>
              </a:ext>
            </a:extLst>
          </p:cNvPr>
          <p:cNvSpPr>
            <a:spLocks noGrp="1"/>
          </p:cNvSpPr>
          <p:nvPr>
            <p:ph type="dt" sz="half" idx="10"/>
          </p:nvPr>
        </p:nvSpPr>
        <p:spPr/>
        <p:txBody>
          <a:bodyPr/>
          <a:lstStyle/>
          <a:p>
            <a:fld id="{25A4C5CD-7CDA-4B45-9389-63D6419C972B}" type="datetimeFigureOut">
              <a:rPr lang="en-US" smtClean="0"/>
              <a:t>12/16/20</a:t>
            </a:fld>
            <a:endParaRPr lang="en-US"/>
          </a:p>
        </p:txBody>
      </p:sp>
      <p:sp>
        <p:nvSpPr>
          <p:cNvPr id="6" name="Footer Placeholder 5">
            <a:extLst>
              <a:ext uri="{FF2B5EF4-FFF2-40B4-BE49-F238E27FC236}">
                <a16:creationId xmlns:a16="http://schemas.microsoft.com/office/drawing/2014/main" id="{DB1A035E-7969-3C4A-9441-643AF257DD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A5AF8F-918C-6C4D-A566-770ACBB2ABBA}"/>
              </a:ext>
            </a:extLst>
          </p:cNvPr>
          <p:cNvSpPr>
            <a:spLocks noGrp="1"/>
          </p:cNvSpPr>
          <p:nvPr>
            <p:ph type="sldNum" sz="quarter" idx="12"/>
          </p:nvPr>
        </p:nvSpPr>
        <p:spPr/>
        <p:txBody>
          <a:bodyPr/>
          <a:lstStyle/>
          <a:p>
            <a:fld id="{7829B301-153F-1E4A-B60C-9EB5717F9A8E}" type="slidenum">
              <a:rPr lang="en-US" smtClean="0"/>
              <a:t>‹#›</a:t>
            </a:fld>
            <a:endParaRPr lang="en-US"/>
          </a:p>
        </p:txBody>
      </p:sp>
    </p:spTree>
    <p:extLst>
      <p:ext uri="{BB962C8B-B14F-4D97-AF65-F5344CB8AC3E}">
        <p14:creationId xmlns:p14="http://schemas.microsoft.com/office/powerpoint/2010/main" val="2540478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C4071-85FB-DC41-8761-AF39183451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859ADC-EFB0-D44E-BA05-7F4FC3457C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72DFAD-6B2C-1C43-AD70-2801CE7601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8EDBD9-AD25-FE46-8BED-53F83C32223D}"/>
              </a:ext>
            </a:extLst>
          </p:cNvPr>
          <p:cNvSpPr>
            <a:spLocks noGrp="1"/>
          </p:cNvSpPr>
          <p:nvPr>
            <p:ph type="dt" sz="half" idx="10"/>
          </p:nvPr>
        </p:nvSpPr>
        <p:spPr/>
        <p:txBody>
          <a:bodyPr/>
          <a:lstStyle/>
          <a:p>
            <a:fld id="{25A4C5CD-7CDA-4B45-9389-63D6419C972B}" type="datetimeFigureOut">
              <a:rPr lang="en-US" smtClean="0"/>
              <a:t>12/16/20</a:t>
            </a:fld>
            <a:endParaRPr lang="en-US"/>
          </a:p>
        </p:txBody>
      </p:sp>
      <p:sp>
        <p:nvSpPr>
          <p:cNvPr id="6" name="Footer Placeholder 5">
            <a:extLst>
              <a:ext uri="{FF2B5EF4-FFF2-40B4-BE49-F238E27FC236}">
                <a16:creationId xmlns:a16="http://schemas.microsoft.com/office/drawing/2014/main" id="{2CA57674-D1A7-F148-8BB2-4F3B684AEF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B57020-5892-8047-A7D2-CADE525BF5A9}"/>
              </a:ext>
            </a:extLst>
          </p:cNvPr>
          <p:cNvSpPr>
            <a:spLocks noGrp="1"/>
          </p:cNvSpPr>
          <p:nvPr>
            <p:ph type="sldNum" sz="quarter" idx="12"/>
          </p:nvPr>
        </p:nvSpPr>
        <p:spPr/>
        <p:txBody>
          <a:bodyPr/>
          <a:lstStyle/>
          <a:p>
            <a:fld id="{7829B301-153F-1E4A-B60C-9EB5717F9A8E}" type="slidenum">
              <a:rPr lang="en-US" smtClean="0"/>
              <a:t>‹#›</a:t>
            </a:fld>
            <a:endParaRPr lang="en-US"/>
          </a:p>
        </p:txBody>
      </p:sp>
    </p:spTree>
    <p:extLst>
      <p:ext uri="{BB962C8B-B14F-4D97-AF65-F5344CB8AC3E}">
        <p14:creationId xmlns:p14="http://schemas.microsoft.com/office/powerpoint/2010/main" val="327516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F3B3BE-29CE-9D4E-80C5-74379464C6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B6158E-E001-8942-91E7-EF0E4488C2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0B862C-4160-1547-B0C7-5AA3078095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A4C5CD-7CDA-4B45-9389-63D6419C972B}" type="datetimeFigureOut">
              <a:rPr lang="en-US" smtClean="0"/>
              <a:t>12/16/20</a:t>
            </a:fld>
            <a:endParaRPr lang="en-US"/>
          </a:p>
        </p:txBody>
      </p:sp>
      <p:sp>
        <p:nvSpPr>
          <p:cNvPr id="5" name="Footer Placeholder 4">
            <a:extLst>
              <a:ext uri="{FF2B5EF4-FFF2-40B4-BE49-F238E27FC236}">
                <a16:creationId xmlns:a16="http://schemas.microsoft.com/office/drawing/2014/main" id="{F2BAA9F7-3453-524C-9637-F4F55A1E3B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07110E-CEA6-7B49-BAD3-A2FED41532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29B301-153F-1E4A-B60C-9EB5717F9A8E}" type="slidenum">
              <a:rPr lang="en-US" smtClean="0"/>
              <a:t>‹#›</a:t>
            </a:fld>
            <a:endParaRPr lang="en-US"/>
          </a:p>
        </p:txBody>
      </p:sp>
    </p:spTree>
    <p:extLst>
      <p:ext uri="{BB962C8B-B14F-4D97-AF65-F5344CB8AC3E}">
        <p14:creationId xmlns:p14="http://schemas.microsoft.com/office/powerpoint/2010/main" val="1757398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nytimes/covid-19-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2E296-4E06-BE46-84E2-763FACEF220A}"/>
              </a:ext>
            </a:extLst>
          </p:cNvPr>
          <p:cNvSpPr>
            <a:spLocks noGrp="1"/>
          </p:cNvSpPr>
          <p:nvPr>
            <p:ph type="ctrTitle"/>
          </p:nvPr>
        </p:nvSpPr>
        <p:spPr/>
        <p:txBody>
          <a:bodyPr/>
          <a:lstStyle/>
          <a:p>
            <a:r>
              <a:rPr lang="en-US" dirty="0" err="1"/>
              <a:t>Covid</a:t>
            </a:r>
            <a:r>
              <a:rPr lang="en-US" dirty="0"/>
              <a:t> County Data Tracker</a:t>
            </a:r>
          </a:p>
        </p:txBody>
      </p:sp>
      <p:sp>
        <p:nvSpPr>
          <p:cNvPr id="3" name="Subtitle 2">
            <a:extLst>
              <a:ext uri="{FF2B5EF4-FFF2-40B4-BE49-F238E27FC236}">
                <a16:creationId xmlns:a16="http://schemas.microsoft.com/office/drawing/2014/main" id="{EF5B5D4B-2CCA-BF4E-A86A-07DD0B6B68F5}"/>
              </a:ext>
            </a:extLst>
          </p:cNvPr>
          <p:cNvSpPr>
            <a:spLocks noGrp="1"/>
          </p:cNvSpPr>
          <p:nvPr>
            <p:ph type="subTitle" idx="1"/>
          </p:nvPr>
        </p:nvSpPr>
        <p:spPr/>
        <p:txBody>
          <a:bodyPr/>
          <a:lstStyle/>
          <a:p>
            <a:r>
              <a:rPr lang="en-US" dirty="0"/>
              <a:t>Alex Powers, Harsh Patel, Colton Miller</a:t>
            </a:r>
          </a:p>
        </p:txBody>
      </p:sp>
    </p:spTree>
    <p:extLst>
      <p:ext uri="{BB962C8B-B14F-4D97-AF65-F5344CB8AC3E}">
        <p14:creationId xmlns:p14="http://schemas.microsoft.com/office/powerpoint/2010/main" val="2811395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DB9A6-A9B1-6D4F-94E2-D1C61DCB983F}"/>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BB5381C6-C449-C64C-BC8C-DAC372E613C9}"/>
              </a:ext>
            </a:extLst>
          </p:cNvPr>
          <p:cNvSpPr>
            <a:spLocks noGrp="1"/>
          </p:cNvSpPr>
          <p:nvPr>
            <p:ph idx="1"/>
          </p:nvPr>
        </p:nvSpPr>
        <p:spPr/>
        <p:txBody>
          <a:bodyPr/>
          <a:lstStyle/>
          <a:p>
            <a:r>
              <a:rPr lang="en-US" dirty="0"/>
              <a:t>Uploading ~800,000 </a:t>
            </a:r>
            <a:r>
              <a:rPr lang="en-US" dirty="0" err="1"/>
              <a:t>Covid</a:t>
            </a:r>
            <a:r>
              <a:rPr lang="en-US" dirty="0"/>
              <a:t> Records from counties, states, and US into Neo4j can be a computationally demanding process if not optimized correctly</a:t>
            </a:r>
          </a:p>
          <a:p>
            <a:pPr lvl="1"/>
            <a:r>
              <a:rPr lang="en-US" dirty="0"/>
              <a:t>Learned to work around directly importing that much data into Neo4j directly and all at once, instead created constraints to help unwind created Python data structures to more quickly import and establish the data into Neo4j</a:t>
            </a:r>
          </a:p>
          <a:p>
            <a:endParaRPr lang="en-US" dirty="0"/>
          </a:p>
        </p:txBody>
      </p:sp>
    </p:spTree>
    <p:extLst>
      <p:ext uri="{BB962C8B-B14F-4D97-AF65-F5344CB8AC3E}">
        <p14:creationId xmlns:p14="http://schemas.microsoft.com/office/powerpoint/2010/main" val="3166189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C31BE-5978-A247-B71B-0448DD3B619C}"/>
              </a:ext>
            </a:extLst>
          </p:cNvPr>
          <p:cNvSpPr>
            <a:spLocks noGrp="1"/>
          </p:cNvSpPr>
          <p:nvPr>
            <p:ph type="title"/>
          </p:nvPr>
        </p:nvSpPr>
        <p:spPr/>
        <p:txBody>
          <a:bodyPr/>
          <a:lstStyle/>
          <a:p>
            <a:r>
              <a:rPr lang="en-US" dirty="0"/>
              <a:t>Open Issues/Future Work</a:t>
            </a:r>
          </a:p>
        </p:txBody>
      </p:sp>
      <p:sp>
        <p:nvSpPr>
          <p:cNvPr id="3" name="Content Placeholder 2">
            <a:extLst>
              <a:ext uri="{FF2B5EF4-FFF2-40B4-BE49-F238E27FC236}">
                <a16:creationId xmlns:a16="http://schemas.microsoft.com/office/drawing/2014/main" id="{DA09F66C-C963-6645-A699-6C15BFBC2A29}"/>
              </a:ext>
            </a:extLst>
          </p:cNvPr>
          <p:cNvSpPr>
            <a:spLocks noGrp="1"/>
          </p:cNvSpPr>
          <p:nvPr>
            <p:ph idx="1"/>
          </p:nvPr>
        </p:nvSpPr>
        <p:spPr/>
        <p:txBody>
          <a:bodyPr/>
          <a:lstStyle/>
          <a:p>
            <a:r>
              <a:rPr lang="en-US" dirty="0"/>
              <a:t>Implement Clustering Algorithms to help predict where future cases or spikes may occur</a:t>
            </a:r>
          </a:p>
          <a:p>
            <a:r>
              <a:rPr lang="en-US" dirty="0"/>
              <a:t>Implement a recommendation system based on county attributes to compare different geographical regions of similar number of infections and population</a:t>
            </a:r>
          </a:p>
          <a:p>
            <a:r>
              <a:rPr lang="en-US" dirty="0"/>
              <a:t>Highlight trendlines out of the ordinary for specific geographical regions</a:t>
            </a:r>
          </a:p>
        </p:txBody>
      </p:sp>
    </p:spTree>
    <p:extLst>
      <p:ext uri="{BB962C8B-B14F-4D97-AF65-F5344CB8AC3E}">
        <p14:creationId xmlns:p14="http://schemas.microsoft.com/office/powerpoint/2010/main" val="3287585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C9008-F199-4840-BB3B-B70FB1326E3E}"/>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BEB87C30-EFEA-694B-B67B-6132D33BB03D}"/>
              </a:ext>
            </a:extLst>
          </p:cNvPr>
          <p:cNvSpPr>
            <a:spLocks noGrp="1"/>
          </p:cNvSpPr>
          <p:nvPr>
            <p:ph idx="1"/>
          </p:nvPr>
        </p:nvSpPr>
        <p:spPr/>
        <p:txBody>
          <a:bodyPr/>
          <a:lstStyle/>
          <a:p>
            <a:r>
              <a:rPr lang="en-US" dirty="0"/>
              <a:t>Main Goal: To query and curate Covid-19 on the county, state, and country levels in the US</a:t>
            </a:r>
          </a:p>
          <a:p>
            <a:r>
              <a:rPr lang="en-US" dirty="0" err="1"/>
              <a:t>Covid</a:t>
            </a:r>
            <a:r>
              <a:rPr lang="en-US" dirty="0"/>
              <a:t> records updated daily dating back to January 2020 for all three geographical levels</a:t>
            </a:r>
          </a:p>
          <a:p>
            <a:r>
              <a:rPr lang="en-US" dirty="0"/>
              <a:t>Allows for </a:t>
            </a:r>
            <a:r>
              <a:rPr lang="en-US" dirty="0" err="1"/>
              <a:t>covid</a:t>
            </a:r>
            <a:r>
              <a:rPr lang="en-US" dirty="0"/>
              <a:t> data querying based on time of year in specific areas of the country to view trends of infection rates and hotspots for the disease</a:t>
            </a:r>
          </a:p>
        </p:txBody>
      </p:sp>
    </p:spTree>
    <p:extLst>
      <p:ext uri="{BB962C8B-B14F-4D97-AF65-F5344CB8AC3E}">
        <p14:creationId xmlns:p14="http://schemas.microsoft.com/office/powerpoint/2010/main" val="4058816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15BEA-2824-9B43-8E3E-67AA13381998}"/>
              </a:ext>
            </a:extLst>
          </p:cNvPr>
          <p:cNvSpPr>
            <a:spLocks noGrp="1"/>
          </p:cNvSpPr>
          <p:nvPr>
            <p:ph type="title"/>
          </p:nvPr>
        </p:nvSpPr>
        <p:spPr/>
        <p:txBody>
          <a:bodyPr/>
          <a:lstStyle/>
          <a:p>
            <a:r>
              <a:rPr lang="en-US" dirty="0"/>
              <a:t>Architectural Overview</a:t>
            </a:r>
          </a:p>
        </p:txBody>
      </p:sp>
      <p:pic>
        <p:nvPicPr>
          <p:cNvPr id="9" name="Content Placeholder 8" descr="Diagram&#10;&#10;Description automatically generated">
            <a:extLst>
              <a:ext uri="{FF2B5EF4-FFF2-40B4-BE49-F238E27FC236}">
                <a16:creationId xmlns:a16="http://schemas.microsoft.com/office/drawing/2014/main" id="{C5FA1588-F992-F14C-84A2-5A217043ED3D}"/>
              </a:ext>
            </a:extLst>
          </p:cNvPr>
          <p:cNvPicPr>
            <a:picLocks noGrp="1" noChangeAspect="1"/>
          </p:cNvPicPr>
          <p:nvPr>
            <p:ph sz="half" idx="1"/>
          </p:nvPr>
        </p:nvPicPr>
        <p:blipFill rotWithShape="1">
          <a:blip r:embed="rId2"/>
          <a:srcRect r="953"/>
          <a:stretch/>
        </p:blipFill>
        <p:spPr>
          <a:xfrm>
            <a:off x="4163303" y="1359523"/>
            <a:ext cx="7338136" cy="5227743"/>
          </a:xfrm>
        </p:spPr>
      </p:pic>
      <p:sp>
        <p:nvSpPr>
          <p:cNvPr id="11" name="Content Placeholder 10">
            <a:extLst>
              <a:ext uri="{FF2B5EF4-FFF2-40B4-BE49-F238E27FC236}">
                <a16:creationId xmlns:a16="http://schemas.microsoft.com/office/drawing/2014/main" id="{590AA135-1482-9949-BCF6-DAD0F7CE2725}"/>
              </a:ext>
            </a:extLst>
          </p:cNvPr>
          <p:cNvSpPr>
            <a:spLocks noGrp="1"/>
          </p:cNvSpPr>
          <p:nvPr>
            <p:ph sz="half" idx="2"/>
          </p:nvPr>
        </p:nvSpPr>
        <p:spPr>
          <a:xfrm>
            <a:off x="1126960" y="1690688"/>
            <a:ext cx="2644940" cy="651934"/>
          </a:xfrm>
        </p:spPr>
        <p:txBody>
          <a:bodyPr/>
          <a:lstStyle/>
          <a:p>
            <a:r>
              <a:rPr lang="en-US" dirty="0"/>
              <a:t>Neo4j Model</a:t>
            </a:r>
          </a:p>
          <a:p>
            <a:endParaRPr lang="en-US" dirty="0"/>
          </a:p>
        </p:txBody>
      </p:sp>
      <p:sp>
        <p:nvSpPr>
          <p:cNvPr id="10" name="Frame 9">
            <a:extLst>
              <a:ext uri="{FF2B5EF4-FFF2-40B4-BE49-F238E27FC236}">
                <a16:creationId xmlns:a16="http://schemas.microsoft.com/office/drawing/2014/main" id="{AFE33290-A64D-3746-BC70-46220D30B7D0}"/>
              </a:ext>
            </a:extLst>
          </p:cNvPr>
          <p:cNvSpPr/>
          <p:nvPr/>
        </p:nvSpPr>
        <p:spPr>
          <a:xfrm>
            <a:off x="4060660" y="1453917"/>
            <a:ext cx="7729538" cy="5038957"/>
          </a:xfrm>
          <a:prstGeom prst="frame">
            <a:avLst>
              <a:gd name="adj1" fmla="val 263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27951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C64E2-AB97-0849-BF27-9B3FFEC4A29C}"/>
              </a:ext>
            </a:extLst>
          </p:cNvPr>
          <p:cNvSpPr>
            <a:spLocks noGrp="1"/>
          </p:cNvSpPr>
          <p:nvPr>
            <p:ph type="title"/>
          </p:nvPr>
        </p:nvSpPr>
        <p:spPr/>
        <p:txBody>
          <a:bodyPr/>
          <a:lstStyle/>
          <a:p>
            <a:r>
              <a:rPr lang="en-US" dirty="0"/>
              <a:t>Data </a:t>
            </a:r>
          </a:p>
        </p:txBody>
      </p:sp>
      <p:sp>
        <p:nvSpPr>
          <p:cNvPr id="3" name="Content Placeholder 2">
            <a:extLst>
              <a:ext uri="{FF2B5EF4-FFF2-40B4-BE49-F238E27FC236}">
                <a16:creationId xmlns:a16="http://schemas.microsoft.com/office/drawing/2014/main" id="{4B8E2340-938B-D540-A469-D01E647C7AA3}"/>
              </a:ext>
            </a:extLst>
          </p:cNvPr>
          <p:cNvSpPr>
            <a:spLocks noGrp="1"/>
          </p:cNvSpPr>
          <p:nvPr>
            <p:ph idx="1"/>
          </p:nvPr>
        </p:nvSpPr>
        <p:spPr>
          <a:xfrm>
            <a:off x="838200" y="1825624"/>
            <a:ext cx="10515600" cy="4575175"/>
          </a:xfrm>
        </p:spPr>
        <p:txBody>
          <a:bodyPr/>
          <a:lstStyle/>
          <a:p>
            <a:r>
              <a:rPr lang="en-US" dirty="0"/>
              <a:t>Covid-19 Data: </a:t>
            </a:r>
          </a:p>
          <a:p>
            <a:pPr lvl="1"/>
            <a:r>
              <a:rPr lang="en-US" dirty="0"/>
              <a:t>Source: NYTimes </a:t>
            </a:r>
            <a:r>
              <a:rPr lang="en-US" dirty="0" err="1"/>
              <a:t>Github</a:t>
            </a:r>
            <a:r>
              <a:rPr lang="en-US" dirty="0"/>
              <a:t>, </a:t>
            </a:r>
            <a:r>
              <a:rPr lang="en-US" dirty="0">
                <a:hlinkClick r:id="rId2"/>
              </a:rPr>
              <a:t>https://github.com/nytimes/covid-19-data</a:t>
            </a:r>
            <a:endParaRPr lang="en-US" dirty="0"/>
          </a:p>
          <a:p>
            <a:pPr lvl="1"/>
            <a:r>
              <a:rPr lang="en-US" dirty="0"/>
              <a:t>Contains us-counties, us-states, and us </a:t>
            </a:r>
            <a:r>
              <a:rPr lang="en-US" dirty="0" err="1"/>
              <a:t>covid</a:t>
            </a:r>
            <a:r>
              <a:rPr lang="en-US" dirty="0"/>
              <a:t> records dating back to January 2020</a:t>
            </a:r>
          </a:p>
          <a:p>
            <a:pPr lvl="1"/>
            <a:r>
              <a:rPr lang="en-US" dirty="0"/>
              <a:t>Records contain date, # of cases, # of deaths, state, </a:t>
            </a:r>
            <a:r>
              <a:rPr lang="en-US" dirty="0" err="1"/>
              <a:t>fips</a:t>
            </a:r>
            <a:r>
              <a:rPr lang="en-US" dirty="0"/>
              <a:t> (county </a:t>
            </a:r>
            <a:r>
              <a:rPr lang="en-US" dirty="0" err="1"/>
              <a:t>zipcode</a:t>
            </a:r>
            <a:r>
              <a:rPr lang="en-US" dirty="0"/>
              <a:t>), county name (us-states and us don’t contain county names or county </a:t>
            </a:r>
            <a:r>
              <a:rPr lang="en-US" dirty="0" err="1"/>
              <a:t>fips</a:t>
            </a:r>
            <a:r>
              <a:rPr lang="en-US" dirty="0"/>
              <a:t>)</a:t>
            </a:r>
          </a:p>
          <a:p>
            <a:r>
              <a:rPr lang="en-US" dirty="0"/>
              <a:t>Zips Data:</a:t>
            </a:r>
          </a:p>
          <a:p>
            <a:pPr lvl="1"/>
            <a:r>
              <a:rPr lang="en-US" dirty="0"/>
              <a:t>Previously used in-class </a:t>
            </a:r>
            <a:r>
              <a:rPr lang="en-US" dirty="0" err="1"/>
              <a:t>zips.json</a:t>
            </a:r>
            <a:r>
              <a:rPr lang="en-US" dirty="0"/>
              <a:t> from </a:t>
            </a:r>
            <a:r>
              <a:rPr lang="en-US" dirty="0" err="1"/>
              <a:t>mongodb</a:t>
            </a:r>
            <a:r>
              <a:rPr lang="en-US" dirty="0"/>
              <a:t> assignment</a:t>
            </a:r>
          </a:p>
          <a:p>
            <a:pPr lvl="1"/>
            <a:r>
              <a:rPr lang="en-US" dirty="0"/>
              <a:t>Contains city </a:t>
            </a:r>
            <a:r>
              <a:rPr lang="en-US" dirty="0" err="1"/>
              <a:t>zipcodes</a:t>
            </a:r>
            <a:r>
              <a:rPr lang="en-US" dirty="0"/>
              <a:t>, geographical locations of </a:t>
            </a:r>
            <a:r>
              <a:rPr lang="en-US" dirty="0" err="1"/>
              <a:t>zipcodes</a:t>
            </a:r>
            <a:r>
              <a:rPr lang="en-US" dirty="0"/>
              <a:t>, population data</a:t>
            </a:r>
          </a:p>
          <a:p>
            <a:r>
              <a:rPr lang="en-US" dirty="0" err="1"/>
              <a:t>ZipsToFips</a:t>
            </a:r>
            <a:r>
              <a:rPr lang="en-US" dirty="0"/>
              <a:t> Data:</a:t>
            </a:r>
          </a:p>
          <a:p>
            <a:pPr lvl="1"/>
            <a:r>
              <a:rPr lang="en-US" dirty="0"/>
              <a:t>Data to map </a:t>
            </a:r>
            <a:r>
              <a:rPr lang="en-US" dirty="0" err="1"/>
              <a:t>zipcodes</a:t>
            </a:r>
            <a:r>
              <a:rPr lang="en-US" dirty="0"/>
              <a:t> to corresponding counties using county </a:t>
            </a:r>
            <a:r>
              <a:rPr lang="en-US" dirty="0" err="1"/>
              <a:t>fips</a:t>
            </a:r>
            <a:endParaRPr lang="en-US" dirty="0"/>
          </a:p>
        </p:txBody>
      </p:sp>
    </p:spTree>
    <p:extLst>
      <p:ext uri="{BB962C8B-B14F-4D97-AF65-F5344CB8AC3E}">
        <p14:creationId xmlns:p14="http://schemas.microsoft.com/office/powerpoint/2010/main" val="2191440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A73CB-DA8C-494B-8884-7D8E3135267F}"/>
              </a:ext>
            </a:extLst>
          </p:cNvPr>
          <p:cNvSpPr>
            <a:spLocks noGrp="1"/>
          </p:cNvSpPr>
          <p:nvPr>
            <p:ph type="title"/>
          </p:nvPr>
        </p:nvSpPr>
        <p:spPr/>
        <p:txBody>
          <a:bodyPr/>
          <a:lstStyle/>
          <a:p>
            <a:r>
              <a:rPr lang="en-US" dirty="0"/>
              <a:t>Database systems</a:t>
            </a:r>
          </a:p>
        </p:txBody>
      </p:sp>
      <p:sp>
        <p:nvSpPr>
          <p:cNvPr id="3" name="Content Placeholder 2">
            <a:extLst>
              <a:ext uri="{FF2B5EF4-FFF2-40B4-BE49-F238E27FC236}">
                <a16:creationId xmlns:a16="http://schemas.microsoft.com/office/drawing/2014/main" id="{CF6B7B6E-C7F4-024C-A244-20FAFB6CEE7E}"/>
              </a:ext>
            </a:extLst>
          </p:cNvPr>
          <p:cNvSpPr>
            <a:spLocks noGrp="1"/>
          </p:cNvSpPr>
          <p:nvPr>
            <p:ph idx="1"/>
          </p:nvPr>
        </p:nvSpPr>
        <p:spPr/>
        <p:txBody>
          <a:bodyPr/>
          <a:lstStyle/>
          <a:p>
            <a:r>
              <a:rPr lang="en-US" dirty="0"/>
              <a:t>MongoDB: quick and efficient querying on geospatial locations</a:t>
            </a:r>
          </a:p>
          <a:p>
            <a:r>
              <a:rPr lang="en-US" dirty="0"/>
              <a:t>Neo4j: Best way of mapping county data to state data to US data</a:t>
            </a:r>
          </a:p>
          <a:p>
            <a:pPr lvl="1"/>
            <a:r>
              <a:rPr lang="en-US" dirty="0"/>
              <a:t>Creates relationships for each record within each </a:t>
            </a:r>
            <a:r>
              <a:rPr lang="en-US" dirty="0" err="1"/>
              <a:t>zipcode</a:t>
            </a:r>
            <a:endParaRPr lang="en-US" dirty="0"/>
          </a:p>
          <a:p>
            <a:pPr lvl="1"/>
            <a:r>
              <a:rPr lang="en-US" dirty="0"/>
              <a:t>Each </a:t>
            </a:r>
            <a:r>
              <a:rPr lang="en-US" dirty="0" err="1"/>
              <a:t>zipcode</a:t>
            </a:r>
            <a:r>
              <a:rPr lang="en-US" dirty="0"/>
              <a:t> is then given a relationship to its corresponding county (:LOCATED_IN)</a:t>
            </a:r>
          </a:p>
          <a:p>
            <a:pPr lvl="1"/>
            <a:r>
              <a:rPr lang="en-US" dirty="0"/>
              <a:t>Each county is then given a relationship to its corresponding state (:LOCATED_IN)</a:t>
            </a:r>
          </a:p>
          <a:p>
            <a:pPr lvl="1"/>
            <a:r>
              <a:rPr lang="en-US" dirty="0"/>
              <a:t>Each state maps to the US node (:LOCATED_IN)</a:t>
            </a:r>
          </a:p>
          <a:p>
            <a:pPr lvl="1"/>
            <a:r>
              <a:rPr lang="en-US" dirty="0"/>
              <a:t>Each </a:t>
            </a:r>
            <a:r>
              <a:rPr lang="en-US" dirty="0" err="1"/>
              <a:t>covid</a:t>
            </a:r>
            <a:r>
              <a:rPr lang="en-US" dirty="0"/>
              <a:t> record is related to its corresponding level of data (:RECORDED_IN) based on the .csv it was read from (</a:t>
            </a:r>
            <a:r>
              <a:rPr lang="en-US" dirty="0" err="1"/>
              <a:t>i.e</a:t>
            </a:r>
            <a:r>
              <a:rPr lang="en-US" dirty="0"/>
              <a:t> county level </a:t>
            </a:r>
            <a:r>
              <a:rPr lang="en-US" dirty="0" err="1"/>
              <a:t>covid</a:t>
            </a:r>
            <a:r>
              <a:rPr lang="en-US" dirty="0"/>
              <a:t> records are given the :RECORDED_IN relationship to its corresponding county node)</a:t>
            </a:r>
          </a:p>
        </p:txBody>
      </p:sp>
    </p:spTree>
    <p:extLst>
      <p:ext uri="{BB962C8B-B14F-4D97-AF65-F5344CB8AC3E}">
        <p14:creationId xmlns:p14="http://schemas.microsoft.com/office/powerpoint/2010/main" val="567192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AF00E-903F-4F44-B18D-B3F96BB8A3AB}"/>
              </a:ext>
            </a:extLst>
          </p:cNvPr>
          <p:cNvSpPr>
            <a:spLocks noGrp="1"/>
          </p:cNvSpPr>
          <p:nvPr>
            <p:ph type="title"/>
          </p:nvPr>
        </p:nvSpPr>
        <p:spPr/>
        <p:txBody>
          <a:bodyPr/>
          <a:lstStyle/>
          <a:p>
            <a:r>
              <a:rPr lang="en-US" dirty="0"/>
              <a:t>DB Schema/structure </a:t>
            </a:r>
          </a:p>
        </p:txBody>
      </p:sp>
      <p:sp>
        <p:nvSpPr>
          <p:cNvPr id="3" name="Content Placeholder 2">
            <a:extLst>
              <a:ext uri="{FF2B5EF4-FFF2-40B4-BE49-F238E27FC236}">
                <a16:creationId xmlns:a16="http://schemas.microsoft.com/office/drawing/2014/main" id="{C5FF51F4-0958-1D46-9049-3646EF1AB1CE}"/>
              </a:ext>
            </a:extLst>
          </p:cNvPr>
          <p:cNvSpPr>
            <a:spLocks noGrp="1"/>
          </p:cNvSpPr>
          <p:nvPr>
            <p:ph idx="1"/>
          </p:nvPr>
        </p:nvSpPr>
        <p:spPr/>
        <p:txBody>
          <a:bodyPr/>
          <a:lstStyle/>
          <a:p>
            <a:r>
              <a:rPr lang="en-US" dirty="0"/>
              <a:t>Mapping from </a:t>
            </a:r>
            <a:r>
              <a:rPr lang="en-US" dirty="0" err="1"/>
              <a:t>zipcodes</a:t>
            </a:r>
            <a:r>
              <a:rPr lang="en-US" dirty="0"/>
              <a:t> to county </a:t>
            </a:r>
            <a:r>
              <a:rPr lang="en-US" dirty="0" err="1"/>
              <a:t>fips</a:t>
            </a:r>
            <a:r>
              <a:rPr lang="en-US" dirty="0"/>
              <a:t> codes using Zips2Fips.json dataset, starts creation of Neo4j data model</a:t>
            </a:r>
          </a:p>
          <a:p>
            <a:r>
              <a:rPr lang="en-US" dirty="0"/>
              <a:t>Loading data into Neo4j – VERY SLOW using Object Graph Mapping with Py2Neo</a:t>
            </a:r>
          </a:p>
          <a:p>
            <a:pPr lvl="1"/>
            <a:r>
              <a:rPr lang="en-US" dirty="0"/>
              <a:t>Created Neo4j constraints on each level of node in order to allow for quicker node-querying</a:t>
            </a:r>
          </a:p>
          <a:p>
            <a:r>
              <a:rPr lang="en-US" dirty="0"/>
              <a:t>B-Tree index on the </a:t>
            </a:r>
            <a:r>
              <a:rPr lang="en-US" dirty="0" err="1"/>
              <a:t>county_fips</a:t>
            </a:r>
            <a:r>
              <a:rPr lang="en-US" dirty="0"/>
              <a:t> attribute of each </a:t>
            </a:r>
            <a:r>
              <a:rPr lang="en-US" dirty="0" err="1"/>
              <a:t>zipcode</a:t>
            </a:r>
            <a:r>
              <a:rPr lang="en-US" dirty="0"/>
              <a:t> node</a:t>
            </a:r>
          </a:p>
        </p:txBody>
      </p:sp>
    </p:spTree>
    <p:extLst>
      <p:ext uri="{BB962C8B-B14F-4D97-AF65-F5344CB8AC3E}">
        <p14:creationId xmlns:p14="http://schemas.microsoft.com/office/powerpoint/2010/main" val="4196114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8C5FB-FF41-FB45-B43F-A475DF6FEB4E}"/>
              </a:ext>
            </a:extLst>
          </p:cNvPr>
          <p:cNvSpPr>
            <a:spLocks noGrp="1"/>
          </p:cNvSpPr>
          <p:nvPr>
            <p:ph type="title"/>
          </p:nvPr>
        </p:nvSpPr>
        <p:spPr/>
        <p:txBody>
          <a:bodyPr/>
          <a:lstStyle/>
          <a:p>
            <a:r>
              <a:rPr lang="en-US" dirty="0"/>
              <a:t>Tools used</a:t>
            </a:r>
          </a:p>
        </p:txBody>
      </p:sp>
      <p:sp>
        <p:nvSpPr>
          <p:cNvPr id="3" name="Content Placeholder 2">
            <a:extLst>
              <a:ext uri="{FF2B5EF4-FFF2-40B4-BE49-F238E27FC236}">
                <a16:creationId xmlns:a16="http://schemas.microsoft.com/office/drawing/2014/main" id="{6F4000CC-1284-9046-B3F4-B70B01AA0DF9}"/>
              </a:ext>
            </a:extLst>
          </p:cNvPr>
          <p:cNvSpPr>
            <a:spLocks noGrp="1"/>
          </p:cNvSpPr>
          <p:nvPr>
            <p:ph idx="1"/>
          </p:nvPr>
        </p:nvSpPr>
        <p:spPr/>
        <p:txBody>
          <a:bodyPr/>
          <a:lstStyle/>
          <a:p>
            <a:r>
              <a:rPr lang="en-US" dirty="0"/>
              <a:t>Py2Neo</a:t>
            </a:r>
          </a:p>
          <a:p>
            <a:pPr lvl="1"/>
            <a:r>
              <a:rPr lang="en-US" dirty="0"/>
              <a:t>Object-Graph Mapping</a:t>
            </a:r>
          </a:p>
          <a:p>
            <a:pPr lvl="2"/>
            <a:r>
              <a:rPr lang="en-US" dirty="0"/>
              <a:t>Using OGM directly was very slow</a:t>
            </a:r>
          </a:p>
          <a:p>
            <a:pPr lvl="1"/>
            <a:r>
              <a:rPr lang="en-US" dirty="0"/>
              <a:t>Created unique constraints on the Neo4j database, generated python data structure that unwinds based on the constraints in Neo4j (much quicker data upload)</a:t>
            </a:r>
          </a:p>
          <a:p>
            <a:r>
              <a:rPr lang="en-US" dirty="0"/>
              <a:t>Flask</a:t>
            </a:r>
          </a:p>
          <a:p>
            <a:r>
              <a:rPr lang="en-US" dirty="0" err="1"/>
              <a:t>MongoEngine</a:t>
            </a:r>
            <a:endParaRPr lang="en-US" dirty="0"/>
          </a:p>
        </p:txBody>
      </p:sp>
    </p:spTree>
    <p:extLst>
      <p:ext uri="{BB962C8B-B14F-4D97-AF65-F5344CB8AC3E}">
        <p14:creationId xmlns:p14="http://schemas.microsoft.com/office/powerpoint/2010/main" val="2999973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EBFFC-EEE9-9F4D-94C1-2C65980313C8}"/>
              </a:ext>
            </a:extLst>
          </p:cNvPr>
          <p:cNvSpPr>
            <a:spLocks noGrp="1"/>
          </p:cNvSpPr>
          <p:nvPr>
            <p:ph type="title"/>
          </p:nvPr>
        </p:nvSpPr>
        <p:spPr/>
        <p:txBody>
          <a:bodyPr/>
          <a:lstStyle/>
          <a:p>
            <a:r>
              <a:rPr lang="en-US" dirty="0"/>
              <a:t>Features Designed/Implemented</a:t>
            </a:r>
          </a:p>
        </p:txBody>
      </p:sp>
      <p:sp>
        <p:nvSpPr>
          <p:cNvPr id="3" name="Content Placeholder 2">
            <a:extLst>
              <a:ext uri="{FF2B5EF4-FFF2-40B4-BE49-F238E27FC236}">
                <a16:creationId xmlns:a16="http://schemas.microsoft.com/office/drawing/2014/main" id="{5B9A3EAA-1499-A04B-AFBF-57A5E762F32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58119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1E6D4-F460-1243-8BAB-FE04082DE61E}"/>
              </a:ext>
            </a:extLst>
          </p:cNvPr>
          <p:cNvSpPr>
            <a:spLocks noGrp="1"/>
          </p:cNvSpPr>
          <p:nvPr>
            <p:ph type="title"/>
          </p:nvPr>
        </p:nvSpPr>
        <p:spPr/>
        <p:txBody>
          <a:bodyPr/>
          <a:lstStyle/>
          <a:p>
            <a:r>
              <a:rPr lang="en-US" dirty="0"/>
              <a:t>Queries Performed</a:t>
            </a:r>
          </a:p>
        </p:txBody>
      </p:sp>
      <p:sp>
        <p:nvSpPr>
          <p:cNvPr id="3" name="Content Placeholder 2">
            <a:extLst>
              <a:ext uri="{FF2B5EF4-FFF2-40B4-BE49-F238E27FC236}">
                <a16:creationId xmlns:a16="http://schemas.microsoft.com/office/drawing/2014/main" id="{B1E55EAC-891F-D043-B943-FDFC94F79449}"/>
              </a:ext>
            </a:extLst>
          </p:cNvPr>
          <p:cNvSpPr>
            <a:spLocks noGrp="1"/>
          </p:cNvSpPr>
          <p:nvPr>
            <p:ph idx="1"/>
          </p:nvPr>
        </p:nvSpPr>
        <p:spPr/>
        <p:txBody>
          <a:bodyPr/>
          <a:lstStyle/>
          <a:p>
            <a:r>
              <a:rPr lang="en-US" dirty="0"/>
              <a:t>Number of cases in a state over a date range</a:t>
            </a:r>
          </a:p>
          <a:p>
            <a:r>
              <a:rPr lang="en-US" dirty="0"/>
              <a:t>Number of cases in a county over a date range</a:t>
            </a:r>
          </a:p>
          <a:p>
            <a:r>
              <a:rPr lang="en-US" dirty="0"/>
              <a:t>Rank counties by net cases over a date range</a:t>
            </a:r>
          </a:p>
          <a:p>
            <a:r>
              <a:rPr lang="en-US" dirty="0"/>
              <a:t>Rank counties by cases as percentage of population over a date range</a:t>
            </a:r>
          </a:p>
        </p:txBody>
      </p:sp>
    </p:spTree>
    <p:extLst>
      <p:ext uri="{BB962C8B-B14F-4D97-AF65-F5344CB8AC3E}">
        <p14:creationId xmlns:p14="http://schemas.microsoft.com/office/powerpoint/2010/main" val="3514309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564</Words>
  <Application>Microsoft Macintosh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Covid County Data Tracker</vt:lpstr>
      <vt:lpstr>Project Description</vt:lpstr>
      <vt:lpstr>Architectural Overview</vt:lpstr>
      <vt:lpstr>Data </vt:lpstr>
      <vt:lpstr>Database systems</vt:lpstr>
      <vt:lpstr>DB Schema/structure </vt:lpstr>
      <vt:lpstr>Tools used</vt:lpstr>
      <vt:lpstr>Features Designed/Implemented</vt:lpstr>
      <vt:lpstr>Queries Performed</vt:lpstr>
      <vt:lpstr>Lessons Learned</vt:lpstr>
      <vt:lpstr>Open Issues/Future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County Data Tracker</dc:title>
  <dc:creator>Miller, Colton J</dc:creator>
  <cp:lastModifiedBy>Miller, Colton J</cp:lastModifiedBy>
  <cp:revision>10</cp:revision>
  <dcterms:created xsi:type="dcterms:W3CDTF">2020-12-16T19:53:28Z</dcterms:created>
  <dcterms:modified xsi:type="dcterms:W3CDTF">2020-12-16T22:11:55Z</dcterms:modified>
</cp:coreProperties>
</file>