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sldIdLst>
    <p:sldId id="256" r:id="rId2"/>
    <p:sldId id="257" r:id="rId3"/>
    <p:sldId id="259" r:id="rId4"/>
    <p:sldId id="258" r:id="rId5"/>
    <p:sldId id="260" r:id="rId6"/>
    <p:sldId id="261" r:id="rId7"/>
    <p:sldId id="268"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6"/>
    <p:restoredTop sz="94665"/>
  </p:normalViewPr>
  <p:slideViewPr>
    <p:cSldViewPr snapToGrid="0" snapToObjects="1">
      <p:cViewPr varScale="1">
        <p:scale>
          <a:sx n="87" d="100"/>
          <a:sy n="87" d="100"/>
        </p:scale>
        <p:origin x="232"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A4C5CD-7CDA-4B45-9389-63D6419C972B}" type="datetimeFigureOut">
              <a:rPr lang="en-US" smtClean="0"/>
              <a:t>12/16/20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2584158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A4C5CD-7CDA-4B45-9389-63D6419C972B}" type="datetimeFigureOut">
              <a:rPr lang="en-US" smtClean="0"/>
              <a:t>12/16/20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1182720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A4C5CD-7CDA-4B45-9389-63D6419C972B}" type="datetimeFigureOut">
              <a:rPr lang="en-US" smtClean="0"/>
              <a:t>12/16/20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2292925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A4C5CD-7CDA-4B45-9389-63D6419C972B}" type="datetimeFigureOut">
              <a:rPr lang="en-US" smtClean="0"/>
              <a:t>12/16/20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9B301-153F-1E4A-B60C-9EB5717F9A8E}"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27698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A4C5CD-7CDA-4B45-9389-63D6419C972B}" type="datetimeFigureOut">
              <a:rPr lang="en-US" smtClean="0"/>
              <a:t>12/16/20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952060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5A4C5CD-7CDA-4B45-9389-63D6419C972B}" type="datetimeFigureOut">
              <a:rPr lang="en-US" smtClean="0"/>
              <a:t>12/16/20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3773711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5A4C5CD-7CDA-4B45-9389-63D6419C972B}" type="datetimeFigureOut">
              <a:rPr lang="en-US" smtClean="0"/>
              <a:t>12/16/20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2048472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4C5CD-7CDA-4B45-9389-63D6419C972B}" type="datetimeFigureOut">
              <a:rPr lang="en-US" smtClean="0"/>
              <a:t>12/16/20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2375110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4C5CD-7CDA-4B45-9389-63D6419C972B}" type="datetimeFigureOut">
              <a:rPr lang="en-US" smtClean="0"/>
              <a:t>12/16/20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31446584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5A4C5CD-7CDA-4B45-9389-63D6419C972B}" type="datetimeFigureOut">
              <a:rPr lang="en-US" smtClean="0"/>
              <a:t>12/16/20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176264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A4C5CD-7CDA-4B45-9389-63D6419C972B}" type="datetimeFigureOut">
              <a:rPr lang="en-US" smtClean="0"/>
              <a:t>12/16/20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3657136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4C5CD-7CDA-4B45-9389-63D6419C972B}" type="datetimeFigureOut">
              <a:rPr lang="en-US" smtClean="0"/>
              <a:t>12/16/20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351991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A4C5CD-7CDA-4B45-9389-63D6419C972B}" type="datetimeFigureOut">
              <a:rPr lang="en-US" smtClean="0"/>
              <a:t>12/16/20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2785133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A4C5CD-7CDA-4B45-9389-63D6419C972B}" type="datetimeFigureOut">
              <a:rPr lang="en-US" smtClean="0"/>
              <a:t>12/16/20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479776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A4C5CD-7CDA-4B45-9389-63D6419C972B}" type="datetimeFigureOut">
              <a:rPr lang="en-US" smtClean="0"/>
              <a:t>12/16/20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57708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A4C5CD-7CDA-4B45-9389-63D6419C972B}" type="datetimeFigureOut">
              <a:rPr lang="en-US" smtClean="0"/>
              <a:t>12/16/20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34489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5A4C5CD-7CDA-4B45-9389-63D6419C972B}" type="datetimeFigureOut">
              <a:rPr lang="en-US" smtClean="0"/>
              <a:t>12/16/20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375493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A4C5CD-7CDA-4B45-9389-63D6419C972B}" type="datetimeFigureOut">
              <a:rPr lang="en-US" smtClean="0"/>
              <a:t>12/16/20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81805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A4C5CD-7CDA-4B45-9389-63D6419C972B}" type="datetimeFigureOut">
              <a:rPr lang="en-US" smtClean="0"/>
              <a:t>12/16/20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29B301-153F-1E4A-B60C-9EB5717F9A8E}" type="slidenum">
              <a:rPr lang="en-US" smtClean="0"/>
              <a:t>‹#›</a:t>
            </a:fld>
            <a:endParaRPr lang="en-US"/>
          </a:p>
        </p:txBody>
      </p:sp>
    </p:spTree>
    <p:extLst>
      <p:ext uri="{BB962C8B-B14F-4D97-AF65-F5344CB8AC3E}">
        <p14:creationId xmlns:p14="http://schemas.microsoft.com/office/powerpoint/2010/main" val="348959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5A4C5CD-7CDA-4B45-9389-63D6419C972B}" type="datetimeFigureOut">
              <a:rPr lang="en-US" smtClean="0"/>
              <a:t>12/16/20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829B301-153F-1E4A-B60C-9EB5717F9A8E}" type="slidenum">
              <a:rPr lang="en-US" smtClean="0"/>
              <a:t>‹#›</a:t>
            </a:fld>
            <a:endParaRPr lang="en-US"/>
          </a:p>
        </p:txBody>
      </p:sp>
    </p:spTree>
    <p:extLst>
      <p:ext uri="{BB962C8B-B14F-4D97-AF65-F5344CB8AC3E}">
        <p14:creationId xmlns:p14="http://schemas.microsoft.com/office/powerpoint/2010/main" val="1166176046"/>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nytimes/covid-19-data" TargetMode="Externa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jp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E296-4E06-BE46-84E2-763FACEF220A}"/>
              </a:ext>
            </a:extLst>
          </p:cNvPr>
          <p:cNvSpPr>
            <a:spLocks noGrp="1"/>
          </p:cNvSpPr>
          <p:nvPr>
            <p:ph type="ctrTitle"/>
          </p:nvPr>
        </p:nvSpPr>
        <p:spPr/>
        <p:txBody>
          <a:bodyPr/>
          <a:lstStyle/>
          <a:p>
            <a:r>
              <a:rPr lang="en-US" dirty="0" err="1"/>
              <a:t>Covid</a:t>
            </a:r>
            <a:r>
              <a:rPr lang="en-US" dirty="0"/>
              <a:t> County Data Tracker</a:t>
            </a:r>
          </a:p>
        </p:txBody>
      </p:sp>
      <p:sp>
        <p:nvSpPr>
          <p:cNvPr id="3" name="Subtitle 2">
            <a:extLst>
              <a:ext uri="{FF2B5EF4-FFF2-40B4-BE49-F238E27FC236}">
                <a16:creationId xmlns:a16="http://schemas.microsoft.com/office/drawing/2014/main" id="{EF5B5D4B-2CCA-BF4E-A86A-07DD0B6B68F5}"/>
              </a:ext>
            </a:extLst>
          </p:cNvPr>
          <p:cNvSpPr>
            <a:spLocks noGrp="1"/>
          </p:cNvSpPr>
          <p:nvPr>
            <p:ph type="subTitle" idx="1"/>
          </p:nvPr>
        </p:nvSpPr>
        <p:spPr/>
        <p:txBody>
          <a:bodyPr/>
          <a:lstStyle/>
          <a:p>
            <a:r>
              <a:rPr lang="en-US" dirty="0"/>
              <a:t>Alex Powers, Harsh Patel, Colton Miller</a:t>
            </a:r>
          </a:p>
        </p:txBody>
      </p:sp>
    </p:spTree>
    <p:extLst>
      <p:ext uri="{BB962C8B-B14F-4D97-AF65-F5344CB8AC3E}">
        <p14:creationId xmlns:p14="http://schemas.microsoft.com/office/powerpoint/2010/main" val="2811395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E6D4-F460-1243-8BAB-FE04082DE61E}"/>
              </a:ext>
            </a:extLst>
          </p:cNvPr>
          <p:cNvSpPr>
            <a:spLocks noGrp="1"/>
          </p:cNvSpPr>
          <p:nvPr>
            <p:ph type="title"/>
          </p:nvPr>
        </p:nvSpPr>
        <p:spPr/>
        <p:txBody>
          <a:bodyPr/>
          <a:lstStyle/>
          <a:p>
            <a:r>
              <a:rPr lang="en-US" dirty="0"/>
              <a:t>Queries Performed</a:t>
            </a:r>
          </a:p>
        </p:txBody>
      </p:sp>
      <p:sp>
        <p:nvSpPr>
          <p:cNvPr id="3" name="Content Placeholder 2">
            <a:extLst>
              <a:ext uri="{FF2B5EF4-FFF2-40B4-BE49-F238E27FC236}">
                <a16:creationId xmlns:a16="http://schemas.microsoft.com/office/drawing/2014/main" id="{B1E55EAC-891F-D043-B943-FDFC94F79449}"/>
              </a:ext>
            </a:extLst>
          </p:cNvPr>
          <p:cNvSpPr>
            <a:spLocks noGrp="1"/>
          </p:cNvSpPr>
          <p:nvPr>
            <p:ph idx="1"/>
          </p:nvPr>
        </p:nvSpPr>
        <p:spPr/>
        <p:txBody>
          <a:bodyPr/>
          <a:lstStyle/>
          <a:p>
            <a:r>
              <a:rPr lang="en-US" dirty="0"/>
              <a:t>Number of cases in a state over a date range</a:t>
            </a:r>
          </a:p>
          <a:p>
            <a:r>
              <a:rPr lang="en-US" dirty="0"/>
              <a:t>Number of cases in a county over a date range</a:t>
            </a:r>
          </a:p>
          <a:p>
            <a:r>
              <a:rPr lang="en-US" dirty="0"/>
              <a:t>Rank states by net cases over a date range</a:t>
            </a:r>
          </a:p>
          <a:p>
            <a:r>
              <a:rPr lang="en-US" dirty="0"/>
              <a:t>Rank states by cases as percentage of population over a date range</a:t>
            </a:r>
          </a:p>
          <a:p>
            <a:r>
              <a:rPr lang="en-US" dirty="0"/>
              <a:t>Rank counties by net cases over a date range</a:t>
            </a:r>
          </a:p>
          <a:p>
            <a:r>
              <a:rPr lang="en-US" dirty="0"/>
              <a:t>Rank counties by cases as percentage of population over a date range</a:t>
            </a:r>
          </a:p>
        </p:txBody>
      </p:sp>
    </p:spTree>
    <p:extLst>
      <p:ext uri="{BB962C8B-B14F-4D97-AF65-F5344CB8AC3E}">
        <p14:creationId xmlns:p14="http://schemas.microsoft.com/office/powerpoint/2010/main" val="3514309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B9A6-A9B1-6D4F-94E2-D1C61DCB983F}"/>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BB5381C6-C449-C64C-BC8C-DAC372E613C9}"/>
              </a:ext>
            </a:extLst>
          </p:cNvPr>
          <p:cNvSpPr>
            <a:spLocks noGrp="1"/>
          </p:cNvSpPr>
          <p:nvPr>
            <p:ph idx="1"/>
          </p:nvPr>
        </p:nvSpPr>
        <p:spPr/>
        <p:txBody>
          <a:bodyPr/>
          <a:lstStyle/>
          <a:p>
            <a:r>
              <a:rPr lang="en-US" dirty="0"/>
              <a:t>Uploading ~800,000 </a:t>
            </a:r>
            <a:r>
              <a:rPr lang="en-US" dirty="0" err="1"/>
              <a:t>Covid</a:t>
            </a:r>
            <a:r>
              <a:rPr lang="en-US" dirty="0"/>
              <a:t> Records from counties, states, and US into Neo4j can be a computationally demanding process if not optimized correctly</a:t>
            </a:r>
          </a:p>
          <a:p>
            <a:pPr lvl="1"/>
            <a:r>
              <a:rPr lang="en-US" dirty="0"/>
              <a:t>Learned to work around directly importing that much data into Neo4j directly and all at once, instead created constraints to help unwind created Python data structures to more quickly import and establish the data into Neo4j</a:t>
            </a:r>
          </a:p>
          <a:p>
            <a:pPr lvl="1"/>
            <a:endParaRPr lang="en-US" dirty="0"/>
          </a:p>
          <a:p>
            <a:endParaRPr lang="en-US" dirty="0"/>
          </a:p>
        </p:txBody>
      </p:sp>
    </p:spTree>
    <p:extLst>
      <p:ext uri="{BB962C8B-B14F-4D97-AF65-F5344CB8AC3E}">
        <p14:creationId xmlns:p14="http://schemas.microsoft.com/office/powerpoint/2010/main" val="3166189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C31BE-5978-A247-B71B-0448DD3B619C}"/>
              </a:ext>
            </a:extLst>
          </p:cNvPr>
          <p:cNvSpPr>
            <a:spLocks noGrp="1"/>
          </p:cNvSpPr>
          <p:nvPr>
            <p:ph type="title"/>
          </p:nvPr>
        </p:nvSpPr>
        <p:spPr/>
        <p:txBody>
          <a:bodyPr/>
          <a:lstStyle/>
          <a:p>
            <a:r>
              <a:rPr lang="en-US" dirty="0"/>
              <a:t>Open Issues/Future Work</a:t>
            </a:r>
          </a:p>
        </p:txBody>
      </p:sp>
      <p:sp>
        <p:nvSpPr>
          <p:cNvPr id="3" name="Content Placeholder 2">
            <a:extLst>
              <a:ext uri="{FF2B5EF4-FFF2-40B4-BE49-F238E27FC236}">
                <a16:creationId xmlns:a16="http://schemas.microsoft.com/office/drawing/2014/main" id="{DA09F66C-C963-6645-A699-6C15BFBC2A29}"/>
              </a:ext>
            </a:extLst>
          </p:cNvPr>
          <p:cNvSpPr>
            <a:spLocks noGrp="1"/>
          </p:cNvSpPr>
          <p:nvPr>
            <p:ph idx="1"/>
          </p:nvPr>
        </p:nvSpPr>
        <p:spPr/>
        <p:txBody>
          <a:bodyPr/>
          <a:lstStyle/>
          <a:p>
            <a:r>
              <a:rPr lang="en-US" dirty="0"/>
              <a:t>Implement Clustering Algorithms to help predict where future cases or spikes may occur</a:t>
            </a:r>
          </a:p>
          <a:p>
            <a:r>
              <a:rPr lang="en-US" dirty="0"/>
              <a:t>Implement a recommendation system based on county attributes to compare different geographical regions of similar number of infections and population</a:t>
            </a:r>
          </a:p>
          <a:p>
            <a:r>
              <a:rPr lang="en-US" dirty="0"/>
              <a:t>Highlight trendlines out of the ordinary for specific geographical regions</a:t>
            </a:r>
          </a:p>
        </p:txBody>
      </p:sp>
    </p:spTree>
    <p:extLst>
      <p:ext uri="{BB962C8B-B14F-4D97-AF65-F5344CB8AC3E}">
        <p14:creationId xmlns:p14="http://schemas.microsoft.com/office/powerpoint/2010/main" val="328758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9008-F199-4840-BB3B-B70FB1326E3E}"/>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BEB87C30-EFEA-694B-B67B-6132D33BB03D}"/>
              </a:ext>
            </a:extLst>
          </p:cNvPr>
          <p:cNvSpPr>
            <a:spLocks noGrp="1"/>
          </p:cNvSpPr>
          <p:nvPr>
            <p:ph idx="1"/>
          </p:nvPr>
        </p:nvSpPr>
        <p:spPr/>
        <p:txBody>
          <a:bodyPr/>
          <a:lstStyle/>
          <a:p>
            <a:r>
              <a:rPr lang="en-US" dirty="0"/>
              <a:t>Main Goal: To query and curate Covid-19 on the county, state, and country levels in the US</a:t>
            </a:r>
          </a:p>
          <a:p>
            <a:r>
              <a:rPr lang="en-US" dirty="0" err="1"/>
              <a:t>Covid</a:t>
            </a:r>
            <a:r>
              <a:rPr lang="en-US" dirty="0"/>
              <a:t> records updated daily dating back to January 2020 for all three geographical levels</a:t>
            </a:r>
          </a:p>
          <a:p>
            <a:r>
              <a:rPr lang="en-US" dirty="0"/>
              <a:t>Allows for </a:t>
            </a:r>
            <a:r>
              <a:rPr lang="en-US" dirty="0" err="1"/>
              <a:t>covid</a:t>
            </a:r>
            <a:r>
              <a:rPr lang="en-US" dirty="0"/>
              <a:t> data querying based on time of year in specific areas of the country to view trends of infection rates and hotspots for the disease</a:t>
            </a:r>
          </a:p>
        </p:txBody>
      </p:sp>
    </p:spTree>
    <p:extLst>
      <p:ext uri="{BB962C8B-B14F-4D97-AF65-F5344CB8AC3E}">
        <p14:creationId xmlns:p14="http://schemas.microsoft.com/office/powerpoint/2010/main" val="405881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5BEA-2824-9B43-8E3E-67AA13381998}"/>
              </a:ext>
            </a:extLst>
          </p:cNvPr>
          <p:cNvSpPr>
            <a:spLocks noGrp="1"/>
          </p:cNvSpPr>
          <p:nvPr>
            <p:ph type="title"/>
          </p:nvPr>
        </p:nvSpPr>
        <p:spPr>
          <a:xfrm>
            <a:off x="913774" y="0"/>
            <a:ext cx="10364451" cy="1596177"/>
          </a:xfrm>
        </p:spPr>
        <p:txBody>
          <a:bodyPr/>
          <a:lstStyle/>
          <a:p>
            <a:r>
              <a:rPr lang="en-US" dirty="0"/>
              <a:t>Architectural Overview</a:t>
            </a:r>
          </a:p>
        </p:txBody>
      </p:sp>
      <p:pic>
        <p:nvPicPr>
          <p:cNvPr id="9" name="Content Placeholder 8" descr="Diagram&#10;&#10;Description automatically generated">
            <a:extLst>
              <a:ext uri="{FF2B5EF4-FFF2-40B4-BE49-F238E27FC236}">
                <a16:creationId xmlns:a16="http://schemas.microsoft.com/office/drawing/2014/main" id="{C5FA1588-F992-F14C-84A2-5A217043ED3D}"/>
              </a:ext>
            </a:extLst>
          </p:cNvPr>
          <p:cNvPicPr>
            <a:picLocks noGrp="1" noChangeAspect="1"/>
          </p:cNvPicPr>
          <p:nvPr>
            <p:ph sz="half" idx="1"/>
          </p:nvPr>
        </p:nvPicPr>
        <p:blipFill rotWithShape="1">
          <a:blip r:embed="rId2"/>
          <a:stretch/>
        </p:blipFill>
        <p:spPr>
          <a:xfrm>
            <a:off x="5303495" y="2020529"/>
            <a:ext cx="6689978" cy="4829982"/>
          </a:xfrm>
        </p:spPr>
      </p:pic>
      <p:sp>
        <p:nvSpPr>
          <p:cNvPr id="11" name="Content Placeholder 10">
            <a:extLst>
              <a:ext uri="{FF2B5EF4-FFF2-40B4-BE49-F238E27FC236}">
                <a16:creationId xmlns:a16="http://schemas.microsoft.com/office/drawing/2014/main" id="{590AA135-1482-9949-BCF6-DAD0F7CE2725}"/>
              </a:ext>
            </a:extLst>
          </p:cNvPr>
          <p:cNvSpPr>
            <a:spLocks noGrp="1"/>
          </p:cNvSpPr>
          <p:nvPr>
            <p:ph sz="half" idx="2"/>
          </p:nvPr>
        </p:nvSpPr>
        <p:spPr>
          <a:xfrm>
            <a:off x="7616251" y="1355238"/>
            <a:ext cx="2644940" cy="651934"/>
          </a:xfrm>
        </p:spPr>
        <p:txBody>
          <a:bodyPr/>
          <a:lstStyle/>
          <a:p>
            <a:pPr marL="0" indent="0">
              <a:buNone/>
            </a:pPr>
            <a:r>
              <a:rPr lang="en-US" b="1" dirty="0"/>
              <a:t>Neo4j Data Model</a:t>
            </a:r>
          </a:p>
          <a:p>
            <a:endParaRPr lang="en-US" dirty="0"/>
          </a:p>
        </p:txBody>
      </p:sp>
      <p:pic>
        <p:nvPicPr>
          <p:cNvPr id="5" name="Picture 4">
            <a:extLst>
              <a:ext uri="{FF2B5EF4-FFF2-40B4-BE49-F238E27FC236}">
                <a16:creationId xmlns:a16="http://schemas.microsoft.com/office/drawing/2014/main" id="{448FBD03-6CE7-5F4A-9899-9CA84EA448E6}"/>
              </a:ext>
            </a:extLst>
          </p:cNvPr>
          <p:cNvPicPr>
            <a:picLocks noChangeAspect="1"/>
          </p:cNvPicPr>
          <p:nvPr/>
        </p:nvPicPr>
        <p:blipFill>
          <a:blip r:embed="rId3"/>
          <a:stretch>
            <a:fillRect/>
          </a:stretch>
        </p:blipFill>
        <p:spPr>
          <a:xfrm>
            <a:off x="429658" y="2244191"/>
            <a:ext cx="3804018" cy="4606320"/>
          </a:xfrm>
          <a:prstGeom prst="rect">
            <a:avLst/>
          </a:prstGeom>
        </p:spPr>
      </p:pic>
      <p:sp>
        <p:nvSpPr>
          <p:cNvPr id="12" name="Content Placeholder 10">
            <a:extLst>
              <a:ext uri="{FF2B5EF4-FFF2-40B4-BE49-F238E27FC236}">
                <a16:creationId xmlns:a16="http://schemas.microsoft.com/office/drawing/2014/main" id="{F47A2342-9109-2940-9A35-247E2EDA99E8}"/>
              </a:ext>
            </a:extLst>
          </p:cNvPr>
          <p:cNvSpPr txBox="1">
            <a:spLocks/>
          </p:cNvSpPr>
          <p:nvPr/>
        </p:nvSpPr>
        <p:spPr>
          <a:xfrm>
            <a:off x="718419" y="1245955"/>
            <a:ext cx="3461519" cy="99823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9pPr>
          </a:lstStyle>
          <a:p>
            <a:pPr marL="0" indent="0" algn="ctr">
              <a:buFont typeface="Arial" panose="020B0604020202020204" pitchFamily="34" charset="0"/>
              <a:buNone/>
            </a:pPr>
            <a:r>
              <a:rPr lang="en-US" sz="2100" b="1" dirty="0"/>
              <a:t>Mongo Data Model </a:t>
            </a:r>
            <a:r>
              <a:rPr lang="en-US" dirty="0"/>
              <a:t>(Collections are loaded separately, arrows are just helping to visualize how the data is manipulated in future steps </a:t>
            </a:r>
          </a:p>
          <a:p>
            <a:endParaRPr lang="en-US" dirty="0"/>
          </a:p>
        </p:txBody>
      </p:sp>
    </p:spTree>
    <p:extLst>
      <p:ext uri="{BB962C8B-B14F-4D97-AF65-F5344CB8AC3E}">
        <p14:creationId xmlns:p14="http://schemas.microsoft.com/office/powerpoint/2010/main" val="2227951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64E2-AB97-0849-BF27-9B3FFEC4A29C}"/>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4B8E2340-938B-D540-A469-D01E647C7AA3}"/>
              </a:ext>
            </a:extLst>
          </p:cNvPr>
          <p:cNvSpPr>
            <a:spLocks noGrp="1"/>
          </p:cNvSpPr>
          <p:nvPr>
            <p:ph idx="1"/>
          </p:nvPr>
        </p:nvSpPr>
        <p:spPr>
          <a:xfrm>
            <a:off x="838200" y="1825624"/>
            <a:ext cx="10515600" cy="4575175"/>
          </a:xfrm>
        </p:spPr>
        <p:txBody>
          <a:bodyPr/>
          <a:lstStyle/>
          <a:p>
            <a:r>
              <a:rPr lang="en-US" dirty="0"/>
              <a:t>Covid-19 Data: </a:t>
            </a:r>
          </a:p>
          <a:p>
            <a:pPr lvl="1"/>
            <a:r>
              <a:rPr lang="en-US" dirty="0"/>
              <a:t>Source: NYTimes </a:t>
            </a:r>
            <a:r>
              <a:rPr lang="en-US" dirty="0" err="1"/>
              <a:t>Github</a:t>
            </a:r>
            <a:r>
              <a:rPr lang="en-US" dirty="0"/>
              <a:t>, </a:t>
            </a:r>
            <a:r>
              <a:rPr lang="en-US" dirty="0">
                <a:hlinkClick r:id="rId2"/>
              </a:rPr>
              <a:t>https://github.com/nytimes/covid-19-data</a:t>
            </a:r>
            <a:endParaRPr lang="en-US" dirty="0"/>
          </a:p>
          <a:p>
            <a:pPr lvl="1"/>
            <a:r>
              <a:rPr lang="en-US" dirty="0"/>
              <a:t>Contains us-counties, us-states, and us </a:t>
            </a:r>
            <a:r>
              <a:rPr lang="en-US" dirty="0" err="1"/>
              <a:t>covid</a:t>
            </a:r>
            <a:r>
              <a:rPr lang="en-US" dirty="0"/>
              <a:t> records dating back to January 2020</a:t>
            </a:r>
          </a:p>
          <a:p>
            <a:pPr lvl="1"/>
            <a:r>
              <a:rPr lang="en-US" dirty="0"/>
              <a:t>Records contain date, # of cases, # of deaths, state, </a:t>
            </a:r>
            <a:r>
              <a:rPr lang="en-US" dirty="0" err="1"/>
              <a:t>fips</a:t>
            </a:r>
            <a:r>
              <a:rPr lang="en-US" dirty="0"/>
              <a:t> (county </a:t>
            </a:r>
            <a:r>
              <a:rPr lang="en-US" dirty="0" err="1"/>
              <a:t>zipcode</a:t>
            </a:r>
            <a:r>
              <a:rPr lang="en-US" dirty="0"/>
              <a:t>), county name (us-states and us don’t contain county names or county </a:t>
            </a:r>
            <a:r>
              <a:rPr lang="en-US" dirty="0" err="1"/>
              <a:t>fips</a:t>
            </a:r>
            <a:r>
              <a:rPr lang="en-US" dirty="0"/>
              <a:t>)</a:t>
            </a:r>
          </a:p>
          <a:p>
            <a:r>
              <a:rPr lang="en-US" dirty="0"/>
              <a:t>Zips Data:</a:t>
            </a:r>
          </a:p>
          <a:p>
            <a:pPr lvl="1"/>
            <a:r>
              <a:rPr lang="en-US" dirty="0"/>
              <a:t>Previously used in-class </a:t>
            </a:r>
            <a:r>
              <a:rPr lang="en-US" dirty="0" err="1"/>
              <a:t>zips.json</a:t>
            </a:r>
            <a:r>
              <a:rPr lang="en-US" dirty="0"/>
              <a:t> from </a:t>
            </a:r>
            <a:r>
              <a:rPr lang="en-US" dirty="0" err="1"/>
              <a:t>mongodb</a:t>
            </a:r>
            <a:r>
              <a:rPr lang="en-US" dirty="0"/>
              <a:t> assignment</a:t>
            </a:r>
          </a:p>
          <a:p>
            <a:pPr lvl="1"/>
            <a:r>
              <a:rPr lang="en-US" dirty="0"/>
              <a:t>Contains city </a:t>
            </a:r>
            <a:r>
              <a:rPr lang="en-US" dirty="0" err="1"/>
              <a:t>zipcodes</a:t>
            </a:r>
            <a:r>
              <a:rPr lang="en-US" dirty="0"/>
              <a:t>, geographical locations of </a:t>
            </a:r>
            <a:r>
              <a:rPr lang="en-US" dirty="0" err="1"/>
              <a:t>zipcodes</a:t>
            </a:r>
            <a:r>
              <a:rPr lang="en-US" dirty="0"/>
              <a:t>, population data</a:t>
            </a:r>
          </a:p>
          <a:p>
            <a:r>
              <a:rPr lang="en-US" dirty="0" err="1"/>
              <a:t>ZipsToFips</a:t>
            </a:r>
            <a:r>
              <a:rPr lang="en-US" dirty="0"/>
              <a:t> Data:</a:t>
            </a:r>
          </a:p>
          <a:p>
            <a:pPr lvl="1"/>
            <a:r>
              <a:rPr lang="en-US" dirty="0"/>
              <a:t>Data to map </a:t>
            </a:r>
            <a:r>
              <a:rPr lang="en-US" dirty="0" err="1"/>
              <a:t>zipcodes</a:t>
            </a:r>
            <a:r>
              <a:rPr lang="en-US" dirty="0"/>
              <a:t> to corresponding counties using county </a:t>
            </a:r>
            <a:r>
              <a:rPr lang="en-US" dirty="0" err="1"/>
              <a:t>fips</a:t>
            </a:r>
            <a:endParaRPr lang="en-US" dirty="0"/>
          </a:p>
        </p:txBody>
      </p:sp>
    </p:spTree>
    <p:extLst>
      <p:ext uri="{BB962C8B-B14F-4D97-AF65-F5344CB8AC3E}">
        <p14:creationId xmlns:p14="http://schemas.microsoft.com/office/powerpoint/2010/main" val="2191440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73CB-DA8C-494B-8884-7D8E3135267F}"/>
              </a:ext>
            </a:extLst>
          </p:cNvPr>
          <p:cNvSpPr>
            <a:spLocks noGrp="1"/>
          </p:cNvSpPr>
          <p:nvPr>
            <p:ph type="title"/>
          </p:nvPr>
        </p:nvSpPr>
        <p:spPr/>
        <p:txBody>
          <a:bodyPr/>
          <a:lstStyle/>
          <a:p>
            <a:r>
              <a:rPr lang="en-US" dirty="0"/>
              <a:t>Database systems</a:t>
            </a:r>
          </a:p>
        </p:txBody>
      </p:sp>
      <p:sp>
        <p:nvSpPr>
          <p:cNvPr id="3" name="Content Placeholder 2">
            <a:extLst>
              <a:ext uri="{FF2B5EF4-FFF2-40B4-BE49-F238E27FC236}">
                <a16:creationId xmlns:a16="http://schemas.microsoft.com/office/drawing/2014/main" id="{CF6B7B6E-C7F4-024C-A244-20FAFB6CEE7E}"/>
              </a:ext>
            </a:extLst>
          </p:cNvPr>
          <p:cNvSpPr>
            <a:spLocks noGrp="1"/>
          </p:cNvSpPr>
          <p:nvPr>
            <p:ph idx="1"/>
          </p:nvPr>
        </p:nvSpPr>
        <p:spPr>
          <a:xfrm>
            <a:off x="838200" y="1690688"/>
            <a:ext cx="10515600" cy="4351338"/>
          </a:xfrm>
        </p:spPr>
        <p:txBody>
          <a:bodyPr>
            <a:normAutofit fontScale="92500" lnSpcReduction="20000"/>
          </a:bodyPr>
          <a:lstStyle/>
          <a:p>
            <a:r>
              <a:rPr lang="en-US" dirty="0"/>
              <a:t>MongoDB: quick and efficient initial location for uploading our data</a:t>
            </a:r>
          </a:p>
          <a:p>
            <a:pPr lvl="1"/>
            <a:r>
              <a:rPr lang="en-US" dirty="0"/>
              <a:t>Quicker to upload directly to mongo than Neo4j</a:t>
            </a:r>
          </a:p>
          <a:p>
            <a:pPr lvl="1"/>
            <a:r>
              <a:rPr lang="en-US" dirty="0"/>
              <a:t>Easy to load data from MongoDB into Neo4j with Python (Py2Neo)</a:t>
            </a:r>
          </a:p>
          <a:p>
            <a:pPr lvl="1"/>
            <a:r>
              <a:rPr lang="en-US" dirty="0"/>
              <a:t>Collections are separated (each csv is own table during initial upload)</a:t>
            </a:r>
          </a:p>
          <a:p>
            <a:pPr lvl="1"/>
            <a:r>
              <a:rPr lang="en-US" dirty="0"/>
              <a:t>Data transformation occurs in py2neo and neo4j</a:t>
            </a:r>
          </a:p>
          <a:p>
            <a:r>
              <a:rPr lang="en-US" dirty="0"/>
              <a:t>Neo4j: Best way of mapping county data to state data to US data</a:t>
            </a:r>
          </a:p>
          <a:p>
            <a:pPr lvl="1"/>
            <a:r>
              <a:rPr lang="en-US" dirty="0"/>
              <a:t>Creates relationships for each record within each </a:t>
            </a:r>
            <a:r>
              <a:rPr lang="en-US" dirty="0" err="1"/>
              <a:t>zipcode</a:t>
            </a:r>
            <a:endParaRPr lang="en-US" dirty="0"/>
          </a:p>
          <a:p>
            <a:pPr lvl="1"/>
            <a:r>
              <a:rPr lang="en-US" dirty="0"/>
              <a:t>Each </a:t>
            </a:r>
            <a:r>
              <a:rPr lang="en-US" dirty="0" err="1"/>
              <a:t>zipcode</a:t>
            </a:r>
            <a:r>
              <a:rPr lang="en-US" dirty="0"/>
              <a:t> is then given a relationship to its corresponding county (:LOCATED_IN)</a:t>
            </a:r>
          </a:p>
          <a:p>
            <a:pPr lvl="1"/>
            <a:r>
              <a:rPr lang="en-US" dirty="0"/>
              <a:t>Each county is then given a relationship to its corresponding state (:LOCATED_IN)</a:t>
            </a:r>
          </a:p>
          <a:p>
            <a:pPr lvl="1"/>
            <a:r>
              <a:rPr lang="en-US" dirty="0"/>
              <a:t>Each state maps to the US node (:LOCATED_IN)</a:t>
            </a:r>
          </a:p>
          <a:p>
            <a:pPr lvl="1"/>
            <a:r>
              <a:rPr lang="en-US" dirty="0"/>
              <a:t>Each </a:t>
            </a:r>
            <a:r>
              <a:rPr lang="en-US" dirty="0" err="1"/>
              <a:t>covid</a:t>
            </a:r>
            <a:r>
              <a:rPr lang="en-US" dirty="0"/>
              <a:t> record is related to its corresponding level of data (:RECORDED_IN) based on the .csv it was read from (</a:t>
            </a:r>
            <a:r>
              <a:rPr lang="en-US" dirty="0" err="1"/>
              <a:t>i.e</a:t>
            </a:r>
            <a:r>
              <a:rPr lang="en-US" dirty="0"/>
              <a:t> county level </a:t>
            </a:r>
            <a:r>
              <a:rPr lang="en-US" dirty="0" err="1"/>
              <a:t>covid</a:t>
            </a:r>
            <a:r>
              <a:rPr lang="en-US" dirty="0"/>
              <a:t> records are given the :RECORDED_IN relationship to its corresponding county node)</a:t>
            </a:r>
          </a:p>
        </p:txBody>
      </p:sp>
    </p:spTree>
    <p:extLst>
      <p:ext uri="{BB962C8B-B14F-4D97-AF65-F5344CB8AC3E}">
        <p14:creationId xmlns:p14="http://schemas.microsoft.com/office/powerpoint/2010/main" val="56719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F00E-903F-4F44-B18D-B3F96BB8A3AB}"/>
              </a:ext>
            </a:extLst>
          </p:cNvPr>
          <p:cNvSpPr>
            <a:spLocks noGrp="1"/>
          </p:cNvSpPr>
          <p:nvPr>
            <p:ph type="title"/>
          </p:nvPr>
        </p:nvSpPr>
        <p:spPr/>
        <p:txBody>
          <a:bodyPr/>
          <a:lstStyle/>
          <a:p>
            <a:r>
              <a:rPr lang="en-US" dirty="0"/>
              <a:t>DB Schema/structure </a:t>
            </a:r>
          </a:p>
        </p:txBody>
      </p:sp>
      <p:sp>
        <p:nvSpPr>
          <p:cNvPr id="3" name="Content Placeholder 2">
            <a:extLst>
              <a:ext uri="{FF2B5EF4-FFF2-40B4-BE49-F238E27FC236}">
                <a16:creationId xmlns:a16="http://schemas.microsoft.com/office/drawing/2014/main" id="{C5FF51F4-0958-1D46-9049-3646EF1AB1CE}"/>
              </a:ext>
            </a:extLst>
          </p:cNvPr>
          <p:cNvSpPr>
            <a:spLocks noGrp="1"/>
          </p:cNvSpPr>
          <p:nvPr>
            <p:ph idx="1"/>
          </p:nvPr>
        </p:nvSpPr>
        <p:spPr/>
        <p:txBody>
          <a:bodyPr>
            <a:normAutofit fontScale="92500" lnSpcReduction="20000"/>
          </a:bodyPr>
          <a:lstStyle/>
          <a:p>
            <a:r>
              <a:rPr lang="en-US" dirty="0"/>
              <a:t>Mapping from </a:t>
            </a:r>
            <a:r>
              <a:rPr lang="en-US" dirty="0" err="1"/>
              <a:t>zipcodes</a:t>
            </a:r>
            <a:r>
              <a:rPr lang="en-US" dirty="0"/>
              <a:t> to county </a:t>
            </a:r>
            <a:r>
              <a:rPr lang="en-US" dirty="0" err="1"/>
              <a:t>fips</a:t>
            </a:r>
            <a:r>
              <a:rPr lang="en-US" dirty="0"/>
              <a:t> codes using Zips2Fips.json dataset, starts creation of Neo4j data model</a:t>
            </a:r>
          </a:p>
          <a:p>
            <a:r>
              <a:rPr lang="en-US" dirty="0"/>
              <a:t>Converting data from MongoDB into Neo4j</a:t>
            </a:r>
          </a:p>
          <a:p>
            <a:pPr lvl="1"/>
            <a:r>
              <a:rPr lang="en-US" dirty="0"/>
              <a:t>Removes county duplicates, state duplicates, creates relationships between states &lt;- counties &lt;- zips, whereas in Mongo, this data stored contains duplicate county/state </a:t>
            </a:r>
            <a:r>
              <a:rPr lang="en-US" dirty="0" err="1"/>
              <a:t>covid</a:t>
            </a:r>
            <a:r>
              <a:rPr lang="en-US" dirty="0"/>
              <a:t> records</a:t>
            </a:r>
          </a:p>
          <a:p>
            <a:r>
              <a:rPr lang="en-US" dirty="0"/>
              <a:t>Loading data into Neo4j – VERY SLOW using Object Graph Mapping with Py2Neo</a:t>
            </a:r>
          </a:p>
          <a:p>
            <a:pPr lvl="1"/>
            <a:r>
              <a:rPr lang="en-US" dirty="0"/>
              <a:t>Created Neo4j constraints on each level of node in order to allow for quicker node-querying</a:t>
            </a:r>
          </a:p>
          <a:p>
            <a:r>
              <a:rPr lang="en-US" dirty="0"/>
              <a:t>B-Tree index on the </a:t>
            </a:r>
            <a:r>
              <a:rPr lang="en-US" dirty="0" err="1"/>
              <a:t>county_fips</a:t>
            </a:r>
            <a:r>
              <a:rPr lang="en-US" dirty="0"/>
              <a:t> attribute of each </a:t>
            </a:r>
            <a:r>
              <a:rPr lang="en-US" dirty="0" err="1"/>
              <a:t>zipcode</a:t>
            </a:r>
            <a:r>
              <a:rPr lang="en-US" dirty="0"/>
              <a:t> node</a:t>
            </a:r>
          </a:p>
        </p:txBody>
      </p:sp>
    </p:spTree>
    <p:extLst>
      <p:ext uri="{BB962C8B-B14F-4D97-AF65-F5344CB8AC3E}">
        <p14:creationId xmlns:p14="http://schemas.microsoft.com/office/powerpoint/2010/main" val="4196114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B4C0-DAA3-0844-A5B7-C850FB64BE5C}"/>
              </a:ext>
            </a:extLst>
          </p:cNvPr>
          <p:cNvSpPr>
            <a:spLocks noGrp="1"/>
          </p:cNvSpPr>
          <p:nvPr>
            <p:ph type="title"/>
          </p:nvPr>
        </p:nvSpPr>
        <p:spPr>
          <a:xfrm>
            <a:off x="161609" y="111455"/>
            <a:ext cx="3776212" cy="989842"/>
          </a:xfrm>
        </p:spPr>
        <p:txBody>
          <a:bodyPr>
            <a:normAutofit fontScale="90000"/>
          </a:bodyPr>
          <a:lstStyle/>
          <a:p>
            <a:r>
              <a:rPr lang="en-US" dirty="0"/>
              <a:t>Tools used/</a:t>
            </a:r>
            <a:r>
              <a:rPr lang="en-US" dirty="0" err="1"/>
              <a:t>WorkFlow</a:t>
            </a:r>
            <a:endParaRPr lang="en-US" dirty="0"/>
          </a:p>
        </p:txBody>
      </p:sp>
      <p:pic>
        <p:nvPicPr>
          <p:cNvPr id="15" name="Picture 14" descr="Logo&#10;&#10;Description automatically generated">
            <a:extLst>
              <a:ext uri="{FF2B5EF4-FFF2-40B4-BE49-F238E27FC236}">
                <a16:creationId xmlns:a16="http://schemas.microsoft.com/office/drawing/2014/main" id="{CBDCF8FF-B4B9-5046-B342-B169990BF254}"/>
              </a:ext>
            </a:extLst>
          </p:cNvPr>
          <p:cNvPicPr>
            <a:picLocks noChangeAspect="1"/>
          </p:cNvPicPr>
          <p:nvPr/>
        </p:nvPicPr>
        <p:blipFill>
          <a:blip r:embed="rId2"/>
          <a:stretch>
            <a:fillRect/>
          </a:stretch>
        </p:blipFill>
        <p:spPr>
          <a:xfrm>
            <a:off x="10110638" y="2380840"/>
            <a:ext cx="964621" cy="1306257"/>
          </a:xfrm>
          <a:prstGeom prst="rect">
            <a:avLst/>
          </a:prstGeom>
        </p:spPr>
      </p:pic>
      <p:pic>
        <p:nvPicPr>
          <p:cNvPr id="17" name="Picture 16" descr="Icon&#10;&#10;Description automatically generated">
            <a:extLst>
              <a:ext uri="{FF2B5EF4-FFF2-40B4-BE49-F238E27FC236}">
                <a16:creationId xmlns:a16="http://schemas.microsoft.com/office/drawing/2014/main" id="{838C4A4C-94BF-B142-8FBD-2D6C10B6CA36}"/>
              </a:ext>
            </a:extLst>
          </p:cNvPr>
          <p:cNvPicPr>
            <a:picLocks noChangeAspect="1"/>
          </p:cNvPicPr>
          <p:nvPr/>
        </p:nvPicPr>
        <p:blipFill>
          <a:blip r:embed="rId3"/>
          <a:stretch>
            <a:fillRect/>
          </a:stretch>
        </p:blipFill>
        <p:spPr>
          <a:xfrm>
            <a:off x="5473700" y="2375309"/>
            <a:ext cx="984717" cy="1286161"/>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BBB20492-D175-6246-A462-AB2AC507D0F1}"/>
              </a:ext>
            </a:extLst>
          </p:cNvPr>
          <p:cNvPicPr>
            <a:picLocks noChangeAspect="1"/>
          </p:cNvPicPr>
          <p:nvPr/>
        </p:nvPicPr>
        <p:blipFill>
          <a:blip r:embed="rId4"/>
          <a:stretch>
            <a:fillRect/>
          </a:stretch>
        </p:blipFill>
        <p:spPr>
          <a:xfrm>
            <a:off x="7825042" y="2455693"/>
            <a:ext cx="1125391" cy="1125391"/>
          </a:xfrm>
          <a:prstGeom prst="rect">
            <a:avLst/>
          </a:prstGeom>
        </p:spPr>
      </p:pic>
      <p:pic>
        <p:nvPicPr>
          <p:cNvPr id="21" name="Picture 20" descr="Icon&#10;&#10;Description automatically generated">
            <a:extLst>
              <a:ext uri="{FF2B5EF4-FFF2-40B4-BE49-F238E27FC236}">
                <a16:creationId xmlns:a16="http://schemas.microsoft.com/office/drawing/2014/main" id="{827BFBE2-1B37-0B41-BCFA-302AE02C8C4E}"/>
              </a:ext>
            </a:extLst>
          </p:cNvPr>
          <p:cNvPicPr>
            <a:picLocks noChangeAspect="1"/>
          </p:cNvPicPr>
          <p:nvPr/>
        </p:nvPicPr>
        <p:blipFill>
          <a:blip r:embed="rId5"/>
          <a:stretch>
            <a:fillRect/>
          </a:stretch>
        </p:blipFill>
        <p:spPr>
          <a:xfrm>
            <a:off x="2981684" y="2471272"/>
            <a:ext cx="1125391" cy="1125391"/>
          </a:xfrm>
          <a:prstGeom prst="rect">
            <a:avLst/>
          </a:prstGeom>
        </p:spPr>
      </p:pic>
      <p:pic>
        <p:nvPicPr>
          <p:cNvPr id="23" name="Picture 22" descr="Logo, company name&#10;&#10;Description automatically generated">
            <a:extLst>
              <a:ext uri="{FF2B5EF4-FFF2-40B4-BE49-F238E27FC236}">
                <a16:creationId xmlns:a16="http://schemas.microsoft.com/office/drawing/2014/main" id="{77580462-CA4A-BA4D-BAEC-9304C5FBBE4E}"/>
              </a:ext>
            </a:extLst>
          </p:cNvPr>
          <p:cNvPicPr>
            <a:picLocks noChangeAspect="1"/>
          </p:cNvPicPr>
          <p:nvPr/>
        </p:nvPicPr>
        <p:blipFill>
          <a:blip r:embed="rId6"/>
          <a:stretch>
            <a:fillRect/>
          </a:stretch>
        </p:blipFill>
        <p:spPr>
          <a:xfrm>
            <a:off x="675966" y="2380840"/>
            <a:ext cx="1111937" cy="1306257"/>
          </a:xfrm>
          <a:prstGeom prst="rect">
            <a:avLst/>
          </a:prstGeom>
        </p:spPr>
      </p:pic>
      <p:pic>
        <p:nvPicPr>
          <p:cNvPr id="25" name="Picture 24" descr="Icon&#10;&#10;Description automatically generated">
            <a:extLst>
              <a:ext uri="{FF2B5EF4-FFF2-40B4-BE49-F238E27FC236}">
                <a16:creationId xmlns:a16="http://schemas.microsoft.com/office/drawing/2014/main" id="{47016658-C802-724B-ADE0-0D3849A6C78D}"/>
              </a:ext>
            </a:extLst>
          </p:cNvPr>
          <p:cNvPicPr>
            <a:picLocks noChangeAspect="1"/>
          </p:cNvPicPr>
          <p:nvPr/>
        </p:nvPicPr>
        <p:blipFill>
          <a:blip r:embed="rId7"/>
          <a:stretch>
            <a:fillRect/>
          </a:stretch>
        </p:blipFill>
        <p:spPr>
          <a:xfrm>
            <a:off x="672382" y="5339939"/>
            <a:ext cx="1109589" cy="1125391"/>
          </a:xfrm>
          <a:prstGeom prst="rect">
            <a:avLst/>
          </a:prstGeom>
        </p:spPr>
      </p:pic>
      <p:pic>
        <p:nvPicPr>
          <p:cNvPr id="27" name="Picture 26" descr="Icon&#10;&#10;Description automatically generated">
            <a:extLst>
              <a:ext uri="{FF2B5EF4-FFF2-40B4-BE49-F238E27FC236}">
                <a16:creationId xmlns:a16="http://schemas.microsoft.com/office/drawing/2014/main" id="{09FCB748-AE36-F04E-94C5-738D52B38F56}"/>
              </a:ext>
            </a:extLst>
          </p:cNvPr>
          <p:cNvPicPr>
            <a:picLocks noChangeAspect="1"/>
          </p:cNvPicPr>
          <p:nvPr/>
        </p:nvPicPr>
        <p:blipFill>
          <a:blip r:embed="rId8"/>
          <a:stretch>
            <a:fillRect/>
          </a:stretch>
        </p:blipFill>
        <p:spPr>
          <a:xfrm>
            <a:off x="672383" y="3917540"/>
            <a:ext cx="1109590" cy="1125391"/>
          </a:xfrm>
          <a:prstGeom prst="rect">
            <a:avLst/>
          </a:prstGeom>
        </p:spPr>
      </p:pic>
      <p:cxnSp>
        <p:nvCxnSpPr>
          <p:cNvPr id="29" name="Straight Arrow Connector 28">
            <a:extLst>
              <a:ext uri="{FF2B5EF4-FFF2-40B4-BE49-F238E27FC236}">
                <a16:creationId xmlns:a16="http://schemas.microsoft.com/office/drawing/2014/main" id="{FB324477-19CD-254C-BE49-4BBDD51265AD}"/>
              </a:ext>
            </a:extLst>
          </p:cNvPr>
          <p:cNvCxnSpPr>
            <a:stCxn id="23" idx="3"/>
            <a:endCxn id="21" idx="1"/>
          </p:cNvCxnSpPr>
          <p:nvPr/>
        </p:nvCxnSpPr>
        <p:spPr>
          <a:xfrm flipV="1">
            <a:off x="1787903" y="3033968"/>
            <a:ext cx="1193781" cy="1"/>
          </a:xfrm>
          <a:prstGeom prst="straightConnector1">
            <a:avLst/>
          </a:prstGeom>
          <a:ln w="698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38D8394-AE65-DC46-9F22-331AAE9F394E}"/>
              </a:ext>
            </a:extLst>
          </p:cNvPr>
          <p:cNvCxnSpPr>
            <a:stCxn id="21" idx="3"/>
            <a:endCxn id="17" idx="1"/>
          </p:cNvCxnSpPr>
          <p:nvPr/>
        </p:nvCxnSpPr>
        <p:spPr>
          <a:xfrm flipV="1">
            <a:off x="4107075" y="3018390"/>
            <a:ext cx="1366625" cy="15578"/>
          </a:xfrm>
          <a:prstGeom prst="straightConnector1">
            <a:avLst/>
          </a:prstGeom>
          <a:ln w="698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2BD9A6D-6E1C-0546-B041-EA58E5B4933D}"/>
              </a:ext>
            </a:extLst>
          </p:cNvPr>
          <p:cNvCxnSpPr>
            <a:cxnSpLocks/>
            <a:stCxn id="17" idx="3"/>
            <a:endCxn id="19" idx="1"/>
          </p:cNvCxnSpPr>
          <p:nvPr/>
        </p:nvCxnSpPr>
        <p:spPr>
          <a:xfrm flipV="1">
            <a:off x="6458417" y="3018389"/>
            <a:ext cx="1366625" cy="1"/>
          </a:xfrm>
          <a:prstGeom prst="straightConnector1">
            <a:avLst/>
          </a:prstGeom>
          <a:ln w="698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0CF9B49-E21D-2D4E-905C-83C4C4C51E7E}"/>
              </a:ext>
            </a:extLst>
          </p:cNvPr>
          <p:cNvCxnSpPr>
            <a:cxnSpLocks/>
            <a:endCxn id="15" idx="1"/>
          </p:cNvCxnSpPr>
          <p:nvPr/>
        </p:nvCxnSpPr>
        <p:spPr>
          <a:xfrm>
            <a:off x="8950433" y="3018389"/>
            <a:ext cx="1160205" cy="15580"/>
          </a:xfrm>
          <a:prstGeom prst="straightConnector1">
            <a:avLst/>
          </a:prstGeom>
          <a:ln w="698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0" name="Picture 39" descr="A picture containing window, grate&#10;&#10;Description automatically generated">
            <a:extLst>
              <a:ext uri="{FF2B5EF4-FFF2-40B4-BE49-F238E27FC236}">
                <a16:creationId xmlns:a16="http://schemas.microsoft.com/office/drawing/2014/main" id="{1E42F4EE-BB71-8441-862C-D1F3817E4F38}"/>
              </a:ext>
            </a:extLst>
          </p:cNvPr>
          <p:cNvPicPr>
            <a:picLocks noChangeAspect="1"/>
          </p:cNvPicPr>
          <p:nvPr/>
        </p:nvPicPr>
        <p:blipFill>
          <a:blip r:embed="rId9"/>
          <a:stretch>
            <a:fillRect/>
          </a:stretch>
        </p:blipFill>
        <p:spPr>
          <a:xfrm>
            <a:off x="9829084" y="71402"/>
            <a:ext cx="1069949" cy="1069949"/>
          </a:xfrm>
          <a:prstGeom prst="rect">
            <a:avLst/>
          </a:prstGeom>
        </p:spPr>
      </p:pic>
      <p:sp>
        <p:nvSpPr>
          <p:cNvPr id="41" name="Double Brace 40">
            <a:extLst>
              <a:ext uri="{FF2B5EF4-FFF2-40B4-BE49-F238E27FC236}">
                <a16:creationId xmlns:a16="http://schemas.microsoft.com/office/drawing/2014/main" id="{E3B2AE46-591B-E748-ADC4-62AB0C41958C}"/>
              </a:ext>
            </a:extLst>
          </p:cNvPr>
          <p:cNvSpPr/>
          <p:nvPr/>
        </p:nvSpPr>
        <p:spPr>
          <a:xfrm>
            <a:off x="9462057" y="1746273"/>
            <a:ext cx="1802619" cy="585715"/>
          </a:xfrm>
          <a:prstGeom prst="bracePair">
            <a:avLst/>
          </a:prstGeom>
          <a:ln w="69850"/>
        </p:spPr>
        <p:style>
          <a:lnRef idx="1">
            <a:schemeClr val="dk1"/>
          </a:lnRef>
          <a:fillRef idx="0">
            <a:schemeClr val="dk1"/>
          </a:fillRef>
          <a:effectRef idx="0">
            <a:schemeClr val="dk1"/>
          </a:effectRef>
          <a:fontRef idx="minor">
            <a:schemeClr val="tx1"/>
          </a:fontRef>
        </p:style>
        <p:txBody>
          <a:bodyPr rtlCol="0" anchor="ctr"/>
          <a:lstStyle/>
          <a:p>
            <a:pPr algn="ctr"/>
            <a:r>
              <a:rPr lang="en-US" dirty="0"/>
              <a:t>localhost</a:t>
            </a:r>
          </a:p>
        </p:txBody>
      </p:sp>
      <p:cxnSp>
        <p:nvCxnSpPr>
          <p:cNvPr id="42" name="Straight Arrow Connector 41">
            <a:extLst>
              <a:ext uri="{FF2B5EF4-FFF2-40B4-BE49-F238E27FC236}">
                <a16:creationId xmlns:a16="http://schemas.microsoft.com/office/drawing/2014/main" id="{77DCA631-B1F5-B24D-A8B8-5BA678995A32}"/>
              </a:ext>
            </a:extLst>
          </p:cNvPr>
          <p:cNvCxnSpPr>
            <a:cxnSpLocks/>
          </p:cNvCxnSpPr>
          <p:nvPr/>
        </p:nvCxnSpPr>
        <p:spPr>
          <a:xfrm flipV="1">
            <a:off x="10364058" y="1254060"/>
            <a:ext cx="0" cy="354300"/>
          </a:xfrm>
          <a:prstGeom prst="straightConnector1">
            <a:avLst/>
          </a:prstGeom>
          <a:ln w="698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5" name="Picture 44" descr="Icon&#10;&#10;Description automatically generated">
            <a:extLst>
              <a:ext uri="{FF2B5EF4-FFF2-40B4-BE49-F238E27FC236}">
                <a16:creationId xmlns:a16="http://schemas.microsoft.com/office/drawing/2014/main" id="{06D273B1-134C-984C-84EF-024468912698}"/>
              </a:ext>
            </a:extLst>
          </p:cNvPr>
          <p:cNvPicPr>
            <a:picLocks noChangeAspect="1"/>
          </p:cNvPicPr>
          <p:nvPr/>
        </p:nvPicPr>
        <p:blipFill>
          <a:blip r:embed="rId10"/>
          <a:stretch>
            <a:fillRect/>
          </a:stretch>
        </p:blipFill>
        <p:spPr>
          <a:xfrm>
            <a:off x="5267558" y="4208588"/>
            <a:ext cx="1397000" cy="1447800"/>
          </a:xfrm>
          <a:prstGeom prst="rect">
            <a:avLst/>
          </a:prstGeom>
        </p:spPr>
      </p:pic>
      <p:cxnSp>
        <p:nvCxnSpPr>
          <p:cNvPr id="47" name="Curved Connector 46">
            <a:extLst>
              <a:ext uri="{FF2B5EF4-FFF2-40B4-BE49-F238E27FC236}">
                <a16:creationId xmlns:a16="http://schemas.microsoft.com/office/drawing/2014/main" id="{5353EB59-3F7D-8443-86F9-0183AE911C6D}"/>
              </a:ext>
            </a:extLst>
          </p:cNvPr>
          <p:cNvCxnSpPr>
            <a:cxnSpLocks/>
            <a:stCxn id="40" idx="1"/>
            <a:endCxn id="21" idx="0"/>
          </p:cNvCxnSpPr>
          <p:nvPr/>
        </p:nvCxnSpPr>
        <p:spPr>
          <a:xfrm rot="10800000" flipV="1">
            <a:off x="3544380" y="606376"/>
            <a:ext cx="6284704" cy="1864895"/>
          </a:xfrm>
          <a:prstGeom prst="curvedConnector2">
            <a:avLst/>
          </a:prstGeom>
          <a:ln w="698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64">
            <a:extLst>
              <a:ext uri="{FF2B5EF4-FFF2-40B4-BE49-F238E27FC236}">
                <a16:creationId xmlns:a16="http://schemas.microsoft.com/office/drawing/2014/main" id="{776D7903-D75F-E74E-BA67-B2BD8C2F88C7}"/>
              </a:ext>
            </a:extLst>
          </p:cNvPr>
          <p:cNvCxnSpPr>
            <a:stCxn id="21" idx="2"/>
            <a:endCxn id="45" idx="1"/>
          </p:cNvCxnSpPr>
          <p:nvPr/>
        </p:nvCxnSpPr>
        <p:spPr>
          <a:xfrm rot="16200000" flipH="1">
            <a:off x="3738057" y="3402986"/>
            <a:ext cx="1335825" cy="1723178"/>
          </a:xfrm>
          <a:prstGeom prst="curvedConnector2">
            <a:avLst/>
          </a:prstGeom>
          <a:ln w="69850">
            <a:tailEnd type="triangle"/>
          </a:ln>
        </p:spPr>
        <p:style>
          <a:lnRef idx="1">
            <a:schemeClr val="dk1"/>
          </a:lnRef>
          <a:fillRef idx="0">
            <a:schemeClr val="dk1"/>
          </a:fillRef>
          <a:effectRef idx="0">
            <a:schemeClr val="dk1"/>
          </a:effectRef>
          <a:fontRef idx="minor">
            <a:schemeClr val="tx1"/>
          </a:fontRef>
        </p:style>
      </p:cxnSp>
      <p:cxnSp>
        <p:nvCxnSpPr>
          <p:cNvPr id="66" name="Curved Connector 65">
            <a:extLst>
              <a:ext uri="{FF2B5EF4-FFF2-40B4-BE49-F238E27FC236}">
                <a16:creationId xmlns:a16="http://schemas.microsoft.com/office/drawing/2014/main" id="{4FE7DDD7-A555-9A48-9345-5F1A214AF827}"/>
              </a:ext>
            </a:extLst>
          </p:cNvPr>
          <p:cNvCxnSpPr>
            <a:cxnSpLocks/>
            <a:stCxn id="45" idx="3"/>
            <a:endCxn id="19" idx="2"/>
          </p:cNvCxnSpPr>
          <p:nvPr/>
        </p:nvCxnSpPr>
        <p:spPr>
          <a:xfrm flipV="1">
            <a:off x="6664558" y="3581084"/>
            <a:ext cx="1723180" cy="1351404"/>
          </a:xfrm>
          <a:prstGeom prst="curvedConnector2">
            <a:avLst/>
          </a:prstGeom>
          <a:ln w="69850">
            <a:tailEnd type="triangle"/>
          </a:ln>
        </p:spPr>
        <p:style>
          <a:lnRef idx="1">
            <a:schemeClr val="dk1"/>
          </a:lnRef>
          <a:fillRef idx="0">
            <a:schemeClr val="dk1"/>
          </a:fillRef>
          <a:effectRef idx="0">
            <a:schemeClr val="dk1"/>
          </a:effectRef>
          <a:fontRef idx="minor">
            <a:schemeClr val="tx1"/>
          </a:fontRef>
        </p:style>
      </p:cxnSp>
      <p:sp>
        <p:nvSpPr>
          <p:cNvPr id="69" name="Double Brace 68">
            <a:extLst>
              <a:ext uri="{FF2B5EF4-FFF2-40B4-BE49-F238E27FC236}">
                <a16:creationId xmlns:a16="http://schemas.microsoft.com/office/drawing/2014/main" id="{AE3CCE5A-D9FF-F840-803D-1A3B952CDF06}"/>
              </a:ext>
            </a:extLst>
          </p:cNvPr>
          <p:cNvSpPr/>
          <p:nvPr/>
        </p:nvSpPr>
        <p:spPr>
          <a:xfrm>
            <a:off x="4685854" y="1608360"/>
            <a:ext cx="2455875" cy="585715"/>
          </a:xfrm>
          <a:prstGeom prst="bracePair">
            <a:avLst/>
          </a:prstGeom>
          <a:ln w="69850"/>
        </p:spPr>
        <p:style>
          <a:lnRef idx="1">
            <a:schemeClr val="dk1"/>
          </a:lnRef>
          <a:fillRef idx="0">
            <a:schemeClr val="dk1"/>
          </a:fillRef>
          <a:effectRef idx="0">
            <a:schemeClr val="dk1"/>
          </a:effectRef>
          <a:fontRef idx="minor">
            <a:schemeClr val="tx1"/>
          </a:fontRef>
        </p:style>
        <p:txBody>
          <a:bodyPr rtlCol="0" anchor="ctr"/>
          <a:lstStyle/>
          <a:p>
            <a:pPr algn="ctr"/>
            <a:r>
              <a:rPr lang="en-US" dirty="0"/>
              <a:t>Python data structure conversion to Neo4j property graph</a:t>
            </a:r>
          </a:p>
        </p:txBody>
      </p:sp>
      <p:sp>
        <p:nvSpPr>
          <p:cNvPr id="70" name="Double Brace 69">
            <a:extLst>
              <a:ext uri="{FF2B5EF4-FFF2-40B4-BE49-F238E27FC236}">
                <a16:creationId xmlns:a16="http://schemas.microsoft.com/office/drawing/2014/main" id="{864C0997-F4C3-4248-AD3C-7970D70E52B1}"/>
              </a:ext>
            </a:extLst>
          </p:cNvPr>
          <p:cNvSpPr/>
          <p:nvPr/>
        </p:nvSpPr>
        <p:spPr>
          <a:xfrm>
            <a:off x="1905412" y="4208588"/>
            <a:ext cx="1545222" cy="585715"/>
          </a:xfrm>
          <a:prstGeom prst="bracePair">
            <a:avLst/>
          </a:prstGeom>
          <a:ln w="69850"/>
        </p:spPr>
        <p:style>
          <a:lnRef idx="1">
            <a:schemeClr val="dk1"/>
          </a:lnRef>
          <a:fillRef idx="0">
            <a:schemeClr val="dk1"/>
          </a:fillRef>
          <a:effectRef idx="0">
            <a:schemeClr val="dk1"/>
          </a:effectRef>
          <a:fontRef idx="minor">
            <a:schemeClr val="tx1"/>
          </a:fontRef>
        </p:style>
        <p:txBody>
          <a:bodyPr rtlCol="0" anchor="ctr"/>
          <a:lstStyle/>
          <a:p>
            <a:pPr algn="ctr"/>
            <a:r>
              <a:rPr lang="en-US" dirty="0"/>
              <a:t>Initial data upload</a:t>
            </a:r>
          </a:p>
        </p:txBody>
      </p:sp>
      <p:sp>
        <p:nvSpPr>
          <p:cNvPr id="71" name="Double Brace 70">
            <a:extLst>
              <a:ext uri="{FF2B5EF4-FFF2-40B4-BE49-F238E27FC236}">
                <a16:creationId xmlns:a16="http://schemas.microsoft.com/office/drawing/2014/main" id="{95B4EE61-AC11-BD46-99F8-B83A7EDADFD2}"/>
              </a:ext>
            </a:extLst>
          </p:cNvPr>
          <p:cNvSpPr/>
          <p:nvPr/>
        </p:nvSpPr>
        <p:spPr>
          <a:xfrm>
            <a:off x="1590305" y="1663993"/>
            <a:ext cx="1545222" cy="585715"/>
          </a:xfrm>
          <a:prstGeom prst="bracePair">
            <a:avLst/>
          </a:prstGeom>
          <a:ln w="69850"/>
        </p:spPr>
        <p:style>
          <a:lnRef idx="1">
            <a:schemeClr val="dk1"/>
          </a:lnRef>
          <a:fillRef idx="0">
            <a:schemeClr val="dk1"/>
          </a:fillRef>
          <a:effectRef idx="0">
            <a:schemeClr val="dk1"/>
          </a:effectRef>
          <a:fontRef idx="minor">
            <a:schemeClr val="tx1"/>
          </a:fontRef>
        </p:style>
        <p:txBody>
          <a:bodyPr rtlCol="0" anchor="ctr"/>
          <a:lstStyle/>
          <a:p>
            <a:pPr algn="ctr"/>
            <a:r>
              <a:rPr lang="en-US" dirty="0"/>
              <a:t>Cast data as python data structures</a:t>
            </a:r>
          </a:p>
        </p:txBody>
      </p:sp>
      <p:sp>
        <p:nvSpPr>
          <p:cNvPr id="72" name="Double Brace 71">
            <a:extLst>
              <a:ext uri="{FF2B5EF4-FFF2-40B4-BE49-F238E27FC236}">
                <a16:creationId xmlns:a16="http://schemas.microsoft.com/office/drawing/2014/main" id="{DA975532-6411-854E-8F6D-54570C989751}"/>
              </a:ext>
            </a:extLst>
          </p:cNvPr>
          <p:cNvSpPr/>
          <p:nvPr/>
        </p:nvSpPr>
        <p:spPr>
          <a:xfrm>
            <a:off x="4790387" y="5829828"/>
            <a:ext cx="2513234" cy="585715"/>
          </a:xfrm>
          <a:prstGeom prst="bracePair">
            <a:avLst/>
          </a:prstGeom>
          <a:ln w="69850"/>
        </p:spPr>
        <p:style>
          <a:lnRef idx="1">
            <a:schemeClr val="dk1"/>
          </a:lnRef>
          <a:fillRef idx="0">
            <a:schemeClr val="dk1"/>
          </a:fillRef>
          <a:effectRef idx="0">
            <a:schemeClr val="dk1"/>
          </a:effectRef>
          <a:fontRef idx="minor">
            <a:schemeClr val="tx1"/>
          </a:fontRef>
        </p:style>
        <p:txBody>
          <a:bodyPr rtlCol="0" anchor="ctr"/>
          <a:lstStyle/>
          <a:p>
            <a:pPr algn="ctr"/>
            <a:r>
              <a:rPr lang="en-US" dirty="0"/>
              <a:t>Code written in </a:t>
            </a:r>
            <a:r>
              <a:rPr lang="en-US" dirty="0" err="1"/>
              <a:t>queries.py</a:t>
            </a:r>
            <a:r>
              <a:rPr lang="en-US" dirty="0"/>
              <a:t> to query Neo4j DB</a:t>
            </a:r>
          </a:p>
        </p:txBody>
      </p:sp>
    </p:spTree>
    <p:extLst>
      <p:ext uri="{BB962C8B-B14F-4D97-AF65-F5344CB8AC3E}">
        <p14:creationId xmlns:p14="http://schemas.microsoft.com/office/powerpoint/2010/main" val="700434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C5FB-FF41-FB45-B43F-A475DF6FEB4E}"/>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6F4000CC-1284-9046-B3F4-B70B01AA0DF9}"/>
              </a:ext>
            </a:extLst>
          </p:cNvPr>
          <p:cNvSpPr>
            <a:spLocks noGrp="1"/>
          </p:cNvSpPr>
          <p:nvPr>
            <p:ph idx="1"/>
          </p:nvPr>
        </p:nvSpPr>
        <p:spPr/>
        <p:txBody>
          <a:bodyPr>
            <a:normAutofit fontScale="92500" lnSpcReduction="10000"/>
          </a:bodyPr>
          <a:lstStyle/>
          <a:p>
            <a:r>
              <a:rPr lang="en-US" dirty="0"/>
              <a:t>Py2Neo</a:t>
            </a:r>
          </a:p>
          <a:p>
            <a:pPr lvl="1"/>
            <a:r>
              <a:rPr lang="en-US" dirty="0"/>
              <a:t>Object-Graph Mapping</a:t>
            </a:r>
          </a:p>
          <a:p>
            <a:pPr lvl="2"/>
            <a:r>
              <a:rPr lang="en-US" dirty="0"/>
              <a:t>Using OGM directly was very slow</a:t>
            </a:r>
          </a:p>
          <a:p>
            <a:pPr lvl="1"/>
            <a:r>
              <a:rPr lang="en-US" dirty="0"/>
              <a:t>Created unique constraints on the Neo4j database, generated python data structure that unwinds based on the constraints in Neo4j (much quicker data upload)</a:t>
            </a:r>
          </a:p>
          <a:p>
            <a:pPr lvl="1"/>
            <a:r>
              <a:rPr lang="en-US" dirty="0"/>
              <a:t>Main way for going from Mongo-&gt;Neo4j</a:t>
            </a:r>
          </a:p>
          <a:p>
            <a:r>
              <a:rPr lang="en-US" dirty="0"/>
              <a:t>Flask</a:t>
            </a:r>
          </a:p>
          <a:p>
            <a:pPr lvl="1"/>
            <a:r>
              <a:rPr lang="en-US" dirty="0"/>
              <a:t>Python Front-end</a:t>
            </a:r>
          </a:p>
          <a:p>
            <a:r>
              <a:rPr lang="en-US" dirty="0" err="1"/>
              <a:t>MongoEngine</a:t>
            </a:r>
            <a:endParaRPr lang="en-US" dirty="0"/>
          </a:p>
          <a:p>
            <a:pPr lvl="1"/>
            <a:endParaRPr lang="en-US" dirty="0"/>
          </a:p>
        </p:txBody>
      </p:sp>
    </p:spTree>
    <p:extLst>
      <p:ext uri="{BB962C8B-B14F-4D97-AF65-F5344CB8AC3E}">
        <p14:creationId xmlns:p14="http://schemas.microsoft.com/office/powerpoint/2010/main" val="2999973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EBFFC-EEE9-9F4D-94C1-2C65980313C8}"/>
              </a:ext>
            </a:extLst>
          </p:cNvPr>
          <p:cNvSpPr>
            <a:spLocks noGrp="1"/>
          </p:cNvSpPr>
          <p:nvPr>
            <p:ph type="title"/>
          </p:nvPr>
        </p:nvSpPr>
        <p:spPr/>
        <p:txBody>
          <a:bodyPr/>
          <a:lstStyle/>
          <a:p>
            <a:r>
              <a:rPr lang="en-US" dirty="0"/>
              <a:t>Features Designed/Implemented</a:t>
            </a:r>
          </a:p>
        </p:txBody>
      </p:sp>
      <p:sp>
        <p:nvSpPr>
          <p:cNvPr id="3" name="Content Placeholder 2">
            <a:extLst>
              <a:ext uri="{FF2B5EF4-FFF2-40B4-BE49-F238E27FC236}">
                <a16:creationId xmlns:a16="http://schemas.microsoft.com/office/drawing/2014/main" id="{5B9A3EAA-1499-A04B-AFBF-57A5E762F32C}"/>
              </a:ext>
            </a:extLst>
          </p:cNvPr>
          <p:cNvSpPr>
            <a:spLocks noGrp="1"/>
          </p:cNvSpPr>
          <p:nvPr>
            <p:ph idx="1"/>
          </p:nvPr>
        </p:nvSpPr>
        <p:spPr/>
        <p:txBody>
          <a:bodyPr/>
          <a:lstStyle/>
          <a:p>
            <a:r>
              <a:rPr lang="en-US" dirty="0"/>
              <a:t>Dropdown menu on Home page for query selection</a:t>
            </a:r>
          </a:p>
          <a:p>
            <a:r>
              <a:rPr lang="en-US" dirty="0"/>
              <a:t>Each query page contains dropdown menus for user input parameters for each specific query</a:t>
            </a:r>
          </a:p>
          <a:p>
            <a:r>
              <a:rPr lang="en-US" dirty="0"/>
              <a:t>Results displayed from the query</a:t>
            </a:r>
          </a:p>
          <a:p>
            <a:r>
              <a:rPr lang="en-US" dirty="0"/>
              <a:t>Dynamically load county data in a dropdown menu based on state selected</a:t>
            </a:r>
          </a:p>
          <a:p>
            <a:endParaRPr lang="en-US" dirty="0"/>
          </a:p>
        </p:txBody>
      </p:sp>
    </p:spTree>
    <p:extLst>
      <p:ext uri="{BB962C8B-B14F-4D97-AF65-F5344CB8AC3E}">
        <p14:creationId xmlns:p14="http://schemas.microsoft.com/office/powerpoint/2010/main" val="35811974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{3ECA0FCC-1EA2-3E47-B22F-F13A0A30227E}tf10001073</Template>
  <TotalTime>219</TotalTime>
  <Words>769</Words>
  <Application>Microsoft Macintosh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Droplet</vt:lpstr>
      <vt:lpstr>Covid County Data Tracker</vt:lpstr>
      <vt:lpstr>Project Description</vt:lpstr>
      <vt:lpstr>Architectural Overview</vt:lpstr>
      <vt:lpstr>Data </vt:lpstr>
      <vt:lpstr>Database systems</vt:lpstr>
      <vt:lpstr>DB Schema/structure </vt:lpstr>
      <vt:lpstr>Tools used/WorkFlow</vt:lpstr>
      <vt:lpstr>Tools used</vt:lpstr>
      <vt:lpstr>Features Designed/Implemented</vt:lpstr>
      <vt:lpstr>Queries Performed</vt:lpstr>
      <vt:lpstr>Lessons Learned</vt:lpstr>
      <vt:lpstr>Open Issues/Future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County Data Tracker</dc:title>
  <dc:creator>Miller, Colton J</dc:creator>
  <cp:lastModifiedBy>Miller, Colton J</cp:lastModifiedBy>
  <cp:revision>19</cp:revision>
  <dcterms:created xsi:type="dcterms:W3CDTF">2020-12-16T19:53:28Z</dcterms:created>
  <dcterms:modified xsi:type="dcterms:W3CDTF">2020-12-17T00:37:24Z</dcterms:modified>
</cp:coreProperties>
</file>