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0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19"/>
  </p:normalViewPr>
  <p:slideViewPr>
    <p:cSldViewPr snapToGrid="0" snapToObjects="1">
      <p:cViewPr varScale="1">
        <p:scale>
          <a:sx n="148" d="100"/>
          <a:sy n="148" d="100"/>
        </p:scale>
        <p:origin x="10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CF3C5-E65E-214D-9E13-10B682E05C2C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F5FFC-7E54-F340-AA92-0EA780FD2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78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transformation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2F5FFC-7E54-F340-AA92-0EA780FD2F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82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5CD-7CDA-4B45-9389-63D6419C972B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B301-153F-1E4A-B60C-9EB5717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5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5CD-7CDA-4B45-9389-63D6419C972B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B301-153F-1E4A-B60C-9EB5717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2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5CD-7CDA-4B45-9389-63D6419C972B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B301-153F-1E4A-B60C-9EB5717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25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5CD-7CDA-4B45-9389-63D6419C972B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B301-153F-1E4A-B60C-9EB5717F9A8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7698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5CD-7CDA-4B45-9389-63D6419C972B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B301-153F-1E4A-B60C-9EB5717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60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5CD-7CDA-4B45-9389-63D6419C972B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B301-153F-1E4A-B60C-9EB5717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11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5CD-7CDA-4B45-9389-63D6419C972B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B301-153F-1E4A-B60C-9EB5717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72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5CD-7CDA-4B45-9389-63D6419C972B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B301-153F-1E4A-B60C-9EB5717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10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5CD-7CDA-4B45-9389-63D6419C972B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B301-153F-1E4A-B60C-9EB5717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584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5CD-7CDA-4B45-9389-63D6419C972B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B301-153F-1E4A-B60C-9EB5717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5CD-7CDA-4B45-9389-63D6419C972B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B301-153F-1E4A-B60C-9EB5717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3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5CD-7CDA-4B45-9389-63D6419C972B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B301-153F-1E4A-B60C-9EB5717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1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5CD-7CDA-4B45-9389-63D6419C972B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B301-153F-1E4A-B60C-9EB5717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3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5CD-7CDA-4B45-9389-63D6419C972B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B301-153F-1E4A-B60C-9EB5717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7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5CD-7CDA-4B45-9389-63D6419C972B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B301-153F-1E4A-B60C-9EB5717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8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5CD-7CDA-4B45-9389-63D6419C972B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B301-153F-1E4A-B60C-9EB5717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5CD-7CDA-4B45-9389-63D6419C972B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B301-153F-1E4A-B60C-9EB5717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38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5CD-7CDA-4B45-9389-63D6419C972B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B301-153F-1E4A-B60C-9EB5717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5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5CD-7CDA-4B45-9389-63D6419C972B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B301-153F-1E4A-B60C-9EB5717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9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5A4C5CD-7CDA-4B45-9389-63D6419C972B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829B301-153F-1E4A-B60C-9EB5717F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7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  <p:sldLayoutId id="2147483758" r:id="rId18"/>
    <p:sldLayoutId id="2147483759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ytimes/covid-19-data" TargetMode="Externa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jp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E296-4E06-BE46-84E2-763FACEF2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Covid</a:t>
            </a:r>
            <a:r>
              <a:rPr lang="en-US" dirty="0"/>
              <a:t> County Data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B5D4B-2CCA-BF4E-A86A-07DD0B6B68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 Powers, Harsh Patel, Colton Miller</a:t>
            </a:r>
          </a:p>
        </p:txBody>
      </p:sp>
    </p:spTree>
    <p:extLst>
      <p:ext uri="{BB962C8B-B14F-4D97-AF65-F5344CB8AC3E}">
        <p14:creationId xmlns:p14="http://schemas.microsoft.com/office/powerpoint/2010/main" val="2811395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E6D4-F460-1243-8BAB-FE04082DE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Performed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55EAC-891F-D043-B943-FDFC94F79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cases in a state over a date range</a:t>
            </a:r>
          </a:p>
          <a:p>
            <a:r>
              <a:rPr lang="en-US" dirty="0"/>
              <a:t>Number of cases in a county over a date range</a:t>
            </a:r>
          </a:p>
          <a:p>
            <a:r>
              <a:rPr lang="en-US" dirty="0"/>
              <a:t>Rank states by net cases over a date range</a:t>
            </a:r>
          </a:p>
          <a:p>
            <a:r>
              <a:rPr lang="en-US" dirty="0"/>
              <a:t>Rank states by cases as percentage of population over a date range</a:t>
            </a:r>
          </a:p>
          <a:p>
            <a:r>
              <a:rPr lang="en-US" dirty="0"/>
              <a:t>Rank counties by net cases over a date range</a:t>
            </a:r>
          </a:p>
          <a:p>
            <a:r>
              <a:rPr lang="en-US" dirty="0"/>
              <a:t>Rank counties by cases as percentage of population over a date range</a:t>
            </a:r>
          </a:p>
        </p:txBody>
      </p:sp>
    </p:spTree>
    <p:extLst>
      <p:ext uri="{BB962C8B-B14F-4D97-AF65-F5344CB8AC3E}">
        <p14:creationId xmlns:p14="http://schemas.microsoft.com/office/powerpoint/2010/main" val="3514309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B9A6-A9B1-6D4F-94E2-D1C61DCB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381C6-C449-C64C-BC8C-DAC372E61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Uploading ~800,000 </a:t>
            </a:r>
            <a:r>
              <a:rPr lang="en-US" dirty="0" err="1"/>
              <a:t>Covid</a:t>
            </a:r>
            <a:r>
              <a:rPr lang="en-US" dirty="0"/>
              <a:t> Records from counties, states, and US into Neo4j can be a computationally demanding process if not optimized correctly</a:t>
            </a:r>
          </a:p>
          <a:p>
            <a:r>
              <a:rPr lang="en-US" dirty="0"/>
              <a:t>Importance of indexing and uniqueness constraints</a:t>
            </a:r>
          </a:p>
          <a:p>
            <a:pPr lvl="1"/>
            <a:r>
              <a:rPr lang="en-US" dirty="0"/>
              <a:t>Speed up insertion and query times</a:t>
            </a:r>
          </a:p>
          <a:p>
            <a:r>
              <a:rPr lang="en-US" dirty="0"/>
              <a:t>Stay away from wrappers and object graph mapping when uploading bulk data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89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C31BE-5978-A247-B71B-0448DD3B6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Issues/Future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F66C-C963-6645-A699-6C15BFBC2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Clustering Algorithms to help predict where future cases or spikes may occur</a:t>
            </a:r>
          </a:p>
          <a:p>
            <a:r>
              <a:rPr lang="en-US" dirty="0"/>
              <a:t>Implement a recommendation system based on county attributes to compare Similar geographical regions of similar number of infections and population</a:t>
            </a:r>
          </a:p>
          <a:p>
            <a:r>
              <a:rPr lang="en-US" dirty="0"/>
              <a:t>Highlight trendlines out of the ordinary for specific geographical regions</a:t>
            </a:r>
          </a:p>
        </p:txBody>
      </p:sp>
    </p:spTree>
    <p:extLst>
      <p:ext uri="{BB962C8B-B14F-4D97-AF65-F5344CB8AC3E}">
        <p14:creationId xmlns:p14="http://schemas.microsoft.com/office/powerpoint/2010/main" val="3287585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E869-B909-8348-8E8D-0E71CBB91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1 Results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144AEAE-D2D3-B745-BE88-E067EFFA1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3550" y="1898926"/>
            <a:ext cx="6184900" cy="133350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4FB10B-12C1-A04D-B300-B41CD448B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933700"/>
            <a:ext cx="6096000" cy="9906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82A6130-9633-EA4C-B7EB-6AE63D73DED0}"/>
              </a:ext>
            </a:extLst>
          </p:cNvPr>
          <p:cNvSpPr/>
          <p:nvPr/>
        </p:nvSpPr>
        <p:spPr>
          <a:xfrm>
            <a:off x="3620655" y="2955636"/>
            <a:ext cx="73890" cy="2767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34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E869-B909-8348-8E8D-0E71CBB91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2 Results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92127AE-A6D5-B34D-8F31-952124519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2448862"/>
            <a:ext cx="7620000" cy="1117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6E441A-8452-214A-859C-6E62F3C65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566462"/>
            <a:ext cx="3175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59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E869-B909-8348-8E8D-0E71CBB91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3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8FA5D3-7C1F-324D-955E-5704075E0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2609" y="1888908"/>
            <a:ext cx="7239000" cy="482600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4B48D62-F908-E34B-A318-834AD20D1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909" y="2371508"/>
            <a:ext cx="72517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25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E869-B909-8348-8E8D-0E71CBB91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4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261D22-4C8B-3E49-9AB8-CCAB01258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1939131"/>
            <a:ext cx="7162800" cy="1028700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D3FF056-E6DB-C24C-8930-271378A8F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450" y="2880170"/>
            <a:ext cx="4229677" cy="392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34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E869-B909-8348-8E8D-0E71CBB91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5 Results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E8AE35E-D697-2347-9336-039699CF4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1900" y="1970304"/>
            <a:ext cx="7188200" cy="1206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E36C08-252E-3D41-8E68-F97FE8AA8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100" y="3176804"/>
            <a:ext cx="7239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20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E869-B909-8348-8E8D-0E71CBB91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6 Results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4B924139-415C-8742-90F7-14D417CEB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1900" y="1744794"/>
            <a:ext cx="7188200" cy="939800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CE6FAE1-401E-5442-8459-1379FFDFC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00" y="2684595"/>
            <a:ext cx="5256645" cy="417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9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C9008-F199-4840-BB3B-B70FB1326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87C30-EFEA-694B-B67B-6132D33BB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Goal: To query and curate Covid-19 on the county, state, and country levels in the US</a:t>
            </a:r>
          </a:p>
          <a:p>
            <a:r>
              <a:rPr lang="en-US" dirty="0" err="1"/>
              <a:t>Covid</a:t>
            </a:r>
            <a:r>
              <a:rPr lang="en-US" dirty="0"/>
              <a:t> records updated daily dating back to January 2020 for all three geographical levels</a:t>
            </a:r>
          </a:p>
          <a:p>
            <a:r>
              <a:rPr lang="en-US" dirty="0"/>
              <a:t>Allows for </a:t>
            </a:r>
            <a:r>
              <a:rPr lang="en-US" dirty="0" err="1"/>
              <a:t>covid</a:t>
            </a:r>
            <a:r>
              <a:rPr lang="en-US" dirty="0"/>
              <a:t> data querying based on time of year in specific areas of the country to view trends of infection rates and hotspots for the disease</a:t>
            </a:r>
          </a:p>
        </p:txBody>
      </p:sp>
    </p:spTree>
    <p:extLst>
      <p:ext uri="{BB962C8B-B14F-4D97-AF65-F5344CB8AC3E}">
        <p14:creationId xmlns:p14="http://schemas.microsoft.com/office/powerpoint/2010/main" val="405881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5BEA-2824-9B43-8E3E-67AA1338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dirty="0"/>
              <a:t>Architectural Overview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C5FA1588-F992-F14C-84A2-5A217043ED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/>
        </p:blipFill>
        <p:spPr>
          <a:xfrm>
            <a:off x="5303495" y="2020529"/>
            <a:ext cx="6689978" cy="4829982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90AA135-1482-9949-BCF6-DAD0F7CE2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6251" y="1355238"/>
            <a:ext cx="2644940" cy="65193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Neo4j Data Model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8FBD03-6CE7-5F4A-9899-9CA84EA44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58" y="2244191"/>
            <a:ext cx="3804018" cy="4606320"/>
          </a:xfrm>
          <a:prstGeom prst="rect">
            <a:avLst/>
          </a:prstGeom>
        </p:spPr>
      </p:pic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F47A2342-9109-2940-9A35-247E2EDA99E8}"/>
              </a:ext>
            </a:extLst>
          </p:cNvPr>
          <p:cNvSpPr txBox="1">
            <a:spLocks/>
          </p:cNvSpPr>
          <p:nvPr/>
        </p:nvSpPr>
        <p:spPr>
          <a:xfrm>
            <a:off x="718419" y="1245955"/>
            <a:ext cx="3461519" cy="9982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100" b="1" dirty="0"/>
              <a:t>Mongo Data Model </a:t>
            </a:r>
            <a:r>
              <a:rPr lang="en-US" dirty="0"/>
              <a:t>(Collections are loaded separately, arrows are just helping to visualize how the data is manipulated in future steps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5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C64E2-AB97-0849-BF27-9B3FFEC4A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E2340-938B-D540-A469-D01E647C7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/>
          <a:lstStyle/>
          <a:p>
            <a:r>
              <a:rPr lang="en-US" dirty="0"/>
              <a:t>Covid-19 Data: </a:t>
            </a:r>
          </a:p>
          <a:p>
            <a:pPr lvl="1"/>
            <a:r>
              <a:rPr lang="en-US" dirty="0"/>
              <a:t>Source: NYTimes </a:t>
            </a:r>
            <a:r>
              <a:rPr lang="en-US" dirty="0" err="1"/>
              <a:t>Github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https://github.com/nytimes/covid-19-data</a:t>
            </a:r>
            <a:endParaRPr lang="en-US" dirty="0"/>
          </a:p>
          <a:p>
            <a:pPr lvl="1"/>
            <a:r>
              <a:rPr lang="en-US" dirty="0"/>
              <a:t>Contains us-counties, us-states, and us </a:t>
            </a:r>
            <a:r>
              <a:rPr lang="en-US" dirty="0" err="1"/>
              <a:t>covid</a:t>
            </a:r>
            <a:r>
              <a:rPr lang="en-US" dirty="0"/>
              <a:t> records dating back to January 2020</a:t>
            </a:r>
          </a:p>
          <a:p>
            <a:pPr lvl="1"/>
            <a:r>
              <a:rPr lang="en-US" dirty="0"/>
              <a:t>Records contain date, # of cases, # of deaths, state, </a:t>
            </a:r>
            <a:r>
              <a:rPr lang="en-US" dirty="0" err="1"/>
              <a:t>fips</a:t>
            </a:r>
            <a:r>
              <a:rPr lang="en-US" dirty="0"/>
              <a:t> (county </a:t>
            </a:r>
            <a:r>
              <a:rPr lang="en-US" dirty="0" err="1"/>
              <a:t>zipcode</a:t>
            </a:r>
            <a:r>
              <a:rPr lang="en-US" dirty="0"/>
              <a:t>), county name (us-states and us don’t contain county names or county </a:t>
            </a:r>
            <a:r>
              <a:rPr lang="en-US" dirty="0" err="1"/>
              <a:t>fips</a:t>
            </a:r>
            <a:r>
              <a:rPr lang="en-US" dirty="0"/>
              <a:t>)</a:t>
            </a:r>
          </a:p>
          <a:p>
            <a:r>
              <a:rPr lang="en-US" dirty="0"/>
              <a:t>Zips Data:</a:t>
            </a:r>
          </a:p>
          <a:p>
            <a:pPr lvl="1"/>
            <a:r>
              <a:rPr lang="en-US" dirty="0"/>
              <a:t>Previously used in-class </a:t>
            </a:r>
            <a:r>
              <a:rPr lang="en-US" dirty="0" err="1"/>
              <a:t>zips.json</a:t>
            </a:r>
            <a:r>
              <a:rPr lang="en-US" dirty="0"/>
              <a:t> from </a:t>
            </a:r>
            <a:r>
              <a:rPr lang="en-US" dirty="0" err="1"/>
              <a:t>mongodb</a:t>
            </a:r>
            <a:r>
              <a:rPr lang="en-US" dirty="0"/>
              <a:t> assignment</a:t>
            </a:r>
          </a:p>
          <a:p>
            <a:pPr lvl="1"/>
            <a:r>
              <a:rPr lang="en-US" dirty="0"/>
              <a:t>Contains city </a:t>
            </a:r>
            <a:r>
              <a:rPr lang="en-US" dirty="0" err="1"/>
              <a:t>zipcodes</a:t>
            </a:r>
            <a:r>
              <a:rPr lang="en-US" dirty="0"/>
              <a:t>, geographical locations of </a:t>
            </a:r>
            <a:r>
              <a:rPr lang="en-US" dirty="0" err="1"/>
              <a:t>zipcodes</a:t>
            </a:r>
            <a:r>
              <a:rPr lang="en-US" dirty="0"/>
              <a:t>, population data</a:t>
            </a:r>
          </a:p>
          <a:p>
            <a:r>
              <a:rPr lang="en-US" dirty="0" err="1"/>
              <a:t>ZipsToFips</a:t>
            </a:r>
            <a:r>
              <a:rPr lang="en-US" dirty="0"/>
              <a:t> Data:</a:t>
            </a:r>
          </a:p>
          <a:p>
            <a:pPr lvl="1"/>
            <a:r>
              <a:rPr lang="en-US" dirty="0"/>
              <a:t>Data to map </a:t>
            </a:r>
            <a:r>
              <a:rPr lang="en-US" dirty="0" err="1"/>
              <a:t>zipcodes</a:t>
            </a:r>
            <a:r>
              <a:rPr lang="en-US" dirty="0"/>
              <a:t> to corresponding counties using county </a:t>
            </a:r>
            <a:r>
              <a:rPr lang="en-US" dirty="0" err="1"/>
              <a:t>fips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44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73CB-DA8C-494B-8884-7D8E31352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B7B6E-C7F4-024C-A244-20FAFB6CE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MongoDB: quick and efficient initial location for uploading our data</a:t>
            </a:r>
          </a:p>
          <a:p>
            <a:pPr lvl="1"/>
            <a:r>
              <a:rPr lang="en-US" dirty="0"/>
              <a:t>Quicker to upload directly to mongo than Neo4j</a:t>
            </a:r>
          </a:p>
          <a:p>
            <a:pPr lvl="1"/>
            <a:r>
              <a:rPr lang="en-US" dirty="0"/>
              <a:t>Easy to load data from MongoDB into Neo4j with Python (Py2Neo)</a:t>
            </a:r>
          </a:p>
          <a:p>
            <a:pPr lvl="1"/>
            <a:r>
              <a:rPr lang="en-US" dirty="0"/>
              <a:t>Collections are separated (each csv is own table during initial upload)</a:t>
            </a:r>
          </a:p>
          <a:p>
            <a:pPr lvl="1"/>
            <a:r>
              <a:rPr lang="en-US" dirty="0"/>
              <a:t>Data transformation to Neo4j using py2neo</a:t>
            </a:r>
          </a:p>
          <a:p>
            <a:r>
              <a:rPr lang="en-US" dirty="0"/>
              <a:t>Neo4j: Best way of mapping county data to state data to US data</a:t>
            </a:r>
          </a:p>
          <a:p>
            <a:pPr lvl="1"/>
            <a:r>
              <a:rPr lang="en-US" dirty="0"/>
              <a:t>Creates relationships for each record within each </a:t>
            </a:r>
            <a:r>
              <a:rPr lang="en-US" dirty="0" err="1"/>
              <a:t>zipcode</a:t>
            </a:r>
            <a:endParaRPr lang="en-US" dirty="0"/>
          </a:p>
          <a:p>
            <a:pPr lvl="1"/>
            <a:r>
              <a:rPr lang="en-US" dirty="0"/>
              <a:t>Each </a:t>
            </a:r>
            <a:r>
              <a:rPr lang="en-US" dirty="0" err="1"/>
              <a:t>zipcode</a:t>
            </a:r>
            <a:r>
              <a:rPr lang="en-US" dirty="0"/>
              <a:t> is then given a relationship to its corresponding county (:LOCATED_IN)</a:t>
            </a:r>
          </a:p>
          <a:p>
            <a:pPr lvl="1"/>
            <a:r>
              <a:rPr lang="en-US" dirty="0"/>
              <a:t>Each county is then given a relationship to its corresponding state (:LOCATED_IN)</a:t>
            </a:r>
          </a:p>
          <a:p>
            <a:pPr lvl="1"/>
            <a:r>
              <a:rPr lang="en-US" dirty="0"/>
              <a:t>Each state maps to the US node (:LOCATED_IN)</a:t>
            </a:r>
          </a:p>
          <a:p>
            <a:pPr lvl="1"/>
            <a:r>
              <a:rPr lang="en-US" dirty="0"/>
              <a:t>Each </a:t>
            </a:r>
            <a:r>
              <a:rPr lang="en-US" dirty="0" err="1"/>
              <a:t>covid</a:t>
            </a:r>
            <a:r>
              <a:rPr lang="en-US" dirty="0"/>
              <a:t> record is related to its corresponding level of data (:RECORDED_IN) based on the .csv it was read from (</a:t>
            </a:r>
            <a:r>
              <a:rPr lang="en-US" dirty="0" err="1"/>
              <a:t>i.e</a:t>
            </a:r>
            <a:r>
              <a:rPr lang="en-US" dirty="0"/>
              <a:t> county level </a:t>
            </a:r>
            <a:r>
              <a:rPr lang="en-US" dirty="0" err="1"/>
              <a:t>covid</a:t>
            </a:r>
            <a:r>
              <a:rPr lang="en-US" dirty="0"/>
              <a:t> records are given the :RECORDED_IN relationship to its corresponding county node)</a:t>
            </a:r>
          </a:p>
        </p:txBody>
      </p:sp>
    </p:spTree>
    <p:extLst>
      <p:ext uri="{BB962C8B-B14F-4D97-AF65-F5344CB8AC3E}">
        <p14:creationId xmlns:p14="http://schemas.microsoft.com/office/powerpoint/2010/main" val="567192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F00E-903F-4F44-B18D-B3F96BB8A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Schema/structure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F51F4-0958-1D46-9049-3646EF1AB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Mapping from </a:t>
            </a:r>
            <a:r>
              <a:rPr lang="en-US" dirty="0" err="1"/>
              <a:t>zips.json</a:t>
            </a:r>
            <a:r>
              <a:rPr lang="en-US" dirty="0"/>
              <a:t> to county </a:t>
            </a:r>
            <a:r>
              <a:rPr lang="en-US" dirty="0" err="1"/>
              <a:t>fips</a:t>
            </a:r>
            <a:r>
              <a:rPr lang="en-US" dirty="0"/>
              <a:t> codes using Zips2Fips.csv, starts creation of Neo4j data model</a:t>
            </a:r>
          </a:p>
          <a:p>
            <a:r>
              <a:rPr lang="en-US" dirty="0"/>
              <a:t>Converting data from MongoDB into Neo4j</a:t>
            </a:r>
          </a:p>
          <a:p>
            <a:pPr lvl="1"/>
            <a:r>
              <a:rPr lang="en-US" dirty="0"/>
              <a:t>Removes county duplicates, state duplicates, creates relationships between states &lt;- counties &lt;- zips, whereas in Mongo, this data stored contains duplicate county/state </a:t>
            </a:r>
            <a:r>
              <a:rPr lang="en-US" dirty="0" err="1"/>
              <a:t>covid</a:t>
            </a:r>
            <a:r>
              <a:rPr lang="en-US" dirty="0"/>
              <a:t> records</a:t>
            </a:r>
          </a:p>
          <a:p>
            <a:r>
              <a:rPr lang="en-US" dirty="0"/>
              <a:t>Loading data into Neo4j – VERY SLOW using Object Graph Mapping with Py2Neo</a:t>
            </a:r>
          </a:p>
          <a:p>
            <a:pPr lvl="1"/>
            <a:r>
              <a:rPr lang="en-US" dirty="0"/>
              <a:t>Created Neo4j constraints on each level of geographic node in order to allow for quicker node-querying and data uploading</a:t>
            </a:r>
          </a:p>
          <a:p>
            <a:r>
              <a:rPr lang="en-US" dirty="0"/>
              <a:t>B-Tree index on the </a:t>
            </a:r>
            <a:r>
              <a:rPr lang="en-US" dirty="0" err="1"/>
              <a:t>county_fips</a:t>
            </a:r>
            <a:r>
              <a:rPr lang="en-US" dirty="0"/>
              <a:t> attribute of each </a:t>
            </a:r>
            <a:r>
              <a:rPr lang="en-US" dirty="0" err="1"/>
              <a:t>zipcode</a:t>
            </a:r>
            <a:r>
              <a:rPr lang="en-US" dirty="0"/>
              <a:t> node</a:t>
            </a:r>
          </a:p>
        </p:txBody>
      </p:sp>
    </p:spTree>
    <p:extLst>
      <p:ext uri="{BB962C8B-B14F-4D97-AF65-F5344CB8AC3E}">
        <p14:creationId xmlns:p14="http://schemas.microsoft.com/office/powerpoint/2010/main" val="4196114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7B4C0-DAA3-0844-A5B7-C850FB64B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9" y="111455"/>
            <a:ext cx="3776212" cy="989842"/>
          </a:xfrm>
        </p:spPr>
        <p:txBody>
          <a:bodyPr>
            <a:normAutofit fontScale="90000"/>
          </a:bodyPr>
          <a:lstStyle/>
          <a:p>
            <a:r>
              <a:rPr lang="en-US" dirty="0"/>
              <a:t>Tools used/</a:t>
            </a:r>
            <a:r>
              <a:rPr lang="en-US" dirty="0" err="1"/>
              <a:t>WorkFlow</a:t>
            </a:r>
            <a:endParaRPr lang="en-US" dirty="0"/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CBDCF8FF-B4B9-5046-B342-B169990BF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638" y="2380840"/>
            <a:ext cx="964621" cy="1306257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838C4A4C-94BF-B142-8FBD-2D6C10B6C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700" y="2375309"/>
            <a:ext cx="984717" cy="1286161"/>
          </a:xfrm>
          <a:prstGeom prst="rect">
            <a:avLst/>
          </a:prstGeom>
        </p:spPr>
      </p:pic>
      <p:pic>
        <p:nvPicPr>
          <p:cNvPr id="19" name="Picture 18" descr="A picture containing icon&#10;&#10;Description automatically generated">
            <a:extLst>
              <a:ext uri="{FF2B5EF4-FFF2-40B4-BE49-F238E27FC236}">
                <a16:creationId xmlns:a16="http://schemas.microsoft.com/office/drawing/2014/main" id="{BBB20492-D175-6246-A462-AB2AC507D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042" y="2455693"/>
            <a:ext cx="1125391" cy="1125391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827BFBE2-1B37-0B41-BCFA-302AE02C8C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1684" y="2471272"/>
            <a:ext cx="1125391" cy="1125391"/>
          </a:xfrm>
          <a:prstGeom prst="rect">
            <a:avLst/>
          </a:prstGeom>
        </p:spPr>
      </p:pic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77580462-CA4A-BA4D-BAEC-9304C5FBBE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966" y="2380840"/>
            <a:ext cx="1111937" cy="1306257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47016658-C802-724B-ADE0-0D3849A6C7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382" y="5339939"/>
            <a:ext cx="1109589" cy="1125391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09FCB748-AE36-F04E-94C5-738D52B38F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383" y="3917540"/>
            <a:ext cx="1109590" cy="1125391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324477-19CD-254C-BE49-4BBDD51265AD}"/>
              </a:ext>
            </a:extLst>
          </p:cNvPr>
          <p:cNvCxnSpPr>
            <a:stCxn id="23" idx="3"/>
            <a:endCxn id="21" idx="1"/>
          </p:cNvCxnSpPr>
          <p:nvPr/>
        </p:nvCxnSpPr>
        <p:spPr>
          <a:xfrm flipV="1">
            <a:off x="1787903" y="3033968"/>
            <a:ext cx="1193781" cy="1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38D8394-AE65-DC46-9F22-331AAE9F394E}"/>
              </a:ext>
            </a:extLst>
          </p:cNvPr>
          <p:cNvCxnSpPr>
            <a:stCxn id="21" idx="3"/>
            <a:endCxn id="17" idx="1"/>
          </p:cNvCxnSpPr>
          <p:nvPr/>
        </p:nvCxnSpPr>
        <p:spPr>
          <a:xfrm flipV="1">
            <a:off x="4107075" y="3018390"/>
            <a:ext cx="1366625" cy="15578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2BD9A6D-6E1C-0546-B041-EA58E5B4933D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V="1">
            <a:off x="6458417" y="3018389"/>
            <a:ext cx="1366625" cy="1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0CF9B49-E21D-2D4E-905C-83C4C4C51E7E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8950433" y="3018389"/>
            <a:ext cx="1160205" cy="1558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A picture containing window, grate&#10;&#10;Description automatically generated">
            <a:extLst>
              <a:ext uri="{FF2B5EF4-FFF2-40B4-BE49-F238E27FC236}">
                <a16:creationId xmlns:a16="http://schemas.microsoft.com/office/drawing/2014/main" id="{1E42F4EE-BB71-8441-862C-D1F3817E4F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29084" y="71402"/>
            <a:ext cx="1069949" cy="1069949"/>
          </a:xfrm>
          <a:prstGeom prst="rect">
            <a:avLst/>
          </a:prstGeom>
        </p:spPr>
      </p:pic>
      <p:sp>
        <p:nvSpPr>
          <p:cNvPr id="41" name="Double Brace 40">
            <a:extLst>
              <a:ext uri="{FF2B5EF4-FFF2-40B4-BE49-F238E27FC236}">
                <a16:creationId xmlns:a16="http://schemas.microsoft.com/office/drawing/2014/main" id="{E3B2AE46-591B-E748-ADC4-62AB0C41958C}"/>
              </a:ext>
            </a:extLst>
          </p:cNvPr>
          <p:cNvSpPr/>
          <p:nvPr/>
        </p:nvSpPr>
        <p:spPr>
          <a:xfrm>
            <a:off x="9462057" y="1746273"/>
            <a:ext cx="1802619" cy="585715"/>
          </a:xfrm>
          <a:prstGeom prst="bracePair">
            <a:avLst/>
          </a:prstGeom>
          <a:ln w="698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localhost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7DCA631-B1F5-B24D-A8B8-5BA678995A32}"/>
              </a:ext>
            </a:extLst>
          </p:cNvPr>
          <p:cNvCxnSpPr>
            <a:cxnSpLocks/>
          </p:cNvCxnSpPr>
          <p:nvPr/>
        </p:nvCxnSpPr>
        <p:spPr>
          <a:xfrm flipV="1">
            <a:off x="10364058" y="1254060"/>
            <a:ext cx="0" cy="35430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06D273B1-134C-984C-84EF-0244689126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67558" y="4208588"/>
            <a:ext cx="1397000" cy="1447800"/>
          </a:xfrm>
          <a:prstGeom prst="rect">
            <a:avLst/>
          </a:prstGeom>
        </p:spPr>
      </p:pic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5353EB59-3F7D-8443-86F9-0183AE911C6D}"/>
              </a:ext>
            </a:extLst>
          </p:cNvPr>
          <p:cNvCxnSpPr>
            <a:cxnSpLocks/>
            <a:stCxn id="40" idx="1"/>
            <a:endCxn id="21" idx="0"/>
          </p:cNvCxnSpPr>
          <p:nvPr/>
        </p:nvCxnSpPr>
        <p:spPr>
          <a:xfrm rot="10800000" flipV="1">
            <a:off x="3544380" y="606376"/>
            <a:ext cx="6284704" cy="1864895"/>
          </a:xfrm>
          <a:prstGeom prst="curvedConnector2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776D7903-D75F-E74E-BA67-B2BD8C2F88C7}"/>
              </a:ext>
            </a:extLst>
          </p:cNvPr>
          <p:cNvCxnSpPr>
            <a:stCxn id="21" idx="2"/>
            <a:endCxn id="45" idx="1"/>
          </p:cNvCxnSpPr>
          <p:nvPr/>
        </p:nvCxnSpPr>
        <p:spPr>
          <a:xfrm rot="16200000" flipH="1">
            <a:off x="3738057" y="3402986"/>
            <a:ext cx="1335825" cy="1723178"/>
          </a:xfrm>
          <a:prstGeom prst="curvedConnector2">
            <a:avLst/>
          </a:prstGeom>
          <a:ln w="698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4FE7DDD7-A555-9A48-9345-5F1A214AF827}"/>
              </a:ext>
            </a:extLst>
          </p:cNvPr>
          <p:cNvCxnSpPr>
            <a:cxnSpLocks/>
            <a:stCxn id="45" idx="3"/>
            <a:endCxn id="19" idx="2"/>
          </p:cNvCxnSpPr>
          <p:nvPr/>
        </p:nvCxnSpPr>
        <p:spPr>
          <a:xfrm flipV="1">
            <a:off x="6664558" y="3581084"/>
            <a:ext cx="1723180" cy="1351404"/>
          </a:xfrm>
          <a:prstGeom prst="curvedConnector2">
            <a:avLst/>
          </a:prstGeom>
          <a:ln w="698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Double Brace 68">
            <a:extLst>
              <a:ext uri="{FF2B5EF4-FFF2-40B4-BE49-F238E27FC236}">
                <a16:creationId xmlns:a16="http://schemas.microsoft.com/office/drawing/2014/main" id="{AE3CCE5A-D9FF-F840-803D-1A3B952CDF06}"/>
              </a:ext>
            </a:extLst>
          </p:cNvPr>
          <p:cNvSpPr/>
          <p:nvPr/>
        </p:nvSpPr>
        <p:spPr>
          <a:xfrm>
            <a:off x="4685854" y="1608360"/>
            <a:ext cx="2455875" cy="585715"/>
          </a:xfrm>
          <a:prstGeom prst="bracePair">
            <a:avLst/>
          </a:prstGeom>
          <a:ln w="698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Python data structure conversion to Neo4j property graph</a:t>
            </a:r>
          </a:p>
        </p:txBody>
      </p:sp>
      <p:sp>
        <p:nvSpPr>
          <p:cNvPr id="70" name="Double Brace 69">
            <a:extLst>
              <a:ext uri="{FF2B5EF4-FFF2-40B4-BE49-F238E27FC236}">
                <a16:creationId xmlns:a16="http://schemas.microsoft.com/office/drawing/2014/main" id="{864C0997-F4C3-4248-AD3C-7970D70E52B1}"/>
              </a:ext>
            </a:extLst>
          </p:cNvPr>
          <p:cNvSpPr/>
          <p:nvPr/>
        </p:nvSpPr>
        <p:spPr>
          <a:xfrm>
            <a:off x="1905412" y="4208588"/>
            <a:ext cx="1545222" cy="585715"/>
          </a:xfrm>
          <a:prstGeom prst="bracePair">
            <a:avLst/>
          </a:prstGeom>
          <a:ln w="698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Initial data upload</a:t>
            </a:r>
          </a:p>
        </p:txBody>
      </p:sp>
      <p:sp>
        <p:nvSpPr>
          <p:cNvPr id="71" name="Double Brace 70">
            <a:extLst>
              <a:ext uri="{FF2B5EF4-FFF2-40B4-BE49-F238E27FC236}">
                <a16:creationId xmlns:a16="http://schemas.microsoft.com/office/drawing/2014/main" id="{95B4EE61-AC11-BD46-99F8-B83A7EDADFD2}"/>
              </a:ext>
            </a:extLst>
          </p:cNvPr>
          <p:cNvSpPr/>
          <p:nvPr/>
        </p:nvSpPr>
        <p:spPr>
          <a:xfrm>
            <a:off x="1590305" y="1663993"/>
            <a:ext cx="1545222" cy="585715"/>
          </a:xfrm>
          <a:prstGeom prst="bracePair">
            <a:avLst/>
          </a:prstGeom>
          <a:ln w="698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Cast data as python data structures</a:t>
            </a:r>
          </a:p>
        </p:txBody>
      </p:sp>
      <p:sp>
        <p:nvSpPr>
          <p:cNvPr id="72" name="Double Brace 71">
            <a:extLst>
              <a:ext uri="{FF2B5EF4-FFF2-40B4-BE49-F238E27FC236}">
                <a16:creationId xmlns:a16="http://schemas.microsoft.com/office/drawing/2014/main" id="{DA975532-6411-854E-8F6D-54570C989751}"/>
              </a:ext>
            </a:extLst>
          </p:cNvPr>
          <p:cNvSpPr/>
          <p:nvPr/>
        </p:nvSpPr>
        <p:spPr>
          <a:xfrm>
            <a:off x="4790387" y="5829828"/>
            <a:ext cx="2513234" cy="585715"/>
          </a:xfrm>
          <a:prstGeom prst="bracePair">
            <a:avLst/>
          </a:prstGeom>
          <a:ln w="698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Code written in </a:t>
            </a:r>
            <a:r>
              <a:rPr lang="en-US" dirty="0" err="1"/>
              <a:t>queries.py</a:t>
            </a:r>
            <a:r>
              <a:rPr lang="en-US" dirty="0"/>
              <a:t> to query Neo4j DB</a:t>
            </a:r>
          </a:p>
        </p:txBody>
      </p:sp>
    </p:spTree>
    <p:extLst>
      <p:ext uri="{BB962C8B-B14F-4D97-AF65-F5344CB8AC3E}">
        <p14:creationId xmlns:p14="http://schemas.microsoft.com/office/powerpoint/2010/main" val="700434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8C5FB-FF41-FB45-B43F-A475DF6FE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000CC-1284-9046-B3F4-B70B01AA0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Py2Neo</a:t>
            </a:r>
          </a:p>
          <a:p>
            <a:pPr lvl="1"/>
            <a:r>
              <a:rPr lang="en-US" dirty="0"/>
              <a:t>Object-Graph Mapping</a:t>
            </a:r>
          </a:p>
          <a:p>
            <a:pPr lvl="2"/>
            <a:r>
              <a:rPr lang="en-US" dirty="0"/>
              <a:t>Using OGM directly was very slow</a:t>
            </a:r>
          </a:p>
          <a:p>
            <a:pPr lvl="1"/>
            <a:r>
              <a:rPr lang="en-US" dirty="0"/>
              <a:t>Created unique constraints on the Neo4j database, generated python data structure that unwinds based on the constraints in Neo4j (much quicker data upload)</a:t>
            </a:r>
          </a:p>
          <a:p>
            <a:r>
              <a:rPr lang="en-US" dirty="0"/>
              <a:t>Flask</a:t>
            </a:r>
          </a:p>
          <a:p>
            <a:pPr lvl="1"/>
            <a:r>
              <a:rPr lang="en-US" dirty="0"/>
              <a:t>Python Front-end</a:t>
            </a:r>
          </a:p>
          <a:p>
            <a:r>
              <a:rPr lang="en-US" dirty="0" err="1"/>
              <a:t>MongoEngine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973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EBFFC-EEE9-9F4D-94C1-2C659803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Designed/Implemented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A3EAA-1499-A04B-AFBF-57A5E762F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Dropdown menu on Home page for query selection</a:t>
            </a:r>
          </a:p>
          <a:p>
            <a:r>
              <a:rPr lang="en-US" dirty="0"/>
              <a:t>Each query page contains dropdown menus for user input parameters </a:t>
            </a:r>
          </a:p>
          <a:p>
            <a:r>
              <a:rPr lang="en-US" dirty="0"/>
              <a:t>Dynamically load county data in a dropdown menu based on state selected</a:t>
            </a:r>
          </a:p>
          <a:p>
            <a:r>
              <a:rPr lang="en-US" dirty="0"/>
              <a:t>Results displayed from the query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1974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{3ECA0FCC-1EA2-3E47-B22F-F13A0A30227E}tf10001073</Template>
  <TotalTime>312</TotalTime>
  <Words>769</Words>
  <Application>Microsoft Macintosh PowerPoint</Application>
  <PresentationFormat>Widescreen</PresentationFormat>
  <Paragraphs>81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Tw Cen MT</vt:lpstr>
      <vt:lpstr>Droplet</vt:lpstr>
      <vt:lpstr>Covid County Data Tracker</vt:lpstr>
      <vt:lpstr>Project Description</vt:lpstr>
      <vt:lpstr>Architectural Overview</vt:lpstr>
      <vt:lpstr>Data </vt:lpstr>
      <vt:lpstr>Database systems</vt:lpstr>
      <vt:lpstr>DB Schema/structure </vt:lpstr>
      <vt:lpstr>Tools used/WorkFlow</vt:lpstr>
      <vt:lpstr>Tools used</vt:lpstr>
      <vt:lpstr>Features Designed/Implemented</vt:lpstr>
      <vt:lpstr>Queries Performed</vt:lpstr>
      <vt:lpstr>Lessons Learned</vt:lpstr>
      <vt:lpstr>Open Issues/Future Work</vt:lpstr>
      <vt:lpstr>Query 1 Results</vt:lpstr>
      <vt:lpstr>Query 2 Results</vt:lpstr>
      <vt:lpstr>Query 3 Results</vt:lpstr>
      <vt:lpstr>Query 4 Results</vt:lpstr>
      <vt:lpstr>Query 5 Results</vt:lpstr>
      <vt:lpstr>Query 6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County Data Tracker</dc:title>
  <dc:creator>Miller, Colton J</dc:creator>
  <cp:lastModifiedBy>Miller, Colton J</cp:lastModifiedBy>
  <cp:revision>24</cp:revision>
  <dcterms:created xsi:type="dcterms:W3CDTF">2020-12-16T19:53:28Z</dcterms:created>
  <dcterms:modified xsi:type="dcterms:W3CDTF">2020-12-17T02:09:57Z</dcterms:modified>
</cp:coreProperties>
</file>