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52" r:id="rId1"/>
  </p:sldMasterIdLst>
  <p:sldIdLst>
    <p:sldId id="256" r:id="rId2"/>
    <p:sldId id="258" r:id="rId3"/>
    <p:sldId id="271" r:id="rId4"/>
    <p:sldId id="270" r:id="rId5"/>
    <p:sldId id="260" r:id="rId6"/>
    <p:sldId id="274" r:id="rId7"/>
    <p:sldId id="265" r:id="rId8"/>
    <p:sldId id="266" r:id="rId9"/>
    <p:sldId id="267" r:id="rId10"/>
    <p:sldId id="268" r:id="rId11"/>
    <p:sldId id="272" r:id="rId12"/>
    <p:sldId id="273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3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59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6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09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1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4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4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5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8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5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4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4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351" y="1500920"/>
            <a:ext cx="8889168" cy="245227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Rockwell" panose="02060603020205020403" pitchFamily="18" charset="0"/>
              </a:rPr>
              <a:t>Credit Card Fraud Detection</a:t>
            </a:r>
            <a:r>
              <a:rPr lang="en-US" sz="5400" dirty="0" smtClean="0">
                <a:latin typeface="Rockwell" panose="02060603020205020403" pitchFamily="18" charset="0"/>
              </a:rPr>
              <a:t/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3600" dirty="0" smtClean="0">
                <a:latin typeface="Rockwell" panose="02060603020205020403" pitchFamily="18" charset="0"/>
              </a:rPr>
              <a:t>DSC530-Exploratory Data Analysis </a:t>
            </a:r>
            <a:br>
              <a:rPr lang="en-US" sz="3600" dirty="0" smtClean="0">
                <a:latin typeface="Rockwell" panose="02060603020205020403" pitchFamily="18" charset="0"/>
              </a:rPr>
            </a:br>
            <a:r>
              <a:rPr lang="en-US" sz="3600" dirty="0" smtClean="0">
                <a:latin typeface="Rockwell" panose="02060603020205020403" pitchFamily="18" charset="0"/>
              </a:rPr>
              <a:t>Term Final Project</a:t>
            </a:r>
            <a:endParaRPr lang="en-US" sz="36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0731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Abdul Basit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Scatterplot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25" y="2727158"/>
            <a:ext cx="4314825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97" y="2727158"/>
            <a:ext cx="4334730" cy="2895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34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87846" cy="3880772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Covariance and Correlation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05" y="2883518"/>
            <a:ext cx="8385088" cy="17107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69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87846" cy="3880772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 Testing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47" y="2745329"/>
            <a:ext cx="4680981" cy="1904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48" y="4730707"/>
            <a:ext cx="4680980" cy="18419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72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75" y="2636882"/>
            <a:ext cx="6391275" cy="3771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14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20" y="426501"/>
            <a:ext cx="8596668" cy="8735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Key Observations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1" y="1450444"/>
            <a:ext cx="9503729" cy="526612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of 284k transactions 1825 transactions were made which had zero value.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these transactions only 27 were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1798 legal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transactions. 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value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is 122.21 while mean value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transactions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only 88.29.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of the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are below 10 while 50% of valid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is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below 22.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of the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are below 106 while 75%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transactions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below 77.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is 2125.87 while max value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transaction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25691.16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fraudulent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occurs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12 hours and between 23rd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  <a:r>
              <a:rPr lang="en-US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hour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were recorded from 12'o clock midnight then we can observe that during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morning hours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more chance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occurrence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fraud transactions. During rest of the time more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chance that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legal transaction will occur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99% of the legal transactions are of value less than 2000.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of the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fraudulent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are of value less than 1250.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fraudulent transactions manually is unfeasible due to huge amounts of data and its complexity. However, given sufficiently informative features, one could expect it is possible to do using </a:t>
            </a:r>
            <a:r>
              <a:rPr lang="en-US" dirty="0" smtClean="0"/>
              <a:t>Exploratory Data Analysis.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Using this dataset, I will use machine learning to develop a model that attempts to predict whether or not a transaction is fraudulent.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</a:t>
            </a:r>
            <a:r>
              <a:rPr lang="en-US" sz="4400" dirty="0" smtClean="0">
                <a:latin typeface="Rockwell" panose="02060603020205020403" pitchFamily="18" charset="0"/>
              </a:rPr>
              <a:t>Information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168" y="3925750"/>
            <a:ext cx="4296429" cy="2759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677333" y="1424608"/>
            <a:ext cx="948142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dataset contains transactions made by credit cards in September 2013 by European cardholders. This dataset presents transactions that occurred in two days, where I have found 492 frauds out of 284,807 transactions. From the outset it seems the dataset is highly unbalanced, instances of fraud account for 0.172% of all transactions.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campaign can be listed between 1 and 60 days.</a:t>
            </a:r>
          </a:p>
          <a:p>
            <a:r>
              <a:rPr lang="en-US" dirty="0" smtClean="0"/>
              <a:t>The dataset is extremely unbalanced. Even a “null” classifier which always predicts class=0 would obtain over 99% accuracy on this task. This demonstrates that a simple measure of mean accuracy should not be used due to insensitivity to false negatives.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81459" cy="13208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Five</a:t>
            </a:r>
            <a:r>
              <a:rPr lang="en-US" sz="4400" dirty="0" smtClean="0">
                <a:latin typeface="Rockwell" panose="02060603020205020403" pitchFamily="18" charset="0"/>
              </a:rPr>
              <a:t> Variables tha</a:t>
            </a:r>
            <a:r>
              <a:rPr lang="en-US" sz="4400" dirty="0" smtClean="0">
                <a:latin typeface="Rockwell" panose="02060603020205020403" pitchFamily="18" charset="0"/>
              </a:rPr>
              <a:t>t define the dataset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5703"/>
            <a:ext cx="8596668" cy="3880773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'Class' is the response variable and it takes value 1 in case of fraud and 0 otherwise.</a:t>
            </a:r>
          </a:p>
          <a:p>
            <a:r>
              <a:rPr lang="en-US" dirty="0" smtClean="0"/>
              <a:t>Variable </a:t>
            </a:r>
            <a:r>
              <a:rPr lang="en-US" dirty="0"/>
              <a:t>'Time' contains the seconds elapsed between each transaction and the first transaction in the </a:t>
            </a:r>
            <a:r>
              <a:rPr lang="en-US" dirty="0" smtClean="0"/>
              <a:t>dataset</a:t>
            </a:r>
          </a:p>
          <a:p>
            <a:r>
              <a:rPr lang="en-US" dirty="0"/>
              <a:t>Variable 'Amount' is the transaction Amount, this feature can be used for </a:t>
            </a:r>
            <a:r>
              <a:rPr lang="en-US" dirty="0" smtClean="0"/>
              <a:t>example-dependent cost-sensitive learning</a:t>
            </a:r>
          </a:p>
          <a:p>
            <a:r>
              <a:rPr lang="en-US" dirty="0"/>
              <a:t>Variable 'V1' the first principal component obtained with PCA, credit card holder with the first transaction</a:t>
            </a:r>
          </a:p>
          <a:p>
            <a:r>
              <a:rPr lang="en-US" dirty="0"/>
              <a:t>Variable 'V2 to V28' the principal components obtained with PCA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Histograms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67" y="2911141"/>
            <a:ext cx="5164554" cy="2843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54" y="2857507"/>
            <a:ext cx="4899514" cy="28971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2287" cy="13208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Analysis (Descriptive Characteristics)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84" y="1488685"/>
            <a:ext cx="6301426" cy="52155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59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PMF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19" y="2803358"/>
            <a:ext cx="41814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CDF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65" y="2812883"/>
            <a:ext cx="41243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45161" cy="3880772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 Distribution Plot</a:t>
            </a:r>
          </a:p>
        </p:txBody>
      </p:sp>
      <p:sp>
        <p:nvSpPr>
          <p:cNvPr id="6" name="AutoShape 2" descr="data:image/png;base64,iVBORw0KGgoAAAANSUhEUgAAAYUAAAEFCAYAAAAMk/uQAAAABHNCSVQICAgIfAhkiAAAAAlwSFlzAAALEgAACxIB0t1+/AAAADl0RVh0U29mdHdhcmUAbWF0cGxvdGxpYiB2ZXJzaW9uIDIuMi4yLCBodHRwOi8vbWF0cGxvdGxpYi5vcmcvhp/UCwAAGHZJREFUeJzt3X+8XHV95/HXTS4QoxeM9fprK4tK/diHVRDQRORHdlEjsjYt1i21aoUHVXfjViqPBVdQxLpV1OAioCiIWAotlR/aaANpy4+NEYhQ/IFlPwi6tbuie+URyG0jYJK7f5xzvw7X+2PuzP0xc/J6Ph55MHPmc858P0wy7znfM3POwNjYGJIkASxZ7AFIknqHoSBJKgwFSVJhKEiSCkNBklQYCpKkwlBQ34iI34mImxfoufaLiBsX4rnmUkR8ICIuaKPu4og4dCHGpP5iKEiTWwG8bLEHMY9eBQws9iDUewYXewDSdCLig8DvAw8C36uXPR+4EBgCngl8E/hd4PXAf87MV9R1+wO3AQcAZwC/DTxWb+utmfnANE/9eeAJEfFN4FDgcOBjwPJ6G2dm5vUzjP0ZwEXAC4DdwEWZ+cmI+FXg0/W4BoAvZObHIuIA4Ebgb+vnHATeD7y93sYdwO8B+wO3ANcDK+ttvDMzN094/n8DXFDX7wX8ZWb+aUT8d+BZwBUR8RbgfwHnAS+q6/4e+K+ZuXO6/tRM7imoZ0XEWqo3+oOp3pT3qx/6Q6o30lXAgcBzgOOALwIHRsQL67qTgS8ATwdOAV6amYcBm6jeTKdzIvCzzDwYeDJwNfCuzHwx8AfAn0fEc2bYxqeAezPzBcDLgbdFxIHAFcBNmfki4BXAmyLihHqd5wBfrcd5K9Wb9e8BLwSOBFbVdfsDt9Tjew9wVUTsNeH5LwcuzcxDqfZ6XhkR/zEzzwB+BPx+Zt4OfAK4s657CfBU4N0z9KaGMhTUy14JXJuZo/Wn1kvr5acDIxFxGtUn7mcBT8rMx4BLgJMjYinwVuCzwP8FvgX8Q0R8HPhmZn5pFuNYCdxXv4GSmd8FtgCr2xj/Z+t1Hs7M3wAeoAqCC8eXA5cBx9br/BzYUN++H/h6Zm7PzEeo3sifUj+2LTOvrLexEdgFvHj8iSPiicDRwJ/Uezu3UQXJwZOM8z8Ab6/r7qQKkBfN0Jsayukj9brWee/x6Yy/oPq7+1fAV6ne7MbrLgK+QTW9cndm/gAgIo4GDqN6o/5ERFyfmae1OYalwMSThC2hmmqZzs7W9SLiuVRTVxPn8lu39Vhmtj7Xz6fZ9sRt7Jow5gHg8MzcUT//U4FHJtnWUuANmXlPXfdkfrlf7SHcU1Av2wi8ISKeHBFLgDfXy9cAH8zMq+r7K6ne2MjMf6aadvkE1V4EEXEQcDdwT2Z+uH7spTM8905gaUQM1Nt7QUS8rN7eC4GjgJtn2MbfUU1DERH7Uc3VH0j1qX1dy/K3UB1HmI3hiHhNvY3XUYXHd8YfzMzt9fO8u655MtXezdqW/saD6AbgjyNiICL2Af4aeOcsx6OGMBTUszLzb6imjO4Abgcerh96L3BdRHwH+AzVXsGBLat+niok/qbezreo9iruiIg7gJOYec78AWAr8F2qT81vAM6vn/NK4MTMvHeGbbwT+PWI+DbVG/KHM/NOqgPnx9Tb2gpcSzWFNBuPAG+OiG9RHUT/rczcNaHmjcCq+nluB/4iM6+oH7uW6rjIq4E/Ap5IFSrfrv/70VmORw0x4Kmz1ST1HsUFwD9l5jmLPZ75UH9L6e7MfNJij0XN4zEFNUZEDAE/pPpUfmob9ZupvtY6mSMzc3SG9f8d1VTUZG7KzD+eaQxSr3FPQZJUeExBklQYCpKkoq+PKYyMjHY197VixXK2bdsxV8NZNE3pA+ylVzWll6b0Ad31Mjw8NOV5r/boPYXBwaWLPYQ50ZQ+wF56VVN6aUofMH+97NGhIEl6PENBklQYCpKkwlCQJBWGgiSpMBQkSYWhIEkq2vrxWkSsBM7JzNUR8ZfAM+qHDgBuy8wTIuKvgV+hOq/7zzLz2PrSg5dRnXr4bmBdZu6OiLOoLp+4EzglM7dOVTtHfUqS2jDjnkJ9ycNLgGUAmXlCZq6mugj6Q8D4mSAPBI7IzNWZOX5pwXOpLnB+JNVVoNZGxCFUlwlcCZxAfVnCyWq7b0+SNBvt7CncDxxPdRHwVmcD52fmAxHxdKqLm2+or/D0kcz8CnAo1QVQoLqK1quBBDbVlxz8YUQMRsTwFLXXTTewFSuWd/2rvuHhqc6c3F+a0gf0fi+vO/XLbdVtWL+253uZjab00pQ+YH56mTEUMvOa+qIeRUQ8DTiGX+wl7A2sB86jurD4lojYCgy0XG92FNgP2JfqOrVMWD5Z7bS6PYfJ8PAQIyPTnjK/LzSlD2hWL0BjemnK69KUPqC7XqYLk04PNP8OcGXL5f9+DFyUmTsz8/8BdwEBtB4TGKKabtrO4y9sMr58slpJ0gLqNBReSTXF03r/rwAi4knAbwD3AHdFxOq65lhgM9VVsdZExJKI2B9Ykpk/naJWkrSAOg2FAL4/ficzNwLfi4jbgE3Ae+s3+lOBsyPiVqoppqvrC5dvBm4FrgHW1Zv5pdoOxyZJ6lBfX46z2+spNGV+sSl9QH/0ctJHbmyrbsP6tT3fS7v64XVpR1P6gK6PKXg9BUnSzAwFSVJhKEiSCkNBklQYCpKkwlCQJBWGgiSpMBQkSYWhIEkqDAVJUmEoSJIKQ0GSVBgKkqTCUJAkFYaCJKkwFCRJhaEgSSoMBUlSYShIkgpDQZJUGAqSpGKwnaKIWAmck5mrI+IQYAPwvfrhT2fmVRFxFnAcsBM4JTO3RsSBwGXAGHA3sC4zd8+mdq4alSTNbMY9hYg4DbgEWFYvOgQ4NzNX13+uqoPiaGAlcAJwYV17LnBmZh4JDABrZ1M7Fw1KktrXzp7C/cDxwOX1/UOBiIi1VHsLpwBHAJsycwz4YUQMRsRwXXtLvd5G4NVAzqL2um4blCS1b8ZQyMxrIuKAlkVbgUsy886IOAM4C3gIeLClZhTYDxio3/xbl+07i9pprVixnMHBpTOVTWt4eKir9XtFU/oAe+lVTemlKX3A/PTS1jGFCa7LzIfGbwPnA18GWkc3RBUUuydZtn0WtdPatm3HbMf+OMPDQ4yMjHa1jV7QlD6gWb0AjemlKa9LU/qA7nqZLkw6+fbRDRHxsvr2McCdwBZgTUQsiYj9gSWZ+VPgrohYXdceC2yeZa0kaQF1sqfwn4ALIuIx4MfA2zJze0RsBm6lCpp1de2pwMURsTdwD3B1Zu5qt7bTpiRJnRkYGxubuapHjYyMdjX4puxKNqUP6I9eTvrIjW3VbVi/tud7aVc/vC7taEof0PX00cBUj/njNUlSYShIkgpDQZJUGAqSpMJQkCQVhoIkqTAUJEmFoSBJKgwFSVJhKEiSCkNBklQYCpKkwlCQJBWGgiSpMBQkSYWhIEkqDAVJUmEoSJIKQ0GSVBgKkqTCUJAkFYaCJKkYbKcoIlYC52Tm6og4GDgf2AU8CrwlM38SEZ8EXgGM1qutBfYCrgSeAPwIODEzd0TEHwJvB3YCH8rMr0TEUyernatGJUkzm3FPISJOAy4BltWLzgP+S2auBq4FTq+XHwKsyczV9Z+HgfcDV2bmkcBdwNsj4hnAH1EFyBrgwxGxz2S1c9SjJKlN7ewp3A8cD1xe3z8hMx9oWf+RiFgC/Brw2Yh4OvC5zLwUOAL407p2Y337fmBLZj4KPBoR9wEvnqL2E9MNbMWK5QwOLm2jhakNDw91tX6vaEofYC+9qim9NKUPmJ9eZgyFzLwmIg5ouf8AQEQcDrwTOAp4ItWU0rnAUuCmiLgD2Bd4uF51FNhvwrKplo8vm9a2bd3NLg0PDzEyMjpzYY9rSh/QrF6AxvTSlNelKX1Ad71MFyYdHWiOiN8FLgKOy8wRYAdwXmbuyMxR4EbgIGA7MP7sQ8BDE5ZNtXx8mSRpAc06FCLiTVR7CKsz8/v14ucDX4uIpRGxF9VU0D8AW4DX1jXHApuBrcCREbEsIvYDfh24e4paSdICmlUoRMRS4JNUn+SvjYibI+LszLwHuAK4DbgF+LPM/C7wIeCEiNgCvBy4IDN/XG9jM9UexRmZ+chktXPSoSSpbW19JTUz/zewqr77lClqPgp8dMKynwCvmaT2YuDidmolSQvHH69JkgpDQZJUGAqSpMJQkCQVhoIkqTAUJEmFoSBJKgwFSVJhKEiSCkNBklQYCpKkwlCQJBWGgiSpMBQkSYWhIEkqDAVJUmEoSJIKQ0GSVBgKkqTCUJAkFYaCJKkYbKcoIlYC52Tm6og4ELgMGAPuBtZl5u6IOAs4DtgJnJKZW+eidu5alSTNZMY9hYg4DbgEWFYvOhc4MzOPBAaAtRFxCHA0sBI4AbhwLmq7b0+SNBvtTB/dDxzfcv9Q4Jb69kbglcARwKbMHMvMHwKDETE8B7WSpAU04/RRZl4TEQe0LBrIzLH69iiwH7Av8GBLzfjybmuntWLFcgYHl85UNq3h4aGu1u8VTekD7KVXNaWXpvQB89NLW8cUJmid5x8CHgK217cnLu+2dlrbtu2Yzbh/yfDwECMjo11toxc0pQ9oVi9AY3ppyuvSlD6gu16mC5NOvn10V0Ssrm8fC2wGtgBrImJJROwPLMnMn85BrSRpAXWyp3AqcHFE7A3cA1ydmbsiYjNwK1XQrJuL2k6bkiR1ZmBsbGzmqh41MjLa1eCbsivZlD6gP3o56SM3tlW3Yf3anu+lXf3wurSjKX1A19NHA1M95o/XJEmFoSBJKgwFSVJhKEiSCkNBklQYCpKkwlCQJBWGgiSpMBQkSYWhIEkqDAVJUmEoSJIKQ0GSVBgKkqTCUJAkFYaCJKkwFCRJhaEgSSoMBUlSYShIkgpDQZJUGAqSpGKwk5Ui4q3AW+u7y4CDgTcCHwP+uV5+FrAZ+BRwEPAocHJm3hcRq4DzgJ3Apsw8OyKWTFbbyfgkSZ3pKBQy8zLgMoCIuBC4FDgEOC0zrxmvi4jjgWWZ+fI6CNYDa4GLgNcD3we+GhGHAAdMUStJWiAdhcK4iDgMeGFmrouIjcBLIuIUYCtwOnAEcD1AZt4WEYdFxL7APpl5f72NG4BjgGdOrJ3p+VesWM7g4NJuWmB4eKir9XtFU/oAe+lVTemlKX3A/PTSVSgA7wXOrm//LfAl4AdUewLvAPYFHm6p31Uv296ybBR47mS1ETGYmTunevJt23Z0Nfjh4SFGRka72kYvaEof0KxegMb00pTXpSl9QHe9TBcmHR9ojognAy/IzJvqRZdm5vczcwz4MvASqjf/1mdfMsmyIeChyWqnCwRJ0tzr5ttHRwF/BxARA8C3I+JX68eOAe4EtgCvrWtWAd/JzO3AYxHxvHq9NVQHpH+ptouxSZI60M30UVAdKCYzxyLiZODaiPgZ8I/AxVTTRa+KiK8DA8CJ9brvAK4AllJ9++j2iPjGFLWSpAXScShk5scm3N8EbJqk9B2TrHsbsGrCst2T1UqSFo4/XpMkFYaCJKkwFCRJhaEgSSoMBUlSYShIkgpDQZJUGAqSpMJQkCQVhoIkqTAUJEmFoSBJKgwFSVJhKEiSCkNBklQYCpKkwlCQJBWGgiSpMBQkSYWhIEkqDAVJUjHY6YoRcRfwcH33B8BngPOAncCmzDw7IpYAnwIOAh4FTs7M+yJiVbu1nY5PkjR7HYVCRCwDyMzVLcu+Cbwe+D7w1Yg4BDgAWJaZL6+DYD2wFrhoFrWSpAXS6Z7CQcDyiNhUb+MDwD6ZeT9ARNwAHAM8E7geIDNvi4jDImLfdms77kqS1JFOQ2EH8HHgEuDXgI3AQy2PjwLPBfblF1NMALvqZdvbqY2IwczcOdUgVqxYzuDg0g5bqAwPD3W1fq9oSh9gL72qKb00pQ+Yn146DYV7gfsycwy4NyIeBp7S8vgQVUgsr2+PW0IVCEPt1E4XCADbtu3ocPiV4eEhRkZGu9pGL2hKH9CsXoDG9NKU16UpfUB3vUwXJp1+++gkqjl/IuJZVG/o/xoRz4uIAWANsBnYAry2rlsFfCcztwOPtVPb4dgkSR3qdE/hc8BlEfE1YIwqJHYDVwBLqb5RdHtEfAN4VUR8HRgATqzXf8csaiVJC6SjUMjMx4A3TvLQqgl1u6kCYOL6t7VbK0laOP54TZJUGAqSpMJQkCQVhoIkqTAUJEmFoSBJKgwFSVJhKEiSCkNBklQYCpKkwlCQJBUdX45TkjT3TvrIjW3VbVg/PxemdE9BklQYCpKkwlCQJBWGgiSpMBQkSYWhIEkqDAVJUmEoSJIKQ0GSVBgKkqSio9NcRMRewKXAAcA+wIeA/wNsAL5Xl306M6+KiLOA44CdwCmZuTUiDgQuA8aAu4F1mbl7stpOG5MkzV6n5z56E/BgZr45In4FuAv4IHBuZq4fL4qIQ4CjgZXAs4FrgJcC5wJnZubNEXERsDYi/mmKWknSAuk0FL4IXN1yfydwKBARsZZqb+EU4AhgU2aOAT+MiMGIGK5rb6nX3Qi8GsjJajNzZKpBrFixnMHBpR22UBkeHupq/V7RlD7AXnpVU3ppSh8wP710FAqZ+S8AETFEFQ5nUk0jXZKZd0bEGcBZwEPAgy2rjgL7AQP1m3/rsn2nqJ0yFLZt29HJ8Ivh4SFGRka72kYvaEof0KxegMb00pTXpSl9jOu0l+nCpOMDzRHxbOAm4PLMvBK4LjPvrB++DngJsB1offYhqqDYPcmyqWolSQuko1CIiKcDm4DTM/PSevENEfGy+vYxwJ3AFmBNRCyJiP2BJZn5U+CuiFhd1x4LbJ6mVpK0QDo9pvBeYAXwvoh4X73s3cD/iIjHgB8Db8vM7RGxGbiVKoDW1bWnAhdHxN7APcDVmblrilpJ0gLp9JjCu4B3TfLQ4ZPUfgD4wIRl91J902jGWknSwvFynNI8ed2pX26r7tL3/Pt5HknvafeSk3vi/5vF5i+aJUmFoSBJKgwFSVJhKEiSCkNBklQYCpKkwlCQJBX+TkHqE363XwvBPQVJUuGegrSHanfPA2DD+rXzOBL1EvcUJEmFoSBJKpw+Uk+Z65PIzWaKZLEO0M5mjNJ8MxS0IPrhja8fxijNN6ePJEmFewqalN+Jl/ZM7ilIkgr3FPYwTZk3b0of88H/N+qGoSBpRl5adM9hKPSwdj/xLeavTf1UqlaL9fehH/6t9IueCoWIWAJ8CjgIeBQ4OTPvW9xRzT3fSKX2+G9l4fVUKAC/BSzLzJdHxCpgPWC0z6DdXXtpT+e/lZn1WigcAVwPkJm3RcRh8/lk/gWRpMfrtVDYF3i45f6uiBjMzJ2TFQ8PDw1082TOL0rqZ8PDQ3O+zV77ncJ2oLXLJVMFgiRp7vVaKGwBXgtQH1P4zuIOR5L2LL02fXQd8KqI+DowAJy4yOORpD3KwNjY2GKPQZLUI3pt+kiStIgMBUlSYShIkopeO9A875pyKo2IWAmck5mrI+JA4DJgDLgbWJeZuxdzfO2IiL2AS4EDgH2ADwH/SH/2shS4GAhgF9WXJAbow14AIuJpwJ3Aq4Cd9G8fd/GL3z79APgMcB5VT5sy8+zFGttsRcR/A34T2JvqPewW5uF12RP3FMqpNID3UJ1Ko69ExGnAJcCyetG5wJmZeSTVG1G//CrvTcCD9biPBS6gf3t5HUBmvgJ4P1UffdlLHdafAX5WL+rXPpYBZObq+s+JwEXAG6nOnrAyIg5ZzDG2KyJWA4cDrwCOBp7NPL0ue2IoPO5UGsC8nkpjntwPHN9y/1CqTw0AG4FXLviIOvNF4H0t93fSp71k5peAt9V3/y3wE/q0F+DjVG+eP6rv92sfBwHLI2JTRNwYEUcB+2Tm/Zk5BtwAHLO4Q2zbGqrfbV0HbAC+wjy9LntiKEx6Ko3FGkwnMvMa4Octiwbqv+QAo8B+Cz+q2cvMf8nM0YgYAq4GzqRPewHIzJ0R8QXgfKp++q6XiHgrMJKZN7Qs7rs+ajuoAm4N8A7g8/Wycf3Uy1OpPsC+gaqXK6jO+DDnr8ueGApNPJVG6zziEPDQYg1ktiLi2cBNwOWZeSV93AtAZv4B8Hyq4wtPaHmoX3o5ieoHpDcDBwN/Bjyt5fF+6QPgXuDPM3MsM++l+jD4lJbH+6mXB4EbMvOxzEzgER4fAnPWy54YCk08lcZd9ZwjVHPzmxdxLG2LiKcDm4DTM/PSenG/9vLm+kAgVJ9GdwN39FsvmXlUZh6dmauBbwJvATb2Wx+1k6iPGUbEs4DlwL9GxPMiYoBqD6Jfevka8JqIGKh7eSLw9/PxuvTVtMkcaeKpNE4FLo6IvYF7qKYu+sF7gRXA+yJi/NjCu4BP9mEv1wKfj4j/CewFnEI1/n58XSbq179fnwMui4ivUX1D5ySqsL4CWEr17aPbF3F8bcvMr9THRLZSfZhfR/Vtqjl/XTzNhSSp2BOnjyRJUzAUJEmFoSBJKgwFSVJhKEiSCkNBklQYCpKk4v8D2q6mb2WvZDgAAAAASUVORK5CYII="/>
          <p:cNvSpPr>
            <a:spLocks noChangeAspect="1" noChangeArrowheads="1"/>
          </p:cNvSpPr>
          <p:nvPr/>
        </p:nvSpPr>
        <p:spPr bwMode="auto">
          <a:xfrm>
            <a:off x="5943600" y="3276600"/>
            <a:ext cx="2346158" cy="23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0947"/>
            <a:ext cx="4749384" cy="35962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63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482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Rockwell</vt:lpstr>
      <vt:lpstr>Tahoma</vt:lpstr>
      <vt:lpstr>Trebuchet MS</vt:lpstr>
      <vt:lpstr>Wingdings 3</vt:lpstr>
      <vt:lpstr>Facet</vt:lpstr>
      <vt:lpstr>Credit Card Fraud Detection DSC530-Exploratory Data Analysis  Term Final Project</vt:lpstr>
      <vt:lpstr>Statistical question</vt:lpstr>
      <vt:lpstr>Background Information</vt:lpstr>
      <vt:lpstr>Five Variables that define the dataset</vt:lpstr>
      <vt:lpstr>Analysis</vt:lpstr>
      <vt:lpstr>Analysis (Descriptive Characteristics)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Key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2018-11-16T20:53:10Z</dcterms:created>
  <dcterms:modified xsi:type="dcterms:W3CDTF">2019-11-16T03:28:56Z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