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52" r:id="rId1"/>
  </p:sldMasterIdLst>
  <p:sldIdLst>
    <p:sldId id="256" r:id="rId2"/>
    <p:sldId id="258" r:id="rId3"/>
    <p:sldId id="270" r:id="rId4"/>
    <p:sldId id="260" r:id="rId5"/>
    <p:sldId id="276" r:id="rId6"/>
    <p:sldId id="277" r:id="rId7"/>
    <p:sldId id="280" r:id="rId8"/>
    <p:sldId id="281" r:id="rId9"/>
    <p:sldId id="27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64" autoAdjust="0"/>
    <p:restoredTop sz="94660"/>
  </p:normalViewPr>
  <p:slideViewPr>
    <p:cSldViewPr snapToGrid="0">
      <p:cViewPr varScale="1">
        <p:scale>
          <a:sx n="114" d="100"/>
          <a:sy n="114" d="100"/>
        </p:scale>
        <p:origin x="78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553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01721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01599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16064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640987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73810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633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6558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35745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3544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4757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1882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666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3950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7750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65346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1/7/2023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83842034"/>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989351" y="1500920"/>
            <a:ext cx="8889168" cy="2452278"/>
          </a:xfrm>
        </p:spPr>
        <p:txBody>
          <a:bodyPr>
            <a:normAutofit fontScale="90000"/>
          </a:bodyPr>
          <a:lstStyle/>
          <a:p>
            <a:pPr algn="ctr"/>
            <a:r>
              <a:rPr lang="en-US" sz="4800" dirty="0">
                <a:latin typeface="Rockwell" panose="02060603020205020403" pitchFamily="18" charset="0"/>
              </a:rPr>
              <a:t>Chicago Crime Prediction Analysis</a:t>
            </a:r>
            <a:br>
              <a:rPr lang="en-US" sz="5400" dirty="0">
                <a:latin typeface="Rockwell" panose="02060603020205020403" pitchFamily="18" charset="0"/>
              </a:rPr>
            </a:br>
            <a:r>
              <a:rPr lang="en-US" sz="3600" dirty="0">
                <a:latin typeface="Rockwell" panose="02060603020205020403" pitchFamily="18" charset="0"/>
              </a:rPr>
              <a:t>DSC680-Appled Data Science </a:t>
            </a:r>
            <a:br>
              <a:rPr lang="en-US" sz="3600" dirty="0">
                <a:latin typeface="Rockwell" panose="02060603020205020403" pitchFamily="18" charset="0"/>
              </a:rPr>
            </a:br>
            <a:r>
              <a:rPr lang="en-US" sz="3600" dirty="0">
                <a:latin typeface="Rockwell" panose="02060603020205020403" pitchFamily="18" charset="0"/>
              </a:rPr>
              <a:t>Project 1 - Milestone 3 – Final Presentation</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1507067" y="4307310"/>
            <a:ext cx="7766936" cy="1096899"/>
          </a:xfrm>
        </p:spPr>
        <p:txBody>
          <a:bodyPr>
            <a:norm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Abdul Basit</a:t>
            </a:r>
          </a:p>
          <a:p>
            <a:pPr algn="ctr"/>
            <a:r>
              <a:rPr lang="en-US" sz="2400" dirty="0">
                <a:latin typeface="Tahoma" panose="020B0604030504040204" pitchFamily="34" charset="0"/>
                <a:ea typeface="Tahoma" panose="020B0604030504040204" pitchFamily="34" charset="0"/>
                <a:cs typeface="Tahoma" panose="020B0604030504040204" pitchFamily="34" charset="0"/>
              </a:rPr>
              <a:t>abasit@my365.bellevue.edu</a:t>
            </a:r>
          </a:p>
        </p:txBody>
      </p:sp>
    </p:spTree>
    <p:extLst>
      <p:ext uri="{BB962C8B-B14F-4D97-AF65-F5344CB8AC3E}">
        <p14:creationId xmlns:p14="http://schemas.microsoft.com/office/powerpoint/2010/main" val="181935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fontScale="90000"/>
          </a:bodyPr>
          <a:lstStyle/>
          <a:p>
            <a:r>
              <a:rPr lang="en-US" sz="4400" dirty="0">
                <a:latin typeface="Rockwell" panose="02060603020205020403" pitchFamily="18" charset="0"/>
              </a:rPr>
              <a:t>Background</a:t>
            </a:r>
            <a:br>
              <a:rPr lang="en-US" dirty="0"/>
            </a:b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677334" y="1654233"/>
            <a:ext cx="8596668" cy="4387129"/>
          </a:xfrm>
        </p:spPr>
        <p:txBody>
          <a:bodyPr>
            <a:normAutofit/>
          </a:bodyPr>
          <a:lstStyle/>
          <a:p>
            <a:endParaRPr lang="en-US" dirty="0"/>
          </a:p>
          <a:p>
            <a:r>
              <a:rPr lang="en-US" dirty="0"/>
              <a:t>Cities like Chicago have had high crime rates for a long time now. Understanding the trends and basis of which may help us to reduce the same in the future.</a:t>
            </a:r>
          </a:p>
          <a:p>
            <a:r>
              <a:rPr lang="en-US" dirty="0" err="1"/>
              <a:t>Fbprophet</a:t>
            </a:r>
            <a:r>
              <a:rPr lang="en-US" dirty="0"/>
              <a:t> is robust in the sense that it handles missing data, and dramatic changes in the dataset and is efficient in handling outliers. Using the </a:t>
            </a:r>
            <a:r>
              <a:rPr lang="en-US" dirty="0" err="1"/>
              <a:t>fbprophet</a:t>
            </a:r>
            <a:r>
              <a:rPr lang="en-US" dirty="0"/>
              <a:t> library, we can forecast any number of days in the future. </a:t>
            </a:r>
          </a:p>
          <a:p>
            <a:r>
              <a:rPr lang="en-US" dirty="0"/>
              <a:t>The primary purpose of the paper is to develop an accurate and robust </a:t>
            </a:r>
            <a:r>
              <a:rPr lang="en-US" dirty="0" err="1"/>
              <a:t>fbprophet</a:t>
            </a:r>
            <a:r>
              <a:rPr lang="en-US" dirty="0"/>
              <a:t> model to predict the crime rates of Chicago and map out the trends to help better understand which crimes are committed the most and during which time of the year. </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7217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677333" y="609600"/>
            <a:ext cx="8781459" cy="1320800"/>
          </a:xfrm>
        </p:spPr>
        <p:txBody>
          <a:bodyPr>
            <a:normAutofit/>
          </a:bodyPr>
          <a:lstStyle/>
          <a:p>
            <a:r>
              <a:rPr lang="en-US" sz="4400" dirty="0">
                <a:latin typeface="Rockwell" panose="02060603020205020403" pitchFamily="18" charset="0"/>
              </a:rPr>
              <a:t>Dataset</a:t>
            </a:r>
          </a:p>
        </p:txBody>
      </p:sp>
      <p:sp>
        <p:nvSpPr>
          <p:cNvPr id="8" name="Content Placeholder 7"/>
          <p:cNvSpPr>
            <a:spLocks noGrp="1"/>
          </p:cNvSpPr>
          <p:nvPr>
            <p:ph idx="1"/>
          </p:nvPr>
        </p:nvSpPr>
        <p:spPr>
          <a:xfrm>
            <a:off x="677333" y="1321004"/>
            <a:ext cx="8869339" cy="3880773"/>
          </a:xfrm>
        </p:spPr>
        <p:txBody>
          <a:bodyPr/>
          <a:lstStyle/>
          <a:p>
            <a:r>
              <a:rPr lang="en-US" altLang="en-US" dirty="0"/>
              <a:t>The Chicago Crime dataset contains a summary of the reported crimes occurred in the City of Chicago from 2001 onwards. I have used data from 2010 onwards so I can clearly visualize the crime situation for past 12 years.</a:t>
            </a:r>
          </a:p>
          <a:p>
            <a:r>
              <a:rPr lang="en-US" altLang="en-US" dirty="0"/>
              <a:t>Dataset has been obtained from the Chicago Police Department's CLEAR (Citizen Law Enforcement Analysis and Reporting) system.</a:t>
            </a:r>
          </a:p>
          <a:p>
            <a:r>
              <a:rPr lang="en-US" altLang="en-US" dirty="0"/>
              <a:t>Table below shows how the datatypes and details.</a:t>
            </a:r>
          </a:p>
          <a:p>
            <a:endParaRPr lang="en-US" dirty="0"/>
          </a:p>
        </p:txBody>
      </p:sp>
      <p:pic>
        <p:nvPicPr>
          <p:cNvPr id="7" name="Picture 6">
            <a:extLst>
              <a:ext uri="{FF2B5EF4-FFF2-40B4-BE49-F238E27FC236}">
                <a16:creationId xmlns:a16="http://schemas.microsoft.com/office/drawing/2014/main" id="{3F352D35-144B-4294-BD47-22533BEF42DF}"/>
              </a:ext>
            </a:extLst>
          </p:cNvPr>
          <p:cNvPicPr>
            <a:picLocks noChangeAspect="1"/>
          </p:cNvPicPr>
          <p:nvPr/>
        </p:nvPicPr>
        <p:blipFill>
          <a:blip r:embed="rId2"/>
          <a:stretch>
            <a:fillRect/>
          </a:stretch>
        </p:blipFill>
        <p:spPr>
          <a:xfrm>
            <a:off x="3897395" y="4700371"/>
            <a:ext cx="2429214" cy="1524213"/>
          </a:xfrm>
          <a:prstGeom prst="rect">
            <a:avLst/>
          </a:prstGeom>
        </p:spPr>
      </p:pic>
    </p:spTree>
    <p:extLst>
      <p:ext uri="{BB962C8B-B14F-4D97-AF65-F5344CB8AC3E}">
        <p14:creationId xmlns:p14="http://schemas.microsoft.com/office/powerpoint/2010/main" val="746812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b="1" dirty="0"/>
              <a:t>Data Exploration &amp; Transformation </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a:xfrm>
            <a:off x="677334" y="1512194"/>
            <a:ext cx="9015306" cy="3880772"/>
          </a:xfrm>
        </p:spPr>
        <p:txBody>
          <a:bodyPr>
            <a:normAutofit/>
          </a:bodyPr>
          <a:lstStyle/>
          <a:p>
            <a:pPr lvl="1"/>
            <a:r>
              <a:rPr lang="en-US" dirty="0"/>
              <a:t>Dataset consists of 770k rows and 22 columns spanning across 12 years but I have selected only 5 fields Date, Primary Type, Location Description, Latitude &amp; Longitude fields for effective visualization. </a:t>
            </a:r>
          </a:p>
          <a:p>
            <a:pPr lvl="1"/>
            <a:r>
              <a:rPr lang="en-US" dirty="0"/>
              <a:t>Identify missing values and their percentage to gauge how accurate our data will be once we start to generate charts and predictions. Those data points need to be removed. </a:t>
            </a:r>
          </a:p>
          <a:p>
            <a:pPr lvl="1"/>
            <a:r>
              <a:rPr lang="en-US" dirty="0" err="1"/>
              <a:t>Fbprophet</a:t>
            </a:r>
            <a:r>
              <a:rPr lang="en-US" dirty="0"/>
              <a:t> requires a specific type of format for the datetime field hence it is important for it to be transformed in that specific format. The format required should be YYYY-MM-DD HH:MM:SS</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6" name="AutoShape 2" descr="data:image/png;base64,iVBORw0KGgoAAAANSUhEUgAAAYUAAAEFCAYAAAAMk/uQAAAABHNCSVQICAgIfAhkiAAAAAlwSFlzAAALEgAACxIB0t1+/AAAADl0RVh0U29mdHdhcmUAbWF0cGxvdGxpYiB2ZXJzaW9uIDIuMi4yLCBodHRwOi8vbWF0cGxvdGxpYi5vcmcvhp/UCwAAGHZJREFUeJzt3X+8XHV95/HXTS4QoxeM9fprK4tK/diHVRDQRORHdlEjsjYt1i21aoUHVXfjViqPBVdQxLpV1OAioCiIWAotlR/aaANpy4+NEYhQ/IFlPwi6tbuie+URyG0jYJK7f5xzvw7X+2PuzP0xc/J6Ph55MHPmc858P0wy7znfM3POwNjYGJIkASxZ7AFIknqHoSBJKgwFSVJhKEiSCkNBklQYCpKkwlBQ34iI34mImxfoufaLiBsX4rnmUkR8ICIuaKPu4og4dCHGpP5iKEiTWwG8bLEHMY9eBQws9iDUewYXewDSdCLig8DvAw8C36uXPR+4EBgCngl8E/hd4PXAf87MV9R1+wO3AQcAZwC/DTxWb+utmfnANE/9eeAJEfFN4FDgcOBjwPJ6G2dm5vUzjP0ZwEXAC4DdwEWZ+cmI+FXg0/W4BoAvZObHIuIA4Ebgb+vnHATeD7y93sYdwO8B+wO3ANcDK+ttvDMzN094/n8DXFDX7wX8ZWb+aUT8d+BZwBUR8RbgfwHnAS+q6/4e+K+ZuXO6/tRM7imoZ0XEWqo3+oOp3pT3qx/6Q6o30lXAgcBzgOOALwIHRsQL67qTgS8ATwdOAV6amYcBm6jeTKdzIvCzzDwYeDJwNfCuzHwx8AfAn0fEc2bYxqeAezPzBcDLgbdFxIHAFcBNmfki4BXAmyLihHqd5wBfrcd5K9Wb9e8BLwSOBFbVdfsDt9Tjew9wVUTsNeH5LwcuzcxDqfZ6XhkR/zEzzwB+BPx+Zt4OfAK4s657CfBU4N0z9KaGMhTUy14JXJuZo/Wn1kvr5acDIxFxGtUn7mcBT8rMx4BLgJMjYinwVuCzwP8FvgX8Q0R8HPhmZn5pFuNYCdxXv4GSmd8FtgCr2xj/Z+t1Hs7M3wAeoAqCC8eXA5cBx9br/BzYUN++H/h6Zm7PzEeo3sifUj+2LTOvrLexEdgFvHj8iSPiicDRwJ/Uezu3UQXJwZOM8z8Ab6/r7qQKkBfN0Jsayukj9brWee/x6Yy/oPq7+1fAV6ne7MbrLgK+QTW9cndm/gAgIo4GDqN6o/5ERFyfmae1OYalwMSThC2hmmqZzs7W9SLiuVRTVxPn8lu39Vhmtj7Xz6fZ9sRt7Jow5gHg8MzcUT//U4FHJtnWUuANmXlPXfdkfrlf7SHcU1Av2wi8ISKeHBFLgDfXy9cAH8zMq+r7K6ne2MjMf6aadvkE1V4EEXEQcDdwT2Z+uH7spTM8905gaUQM1Nt7QUS8rN7eC4GjgJtn2MbfUU1DERH7Uc3VH0j1qX1dy/K3UB1HmI3hiHhNvY3XUYXHd8YfzMzt9fO8u655MtXezdqW/saD6AbgjyNiICL2Af4aeOcsx6OGMBTUszLzb6imjO4Abgcerh96L3BdRHwH+AzVXsGBLat+niok/qbezreo9iruiIg7gJOYec78AWAr8F2qT81vAM6vn/NK4MTMvHeGbbwT+PWI+DbVG/KHM/NOqgPnx9Tb2gpcSzWFNBuPAG+OiG9RHUT/rczcNaHmjcCq+nluB/4iM6+oH7uW6rjIq4E/Ap5IFSrfrv/70VmORw0x4Kmz1ST1HsUFwD9l5jmLPZ75UH9L6e7MfNJij0XN4zEFNUZEDAE/pPpUfmob9ZupvtY6mSMzc3SG9f8d1VTUZG7KzD+eaQxSr3FPQZJUeExBklQYCpKkoq+PKYyMjHY197VixXK2bdsxV8NZNE3pA+ylVzWll6b0Ad31Mjw8NOV5r/boPYXBwaWLPYQ50ZQ+wF56VVN6aUofMH+97NGhIEl6PENBklQYCpKkwlCQJBWGgiSpMBQkSYWhIEkq2vrxWkSsBM7JzNUR8ZfAM+qHDgBuy8wTIuKvgV+hOq/7zzLz2PrSg5dRnXr4bmBdZu6OiLOoLp+4EzglM7dOVTtHfUqS2jDjnkJ9ycNLgGUAmXlCZq6mugj6Q8D4mSAPBI7IzNWZOX5pwXOpLnB+JNVVoNZGxCFUlwlcCZxAfVnCyWq7b0+SNBvt7CncDxxPdRHwVmcD52fmAxHxdKqLm2+or/D0kcz8CnAo1QVQoLqK1quBBDbVlxz8YUQMRsTwFLXXTTewFSuWd/2rvuHhqc6c3F+a0gf0fi+vO/XLbdVtWL+253uZjab00pQ+YH56mTEUMvOa+qIeRUQ8DTiGX+wl7A2sB86jurD4lojYCgy0XG92FNgP2JfqOrVMWD5Z7bS6PYfJ8PAQIyPTnjK/LzSlD2hWL0BjemnK69KUPqC7XqYLk04PNP8OcGXL5f9+DFyUmTsz8/8BdwEBtB4TGKKabtrO4y9sMr58slpJ0gLqNBReSTXF03r/rwAi4knAbwD3AHdFxOq65lhgM9VVsdZExJKI2B9Ykpk/naJWkrSAOg2FAL4/ficzNwLfi4jbgE3Ae+s3+lOBsyPiVqoppqvrC5dvBm4FrgHW1Zv5pdoOxyZJ6lBfX46z2+spNGV+sSl9QH/0ctJHbmyrbsP6tT3fS7v64XVpR1P6gK6PKXg9BUnSzAwFSVJhKEiSCkNBklQYCpKkwlCQJBWGgiSpMBQkSYWhIEkqDAVJUmEoSJIKQ0GSVBgKkqTCUJAkFYaCJKkwFCRJhaEgSSoMBUlSYShIkgpDQZJUGAqSpGKwnaKIWAmck5mrI+IQYAPwvfrhT2fmVRFxFnAcsBM4JTO3RsSBwGXAGHA3sC4zd8+mdq4alSTNbMY9hYg4DbgEWFYvOgQ4NzNX13+uqoPiaGAlcAJwYV17LnBmZh4JDABrZ1M7Fw1KktrXzp7C/cDxwOX1/UOBiIi1VHsLpwBHAJsycwz4YUQMRsRwXXtLvd5G4NVAzqL2um4blCS1b8ZQyMxrIuKAlkVbgUsy886IOAM4C3gIeLClZhTYDxio3/xbl+07i9pprVixnMHBpTOVTWt4eKir9XtFU/oAe+lVTemlKX3A/PTS1jGFCa7LzIfGbwPnA18GWkc3RBUUuydZtn0WtdPatm3HbMf+OMPDQ4yMjHa1jV7QlD6gWb0AjemlKa9LU/qA7nqZLkw6+fbRDRHxsvr2McCdwBZgTUQsiYj9gSWZ+VPgrohYXdceC2yeZa0kaQF1sqfwn4ALIuIx4MfA2zJze0RsBm6lCpp1de2pwMURsTdwD3B1Zu5qt7bTpiRJnRkYGxubuapHjYyMdjX4puxKNqUP6I9eTvrIjW3VbVi/tud7aVc/vC7taEof0PX00cBUj/njNUlSYShIkgpDQZJUGAqSpMJQkCQVhoIkqTAUJEmFoSBJKgwFSVJhKEiSCkNBklQYCpKkwlCQJBWGgiSpMBQkSYWhIEkqDAVJUmEoSJIKQ0GSVBgKkqTCUJAkFYaCJKkYbKcoIlYC52Tm6og4GDgf2AU8CrwlM38SEZ8EXgGM1qutBfYCrgSeAPwIODEzd0TEHwJvB3YCH8rMr0TEUyernatGJUkzm3FPISJOAy4BltWLzgP+S2auBq4FTq+XHwKsyczV9Z+HgfcDV2bmkcBdwNsj4hnAH1EFyBrgwxGxz2S1c9SjJKlN7ewp3A8cD1xe3z8hMx9oWf+RiFgC/Brw2Yh4OvC5zLwUOAL407p2Y337fmBLZj4KPBoR9wEvnqL2E9MNbMWK5QwOLm2jhakNDw91tX6vaEofYC+9qim9NKUPmJ9eZgyFzLwmIg5ouf8AQEQcDrwTOAp4ItWU0rnAUuCmiLgD2Bd4uF51FNhvwrKplo8vm9a2bd3NLg0PDzEyMjpzYY9rSh/QrF6AxvTSlNelKX1Ad71MFyYdHWiOiN8FLgKOy8wRYAdwXmbuyMxR4EbgIGA7MP7sQ8BDE5ZNtXx8mSRpAc06FCLiTVR7CKsz8/v14ucDX4uIpRGxF9VU0D8AW4DX1jXHApuBrcCREbEsIvYDfh24e4paSdICmlUoRMRS4JNUn+SvjYibI+LszLwHuAK4DbgF+LPM/C7wIeCEiNgCvBy4IDN/XG9jM9UexRmZ+chktXPSoSSpbW19JTUz/zewqr77lClqPgp8dMKynwCvmaT2YuDidmolSQvHH69JkgpDQZJUGAqSpMJQkCQVhoIkqTAUJEmFoSBJKgwFSVJhKEiSCkNBklQYCpKkwlCQJBWGgiSpMBQkSYWhIEkqDAVJUmEoSJIKQ0GSVBgKkqTCUJAkFYaCJKkYbKcoIlYC52Tm6og4ELgMGAPuBtZl5u6IOAs4DtgJnJKZW+eidu5alSTNZMY9hYg4DbgEWFYvOhc4MzOPBAaAtRFxCHA0sBI4AbhwLmq7b0+SNBvtTB/dDxzfcv9Q4Jb69kbglcARwKbMHMvMHwKDETE8B7WSpAU04/RRZl4TEQe0LBrIzLH69iiwH7Av8GBLzfjybmuntWLFcgYHl85UNq3h4aGu1u8VTekD7KVXNaWXpvQB89NLW8cUJmid5x8CHgK217cnLu+2dlrbtu2Yzbh/yfDwECMjo11toxc0pQ9oVi9AY3ppyuvSlD6gu16mC5NOvn10V0Ssrm8fC2wGtgBrImJJROwPLMnMn85BrSRpAXWyp3AqcHFE7A3cA1ydmbsiYjNwK1XQrJuL2k6bkiR1ZmBsbGzmqh41MjLa1eCbsivZlD6gP3o56SM3tlW3Yf3anu+lXf3wurSjKX1A19NHA1M95o/XJEmFoSBJKgwFSVJhKEiSCkNBklQYCpKkwlCQJBWGgiSpMBQkSYWhIEkqDAVJUmEoSJIKQ0GSVBgKkqTCUJAkFYaCJKkwFCRJhaEgSSoMBUlSYShIkgpDQZJUGAqSpGKwk5Ui4q3AW+u7y4CDgTcCHwP+uV5+FrAZ+BRwEPAocHJm3hcRq4DzgJ3Apsw8OyKWTFbbyfgkSZ3pKBQy8zLgMoCIuBC4FDgEOC0zrxmvi4jjgWWZ+fI6CNYDa4GLgNcD3we+GhGHAAdMUStJWiAdhcK4iDgMeGFmrouIjcBLIuIUYCtwOnAEcD1AZt4WEYdFxL7APpl5f72NG4BjgGdOrJ3p+VesWM7g4NJuWmB4eKir9XtFU/oAe+lVTemlKX3A/PTSVSgA7wXOrm//LfAl4AdUewLvAPYFHm6p31Uv296ybBR47mS1ETGYmTunevJt23Z0Nfjh4SFGRka72kYvaEof0KxegMb00pTXpSl9QHe9TBcmHR9ojognAy/IzJvqRZdm5vczcwz4MvASqjf/1mdfMsmyIeChyWqnCwRJ0tzr5ttHRwF/BxARA8C3I+JX68eOAe4EtgCvrWtWAd/JzO3AYxHxvHq9NVQHpH+ptouxSZI60M30UVAdKCYzxyLiZODaiPgZ8I/AxVTTRa+KiK8DA8CJ9brvAK4AllJ9++j2iPjGFLWSpAXScShk5scm3N8EbJqk9B2TrHsbsGrCst2T1UqSFo4/XpMkFYaCJKkwFCRJhaEgSSoMBUlSYShIkgpDQZJUGAqSpMJQkCQVhoIkqTAUJEmFoSBJKgwFSVJhKEiSCkNBklQYCpKkwlCQJBWGgiSpMBQkSYWhIEkqDAVJUjHY6YoRcRfwcH33B8BngPOAncCmzDw7IpYAnwIOAh4FTs7M+yJiVbu1nY5PkjR7HYVCRCwDyMzVLcu+Cbwe+D7w1Yg4BDgAWJaZL6+DYD2wFrhoFrWSpAXS6Z7CQcDyiNhUb+MDwD6ZeT9ARNwAHAM8E7geIDNvi4jDImLfdms77kqS1JFOQ2EH8HHgEuDXgI3AQy2PjwLPBfblF1NMALvqZdvbqY2IwczcOdUgVqxYzuDg0g5bqAwPD3W1fq9oSh9gL72qKb00pQ+Yn146DYV7gfsycwy4NyIeBp7S8vgQVUgsr2+PW0IVCEPt1E4XCADbtu3ocPiV4eEhRkZGu9pGL2hKH9CsXoDG9NKU16UpfUB3vUwXJp1+++gkqjl/IuJZVG/o/xoRz4uIAWANsBnYAry2rlsFfCcztwOPtVPb4dgkSR3qdE/hc8BlEfE1YIwqJHYDVwBLqb5RdHtEfAN4VUR8HRgATqzXf8csaiVJC6SjUMjMx4A3TvLQqgl1u6kCYOL6t7VbK0laOP54TZJUGAqSpMJQkCQVhoIkqTAUJEmFoSBJKgwFSVJhKEiSCkNBklQYCpKkwlCQJBUdX45TkjT3TvrIjW3VbVg/PxemdE9BklQYCpKkwlCQJBWGgiSpMBQkSYWhIEkqDAVJUmEoSJIKQ0GSVBgKkqSio9NcRMRewKXAAcA+wIeA/wNsAL5Xl306M6+KiLOA44CdwCmZuTUiDgQuA8aAu4F1mbl7stpOG5MkzV6n5z56E/BgZr45In4FuAv4IHBuZq4fL4qIQ4CjgZXAs4FrgJcC5wJnZubNEXERsDYi/mmKWknSAuk0FL4IXN1yfydwKBARsZZqb+EU4AhgU2aOAT+MiMGIGK5rb6nX3Qi8GsjJajNzZKpBrFixnMHBpR22UBkeHupq/V7RlD7AXnpVU3ppSh8wP710FAqZ+S8AETFEFQ5nUk0jXZKZd0bEGcBZwEPAgy2rjgL7AQP1m3/rsn2nqJ0yFLZt29HJ8Ivh4SFGRka72kYvaEof0KxegMb00pTXpSl9jOu0l+nCpOMDzRHxbOAm4PLMvBK4LjPvrB++DngJsB1offYhqqDYPcmyqWolSQuko1CIiKcDm4DTM/PSevENEfGy+vYxwJ3AFmBNRCyJiP2BJZn5U+CuiFhd1x4LbJ6mVpK0QDo9pvBeYAXwvoh4X73s3cD/iIjHgB8Db8vM7RGxGbiVKoDW1bWnAhdHxN7APcDVmblrilpJ0gLp9JjCu4B3TfLQ4ZPUfgD4wIRl91J902jGWknSwvFynNI8ed2pX26r7tL3/Pt5HknvafeSk3vi/5vF5i+aJUmFoSBJKgwFSVJhKEiSCkNBklQYCpKkwlCQJBX+TkHqE363XwvBPQVJUuGegrSHanfPA2DD+rXzOBL1EvcUJEmFoSBJKpw+Uk+Z65PIzWaKZLEO0M5mjNJ8MxS0IPrhja8fxijNN6ePJEmFewqalN+Jl/ZM7ilIkgr3FPYwTZk3b0of88H/N+qGoSBpRl5adM9hKPSwdj/xLeavTf1UqlaL9fehH/6t9IueCoWIWAJ8CjgIeBQ4OTPvW9xRzT3fSKX2+G9l4fVUKAC/BSzLzJdHxCpgPWC0z6DdXXtpT+e/lZn1WigcAVwPkJm3RcRh8/lk/gWRpMfrtVDYF3i45f6uiBjMzJ2TFQ8PDw1082TOL0rqZ8PDQ3O+zV77ncJ2oLXLJVMFgiRp7vVaKGwBXgtQH1P4zuIOR5L2LL02fXQd8KqI+DowAJy4yOORpD3KwNjY2GKPQZLUI3pt+kiStIgMBUlSYShIkopeO9A875pyKo2IWAmck5mrI+JA4DJgDLgbWJeZuxdzfO2IiL2AS4EDgH2ADwH/SH/2shS4GAhgF9WXJAbow14AIuJpwJ3Aq4Cd9G8fd/GL3z79APgMcB5VT5sy8+zFGttsRcR/A34T2JvqPewW5uF12RP3FMqpNID3UJ1Ko69ExGnAJcCyetG5wJmZeSTVG1G//CrvTcCD9biPBS6gf3t5HUBmvgJ4P1UffdlLHdafAX5WL+rXPpYBZObq+s+JwEXAG6nOnrAyIg5ZzDG2KyJWA4cDrwCOBp7NPL0ue2IoPO5UGsC8nkpjntwPHN9y/1CqTw0AG4FXLviIOvNF4H0t93fSp71k5peAt9V3/y3wE/q0F+DjVG+eP6rv92sfBwHLI2JTRNwYEUcB+2Tm/Zk5BtwAHLO4Q2zbGqrfbV0HbAC+wjy9LntiKEx6Ko3FGkwnMvMa4Octiwbqv+QAo8B+Cz+q2cvMf8nM0YgYAq4GzqRPewHIzJ0R8QXgfKp++q6XiHgrMJKZN7Qs7rs+ajuoAm4N8A7g8/Wycf3Uy1OpPsC+gaqXK6jO+DDnr8ueGApNPJVG6zziEPDQYg1ktiLi2cBNwOWZeSV93AtAZv4B8Hyq4wtPaHmoX3o5ieoHpDcDBwN/Bjyt5fF+6QPgXuDPM3MsM++l+jD4lJbH+6mXB4EbMvOxzEzgER4fAnPWy54YCk08lcZd9ZwjVHPzmxdxLG2LiKcDm4DTM/PSenG/9vLm+kAgVJ9GdwN39FsvmXlUZh6dmauBbwJvATb2Wx+1k6iPGUbEs4DlwL9GxPMiYoBqD6Jfevka8JqIGKh7eSLw9/PxuvTVtMkcaeKpNE4FLo6IvYF7qKYu+sF7gRXA+yJi/NjCu4BP9mEv1wKfj4j/CewFnEI1/n58XSbq179fnwMui4ivUX1D5ySqsL4CWEr17aPbF3F8bcvMr9THRLZSfZhfR/Vtqjl/XTzNhSSp2BOnjyRJUzAUJEmFoSBJKgwFSVJhKEiSCkNBklQYCpKk4v8D2q6mb2WvZDgAAAAASUVORK5CYII="/>
          <p:cNvSpPr>
            <a:spLocks noChangeAspect="1" noChangeArrowheads="1"/>
          </p:cNvSpPr>
          <p:nvPr/>
        </p:nvSpPr>
        <p:spPr bwMode="auto">
          <a:xfrm>
            <a:off x="5943600" y="3276600"/>
            <a:ext cx="2346158" cy="23461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CB9C1210-0457-4856-880B-17D3DE06CFF6}"/>
              </a:ext>
            </a:extLst>
          </p:cNvPr>
          <p:cNvPicPr>
            <a:picLocks noChangeAspect="1"/>
          </p:cNvPicPr>
          <p:nvPr/>
        </p:nvPicPr>
        <p:blipFill>
          <a:blip r:embed="rId2"/>
          <a:stretch>
            <a:fillRect/>
          </a:stretch>
        </p:blipFill>
        <p:spPr>
          <a:xfrm>
            <a:off x="2545381" y="4380153"/>
            <a:ext cx="5744377" cy="1819529"/>
          </a:xfrm>
          <a:prstGeom prst="rect">
            <a:avLst/>
          </a:prstGeom>
          <a:ln>
            <a:solidFill>
              <a:schemeClr val="accent1"/>
            </a:solidFill>
          </a:ln>
        </p:spPr>
      </p:pic>
    </p:spTree>
    <p:extLst>
      <p:ext uri="{BB962C8B-B14F-4D97-AF65-F5344CB8AC3E}">
        <p14:creationId xmlns:p14="http://schemas.microsoft.com/office/powerpoint/2010/main" val="1398410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b="1" dirty="0"/>
              <a:t>Data Preparation &amp; Visualization</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a:xfrm>
            <a:off x="677334" y="1512194"/>
            <a:ext cx="9015306" cy="3880772"/>
          </a:xfrm>
        </p:spPr>
        <p:txBody>
          <a:bodyPr>
            <a:normAutofit/>
          </a:bodyPr>
          <a:lstStyle/>
          <a:p>
            <a:pPr lvl="1"/>
            <a:r>
              <a:rPr lang="en-US" dirty="0"/>
              <a:t>The yearly distribution of the number of crimes committed when data is resampled according to year. The overall crime rate is decreasing over time until 2020 where it was stable and was on the rise last year.</a:t>
            </a:r>
          </a:p>
          <a:p>
            <a:pPr marL="457200" lvl="1" indent="0">
              <a:buNone/>
            </a:pPr>
            <a:endParaRPr lang="en-US" dirty="0"/>
          </a:p>
          <a:p>
            <a:pPr lvl="1"/>
            <a:r>
              <a:rPr lang="en-US" dirty="0"/>
              <a:t>The monthly distribution is showing a similar trend until year 2020 where crime rate started to rise. </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6" name="AutoShape 2" descr="data:image/png;base64,iVBORw0KGgoAAAANSUhEUgAAAYUAAAEFCAYAAAAMk/uQAAAABHNCSVQICAgIfAhkiAAAAAlwSFlzAAALEgAACxIB0t1+/AAAADl0RVh0U29mdHdhcmUAbWF0cGxvdGxpYiB2ZXJzaW9uIDIuMi4yLCBodHRwOi8vbWF0cGxvdGxpYi5vcmcvhp/UCwAAGHZJREFUeJzt3X+8XHV95/HXTS4QoxeM9fprK4tK/diHVRDQRORHdlEjsjYt1i21aoUHVXfjViqPBVdQxLpV1OAioCiIWAotlR/aaANpy4+NEYhQ/IFlPwi6tbuie+URyG0jYJK7f5xzvw7X+2PuzP0xc/J6Ph55MHPmc858P0wy7znfM3POwNjYGJIkASxZ7AFIknqHoSBJKgwFSVJhKEiSCkNBklQYCpKkwlBQ34iI34mImxfoufaLiBsX4rnmUkR8ICIuaKPu4og4dCHGpP5iKEiTWwG8bLEHMY9eBQws9iDUewYXewDSdCLig8DvAw8C36uXPR+4EBgCngl8E/hd4PXAf87MV9R1+wO3AQcAZwC/DTxWb+utmfnANE/9eeAJEfFN4FDgcOBjwPJ6G2dm5vUzjP0ZwEXAC4DdwEWZ+cmI+FXg0/W4BoAvZObHIuIA4Ebgb+vnHATeD7y93sYdwO8B+wO3ANcDK+ttvDMzN094/n8DXFDX7wX8ZWb+aUT8d+BZwBUR8RbgfwHnAS+q6/4e+K+ZuXO6/tRM7imoZ0XEWqo3+oOp3pT3qx/6Q6o30lXAgcBzgOOALwIHRsQL67qTgS8ATwdOAV6amYcBm6jeTKdzIvCzzDwYeDJwNfCuzHwx8AfAn0fEc2bYxqeAezPzBcDLgbdFxIHAFcBNmfki4BXAmyLihHqd5wBfrcd5K9Wb9e8BLwSOBFbVdfsDt9Tjew9wVUTsNeH5LwcuzcxDqfZ6XhkR/zEzzwB+BPx+Zt4OfAK4s657CfBU4N0z9KaGMhTUy14JXJuZo/Wn1kvr5acDIxFxGtUn7mcBT8rMx4BLgJMjYinwVuCzwP8FvgX8Q0R8HPhmZn5pFuNYCdxXv4GSmd8FtgCr2xj/Z+t1Hs7M3wAeoAqCC8eXA5cBx9br/BzYUN++H/h6Zm7PzEeo3sifUj+2LTOvrLexEdgFvHj8iSPiicDRwJ/Uezu3UQXJwZOM8z8Ab6/r7qQKkBfN0Jsayukj9brWee/x6Yy/oPq7+1fAV6ne7MbrLgK+QTW9cndm/gAgIo4GDqN6o/5ERFyfmae1OYalwMSThC2hmmqZzs7W9SLiuVRTVxPn8lu39Vhmtj7Xz6fZ9sRt7Jow5gHg8MzcUT//U4FHJtnWUuANmXlPXfdkfrlf7SHcU1Av2wi8ISKeHBFLgDfXy9cAH8zMq+r7K6ne2MjMf6aadvkE1V4EEXEQcDdwT2Z+uH7spTM8905gaUQM1Nt7QUS8rN7eC4GjgJtn2MbfUU1DERH7Uc3VH0j1qX1dy/K3UB1HmI3hiHhNvY3XUYXHd8YfzMzt9fO8u655MtXezdqW/saD6AbgjyNiICL2Af4aeOcsx6OGMBTUszLzb6imjO4Abgcerh96L3BdRHwH+AzVXsGBLat+niok/qbezreo9iruiIg7gJOYec78AWAr8F2qT81vAM6vn/NK4MTMvHeGbbwT+PWI+DbVG/KHM/NOqgPnx9Tb2gpcSzWFNBuPAG+OiG9RHUT/rczcNaHmjcCq+nluB/4iM6+oH7uW6rjIq4E/Ap5IFSrfrv/70VmORw0x4Kmz1ST1HsUFwD9l5jmLPZ75UH9L6e7MfNJij0XN4zEFNUZEDAE/pPpUfmob9ZupvtY6mSMzc3SG9f8d1VTUZG7KzD+eaQxSr3FPQZJUeExBklQYCpKkoq+PKYyMjHY197VixXK2bdsxV8NZNE3pA+ylVzWll6b0Ad31Mjw8NOV5r/boPYXBwaWLPYQ50ZQ+wF56VVN6aUofMH+97NGhIEl6PENBklQYCpKkwlCQJBWGgiSpMBQkSYWhIEkq2vrxWkSsBM7JzNUR8ZfAM+qHDgBuy8wTIuKvgV+hOq/7zzLz2PrSg5dRnXr4bmBdZu6OiLOoLp+4EzglM7dOVTtHfUqS2jDjnkJ9ycNLgGUAmXlCZq6mugj6Q8D4mSAPBI7IzNWZOX5pwXOpLnB+JNVVoNZGxCFUlwlcCZxAfVnCyWq7b0+SNBvt7CncDxxPdRHwVmcD52fmAxHxdKqLm2+or/D0kcz8CnAo1QVQoLqK1quBBDbVlxz8YUQMRsTwFLXXTTewFSuWd/2rvuHhqc6c3F+a0gf0fi+vO/XLbdVtWL+253uZjab00pQ+YH56mTEUMvOa+qIeRUQ8DTiGX+wl7A2sB86jurD4lojYCgy0XG92FNgP2JfqOrVMWD5Z7bS6PYfJ8PAQIyPTnjK/LzSlD2hWL0BjemnK69KUPqC7XqYLk04PNP8OcGXL5f9+DFyUmTsz8/8BdwEBtB4TGKKabtrO4y9sMr58slpJ0gLqNBReSTXF03r/rwAi4knAbwD3AHdFxOq65lhgM9VVsdZExJKI2B9Ykpk/naJWkrSAOg2FAL4/ficzNwLfi4jbgE3Ae+s3+lOBsyPiVqoppqvrC5dvBm4FrgHW1Zv5pdoOxyZJ6lBfX46z2+spNGV+sSl9QH/0ctJHbmyrbsP6tT3fS7v64XVpR1P6gK6PKXg9BUnSzAwFSVJhKEiSCkNBklQYCpKkwlCQJBWGgiSpMBQkSYWhIEkqDAVJUmEoSJIKQ0GSVBgKkqTCUJAkFYaCJKkwFCRJhaEgSSoMBUlSYShIkgpDQZJUGAqSpGKwnaKIWAmck5mrI+IQYAPwvfrhT2fmVRFxFnAcsBM4JTO3RsSBwGXAGHA3sC4zd8+mdq4alSTNbMY9hYg4DbgEWFYvOgQ4NzNX13+uqoPiaGAlcAJwYV17LnBmZh4JDABrZ1M7Fw1KktrXzp7C/cDxwOX1/UOBiIi1VHsLpwBHAJsycwz4YUQMRsRwXXtLvd5G4NVAzqL2um4blCS1b8ZQyMxrIuKAlkVbgUsy886IOAM4C3gIeLClZhTYDxio3/xbl+07i9pprVixnMHBpTOVTWt4eKir9XtFU/oAe+lVTemlKX3A/PTS1jGFCa7LzIfGbwPnA18GWkc3RBUUuydZtn0WtdPatm3HbMf+OMPDQ4yMjHa1jV7QlD6gWb0AjemlKa9LU/qA7nqZLkw6+fbRDRHxsvr2McCdwBZgTUQsiYj9gSWZ+VPgrohYXdceC2yeZa0kaQF1sqfwn4ALIuIx4MfA2zJze0RsBm6lCpp1de2pwMURsTdwD3B1Zu5qt7bTpiRJnRkYGxubuapHjYyMdjX4puxKNqUP6I9eTvrIjW3VbVi/tud7aVc/vC7taEof0PX00cBUj/njNUlSYShIkgpDQZJUGAqSpMJQkCQVhoIkqTAUJEmFoSBJKgwFSVJhKEiSCkNBklQYCpKkwlCQJBWGgiSpMBQkSYWhIEkqDAVJUmEoSJIKQ0GSVBgKkqTCUJAkFYaCJKkYbKcoIlYC52Tm6og4GDgf2AU8CrwlM38SEZ8EXgGM1qutBfYCrgSeAPwIODEzd0TEHwJvB3YCH8rMr0TEUyernatGJUkzm3FPISJOAy4BltWLzgP+S2auBq4FTq+XHwKsyczV9Z+HgfcDV2bmkcBdwNsj4hnAH1EFyBrgwxGxz2S1c9SjJKlN7ewp3A8cD1xe3z8hMx9oWf+RiFgC/Brw2Yh4OvC5zLwUOAL407p2Y337fmBLZj4KPBoR9wEvnqL2E9MNbMWK5QwOLm2jhakNDw91tX6vaEofYC+9qim9NKUPmJ9eZgyFzLwmIg5ouf8AQEQcDrwTOAp4ItWU0rnAUuCmiLgD2Bd4uF51FNhvwrKplo8vm9a2bd3NLg0PDzEyMjpzYY9rSh/QrF6AxvTSlNelKX1Ad71MFyYdHWiOiN8FLgKOy8wRYAdwXmbuyMxR4EbgIGA7MP7sQ8BDE5ZNtXx8mSRpAc06FCLiTVR7CKsz8/v14ucDX4uIpRGxF9VU0D8AW4DX1jXHApuBrcCREbEsIvYDfh24e4paSdICmlUoRMRS4JNUn+SvjYibI+LszLwHuAK4DbgF+LPM/C7wIeCEiNgCvBy4IDN/XG9jM9UexRmZ+chktXPSoSSpbW19JTUz/zewqr77lClqPgp8dMKynwCvmaT2YuDidmolSQvHH69JkgpDQZJUGAqSpMJQkCQVhoIkqTAUJEmFoSBJKgwFSVJhKEiSCkNBklQYCpKkwlCQJBWGgiSpMBQkSYWhIEkqDAVJUmEoSJIKQ0GSVBgKkqTCUJAkFYaCJKkYbKcoIlYC52Tm6og4ELgMGAPuBtZl5u6IOAs4DtgJnJKZW+eidu5alSTNZMY9hYg4DbgEWFYvOhc4MzOPBAaAtRFxCHA0sBI4AbhwLmq7b0+SNBvtTB/dDxzfcv9Q4Jb69kbglcARwKbMHMvMHwKDETE8B7WSpAU04/RRZl4TEQe0LBrIzLH69iiwH7Av8GBLzfjybmuntWLFcgYHl85UNq3h4aGu1u8VTekD7KVXNaWXpvQB89NLW8cUJmid5x8CHgK217cnLu+2dlrbtu2Yzbh/yfDwECMjo11toxc0pQ9oVi9AY3ppyuvSlD6gu16mC5NOvn10V0Ssrm8fC2wGtgBrImJJROwPLMnMn85BrSRpAXWyp3AqcHFE7A3cA1ydmbsiYjNwK1XQrJuL2k6bkiR1ZmBsbGzmqh41MjLa1eCbsivZlD6gP3o56SM3tlW3Yf3anu+lXf3wurSjKX1A19NHA1M95o/XJEmFoSBJKgwFSVJhKEiSCkNBklQYCpKkwlCQJBWGgiSpMBQkSYWhIEkqDAVJUmEoSJIKQ0GSVBgKkqTCUJAkFYaCJKkwFCRJhaEgSSoMBUlSYShIkgpDQZJUGAqSpGKwk5Ui4q3AW+u7y4CDgTcCHwP+uV5+FrAZ+BRwEPAocHJm3hcRq4DzgJ3Apsw8OyKWTFbbyfgkSZ3pKBQy8zLgMoCIuBC4FDgEOC0zrxmvi4jjgWWZ+fI6CNYDa4GLgNcD3we+GhGHAAdMUStJWiAdhcK4iDgMeGFmrouIjcBLIuIUYCtwOnAEcD1AZt4WEYdFxL7APpl5f72NG4BjgGdOrJ3p+VesWM7g4NJuWmB4eKir9XtFU/oAe+lVTemlKX3A/PTSVSgA7wXOrm//LfAl4AdUewLvAPYFHm6p31Uv296ybBR47mS1ETGYmTunevJt23Z0Nfjh4SFGRka72kYvaEof0KxegMb00pTXpSl9QHe9TBcmHR9ojognAy/IzJvqRZdm5vczcwz4MvASqjf/1mdfMsmyIeChyWqnCwRJ0tzr5ttHRwF/BxARA8C3I+JX68eOAe4EtgCvrWtWAd/JzO3AYxHxvHq9NVQHpH+ptouxSZI60M30UVAdKCYzxyLiZODaiPgZ8I/AxVTTRa+KiK8DA8CJ9brvAK4AllJ9++j2iPjGFLWSpAXScShk5scm3N8EbJqk9B2TrHsbsGrCst2T1UqSFo4/XpMkFYaCJKkwFCRJhaEgSSoMBUlSYShIkgpDQZJUGAqSpMJQkCQVhoIkqTAUJEmFoSBJKgwFSVJhKEiSCkNBklQYCpKkwlCQJBWGgiSpMBQkSYWhIEkqDAVJUjHY6YoRcRfwcH33B8BngPOAncCmzDw7IpYAnwIOAh4FTs7M+yJiVbu1nY5PkjR7HYVCRCwDyMzVLcu+Cbwe+D7w1Yg4BDgAWJaZL6+DYD2wFrhoFrWSpAXS6Z7CQcDyiNhUb+MDwD6ZeT9ARNwAHAM8E7geIDNvi4jDImLfdms77kqS1JFOQ2EH8HHgEuDXgI3AQy2PjwLPBfblF1NMALvqZdvbqY2IwczcOdUgVqxYzuDg0g5bqAwPD3W1fq9oSh9gL72qKb00pQ+Yn146DYV7gfsycwy4NyIeBp7S8vgQVUgsr2+PW0IVCEPt1E4XCADbtu3ocPiV4eEhRkZGu9pGL2hKH9CsXoDG9NKU16UpfUB3vUwXJp1+++gkqjl/IuJZVG/o/xoRz4uIAWANsBnYAry2rlsFfCcztwOPtVPb4dgkSR3qdE/hc8BlEfE1YIwqJHYDVwBLqb5RdHtEfAN4VUR8HRgATqzXf8csaiVJC6SjUMjMx4A3TvLQqgl1u6kCYOL6t7VbK0laOP54TZJUGAqSpMJQkCQVhoIkqTAUJEmFoSBJKgwFSVJhKEiSCkNBklQYCpKkwlCQJBUdX45TkjT3TvrIjW3VbVg/PxemdE9BklQYCpKkwlCQJBWGgiSpMBQkSYWhIEkqDAVJUmEoSJIKQ0GSVBgKkqSio9NcRMRewKXAAcA+wIeA/wNsAL5Xl306M6+KiLOA44CdwCmZuTUiDgQuA8aAu4F1mbl7stpOG5MkzV6n5z56E/BgZr45In4FuAv4IHBuZq4fL4qIQ4CjgZXAs4FrgJcC5wJnZubNEXERsDYi/mmKWknSAuk0FL4IXN1yfydwKBARsZZqb+EU4AhgU2aOAT+MiMGIGK5rb6nX3Qi8GsjJajNzZKpBrFixnMHBpR22UBkeHupq/V7RlD7AXnpVU3ppSh8wP710FAqZ+S8AETFEFQ5nUk0jXZKZd0bEGcBZwEPAgy2rjgL7AQP1m3/rsn2nqJ0yFLZt29HJ8Ivh4SFGRka72kYvaEof0KxegMb00pTXpSl9jOu0l+nCpOMDzRHxbOAm4PLMvBK4LjPvrB++DngJsB1offYhqqDYPcmyqWolSQuko1CIiKcDm4DTM/PSevENEfGy+vYxwJ3AFmBNRCyJiP2BJZn5U+CuiFhd1x4LbJ6mVpK0QDo9pvBeYAXwvoh4X73s3cD/iIjHgB8Db8vM7RGxGbiVKoDW1bWnAhdHxN7APcDVmblrilpJ0gLp9JjCu4B3TfLQ4ZPUfgD4wIRl91J902jGWknSwvFynNI8ed2pX26r7tL3/Pt5HknvafeSk3vi/5vF5i+aJUmFoSBJKgwFSVJhKEiSCkNBklQYCpKkwlCQJBX+TkHqE363XwvBPQVJUuGegrSHanfPA2DD+rXzOBL1EvcUJEmFoSBJKpw+Uk+Z65PIzWaKZLEO0M5mjNJ8MxS0IPrhja8fxijNN6ePJEmFewqalN+Jl/ZM7ilIkgr3FPYwTZk3b0of88H/N+qGoSBpRl5adM9hKPSwdj/xLeavTf1UqlaL9fehH/6t9IueCoWIWAJ8CjgIeBQ4OTPvW9xRzT3fSKX2+G9l4fVUKAC/BSzLzJdHxCpgPWC0z6DdXXtpT+e/lZn1WigcAVwPkJm3RcRh8/lk/gWRpMfrtVDYF3i45f6uiBjMzJ2TFQ8PDw1082TOL0rqZ8PDQ3O+zV77ncJ2oLXLJVMFgiRp7vVaKGwBXgtQH1P4zuIOR5L2LL02fXQd8KqI+DowAJy4yOORpD3KwNjY2GKPQZLUI3pt+kiStIgMBUlSYShIkopeO9A875pyKo2IWAmck5mrI+JA4DJgDLgbWJeZuxdzfO2IiL2AS4EDgH2ADwH/SH/2shS4GAhgF9WXJAbow14AIuJpwJ3Aq4Cd9G8fd/GL3z79APgMcB5VT5sy8+zFGttsRcR/A34T2JvqPewW5uF12RP3FMqpNID3UJ1Ko69ExGnAJcCyetG5wJmZeSTVG1G//CrvTcCD9biPBS6gf3t5HUBmvgJ4P1UffdlLHdafAX5WL+rXPpYBZObq+s+JwEXAG6nOnrAyIg5ZzDG2KyJWA4cDrwCOBp7NPL0ue2IoPO5UGsC8nkpjntwPHN9y/1CqTw0AG4FXLviIOvNF4H0t93fSp71k5peAt9V3/y3wE/q0F+DjVG+eP6rv92sfBwHLI2JTRNwYEUcB+2Tm/Zk5BtwAHLO4Q2zbGqrfbV0HbAC+wjy9LntiKEx6Ko3FGkwnMvMa4Octiwbqv+QAo8B+Cz+q2cvMf8nM0YgYAq4GzqRPewHIzJ0R8QXgfKp++q6XiHgrMJKZN7Qs7rs+ajuoAm4N8A7g8/Wycf3Uy1OpPsC+gaqXK6jO+DDnr8ueGApNPJVG6zziEPDQYg1ktiLi2cBNwOWZeSV93AtAZv4B8Hyq4wtPaHmoX3o5ieoHpDcDBwN/Bjyt5fF+6QPgXuDPM3MsM++l+jD4lJbH+6mXB4EbMvOxzEzgER4fAnPWy54YCk08lcZd9ZwjVHPzmxdxLG2LiKcDm4DTM/PSenG/9vLm+kAgVJ9GdwN39FsvmXlUZh6dmauBbwJvATb2Wx+1k6iPGUbEs4DlwL9GxPMiYoBqD6Jfevka8JqIGKh7eSLw9/PxuvTVtMkcaeKpNE4FLo6IvYF7qKYu+sF7gRXA+yJi/NjCu4BP9mEv1wKfj4j/CewFnEI1/n58XSbq179fnwMui4ivUX1D5ySqsL4CWEr17aPbF3F8bcvMr9THRLZSfZhfR/Vtqjl/XTzNhSSp2BOnjyRJUzAUJEmFoSBJKgwFSVJhKEiSCkNBklQYCpKk4v8D2q6mb2WvZDgAAAAASUVORK5CYII="/>
          <p:cNvSpPr>
            <a:spLocks noChangeAspect="1" noChangeArrowheads="1"/>
          </p:cNvSpPr>
          <p:nvPr/>
        </p:nvSpPr>
        <p:spPr bwMode="auto">
          <a:xfrm>
            <a:off x="5943600" y="3276600"/>
            <a:ext cx="2346158" cy="23461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5883377" y="6362100"/>
            <a:ext cx="2249334" cy="230832"/>
          </a:xfrm>
          <a:prstGeom prst="rect">
            <a:avLst/>
          </a:prstGeom>
        </p:spPr>
        <p:txBody>
          <a:bodyPr wrap="none">
            <a:spAutoFit/>
          </a:bodyPr>
          <a:lstStyle/>
          <a:p>
            <a:r>
              <a:rPr lang="en-US" sz="900" dirty="0"/>
              <a:t>Scatter Plot Offense and defense index </a:t>
            </a:r>
          </a:p>
        </p:txBody>
      </p:sp>
      <p:pic>
        <p:nvPicPr>
          <p:cNvPr id="10" name="Picture 9">
            <a:extLst>
              <a:ext uri="{FF2B5EF4-FFF2-40B4-BE49-F238E27FC236}">
                <a16:creationId xmlns:a16="http://schemas.microsoft.com/office/drawing/2014/main" id="{B9EC82D2-EFCB-4AE9-8241-2FFA0D5FA2B3}"/>
              </a:ext>
            </a:extLst>
          </p:cNvPr>
          <p:cNvPicPr>
            <a:picLocks noChangeAspect="1"/>
          </p:cNvPicPr>
          <p:nvPr/>
        </p:nvPicPr>
        <p:blipFill>
          <a:blip r:embed="rId2"/>
          <a:stretch>
            <a:fillRect/>
          </a:stretch>
        </p:blipFill>
        <p:spPr>
          <a:xfrm>
            <a:off x="1206923" y="3655835"/>
            <a:ext cx="3763698" cy="2475141"/>
          </a:xfrm>
          <a:prstGeom prst="rect">
            <a:avLst/>
          </a:prstGeom>
          <a:ln>
            <a:solidFill>
              <a:schemeClr val="accent1"/>
            </a:solidFill>
          </a:ln>
        </p:spPr>
      </p:pic>
      <p:pic>
        <p:nvPicPr>
          <p:cNvPr id="14" name="Picture 13">
            <a:extLst>
              <a:ext uri="{FF2B5EF4-FFF2-40B4-BE49-F238E27FC236}">
                <a16:creationId xmlns:a16="http://schemas.microsoft.com/office/drawing/2014/main" id="{19F9B2F7-8D5E-46DA-B5AE-DA25951E0903}"/>
              </a:ext>
            </a:extLst>
          </p:cNvPr>
          <p:cNvPicPr>
            <a:picLocks noChangeAspect="1"/>
          </p:cNvPicPr>
          <p:nvPr/>
        </p:nvPicPr>
        <p:blipFill>
          <a:blip r:embed="rId3"/>
          <a:stretch>
            <a:fillRect/>
          </a:stretch>
        </p:blipFill>
        <p:spPr>
          <a:xfrm>
            <a:off x="5297063" y="3646857"/>
            <a:ext cx="3731183" cy="2475141"/>
          </a:xfrm>
          <a:prstGeom prst="rect">
            <a:avLst/>
          </a:prstGeom>
          <a:ln>
            <a:solidFill>
              <a:schemeClr val="accent1"/>
            </a:solidFill>
          </a:ln>
        </p:spPr>
      </p:pic>
    </p:spTree>
    <p:extLst>
      <p:ext uri="{BB962C8B-B14F-4D97-AF65-F5344CB8AC3E}">
        <p14:creationId xmlns:p14="http://schemas.microsoft.com/office/powerpoint/2010/main" val="2930947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b="1" dirty="0"/>
              <a:t>Data Visualization(2) </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a:xfrm>
            <a:off x="677334" y="1345940"/>
            <a:ext cx="9015306" cy="3880772"/>
          </a:xfrm>
        </p:spPr>
        <p:txBody>
          <a:bodyPr>
            <a:normAutofit/>
          </a:bodyPr>
          <a:lstStyle/>
          <a:p>
            <a:pPr lvl="1"/>
            <a:r>
              <a:rPr lang="en-US" dirty="0"/>
              <a:t>The top 15 crimes committed in Chicago along with their respective count is showing Theft on top.</a:t>
            </a:r>
          </a:p>
          <a:p>
            <a:pPr lvl="1"/>
            <a:endParaRPr lang="en-US" dirty="0"/>
          </a:p>
          <a:p>
            <a:pPr lvl="1"/>
            <a:r>
              <a:rPr lang="en-US" dirty="0"/>
              <a:t>Top 15 places where crime has been committed shows that crimes on the streets are on the top by a difference of 202k with Residences on the second spot</a:t>
            </a:r>
          </a:p>
        </p:txBody>
      </p:sp>
      <p:sp>
        <p:nvSpPr>
          <p:cNvPr id="6" name="AutoShape 2" descr="data:image/png;base64,iVBORw0KGgoAAAANSUhEUgAAAYUAAAEFCAYAAAAMk/uQAAAABHNCSVQICAgIfAhkiAAAAAlwSFlzAAALEgAACxIB0t1+/AAAADl0RVh0U29mdHdhcmUAbWF0cGxvdGxpYiB2ZXJzaW9uIDIuMi4yLCBodHRwOi8vbWF0cGxvdGxpYi5vcmcvhp/UCwAAGHZJREFUeJzt3X+8XHV95/HXTS4QoxeM9fprK4tK/diHVRDQRORHdlEjsjYt1i21aoUHVXfjViqPBVdQxLpV1OAioCiIWAotlR/aaANpy4+NEYhQ/IFlPwi6tbuie+URyG0jYJK7f5xzvw7X+2PuzP0xc/J6Ph55MHPmc858P0wy7znfM3POwNjYGJIkASxZ7AFIknqHoSBJKgwFSVJhKEiSCkNBklQYCpKkwlBQ34iI34mImxfoufaLiBsX4rnmUkR8ICIuaKPu4og4dCHGpP5iKEiTWwG8bLEHMY9eBQws9iDUewYXewDSdCLig8DvAw8C36uXPR+4EBgCngl8E/hd4PXAf87MV9R1+wO3AQcAZwC/DTxWb+utmfnANE/9eeAJEfFN4FDgcOBjwPJ6G2dm5vUzjP0ZwEXAC4DdwEWZ+cmI+FXg0/W4BoAvZObHIuIA4Ebgb+vnHATeD7y93sYdwO8B+wO3ANcDK+ttvDMzN094/n8DXFDX7wX8ZWb+aUT8d+BZwBUR8RbgfwHnAS+q6/4e+K+ZuXO6/tRM7imoZ0XEWqo3+oOp3pT3qx/6Q6o30lXAgcBzgOOALwIHRsQL67qTgS8ATwdOAV6amYcBm6jeTKdzIvCzzDwYeDJwNfCuzHwx8AfAn0fEc2bYxqeAezPzBcDLgbdFxIHAFcBNmfki4BXAmyLihHqd5wBfrcd5K9Wb9e8BLwSOBFbVdfsDt9Tjew9wVUTsNeH5LwcuzcxDqfZ6XhkR/zEzzwB+BPx+Zt4OfAK4s657CfBU4N0z9KaGMhTUy14JXJuZo/Wn1kvr5acDIxFxGtUn7mcBT8rMx4BLgJMjYinwVuCzwP8FvgX8Q0R8HPhmZn5pFuNYCdxXv4GSmd8FtgCr2xj/Z+t1Hs7M3wAeoAqCC8eXA5cBx9br/BzYUN++H/h6Zm7PzEeo3sifUj+2LTOvrLexEdgFvHj8iSPiicDRwJ/Uezu3UQXJwZOM8z8Ab6/r7qQKkBfN0Jsayukj9brWee/x6Yy/oPq7+1fAV6ne7MbrLgK+QTW9cndm/gAgIo4GDqN6o/5ERFyfmae1OYalwMSThC2hmmqZzs7W9SLiuVRTVxPn8lu39Vhmtj7Xz6fZ9sRt7Jow5gHg8MzcUT//U4FHJtnWUuANmXlPXfdkfrlf7SHcU1Av2wi8ISKeHBFLgDfXy9cAH8zMq+r7K6ne2MjMf6aadvkE1V4EEXEQcDdwT2Z+uH7spTM8905gaUQM1Nt7QUS8rN7eC4GjgJtn2MbfUU1DERH7Uc3VH0j1qX1dy/K3UB1HmI3hiHhNvY3XUYXHd8YfzMzt9fO8u655MtXezdqW/saD6AbgjyNiICL2Af4aeOcsx6OGMBTUszLzb6imjO4Abgcerh96L3BdRHwH+AzVXsGBLat+niok/qbezreo9iruiIg7gJOYec78AWAr8F2qT81vAM6vn/NK4MTMvHeGbbwT+PWI+DbVG/KHM/NOqgPnx9Tb2gpcSzWFNBuPAG+OiG9RHUT/rczcNaHmjcCq+nluB/4iM6+oH7uW6rjIq4E/Ap5IFSrfrv/70VmORw0x4Kmz1ST1HsUFwD9l5jmLPZ75UH9L6e7MfNJij0XN4zEFNUZEDAE/pPpUfmob9ZupvtY6mSMzc3SG9f8d1VTUZG7KzD+eaQxSr3FPQZJUeExBklQYCpKkoq+PKYyMjHY197VixXK2bdsxV8NZNE3pA+ylVzWll6b0Ad31Mjw8NOV5r/boPYXBwaWLPYQ50ZQ+wF56VVN6aUofMH+97NGhIEl6PENBklQYCpKkwlCQJBWGgiSpMBQkSYWhIEkq2vrxWkSsBM7JzNUR8ZfAM+qHDgBuy8wTIuKvgV+hOq/7zzLz2PrSg5dRnXr4bmBdZu6OiLOoLp+4EzglM7dOVTtHfUqS2jDjnkJ9ycNLgGUAmXlCZq6mugj6Q8D4mSAPBI7IzNWZOX5pwXOpLnB+JNVVoNZGxCFUlwlcCZxAfVnCyWq7b0+SNBvt7CncDxxPdRHwVmcD52fmAxHxdKqLm2+or/D0kcz8CnAo1QVQoLqK1quBBDbVlxz8YUQMRsTwFLXXTTewFSuWd/2rvuHhqc6c3F+a0gf0fi+vO/XLbdVtWL+253uZjab00pQ+YH56mTEUMvOa+qIeRUQ8DTiGX+wl7A2sB86jurD4lojYCgy0XG92FNgP2JfqOrVMWD5Z7bS6PYfJ8PAQIyPTnjK/LzSlD2hWL0BjemnK69KUPqC7XqYLk04PNP8OcGXL5f9+DFyUmTsz8/8BdwEBtB4TGKKabtrO4y9sMr58slpJ0gLqNBReSTXF03r/rwAi4knAbwD3AHdFxOq65lhgM9VVsdZExJKI2B9Ykpk/naJWkrSAOg2FAL4/ficzNwLfi4jbgE3Ae+s3+lOBsyPiVqoppqvrC5dvBm4FrgHW1Zv5pdoOxyZJ6lBfX46z2+spNGV+sSl9QH/0ctJHbmyrbsP6tT3fS7v64XVpR1P6gK6PKXg9BUnSzAwFSVJhKEiSCkNBklQYCpKkwlCQJBWGgiSpMBQkSYWhIEkqDAVJUmEoSJIKQ0GSVBgKkqTCUJAkFYaCJKkwFCRJhaEgSSoMBUlSYShIkgpDQZJUGAqSpGKwnaKIWAmck5mrI+IQYAPwvfrhT2fmVRFxFnAcsBM4JTO3RsSBwGXAGHA3sC4zd8+mdq4alSTNbMY9hYg4DbgEWFYvOgQ4NzNX13+uqoPiaGAlcAJwYV17LnBmZh4JDABrZ1M7Fw1KktrXzp7C/cDxwOX1/UOBiIi1VHsLpwBHAJsycwz4YUQMRsRwXXtLvd5G4NVAzqL2um4blCS1b8ZQyMxrIuKAlkVbgUsy886IOAM4C3gIeLClZhTYDxio3/xbl+07i9pprVixnMHBpTOVTWt4eKir9XtFU/oAe+lVTemlKX3A/PTS1jGFCa7LzIfGbwPnA18GWkc3RBUUuydZtn0WtdPatm3HbMf+OMPDQ4yMjHa1jV7QlD6gWb0AjemlKa9LU/qA7nqZLkw6+fbRDRHxsvr2McCdwBZgTUQsiYj9gSWZ+VPgrohYXdceC2yeZa0kaQF1sqfwn4ALIuIx4MfA2zJze0RsBm6lCpp1de2pwMURsTdwD3B1Zu5qt7bTpiRJnRkYGxubuapHjYyMdjX4puxKNqUP6I9eTvrIjW3VbVi/tud7aVc/vC7taEof0PX00cBUj/njNUlSYShIkgpDQZJUGAqSpMJQkCQVhoIkqTAUJEmFoSBJKgwFSVJhKEiSCkNBklQYCpKkwlCQJBWGgiSpMBQkSYWhIEkqDAVJUmEoSJIKQ0GSVBgKkqTCUJAkFYaCJKkYbKcoIlYC52Tm6og4GDgf2AU8CrwlM38SEZ8EXgGM1qutBfYCrgSeAPwIODEzd0TEHwJvB3YCH8rMr0TEUyernatGJUkzm3FPISJOAy4BltWLzgP+S2auBq4FTq+XHwKsyczV9Z+HgfcDV2bmkcBdwNsj4hnAH1EFyBrgwxGxz2S1c9SjJKlN7ewp3A8cD1xe3z8hMx9oWf+RiFgC/Brw2Yh4OvC5zLwUOAL407p2Y337fmBLZj4KPBoR9wEvnqL2E9MNbMWK5QwOLm2jhakNDw91tX6vaEofYC+9qim9NKUPmJ9eZgyFzLwmIg5ouf8AQEQcDrwTOAp4ItWU0rnAUuCmiLgD2Bd4uF51FNhvwrKplo8vm9a2bd3NLg0PDzEyMjpzYY9rSh/QrF6AxvTSlNelKX1Ad71MFyYdHWiOiN8FLgKOy8wRYAdwXmbuyMxR4EbgIGA7MP7sQ8BDE5ZNtXx8mSRpAc06FCLiTVR7CKsz8/v14ucDX4uIpRGxF9VU0D8AW4DX1jXHApuBrcCREbEsIvYDfh24e4paSdICmlUoRMRS4JNUn+SvjYibI+LszLwHuAK4DbgF+LPM/C7wIeCEiNgCvBy4IDN/XG9jM9UexRmZ+chktXPSoSSpbW19JTUz/zewqr77lClqPgp8dMKynwCvmaT2YuDidmolSQvHH69JkgpDQZJUGAqSpMJQkCQVhoIkqTAUJEmFoSBJKgwFSVJhKEiSCkNBklQYCpKkwlCQJBWGgiSpMBQkSYWhIEkqDAVJUmEoSJIKQ0GSVBgKkqTCUJAkFYaCJKkYbKcoIlYC52Tm6og4ELgMGAPuBtZl5u6IOAs4DtgJnJKZW+eidu5alSTNZMY9hYg4DbgEWFYvOhc4MzOPBAaAtRFxCHA0sBI4AbhwLmq7b0+SNBvtTB/dDxzfcv9Q4Jb69kbglcARwKbMHMvMHwKDETE8B7WSpAU04/RRZl4TEQe0LBrIzLH69iiwH7Av8GBLzfjybmuntWLFcgYHl85UNq3h4aGu1u8VTekD7KVXNaWXpvQB89NLW8cUJmid5x8CHgK217cnLu+2dlrbtu2Yzbh/yfDwECMjo11toxc0pQ9oVi9AY3ppyuvSlD6gu16mC5NOvn10V0Ssrm8fC2wGtgBrImJJROwPLMnMn85BrSRpAXWyp3AqcHFE7A3cA1ydmbsiYjNwK1XQrJuL2k6bkiR1ZmBsbGzmqh41MjLa1eCbsivZlD6gP3o56SM3tlW3Yf3anu+lXf3wurSjKX1A19NHA1M95o/XJEmFoSBJKgwFSVJhKEiSCkNBklQYCpKkwlCQJBWGgiSpMBQkSYWhIEkqDAVJUmEoSJIKQ0GSVBgKkqTCUJAkFYaCJKkwFCRJhaEgSSoMBUlSYShIkgpDQZJUGAqSpGKwk5Ui4q3AW+u7y4CDgTcCHwP+uV5+FrAZ+BRwEPAocHJm3hcRq4DzgJ3Apsw8OyKWTFbbyfgkSZ3pKBQy8zLgMoCIuBC4FDgEOC0zrxmvi4jjgWWZ+fI6CNYDa4GLgNcD3we+GhGHAAdMUStJWiAdhcK4iDgMeGFmrouIjcBLIuIUYCtwOnAEcD1AZt4WEYdFxL7APpl5f72NG4BjgGdOrJ3p+VesWM7g4NJuWmB4eKir9XtFU/oAe+lVTemlKX3A/PTSVSgA7wXOrm//LfAl4AdUewLvAPYFHm6p31Uv296ybBR47mS1ETGYmTunevJt23Z0Nfjh4SFGRka72kYvaEof0KxegMb00pTXpSl9QHe9TBcmHR9ojognAy/IzJvqRZdm5vczcwz4MvASqjf/1mdfMsmyIeChyWqnCwRJ0tzr5ttHRwF/BxARA8C3I+JX68eOAe4EtgCvrWtWAd/JzO3AYxHxvHq9NVQHpH+ptouxSZI60M30UVAdKCYzxyLiZODaiPgZ8I/AxVTTRa+KiK8DA8CJ9brvAK4AllJ9++j2iPjGFLWSpAXScShk5scm3N8EbJqk9B2TrHsbsGrCst2T1UqSFo4/XpMkFYaCJKkwFCRJhaEgSSoMBUlSYShIkgpDQZJUGAqSpMJQkCQVhoIkqTAUJEmFoSBJKgwFSVJhKEiSCkNBklQYCpKkwlCQJBWGgiSpMBQkSYWhIEkqDAVJUjHY6YoRcRfwcH33B8BngPOAncCmzDw7IpYAnwIOAh4FTs7M+yJiVbu1nY5PkjR7HYVCRCwDyMzVLcu+Cbwe+D7w1Yg4BDgAWJaZL6+DYD2wFrhoFrWSpAXS6Z7CQcDyiNhUb+MDwD6ZeT9ARNwAHAM8E7geIDNvi4jDImLfdms77kqS1JFOQ2EH8HHgEuDXgI3AQy2PjwLPBfblF1NMALvqZdvbqY2IwczcOdUgVqxYzuDg0g5bqAwPD3W1fq9oSh9gL72qKb00pQ+Yn146DYV7gfsycwy4NyIeBp7S8vgQVUgsr2+PW0IVCEPt1E4XCADbtu3ocPiV4eEhRkZGu9pGL2hKH9CsXoDG9NKU16UpfUB3vUwXJp1+++gkqjl/IuJZVG/o/xoRz4uIAWANsBnYAry2rlsFfCcztwOPtVPb4dgkSR3qdE/hc8BlEfE1YIwqJHYDVwBLqb5RdHtEfAN4VUR8HRgATqzXf8csaiVJC6SjUMjMx4A3TvLQqgl1u6kCYOL6t7VbK0laOP54TZJUGAqSpMJQkCQVhoIkqTAUJEmFoSBJKgwFSVJhKEiSCkNBklQYCpKkwlCQJBUdX45TkjT3TvrIjW3VbVg/PxemdE9BklQYCpKkwlCQJBWGgiSpMBQkSYWhIEkqDAVJUmEoSJIKQ0GSVBgKkqSio9NcRMRewKXAAcA+wIeA/wNsAL5Xl306M6+KiLOA44CdwCmZuTUiDgQuA8aAu4F1mbl7stpOG5MkzV6n5z56E/BgZr45In4FuAv4IHBuZq4fL4qIQ4CjgZXAs4FrgJcC5wJnZubNEXERsDYi/mmKWknSAuk0FL4IXN1yfydwKBARsZZqb+EU4AhgU2aOAT+MiMGIGK5rb6nX3Qi8GsjJajNzZKpBrFixnMHBpR22UBkeHupq/V7RlD7AXnpVU3ppSh8wP710FAqZ+S8AETFEFQ5nUk0jXZKZd0bEGcBZwEPAgy2rjgL7AQP1m3/rsn2nqJ0yFLZt29HJ8Ivh4SFGRka72kYvaEof0KxegMb00pTXpSl9jOu0l+nCpOMDzRHxbOAm4PLMvBK4LjPvrB++DngJsB1offYhqqDYPcmyqWolSQuko1CIiKcDm4DTM/PSevENEfGy+vYxwJ3AFmBNRCyJiP2BJZn5U+CuiFhd1x4LbJ6mVpK0QDo9pvBeYAXwvoh4X73s3cD/iIjHgB8Db8vM7RGxGbiVKoDW1bWnAhdHxN7APcDVmblrilpJ0gLp9JjCu4B3TfLQ4ZPUfgD4wIRl91J902jGWknSwvFynNI8ed2pX26r7tL3/Pt5HknvafeSk3vi/5vF5i+aJUmFoSBJKgwFSVJhKEiSCkNBklQYCpKkwlCQJBX+TkHqE363XwvBPQVJUuGegrSHanfPA2DD+rXzOBL1EvcUJEmFoSBJKpw+Uk+Z65PIzWaKZLEO0M5mjNJ8MxS0IPrhja8fxijNN6ePJEmFewqalN+Jl/ZM7ilIkgr3FPYwTZk3b0of88H/N+qGoSBpRl5adM9hKPSwdj/xLeavTf1UqlaL9fehH/6t9IueCoWIWAJ8CjgIeBQ4OTPvW9xRzT3fSKX2+G9l4fVUKAC/BSzLzJdHxCpgPWC0z6DdXXtpT+e/lZn1WigcAVwPkJm3RcRh8/lk/gWRpMfrtVDYF3i45f6uiBjMzJ2TFQ8PDw1082TOL0rqZ8PDQ3O+zV77ncJ2oLXLJVMFgiRp7vVaKGwBXgtQH1P4zuIOR5L2LL02fXQd8KqI+DowAJy4yOORpD3KwNjY2GKPQZLUI3pt+kiStIgMBUlSYShIkopeO9A875pyKo2IWAmck5mrI+JA4DJgDLgbWJeZuxdzfO2IiL2AS4EDgH2ADwH/SH/2shS4GAhgF9WXJAbow14AIuJpwJ3Aq4Cd9G8fd/GL3z79APgMcB5VT5sy8+zFGttsRcR/A34T2JvqPewW5uF12RP3FMqpNID3UJ1Ko69ExGnAJcCyetG5wJmZeSTVG1G//CrvTcCD9biPBS6gf3t5HUBmvgJ4P1UffdlLHdafAX5WL+rXPpYBZObq+s+JwEXAG6nOnrAyIg5ZzDG2KyJWA4cDrwCOBp7NPL0ue2IoPO5UGsC8nkpjntwPHN9y/1CqTw0AG4FXLviIOvNF4H0t93fSp71k5peAt9V3/y3wE/q0F+DjVG+eP6rv92sfBwHLI2JTRNwYEUcB+2Tm/Zk5BtwAHLO4Q2zbGqrfbV0HbAC+wjy9LntiKEx6Ko3FGkwnMvMa4Octiwbqv+QAo8B+Cz+q2cvMf8nM0YgYAq4GzqRPewHIzJ0R8QXgfKp++q6XiHgrMJKZN7Qs7rs+ajuoAm4N8A7g8/Wycf3Uy1OpPsC+gaqXK6jO+DDnr8ueGApNPJVG6zziEPDQYg1ktiLi2cBNwOWZeSV93AtAZv4B8Hyq4wtPaHmoX3o5ieoHpDcDBwN/Bjyt5fF+6QPgXuDPM3MsM++l+jD4lJbH+6mXB4EbMvOxzEzgER4fAnPWy54YCk08lcZd9ZwjVHPzmxdxLG2LiKcDm4DTM/PSenG/9vLm+kAgVJ9GdwN39FsvmXlUZh6dmauBbwJvATb2Wx+1k6iPGUbEs4DlwL9GxPMiYoBqD6Jfevka8JqIGKh7eSLw9/PxuvTVtMkcaeKpNE4FLo6IvYF7qKYu+sF7gRXA+yJi/NjCu4BP9mEv1wKfj4j/CewFnEI1/n58XSbq179fnwMui4ivUX1D5ySqsL4CWEr17aPbF3F8bcvMr9THRLZSfZhfR/Vtqjl/XTzNhSSp2BOnjyRJUzAUJEmFoSBJKgwFSVJhKEiSCkNBklQYCpKk4v8D2q6mb2WvZDgAAAAASUVORK5CYII="/>
          <p:cNvSpPr>
            <a:spLocks noChangeAspect="1" noChangeArrowheads="1"/>
          </p:cNvSpPr>
          <p:nvPr/>
        </p:nvSpPr>
        <p:spPr bwMode="auto">
          <a:xfrm>
            <a:off x="5943600" y="3276600"/>
            <a:ext cx="2346158" cy="23461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41C7CC13-978A-4762-AA52-151615E952BB}"/>
              </a:ext>
            </a:extLst>
          </p:cNvPr>
          <p:cNvPicPr>
            <a:picLocks noChangeAspect="1"/>
          </p:cNvPicPr>
          <p:nvPr/>
        </p:nvPicPr>
        <p:blipFill>
          <a:blip r:embed="rId2"/>
          <a:stretch>
            <a:fillRect/>
          </a:stretch>
        </p:blipFill>
        <p:spPr>
          <a:xfrm>
            <a:off x="440286" y="3761057"/>
            <a:ext cx="5136055" cy="2931309"/>
          </a:xfrm>
          <a:prstGeom prst="rect">
            <a:avLst/>
          </a:prstGeom>
          <a:ln>
            <a:solidFill>
              <a:schemeClr val="accent1"/>
            </a:solidFill>
          </a:ln>
        </p:spPr>
      </p:pic>
      <p:pic>
        <p:nvPicPr>
          <p:cNvPr id="9" name="Picture 8">
            <a:extLst>
              <a:ext uri="{FF2B5EF4-FFF2-40B4-BE49-F238E27FC236}">
                <a16:creationId xmlns:a16="http://schemas.microsoft.com/office/drawing/2014/main" id="{81EE3C3F-555A-4D32-9D6F-6B8D7B1AB5B3}"/>
              </a:ext>
            </a:extLst>
          </p:cNvPr>
          <p:cNvPicPr>
            <a:picLocks noChangeAspect="1"/>
          </p:cNvPicPr>
          <p:nvPr/>
        </p:nvPicPr>
        <p:blipFill>
          <a:blip r:embed="rId3"/>
          <a:stretch>
            <a:fillRect/>
          </a:stretch>
        </p:blipFill>
        <p:spPr>
          <a:xfrm>
            <a:off x="5658391" y="3761057"/>
            <a:ext cx="5459054" cy="2847647"/>
          </a:xfrm>
          <a:prstGeom prst="rect">
            <a:avLst/>
          </a:prstGeom>
          <a:ln>
            <a:solidFill>
              <a:schemeClr val="accent1"/>
            </a:solidFill>
          </a:ln>
        </p:spPr>
      </p:pic>
    </p:spTree>
    <p:extLst>
      <p:ext uri="{BB962C8B-B14F-4D97-AF65-F5344CB8AC3E}">
        <p14:creationId xmlns:p14="http://schemas.microsoft.com/office/powerpoint/2010/main" val="3801532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b="1" dirty="0"/>
              <a:t>Prediction Results for 2024</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a:xfrm>
            <a:off x="677334" y="1345940"/>
            <a:ext cx="9015306" cy="3880772"/>
          </a:xfrm>
        </p:spPr>
        <p:txBody>
          <a:bodyPr>
            <a:normAutofit/>
          </a:bodyPr>
          <a:lstStyle/>
          <a:p>
            <a:pPr lvl="1"/>
            <a:r>
              <a:rPr lang="en-US" dirty="0"/>
              <a:t>Using </a:t>
            </a:r>
            <a:r>
              <a:rPr lang="en-US" dirty="0" err="1"/>
              <a:t>FBProphet</a:t>
            </a:r>
            <a:r>
              <a:rPr lang="en-US" dirty="0"/>
              <a:t> we have successfully predicted the crime rate for next year. We can conclude that the overall crime rate is decreasing over time and it should be expected to decrease further in the future. </a:t>
            </a:r>
          </a:p>
          <a:p>
            <a:pPr lvl="1"/>
            <a:r>
              <a:rPr lang="en-US" dirty="0"/>
              <a:t>There are variations in the 1</a:t>
            </a:r>
            <a:r>
              <a:rPr lang="en-US" baseline="30000" dirty="0"/>
              <a:t>st</a:t>
            </a:r>
            <a:r>
              <a:rPr lang="en-US" dirty="0"/>
              <a:t> part of the year which means seasonality is strong and then we can see a stable trend in mid and end of year</a:t>
            </a:r>
          </a:p>
        </p:txBody>
      </p:sp>
      <p:sp>
        <p:nvSpPr>
          <p:cNvPr id="6" name="AutoShape 2" descr="data:image/png;base64,iVBORw0KGgoAAAANSUhEUgAAAYUAAAEFCAYAAAAMk/uQAAAABHNCSVQICAgIfAhkiAAAAAlwSFlzAAALEgAACxIB0t1+/AAAADl0RVh0U29mdHdhcmUAbWF0cGxvdGxpYiB2ZXJzaW9uIDIuMi4yLCBodHRwOi8vbWF0cGxvdGxpYi5vcmcvhp/UCwAAGHZJREFUeJzt3X+8XHV95/HXTS4QoxeM9fprK4tK/diHVRDQRORHdlEjsjYt1i21aoUHVXfjViqPBVdQxLpV1OAioCiIWAotlR/aaANpy4+NEYhQ/IFlPwi6tbuie+URyG0jYJK7f5xzvw7X+2PuzP0xc/J6Ph55MHPmc858P0wy7znfM3POwNjYGJIkASxZ7AFIknqHoSBJKgwFSVJhKEiSCkNBklQYCpKkwlBQ34iI34mImxfoufaLiBsX4rnmUkR8ICIuaKPu4og4dCHGpP5iKEiTWwG8bLEHMY9eBQws9iDUewYXewDSdCLig8DvAw8C36uXPR+4EBgCngl8E/hd4PXAf87MV9R1+wO3AQcAZwC/DTxWb+utmfnANE/9eeAJEfFN4FDgcOBjwPJ6G2dm5vUzjP0ZwEXAC4DdwEWZ+cmI+FXg0/W4BoAvZObHIuIA4Ebgb+vnHATeD7y93sYdwO8B+wO3ANcDK+ttvDMzN094/n8DXFDX7wX8ZWb+aUT8d+BZwBUR8RbgfwHnAS+q6/4e+K+ZuXO6/tRM7imoZ0XEWqo3+oOp3pT3qx/6Q6o30lXAgcBzgOOALwIHRsQL67qTgS8ATwdOAV6amYcBm6jeTKdzIvCzzDwYeDJwNfCuzHwx8AfAn0fEc2bYxqeAezPzBcDLgbdFxIHAFcBNmfki4BXAmyLihHqd5wBfrcd5K9Wb9e8BLwSOBFbVdfsDt9Tjew9wVUTsNeH5LwcuzcxDqfZ6XhkR/zEzzwB+BPx+Zt4OfAK4s657CfBU4N0z9KaGMhTUy14JXJuZo/Wn1kvr5acDIxFxGtUn7mcBT8rMx4BLgJMjYinwVuCzwP8FvgX8Q0R8HPhmZn5pFuNYCdxXv4GSmd8FtgCr2xj/Z+t1Hs7M3wAeoAqCC8eXA5cBx9br/BzYUN++H/h6Zm7PzEeo3sifUj+2LTOvrLexEdgFvHj8iSPiicDRwJ/Uezu3UQXJwZOM8z8Ab6/r7qQKkBfN0Jsayukj9brWee/x6Yy/oPq7+1fAV6ne7MbrLgK+QTW9cndm/gAgIo4GDqN6o/5ERFyfmae1OYalwMSThC2hmmqZzs7W9SLiuVRTVxPn8lu39Vhmtj7Xz6fZ9sRt7Jow5gHg8MzcUT//U4FHJtnWUuANmXlPXfdkfrlf7SHcU1Av2wi8ISKeHBFLgDfXy9cAH8zMq+r7K6ne2MjMf6aadvkE1V4EEXEQcDdwT2Z+uH7spTM8905gaUQM1Nt7QUS8rN7eC4GjgJtn2MbfUU1DERH7Uc3VH0j1qX1dy/K3UB1HmI3hiHhNvY3XUYXHd8YfzMzt9fO8u655MtXezdqW/saD6AbgjyNiICL2Af4aeOcsx6OGMBTUszLzb6imjO4Abgcerh96L3BdRHwH+AzVXsGBLat+niok/qbezreo9iruiIg7gJOYec78AWAr8F2qT81vAM6vn/NK4MTMvHeGbbwT+PWI+DbVG/KHM/NOqgPnx9Tb2gpcSzWFNBuPAG+OiG9RHUT/rczcNaHmjcCq+nluB/4iM6+oH7uW6rjIq4E/Ap5IFSrfrv/70VmORw0x4Kmz1ST1HsUFwD9l5jmLPZ75UH9L6e7MfNJij0XN4zEFNUZEDAE/pPpUfmob9ZupvtY6mSMzc3SG9f8d1VTUZG7KzD+eaQxSr3FPQZJUeExBklQYCpKkoq+PKYyMjHY197VixXK2bdsxV8NZNE3pA+ylVzWll6b0Ad31Mjw8NOV5r/boPYXBwaWLPYQ50ZQ+wF56VVN6aUofMH+97NGhIEl6PENBklQYCpKkwlCQJBWGgiSpMBQkSYWhIEkq2vrxWkSsBM7JzNUR8ZfAM+qHDgBuy8wTIuKvgV+hOq/7zzLz2PrSg5dRnXr4bmBdZu6OiLOoLp+4EzglM7dOVTtHfUqS2jDjnkJ9ycNLgGUAmXlCZq6mugj6Q8D4mSAPBI7IzNWZOX5pwXOpLnB+JNVVoNZGxCFUlwlcCZxAfVnCyWq7b0+SNBvt7CncDxxPdRHwVmcD52fmAxHxdKqLm2+or/D0kcz8CnAo1QVQoLqK1quBBDbVlxz8YUQMRsTwFLXXTTewFSuWd/2rvuHhqc6c3F+a0gf0fi+vO/XLbdVtWL+253uZjab00pQ+YH56mTEUMvOa+qIeRUQ8DTiGX+wl7A2sB86jurD4lojYCgy0XG92FNgP2JfqOrVMWD5Z7bS6PYfJ8PAQIyPTnjK/LzSlD2hWL0BjemnK69KUPqC7XqYLk04PNP8OcGXL5f9+DFyUmTsz8/8BdwEBtB4TGKKabtrO4y9sMr58slpJ0gLqNBReSTXF03r/rwAi4knAbwD3AHdFxOq65lhgM9VVsdZExJKI2B9Ykpk/naJWkrSAOg2FAL4/ficzNwLfi4jbgE3Ae+s3+lOBsyPiVqoppqvrC5dvBm4FrgHW1Zv5pdoOxyZJ6lBfX46z2+spNGV+sSl9QH/0ctJHbmyrbsP6tT3fS7v64XVpR1P6gK6PKXg9BUnSzAwFSVJhKEiSCkNBklQYCpKkwlCQJBWGgiSpMBQkSYWhIEkqDAVJUmEoSJIKQ0GSVBgKkqTCUJAkFYaCJKkwFCRJhaEgSSoMBUlSYShIkgpDQZJUGAqSpGKwnaKIWAmck5mrI+IQYAPwvfrhT2fmVRFxFnAcsBM4JTO3RsSBwGXAGHA3sC4zd8+mdq4alSTNbMY9hYg4DbgEWFYvOgQ4NzNX13+uqoPiaGAlcAJwYV17LnBmZh4JDABrZ1M7Fw1KktrXzp7C/cDxwOX1/UOBiIi1VHsLpwBHAJsycwz4YUQMRsRwXXtLvd5G4NVAzqL2um4blCS1b8ZQyMxrIuKAlkVbgUsy886IOAM4C3gIeLClZhTYDxio3/xbl+07i9pprVixnMHBpTOVTWt4eKir9XtFU/oAe+lVTemlKX3A/PTS1jGFCa7LzIfGbwPnA18GWkc3RBUUuydZtn0WtdPatm3HbMf+OMPDQ4yMjHa1jV7QlD6gWb0AjemlKa9LU/qA7nqZLkw6+fbRDRHxsvr2McCdwBZgTUQsiYj9gSWZ+VPgrohYXdceC2yeZa0kaQF1sqfwn4ALIuIx4MfA2zJze0RsBm6lCpp1de2pwMURsTdwD3B1Zu5qt7bTpiRJnRkYGxubuapHjYyMdjX4puxKNqUP6I9eTvrIjW3VbVi/tud7aVc/vC7taEof0PX00cBUj/njNUlSYShIkgpDQZJUGAqSpMJQkCQVhoIkqTAUJEmFoSBJKgwFSVJhKEiSCkNBklQYCpKkwlCQJBWGgiSpMBQkSYWhIEkqDAVJUmEoSJIKQ0GSVBgKkqTCUJAkFYaCJKkYbKcoIlYC52Tm6og4GDgf2AU8CrwlM38SEZ8EXgGM1qutBfYCrgSeAPwIODEzd0TEHwJvB3YCH8rMr0TEUyernatGJUkzm3FPISJOAy4BltWLzgP+S2auBq4FTq+XHwKsyczV9Z+HgfcDV2bmkcBdwNsj4hnAH1EFyBrgwxGxz2S1c9SjJKlN7ewp3A8cD1xe3z8hMx9oWf+RiFgC/Brw2Yh4OvC5zLwUOAL407p2Y337fmBLZj4KPBoR9wEvnqL2E9MNbMWK5QwOLm2jhakNDw91tX6vaEofYC+9qim9NKUPmJ9eZgyFzLwmIg5ouf8AQEQcDrwTOAp4ItWU0rnAUuCmiLgD2Bd4uF51FNhvwrKplo8vm9a2bd3NLg0PDzEyMjpzYY9rSh/QrF6AxvTSlNelKX1Ad71MFyYdHWiOiN8FLgKOy8wRYAdwXmbuyMxR4EbgIGA7MP7sQ8BDE5ZNtXx8mSRpAc06FCLiTVR7CKsz8/v14ucDX4uIpRGxF9VU0D8AW4DX1jXHApuBrcCREbEsIvYDfh24e4paSdICmlUoRMRS4JNUn+SvjYibI+LszLwHuAK4DbgF+LPM/C7wIeCEiNgCvBy4IDN/XG9jM9UexRmZ+chktXPSoSSpbW19JTUz/zewqr77lClqPgp8dMKynwCvmaT2YuDidmolSQvHH69JkgpDQZJUGAqSpMJQkCQVhoIkqTAUJEmFoSBJKgwFSVJhKEiSCkNBklQYCpKkwlCQJBWGgiSpMBQkSYWhIEkqDAVJUmEoSJIKQ0GSVBgKkqTCUJAkFYaCJKkYbKcoIlYC52Tm6og4ELgMGAPuBtZl5u6IOAs4DtgJnJKZW+eidu5alSTNZMY9hYg4DbgEWFYvOhc4MzOPBAaAtRFxCHA0sBI4AbhwLmq7b0+SNBvtTB/dDxzfcv9Q4Jb69kbglcARwKbMHMvMHwKDETE8B7WSpAU04/RRZl4TEQe0LBrIzLH69iiwH7Av8GBLzfjybmuntWLFcgYHl85UNq3h4aGu1u8VTekD7KVXNaWXpvQB89NLW8cUJmid5x8CHgK217cnLu+2dlrbtu2Yzbh/yfDwECMjo11toxc0pQ9oVi9AY3ppyuvSlD6gu16mC5NOvn10V0Ssrm8fC2wGtgBrImJJROwPLMnMn85BrSRpAXWyp3AqcHFE7A3cA1ydmbsiYjNwK1XQrJuL2k6bkiR1ZmBsbGzmqh41MjLa1eCbsivZlD6gP3o56SM3tlW3Yf3anu+lXf3wurSjKX1A19NHA1M95o/XJEmFoSBJKgwFSVJhKEiSCkNBklQYCpKkwlCQJBWGgiSpMBQkSYWhIEkqDAVJUmEoSJIKQ0GSVBgKkqTCUJAkFYaCJKkwFCRJhaEgSSoMBUlSYShIkgpDQZJUGAqSpGKwk5Ui4q3AW+u7y4CDgTcCHwP+uV5+FrAZ+BRwEPAocHJm3hcRq4DzgJ3Apsw8OyKWTFbbyfgkSZ3pKBQy8zLgMoCIuBC4FDgEOC0zrxmvi4jjgWWZ+fI6CNYDa4GLgNcD3we+GhGHAAdMUStJWiAdhcK4iDgMeGFmrouIjcBLIuIUYCtwOnAEcD1AZt4WEYdFxL7APpl5f72NG4BjgGdOrJ3p+VesWM7g4NJuWmB4eKir9XtFU/oAe+lVTemlKX3A/PTSVSgA7wXOrm//LfAl4AdUewLvAPYFHm6p31Uv296ybBR47mS1ETGYmTunevJt23Z0Nfjh4SFGRka72kYvaEof0KxegMb00pTXpSl9QHe9TBcmHR9ojognAy/IzJvqRZdm5vczcwz4MvASqjf/1mdfMsmyIeChyWqnCwRJ0tzr5ttHRwF/BxARA8C3I+JX68eOAe4EtgCvrWtWAd/JzO3AYxHxvHq9NVQHpH+ptouxSZI60M30UVAdKCYzxyLiZODaiPgZ8I/AxVTTRa+KiK8DA8CJ9brvAK4AllJ9++j2iPjGFLWSpAXScShk5scm3N8EbJqk9B2TrHsbsGrCst2T1UqSFo4/XpMkFYaCJKkwFCRJhaEgSSoMBUlSYShIkgpDQZJUGAqSpMJQkCQVhoIkqTAUJEmFoSBJKgwFSVJhKEiSCkNBklQYCpKkwlCQJBWGgiSpMBQkSYWhIEkqDAVJUjHY6YoRcRfwcH33B8BngPOAncCmzDw7IpYAnwIOAh4FTs7M+yJiVbu1nY5PkjR7HYVCRCwDyMzVLcu+Cbwe+D7w1Yg4BDgAWJaZL6+DYD2wFrhoFrWSpAXS6Z7CQcDyiNhUb+MDwD6ZeT9ARNwAHAM8E7geIDNvi4jDImLfdms77kqS1JFOQ2EH8HHgEuDXgI3AQy2PjwLPBfblF1NMALvqZdvbqY2IwczcOdUgVqxYzuDg0g5bqAwPD3W1fq9oSh9gL72qKb00pQ+Yn146DYV7gfsycwy4NyIeBp7S8vgQVUgsr2+PW0IVCEPt1E4XCADbtu3ocPiV4eEhRkZGu9pGL2hKH9CsXoDG9NKU16UpfUB3vUwXJp1+++gkqjl/IuJZVG/o/xoRz4uIAWANsBnYAry2rlsFfCcztwOPtVPb4dgkSR3qdE/hc8BlEfE1YIwqJHYDVwBLqb5RdHtEfAN4VUR8HRgATqzXf8csaiVJC6SjUMjMx4A3TvLQqgl1u6kCYOL6t7VbK0laOP54TZJUGAqSpMJQkCQVhoIkqTAUJEmFoSBJKgwFSVJhKEiSCkNBklQYCpKkwlCQJBUdX45TkjT3TvrIjW3VbVg/PxemdE9BklQYCpKkwlCQJBWGgiSpMBQkSYWhIEkqDAVJUmEoSJIKQ0GSVBgKkqSio9NcRMRewKXAAcA+wIeA/wNsAL5Xl306M6+KiLOA44CdwCmZuTUiDgQuA8aAu4F1mbl7stpOG5MkzV6n5z56E/BgZr45In4FuAv4IHBuZq4fL4qIQ4CjgZXAs4FrgJcC5wJnZubNEXERsDYi/mmKWknSAuk0FL4IXN1yfydwKBARsZZqb+EU4AhgU2aOAT+MiMGIGK5rb6nX3Qi8GsjJajNzZKpBrFixnMHBpR22UBkeHupq/V7RlD7AXnpVU3ppSh8wP710FAqZ+S8AETFEFQ5nUk0jXZKZd0bEGcBZwEPAgy2rjgL7AQP1m3/rsn2nqJ0yFLZt29HJ8Ivh4SFGRka72kYvaEof0KxegMb00pTXpSl9jOu0l+nCpOMDzRHxbOAm4PLMvBK4LjPvrB++DngJsB1offYhqqDYPcmyqWolSQuko1CIiKcDm4DTM/PSevENEfGy+vYxwJ3AFmBNRCyJiP2BJZn5U+CuiFhd1x4LbJ6mVpK0QDo9pvBeYAXwvoh4X73s3cD/iIjHgB8Db8vM7RGxGbiVKoDW1bWnAhdHxN7APcDVmblrilpJ0gLp9JjCu4B3TfLQ4ZPUfgD4wIRl91J902jGWknSwvFynNI8ed2pX26r7tL3/Pt5HknvafeSk3vi/5vF5i+aJUmFoSBJKgwFSVJhKEiSCkNBklQYCpKkwlCQJBX+TkHqE363XwvBPQVJUuGegrSHanfPA2DD+rXzOBL1EvcUJEmFoSBJKpw+Uk+Z65PIzWaKZLEO0M5mjNJ8MxS0IPrhja8fxijNN6ePJEmFewqalN+Jl/ZM7ilIkgr3FPYwTZk3b0of88H/N+qGoSBpRl5adM9hKPSwdj/xLeavTf1UqlaL9fehH/6t9IueCoWIWAJ8CjgIeBQ4OTPvW9xRzT3fSKX2+G9l4fVUKAC/BSzLzJdHxCpgPWC0z6DdXXtpT+e/lZn1WigcAVwPkJm3RcRh8/lk/gWRpMfrtVDYF3i45f6uiBjMzJ2TFQ8PDw1082TOL0rqZ8PDQ3O+zV77ncJ2oLXLJVMFgiRp7vVaKGwBXgtQH1P4zuIOR5L2LL02fXQd8KqI+DowAJy4yOORpD3KwNjY2GKPQZLUI3pt+kiStIgMBUlSYShIkopeO9A875pyKo2IWAmck5mrI+JA4DJgDLgbWJeZuxdzfO2IiL2AS4EDgH2ADwH/SH/2shS4GAhgF9WXJAbow14AIuJpwJ3Aq4Cd9G8fd/GL3z79APgMcB5VT5sy8+zFGttsRcR/A34T2JvqPewW5uF12RP3FMqpNID3UJ1Ko69ExGnAJcCyetG5wJmZeSTVG1G//CrvTcCD9biPBS6gf3t5HUBmvgJ4P1UffdlLHdafAX5WL+rXPpYBZObq+s+JwEXAG6nOnrAyIg5ZzDG2KyJWA4cDrwCOBp7NPL0ue2IoPO5UGsC8nkpjntwPHN9y/1CqTw0AG4FXLviIOvNF4H0t93fSp71k5peAt9V3/y3wE/q0F+DjVG+eP6rv92sfBwHLI2JTRNwYEUcB+2Tm/Zk5BtwAHLO4Q2zbGqrfbV0HbAC+wjy9LntiKEx6Ko3FGkwnMvMa4Octiwbqv+QAo8B+Cz+q2cvMf8nM0YgYAq4GzqRPewHIzJ0R8QXgfKp++q6XiHgrMJKZN7Qs7rs+ajuoAm4N8A7g8/Wycf3Uy1OpPsC+gaqXK6jO+DDnr8ueGApNPJVG6zziEPDQYg1ktiLi2cBNwOWZeSV93AtAZv4B8Hyq4wtPaHmoX3o5ieoHpDcDBwN/Bjyt5fF+6QPgXuDPM3MsM++l+jD4lJbH+6mXB4EbMvOxzEzgER4fAnPWy54YCk08lcZd9ZwjVHPzmxdxLG2LiKcDm4DTM/PSenG/9vLm+kAgVJ9GdwN39FsvmXlUZh6dmauBbwJvATb2Wx+1k6iPGUbEs4DlwL9GxPMiYoBqD6Jfevka8JqIGKh7eSLw9/PxuvTVtMkcaeKpNE4FLo6IvYF7qKYu+sF7gRXA+yJi/NjCu4BP9mEv1wKfj4j/CewFnEI1/n58XSbq179fnwMui4ivUX1D5ySqsL4CWEr17aPbF3F8bcvMr9THRLZSfZhfR/Vtqjl/XTzNhSSp2BOnjyRJUzAUJEmFoSBJKgwFSVJhKEiSCkNBklQYCpKk4v8D2q6mb2WvZDgAAAAASUVORK5CYII="/>
          <p:cNvSpPr>
            <a:spLocks noChangeAspect="1" noChangeArrowheads="1"/>
          </p:cNvSpPr>
          <p:nvPr/>
        </p:nvSpPr>
        <p:spPr bwMode="auto">
          <a:xfrm>
            <a:off x="5943600" y="3276600"/>
            <a:ext cx="2346158" cy="23461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780F0AD1-9C96-46C1-844B-AFF95CC830AF}"/>
              </a:ext>
            </a:extLst>
          </p:cNvPr>
          <p:cNvPicPr>
            <a:picLocks noChangeAspect="1"/>
          </p:cNvPicPr>
          <p:nvPr/>
        </p:nvPicPr>
        <p:blipFill>
          <a:blip r:embed="rId2"/>
          <a:stretch>
            <a:fillRect/>
          </a:stretch>
        </p:blipFill>
        <p:spPr>
          <a:xfrm>
            <a:off x="2653230" y="2801650"/>
            <a:ext cx="6011114" cy="4001058"/>
          </a:xfrm>
          <a:prstGeom prst="rect">
            <a:avLst/>
          </a:prstGeom>
          <a:ln>
            <a:solidFill>
              <a:schemeClr val="accent1"/>
            </a:solidFill>
          </a:ln>
        </p:spPr>
      </p:pic>
    </p:spTree>
    <p:extLst>
      <p:ext uri="{BB962C8B-B14F-4D97-AF65-F5344CB8AC3E}">
        <p14:creationId xmlns:p14="http://schemas.microsoft.com/office/powerpoint/2010/main" val="3862313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b="1" dirty="0"/>
              <a:t>Prediction Results for 2025</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a:xfrm>
            <a:off x="677334" y="1345940"/>
            <a:ext cx="9015306" cy="3880772"/>
          </a:xfrm>
        </p:spPr>
        <p:txBody>
          <a:bodyPr>
            <a:normAutofit/>
          </a:bodyPr>
          <a:lstStyle/>
          <a:p>
            <a:pPr lvl="1"/>
            <a:r>
              <a:rPr lang="en-US" dirty="0"/>
              <a:t>Using </a:t>
            </a:r>
            <a:r>
              <a:rPr lang="en-US" dirty="0" err="1"/>
              <a:t>FBProphet</a:t>
            </a:r>
            <a:r>
              <a:rPr lang="en-US" dirty="0"/>
              <a:t> we have successfully predicted the crime rate for 2025 as well. We can observe a similar trend year over year</a:t>
            </a:r>
          </a:p>
          <a:p>
            <a:pPr lvl="1"/>
            <a:r>
              <a:rPr lang="en-US" dirty="0"/>
              <a:t>Also the yearly trend in variations is still the same as 2024</a:t>
            </a:r>
          </a:p>
        </p:txBody>
      </p:sp>
      <p:sp>
        <p:nvSpPr>
          <p:cNvPr id="6" name="AutoShape 2" descr="data:image/png;base64,iVBORw0KGgoAAAANSUhEUgAAAYUAAAEFCAYAAAAMk/uQAAAABHNCSVQICAgIfAhkiAAAAAlwSFlzAAALEgAACxIB0t1+/AAAADl0RVh0U29mdHdhcmUAbWF0cGxvdGxpYiB2ZXJzaW9uIDIuMi4yLCBodHRwOi8vbWF0cGxvdGxpYi5vcmcvhp/UCwAAGHZJREFUeJzt3X+8XHV95/HXTS4QoxeM9fprK4tK/diHVRDQRORHdlEjsjYt1i21aoUHVXfjViqPBVdQxLpV1OAioCiIWAotlR/aaANpy4+NEYhQ/IFlPwi6tbuie+URyG0jYJK7f5xzvw7X+2PuzP0xc/J6Ph55MHPmc858P0wy7znfM3POwNjYGJIkASxZ7AFIknqHoSBJKgwFSVJhKEiSCkNBklQYCpKkwlBQ34iI34mImxfoufaLiBsX4rnmUkR8ICIuaKPu4og4dCHGpP5iKEiTWwG8bLEHMY9eBQws9iDUewYXewDSdCLig8DvAw8C36uXPR+4EBgCngl8E/hd4PXAf87MV9R1+wO3AQcAZwC/DTxWb+utmfnANE/9eeAJEfFN4FDgcOBjwPJ6G2dm5vUzjP0ZwEXAC4DdwEWZ+cmI+FXg0/W4BoAvZObHIuIA4Ebgb+vnHATeD7y93sYdwO8B+wO3ANcDK+ttvDMzN094/n8DXFDX7wX8ZWb+aUT8d+BZwBUR8RbgfwHnAS+q6/4e+K+ZuXO6/tRM7imoZ0XEWqo3+oOp3pT3qx/6Q6o30lXAgcBzgOOALwIHRsQL67qTgS8ATwdOAV6amYcBm6jeTKdzIvCzzDwYeDJwNfCuzHwx8AfAn0fEc2bYxqeAezPzBcDLgbdFxIHAFcBNmfki4BXAmyLihHqd5wBfrcd5K9Wb9e8BLwSOBFbVdfsDt9Tjew9wVUTsNeH5LwcuzcxDqfZ6XhkR/zEzzwB+BPx+Zt4OfAK4s657CfBU4N0z9KaGMhTUy14JXJuZo/Wn1kvr5acDIxFxGtUn7mcBT8rMx4BLgJMjYinwVuCzwP8FvgX8Q0R8HPhmZn5pFuNYCdxXv4GSmd8FtgCr2xj/Z+t1Hs7M3wAeoAqCC8eXA5cBx9br/BzYUN++H/h6Zm7PzEeo3sifUj+2LTOvrLexEdgFvHj8iSPiicDRwJ/Uezu3UQXJwZOM8z8Ab6/r7qQKkBfN0Jsayukj9brWee/x6Yy/oPq7+1fAV6ne7MbrLgK+QTW9cndm/gAgIo4GDqN6o/5ERFyfmae1OYalwMSThC2hmmqZzs7W9SLiuVRTVxPn8lu39Vhmtj7Xz6fZ9sRt7Jow5gHg8MzcUT//U4FHJtnWUuANmXlPXfdkfrlf7SHcU1Av2wi8ISKeHBFLgDfXy9cAH8zMq+r7K6ne2MjMf6aadvkE1V4EEXEQcDdwT2Z+uH7spTM8905gaUQM1Nt7QUS8rN7eC4GjgJtn2MbfUU1DERH7Uc3VH0j1qX1dy/K3UB1HmI3hiHhNvY3XUYXHd8YfzMzt9fO8u655MtXezdqW/saD6AbgjyNiICL2Af4aeOcsx6OGMBTUszLzb6imjO4Abgcerh96L3BdRHwH+AzVXsGBLat+niok/qbezreo9iruiIg7gJOYec78AWAr8F2qT81vAM6vn/NK4MTMvHeGbbwT+PWI+DbVG/KHM/NOqgPnx9Tb2gpcSzWFNBuPAG+OiG9RHUT/rczcNaHmjcCq+nluB/4iM6+oH7uW6rjIq4E/Ap5IFSrfrv/70VmORw0x4Kmz1ST1HsUFwD9l5jmLPZ75UH9L6e7MfNJij0XN4zEFNUZEDAE/pPpUfmob9ZupvtY6mSMzc3SG9f8d1VTUZG7KzD+eaQxSr3FPQZJUeExBklQYCpKkoq+PKYyMjHY197VixXK2bdsxV8NZNE3pA+ylVzWll6b0Ad31Mjw8NOV5r/boPYXBwaWLPYQ50ZQ+wF56VVN6aUofMH+97NGhIEl6PENBklQYCpKkwlCQJBWGgiSpMBQkSYWhIEkq2vrxWkSsBM7JzNUR8ZfAM+qHDgBuy8wTIuKvgV+hOq/7zzLz2PrSg5dRnXr4bmBdZu6OiLOoLp+4EzglM7dOVTtHfUqS2jDjnkJ9ycNLgGUAmXlCZq6mugj6Q8D4mSAPBI7IzNWZOX5pwXOpLnB+JNVVoNZGxCFUlwlcCZxAfVnCyWq7b0+SNBvt7CncDxxPdRHwVmcD52fmAxHxdKqLm2+or/D0kcz8CnAo1QVQoLqK1quBBDbVlxz8YUQMRsTwFLXXTTewFSuWd/2rvuHhqc6c3F+a0gf0fi+vO/XLbdVtWL+253uZjab00pQ+YH56mTEUMvOa+qIeRUQ8DTiGX+wl7A2sB86jurD4lojYCgy0XG92FNgP2JfqOrVMWD5Z7bS6PYfJ8PAQIyPTnjK/LzSlD2hWL0BjemnK69KUPqC7XqYLk04PNP8OcGXL5f9+DFyUmTsz8/8BdwEBtB4TGKKabtrO4y9sMr58slpJ0gLqNBReSTXF03r/rwAi4knAbwD3AHdFxOq65lhgM9VVsdZExJKI2B9Ykpk/naJWkrSAOg2FAL4/ficzNwLfi4jbgE3Ae+s3+lOBsyPiVqoppqvrC5dvBm4FrgHW1Zv5pdoOxyZJ6lBfX46z2+spNGV+sSl9QH/0ctJHbmyrbsP6tT3fS7v64XVpR1P6gK6PKXg9BUnSzAwFSVJhKEiSCkNBklQYCpKkwlCQJBWGgiSpMBQkSYWhIEkqDAVJUmEoSJIKQ0GSVBgKkqTCUJAkFYaCJKkwFCRJhaEgSSoMBUlSYShIkgpDQZJUGAqSpGKwnaKIWAmck5mrI+IQYAPwvfrhT2fmVRFxFnAcsBM4JTO3RsSBwGXAGHA3sC4zd8+mdq4alSTNbMY9hYg4DbgEWFYvOgQ4NzNX13+uqoPiaGAlcAJwYV17LnBmZh4JDABrZ1M7Fw1KktrXzp7C/cDxwOX1/UOBiIi1VHsLpwBHAJsycwz4YUQMRsRwXXtLvd5G4NVAzqL2um4blCS1b8ZQyMxrIuKAlkVbgUsy886IOAM4C3gIeLClZhTYDxio3/xbl+07i9pprVixnMHBpTOVTWt4eKir9XtFU/oAe+lVTemlKX3A/PTS1jGFCa7LzIfGbwPnA18GWkc3RBUUuydZtn0WtdPatm3HbMf+OMPDQ4yMjHa1jV7QlD6gWb0AjemlKa9LU/qA7nqZLkw6+fbRDRHxsvr2McCdwBZgTUQsiYj9gSWZ+VPgrohYXdceC2yeZa0kaQF1sqfwn4ALIuIx4MfA2zJze0RsBm6lCpp1de2pwMURsTdwD3B1Zu5qt7bTpiRJnRkYGxubuapHjYyMdjX4puxKNqUP6I9eTvrIjW3VbVi/tud7aVc/vC7taEof0PX00cBUj/njNUlSYShIkgpDQZJUGAqSpMJQkCQVhoIkqTAUJEmFoSBJKgwFSVJhKEiSCkNBklQYCpKkwlCQJBWGgiSpMBQkSYWhIEkqDAVJUmEoSJIKQ0GSVBgKkqTCUJAkFYaCJKkYbKcoIlYC52Tm6og4GDgf2AU8CrwlM38SEZ8EXgGM1qutBfYCrgSeAPwIODEzd0TEHwJvB3YCH8rMr0TEUyernatGJUkzm3FPISJOAy4BltWLzgP+S2auBq4FTq+XHwKsyczV9Z+HgfcDV2bmkcBdwNsj4hnAH1EFyBrgwxGxz2S1c9SjJKlN7ewp3A8cD1xe3z8hMx9oWf+RiFgC/Brw2Yh4OvC5zLwUOAL407p2Y337fmBLZj4KPBoR9wEvnqL2E9MNbMWK5QwOLm2jhakNDw91tX6vaEofYC+9qim9NKUPmJ9eZgyFzLwmIg5ouf8AQEQcDrwTOAp4ItWU0rnAUuCmiLgD2Bd4uF51FNhvwrKplo8vm9a2bd3NLg0PDzEyMjpzYY9rSh/QrF6AxvTSlNelKX1Ad71MFyYdHWiOiN8FLgKOy8wRYAdwXmbuyMxR4EbgIGA7MP7sQ8BDE5ZNtXx8mSRpAc06FCLiTVR7CKsz8/v14ucDX4uIpRGxF9VU0D8AW4DX1jXHApuBrcCREbEsIvYDfh24e4paSdICmlUoRMRS4JNUn+SvjYibI+LszLwHuAK4DbgF+LPM/C7wIeCEiNgCvBy4IDN/XG9jM9UexRmZ+chktXPSoSSpbW19JTUz/zewqr77lClqPgp8dMKynwCvmaT2YuDidmolSQvHH69JkgpDQZJUGAqSpMJQkCQVhoIkqTAUJEmFoSBJKgwFSVJhKEiSCkNBklQYCpKkwlCQJBWGgiSpMBQkSYWhIEkqDAVJUmEoSJIKQ0GSVBgKkqTCUJAkFYaCJKkYbKcoIlYC52Tm6og4ELgMGAPuBtZl5u6IOAs4DtgJnJKZW+eidu5alSTNZMY9hYg4DbgEWFYvOhc4MzOPBAaAtRFxCHA0sBI4AbhwLmq7b0+SNBvtTB/dDxzfcv9Q4Jb69kbglcARwKbMHMvMHwKDETE8B7WSpAU04/RRZl4TEQe0LBrIzLH69iiwH7Av8GBLzfjybmuntWLFcgYHl85UNq3h4aGu1u8VTekD7KVXNaWXpvQB89NLW8cUJmid5x8CHgK217cnLu+2dlrbtu2Yzbh/yfDwECMjo11toxc0pQ9oVi9AY3ppyuvSlD6gu16mC5NOvn10V0Ssrm8fC2wGtgBrImJJROwPLMnMn85BrSRpAXWyp3AqcHFE7A3cA1ydmbsiYjNwK1XQrJuL2k6bkiR1ZmBsbGzmqh41MjLa1eCbsivZlD6gP3o56SM3tlW3Yf3anu+lXf3wurSjKX1A19NHA1M95o/XJEmFoSBJKgwFSVJhKEiSCkNBklQYCpKkwlCQJBWGgiSpMBQkSYWhIEkqDAVJUmEoSJIKQ0GSVBgKkqTCUJAkFYaCJKkwFCRJhaEgSSoMBUlSYShIkgpDQZJUGAqSpGKwk5Ui4q3AW+u7y4CDgTcCHwP+uV5+FrAZ+BRwEPAocHJm3hcRq4DzgJ3Apsw8OyKWTFbbyfgkSZ3pKBQy8zLgMoCIuBC4FDgEOC0zrxmvi4jjgWWZ+fI6CNYDa4GLgNcD3we+GhGHAAdMUStJWiAdhcK4iDgMeGFmrouIjcBLIuIUYCtwOnAEcD1AZt4WEYdFxL7APpl5f72NG4BjgGdOrJ3p+VesWM7g4NJuWmB4eKir9XtFU/oAe+lVTemlKX3A/PTSVSgA7wXOrm//LfAl4AdUewLvAPYFHm6p31Uv296ybBR47mS1ETGYmTunevJt23Z0Nfjh4SFGRka72kYvaEof0KxegMb00pTXpSl9QHe9TBcmHR9ojognAy/IzJvqRZdm5vczcwz4MvASqjf/1mdfMsmyIeChyWqnCwRJ0tzr5ttHRwF/BxARA8C3I+JX68eOAe4EtgCvrWtWAd/JzO3AYxHxvHq9NVQHpH+ptouxSZI60M30UVAdKCYzxyLiZODaiPgZ8I/AxVTTRa+KiK8DA8CJ9brvAK4AllJ9++j2iPjGFLWSpAXScShk5scm3N8EbJqk9B2TrHsbsGrCst2T1UqSFo4/XpMkFYaCJKkwFCRJhaEgSSoMBUlSYShIkgpDQZJUGAqSpMJQkCQVhoIkqTAUJEmFoSBJKgwFSVJhKEiSCkNBklQYCpKkwlCQJBWGgiSpMBQkSYWhIEkqDAVJUjHY6YoRcRfwcH33B8BngPOAncCmzDw7IpYAnwIOAh4FTs7M+yJiVbu1nY5PkjR7HYVCRCwDyMzVLcu+Cbwe+D7w1Yg4BDgAWJaZL6+DYD2wFrhoFrWSpAXS6Z7CQcDyiNhUb+MDwD6ZeT9ARNwAHAM8E7geIDNvi4jDImLfdms77kqS1JFOQ2EH8HHgEuDXgI3AQy2PjwLPBfblF1NMALvqZdvbqY2IwczcOdUgVqxYzuDg0g5bqAwPD3W1fq9oSh9gL72qKb00pQ+Yn146DYV7gfsycwy4NyIeBp7S8vgQVUgsr2+PW0IVCEPt1E4XCADbtu3ocPiV4eEhRkZGu9pGL2hKH9CsXoDG9NKU16UpfUB3vUwXJp1+++gkqjl/IuJZVG/o/xoRz4uIAWANsBnYAry2rlsFfCcztwOPtVPb4dgkSR3qdE/hc8BlEfE1YIwqJHYDVwBLqb5RdHtEfAN4VUR8HRgATqzXf8csaiVJC6SjUMjMx4A3TvLQqgl1u6kCYOL6t7VbK0laOP54TZJUGAqSpMJQkCQVhoIkqTAUJEmFoSBJKgwFSVJhKEiSCkNBklQYCpKkwlCQJBUdX45TkjT3TvrIjW3VbVg/PxemdE9BklQYCpKkwlCQJBWGgiSpMBQkSYWhIEkqDAVJUmEoSJIKQ0GSVBgKkqSio9NcRMRewKXAAcA+wIeA/wNsAL5Xl306M6+KiLOA44CdwCmZuTUiDgQuA8aAu4F1mbl7stpOG5MkzV6n5z56E/BgZr45In4FuAv4IHBuZq4fL4qIQ4CjgZXAs4FrgJcC5wJnZubNEXERsDYi/mmKWknSAuk0FL4IXN1yfydwKBARsZZqb+EU4AhgU2aOAT+MiMGIGK5rb6nX3Qi8GsjJajNzZKpBrFixnMHBpR22UBkeHupq/V7RlD7AXnpVU3ppSh8wP710FAqZ+S8AETFEFQ5nUk0jXZKZd0bEGcBZwEPAgy2rjgL7AQP1m3/rsn2nqJ0yFLZt29HJ8Ivh4SFGRka72kYvaEof0KxegMb00pTXpSl9jOu0l+nCpOMDzRHxbOAm4PLMvBK4LjPvrB++DngJsB1offYhqqDYPcmyqWolSQuko1CIiKcDm4DTM/PSevENEfGy+vYxwJ3AFmBNRCyJiP2BJZn5U+CuiFhd1x4LbJ6mVpK0QDo9pvBeYAXwvoh4X73s3cD/iIjHgB8Db8vM7RGxGbiVKoDW1bWnAhdHxN7APcDVmblrilpJ0gLp9JjCu4B3TfLQ4ZPUfgD4wIRl91J902jGWknSwvFynNI8ed2pX26r7tL3/Pt5HknvafeSk3vi/5vF5i+aJUmFoSBJKgwFSVJhKEiSCkNBklQYCpKkwlCQJBX+TkHqE363XwvBPQVJUuGegrSHanfPA2DD+rXzOBL1EvcUJEmFoSBJKpw+Uk+Z65PIzWaKZLEO0M5mjNJ8MxS0IPrhja8fxijNN6ePJEmFewqalN+Jl/ZM7ilIkgr3FPYwTZk3b0of88H/N+qGoSBpRl5adM9hKPSwdj/xLeavTf1UqlaL9fehH/6t9IueCoWIWAJ8CjgIeBQ4OTPvW9xRzT3fSKX2+G9l4fVUKAC/BSzLzJdHxCpgPWC0z6DdXXtpT+e/lZn1WigcAVwPkJm3RcRh8/lk/gWRpMfrtVDYF3i45f6uiBjMzJ2TFQ8PDw1082TOL0rqZ8PDQ3O+zV77ncJ2oLXLJVMFgiRp7vVaKGwBXgtQH1P4zuIOR5L2LL02fXQd8KqI+DowAJy4yOORpD3KwNjY2GKPQZLUI3pt+kiStIgMBUlSYShIkopeO9A875pyKo2IWAmck5mrI+JA4DJgDLgbWJeZuxdzfO2IiL2AS4EDgH2ADwH/SH/2shS4GAhgF9WXJAbow14AIuJpwJ3Aq4Cd9G8fd/GL3z79APgMcB5VT5sy8+zFGttsRcR/A34T2JvqPewW5uF12RP3FMqpNID3UJ1Ko69ExGnAJcCyetG5wJmZeSTVG1G//CrvTcCD9biPBS6gf3t5HUBmvgJ4P1UffdlLHdafAX5WL+rXPpYBZObq+s+JwEXAG6nOnrAyIg5ZzDG2KyJWA4cDrwCOBp7NPL0ue2IoPO5UGsC8nkpjntwPHN9y/1CqTw0AG4FXLviIOvNF4H0t93fSp71k5peAt9V3/y3wE/q0F+DjVG+eP6rv92sfBwHLI2JTRNwYEUcB+2Tm/Zk5BtwAHLO4Q2zbGqrfbV0HbAC+wjy9LntiKEx6Ko3FGkwnMvMa4Octiwbqv+QAo8B+Cz+q2cvMf8nM0YgYAq4GzqRPewHIzJ0R8QXgfKp++q6XiHgrMJKZN7Qs7rs+ajuoAm4N8A7g8/Wycf3Uy1OpPsC+gaqXK6jO+DDnr8ueGApNPJVG6zziEPDQYg1ktiLi2cBNwOWZeSV93AtAZv4B8Hyq4wtPaHmoX3o5ieoHpDcDBwN/Bjyt5fF+6QPgXuDPM3MsM++l+jD4lJbH+6mXB4EbMvOxzEzgER4fAnPWy54YCk08lcZd9ZwjVHPzmxdxLG2LiKcDm4DTM/PSenG/9vLm+kAgVJ9GdwN39FsvmXlUZh6dmauBbwJvATb2Wx+1k6iPGUbEs4DlwL9GxPMiYoBqD6Jfevka8JqIGKh7eSLw9/PxuvTVtMkcaeKpNE4FLo6IvYF7qKYu+sF7gRXA+yJi/NjCu4BP9mEv1wKfj4j/CewFnEI1/n58XSbq179fnwMui4ivUX1D5ySqsL4CWEr17aPbF3F8bcvMr9THRLZSfZhfR/Vtqjl/XTzNhSSp2BOnjyRJUzAUJEmFoSBJKgwFSVJhKEiSCkNBklQYCpKk4v8D2q6mb2WvZDgAAAAASUVORK5CYII="/>
          <p:cNvSpPr>
            <a:spLocks noChangeAspect="1" noChangeArrowheads="1"/>
          </p:cNvSpPr>
          <p:nvPr/>
        </p:nvSpPr>
        <p:spPr bwMode="auto">
          <a:xfrm>
            <a:off x="5943600" y="3276600"/>
            <a:ext cx="2346158" cy="23461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780F0AD1-9C96-46C1-844B-AFF95CC830AF}"/>
              </a:ext>
            </a:extLst>
          </p:cNvPr>
          <p:cNvPicPr>
            <a:picLocks noChangeAspect="1"/>
          </p:cNvPicPr>
          <p:nvPr/>
        </p:nvPicPr>
        <p:blipFill>
          <a:blip r:embed="rId2"/>
          <a:stretch>
            <a:fillRect/>
          </a:stretch>
        </p:blipFill>
        <p:spPr>
          <a:xfrm>
            <a:off x="2653230" y="2801650"/>
            <a:ext cx="6011114" cy="4001058"/>
          </a:xfrm>
          <a:prstGeom prst="rect">
            <a:avLst/>
          </a:prstGeom>
          <a:ln>
            <a:solidFill>
              <a:schemeClr val="accent1"/>
            </a:solidFill>
          </a:ln>
        </p:spPr>
      </p:pic>
    </p:spTree>
    <p:extLst>
      <p:ext uri="{BB962C8B-B14F-4D97-AF65-F5344CB8AC3E}">
        <p14:creationId xmlns:p14="http://schemas.microsoft.com/office/powerpoint/2010/main" val="525036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b="1" dirty="0"/>
              <a:t>Conclusion</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a:xfrm>
            <a:off x="677334" y="1512194"/>
            <a:ext cx="9015306" cy="3880772"/>
          </a:xfrm>
        </p:spPr>
        <p:txBody>
          <a:bodyPr>
            <a:normAutofit/>
          </a:bodyPr>
          <a:lstStyle/>
          <a:p>
            <a:pPr marL="457200" lvl="1" indent="0">
              <a:buNone/>
            </a:pPr>
            <a:r>
              <a:rPr lang="en-US" dirty="0"/>
              <a:t>On May 31, 2020, Chicago had experience a brutal day with 18 murders committed. This day was part of a three-day weekend that saw 85 shootings in the city. Reports indicate that the victims were of various ages and occupations. The violence was framed by the George Floyd protests, but researchers said it was unheard of and unable to be contextualized.</a:t>
            </a:r>
          </a:p>
          <a:p>
            <a:pPr marL="457200" lvl="1" indent="0">
              <a:buNone/>
            </a:pPr>
            <a:endParaRPr lang="en-US" dirty="0"/>
          </a:p>
          <a:p>
            <a:pPr marL="457200" lvl="1" indent="0">
              <a:buNone/>
            </a:pPr>
            <a:r>
              <a:rPr lang="en-US" dirty="0"/>
              <a:t>Gun laws have become lenient in the past 2 years in the State of Illinois and as you can see the yearly trend was stable rather that decreasing since the end of 2020.</a:t>
            </a:r>
          </a:p>
        </p:txBody>
      </p:sp>
      <p:sp>
        <p:nvSpPr>
          <p:cNvPr id="6" name="AutoShape 2" descr="data:image/png;base64,iVBORw0KGgoAAAANSUhEUgAAAYUAAAEFCAYAAAAMk/uQAAAABHNCSVQICAgIfAhkiAAAAAlwSFlzAAALEgAACxIB0t1+/AAAADl0RVh0U29mdHdhcmUAbWF0cGxvdGxpYiB2ZXJzaW9uIDIuMi4yLCBodHRwOi8vbWF0cGxvdGxpYi5vcmcvhp/UCwAAGHZJREFUeJzt3X+8XHV95/HXTS4QoxeM9fprK4tK/diHVRDQRORHdlEjsjYt1i21aoUHVXfjViqPBVdQxLpV1OAioCiIWAotlR/aaANpy4+NEYhQ/IFlPwi6tbuie+URyG0jYJK7f5xzvw7X+2PuzP0xc/J6Ph55MHPmc858P0wy7znfM3POwNjYGJIkASxZ7AFIknqHoSBJKgwFSVJhKEiSCkNBklQYCpKkwlBQ34iI34mImxfoufaLiBsX4rnmUkR8ICIuaKPu4og4dCHGpP5iKEiTWwG8bLEHMY9eBQws9iDUewYXewDSdCLig8DvAw8C36uXPR+4EBgCngl8E/hd4PXAf87MV9R1+wO3AQcAZwC/DTxWb+utmfnANE/9eeAJEfFN4FDgcOBjwPJ6G2dm5vUzjP0ZwEXAC4DdwEWZ+cmI+FXg0/W4BoAvZObHIuIA4Ebgb+vnHATeD7y93sYdwO8B+wO3ANcDK+ttvDMzN094/n8DXFDX7wX8ZWb+aUT8d+BZwBUR8RbgfwHnAS+q6/4e+K+ZuXO6/tRM7imoZ0XEWqo3+oOp3pT3qx/6Q6o30lXAgcBzgOOALwIHRsQL67qTgS8ATwdOAV6amYcBm6jeTKdzIvCzzDwYeDJwNfCuzHwx8AfAn0fEc2bYxqeAezPzBcDLgbdFxIHAFcBNmfki4BXAmyLihHqd5wBfrcd5K9Wb9e8BLwSOBFbVdfsDt9Tjew9wVUTsNeH5LwcuzcxDqfZ6XhkR/zEzzwB+BPx+Zt4OfAK4s657CfBU4N0z9KaGMhTUy14JXJuZo/Wn1kvr5acDIxFxGtUn7mcBT8rMx4BLgJMjYinwVuCzwP8FvgX8Q0R8HPhmZn5pFuNYCdxXv4GSmd8FtgCr2xj/Z+t1Hs7M3wAeoAqCC8eXA5cBx9br/BzYUN++H/h6Zm7PzEeo3sifUj+2LTOvrLexEdgFvHj8iSPiicDRwJ/Uezu3UQXJwZOM8z8Ab6/r7qQKkBfN0Jsayukj9brWee/x6Yy/oPq7+1fAV6ne7MbrLgK+QTW9cndm/gAgIo4GDqN6o/5ERFyfmae1OYalwMSThC2hmmqZzs7W9SLiuVRTVxPn8lu39Vhmtj7Xz6fZ9sRt7Jow5gHg8MzcUT//U4FHJtnWUuANmXlPXfdkfrlf7SHcU1Av2wi8ISKeHBFLgDfXy9cAH8zMq+r7K6ne2MjMf6aadvkE1V4EEXEQcDdwT2Z+uH7spTM8905gaUQM1Nt7QUS8rN7eC4GjgJtn2MbfUU1DERH7Uc3VH0j1qX1dy/K3UB1HmI3hiHhNvY3XUYXHd8YfzMzt9fO8u655MtXezdqW/saD6AbgjyNiICL2Af4aeOcsx6OGMBTUszLzb6imjO4Abgcerh96L3BdRHwH+AzVXsGBLat+niok/qbezreo9iruiIg7gJOYec78AWAr8F2qT81vAM6vn/NK4MTMvHeGbbwT+PWI+DbVG/KHM/NOqgPnx9Tb2gpcSzWFNBuPAG+OiG9RHUT/rczcNaHmjcCq+nluB/4iM6+oH7uW6rjIq4E/Ap5IFSrfrv/70VmORw0x4Kmz1ST1HsUFwD9l5jmLPZ75UH9L6e7MfNJij0XN4zEFNUZEDAE/pPpUfmob9ZupvtY6mSMzc3SG9f8d1VTUZG7KzD+eaQxSr3FPQZJUeExBklQYCpKkoq+PKYyMjHY197VixXK2bdsxV8NZNE3pA+ylVzWll6b0Ad31Mjw8NOV5r/boPYXBwaWLPYQ50ZQ+wF56VVN6aUofMH+97NGhIEl6PENBklQYCpKkwlCQJBWGgiSpMBQkSYWhIEkq2vrxWkSsBM7JzNUR8ZfAM+qHDgBuy8wTIuKvgV+hOq/7zzLz2PrSg5dRnXr4bmBdZu6OiLOoLp+4EzglM7dOVTtHfUqS2jDjnkJ9ycNLgGUAmXlCZq6mugj6Q8D4mSAPBI7IzNWZOX5pwXOpLnB+JNVVoNZGxCFUlwlcCZxAfVnCyWq7b0+SNBvt7CncDxxPdRHwVmcD52fmAxHxdKqLm2+or/D0kcz8CnAo1QVQoLqK1quBBDbVlxz8YUQMRsTwFLXXTTewFSuWd/2rvuHhqc6c3F+a0gf0fi+vO/XLbdVtWL+253uZjab00pQ+YH56mTEUMvOa+qIeRUQ8DTiGX+wl7A2sB86jurD4lojYCgy0XG92FNgP2JfqOrVMWD5Z7bS6PYfJ8PAQIyPTnjK/LzSlD2hWL0BjemnK69KUPqC7XqYLk04PNP8OcGXL5f9+DFyUmTsz8/8BdwEBtB4TGKKabtrO4y9sMr58slpJ0gLqNBReSTXF03r/rwAi4knAbwD3AHdFxOq65lhgM9VVsdZExJKI2B9Ykpk/naJWkrSAOg2FAL4/ficzNwLfi4jbgE3Ae+s3+lOBsyPiVqoppqvrC5dvBm4FrgHW1Zv5pdoOxyZJ6lBfX46z2+spNGV+sSl9QH/0ctJHbmyrbsP6tT3fS7v64XVpR1P6gK6PKXg9BUnSzAwFSVJhKEiSCkNBklQYCpKkwlCQJBWGgiSpMBQkSYWhIEkqDAVJUmEoSJIKQ0GSVBgKkqTCUJAkFYaCJKkwFCRJhaEgSSoMBUlSYShIkgpDQZJUGAqSpGKwnaKIWAmck5mrI+IQYAPwvfrhT2fmVRFxFnAcsBM4JTO3RsSBwGXAGHA3sC4zd8+mdq4alSTNbMY9hYg4DbgEWFYvOgQ4NzNX13+uqoPiaGAlcAJwYV17LnBmZh4JDABrZ1M7Fw1KktrXzp7C/cDxwOX1/UOBiIi1VHsLpwBHAJsycwz4YUQMRsRwXXtLvd5G4NVAzqL2um4blCS1b8ZQyMxrIuKAlkVbgUsy886IOAM4C3gIeLClZhTYDxio3/xbl+07i9pprVixnMHBpTOVTWt4eKir9XtFU/oAe+lVTemlKX3A/PTS1jGFCa7LzIfGbwPnA18GWkc3RBUUuydZtn0WtdPatm3HbMf+OMPDQ4yMjHa1jV7QlD6gWb0AjemlKa9LU/qA7nqZLkw6+fbRDRHxsvr2McCdwBZgTUQsiYj9gSWZ+VPgrohYXdceC2yeZa0kaQF1sqfwn4ALIuIx4MfA2zJze0RsBm6lCpp1de2pwMURsTdwD3B1Zu5qt7bTpiRJnRkYGxubuapHjYyMdjX4puxKNqUP6I9eTvrIjW3VbVi/tud7aVc/vC7taEof0PX00cBUj/njNUlSYShIkgpDQZJUGAqSpMJQkCQVhoIkqTAUJEmFoSBJKgwFSVJhKEiSCkNBklQYCpKkwlCQJBWGgiSpMBQkSYWhIEkqDAVJUmEoSJIKQ0GSVBgKkqTCUJAkFYaCJKkYbKcoIlYC52Tm6og4GDgf2AU8CrwlM38SEZ8EXgGM1qutBfYCrgSeAPwIODEzd0TEHwJvB3YCH8rMr0TEUyernatGJUkzm3FPISJOAy4BltWLzgP+S2auBq4FTq+XHwKsyczV9Z+HgfcDV2bmkcBdwNsj4hnAH1EFyBrgwxGxz2S1c9SjJKlN7ewp3A8cD1xe3z8hMx9oWf+RiFgC/Brw2Yh4OvC5zLwUOAL407p2Y337fmBLZj4KPBoR9wEvnqL2E9MNbMWK5QwOLm2jhakNDw91tX6vaEofYC+9qim9NKUPmJ9eZgyFzLwmIg5ouf8AQEQcDrwTOAp4ItWU0rnAUuCmiLgD2Bd4uF51FNhvwrKplo8vm9a2bd3NLg0PDzEyMjpzYY9rSh/QrF6AxvTSlNelKX1Ad71MFyYdHWiOiN8FLgKOy8wRYAdwXmbuyMxR4EbgIGA7MP7sQ8BDE5ZNtXx8mSRpAc06FCLiTVR7CKsz8/v14ucDX4uIpRGxF9VU0D8AW4DX1jXHApuBrcCREbEsIvYDfh24e4paSdICmlUoRMRS4JNUn+SvjYibI+LszLwHuAK4DbgF+LPM/C7wIeCEiNgCvBy4IDN/XG9jM9UexRmZ+chktXPSoSSpbW19JTUz/zewqr77lClqPgp8dMKynwCvmaT2YuDidmolSQvHH69JkgpDQZJUGAqSpMJQkCQVhoIkqTAUJEmFoSBJKgwFSVJhKEiSCkNBklQYCpKkwlCQJBWGgiSpMBQkSYWhIEkqDAVJUmEoSJIKQ0GSVBgKkqTCUJAkFYaCJKkYbKcoIlYC52Tm6og4ELgMGAPuBtZl5u6IOAs4DtgJnJKZW+eidu5alSTNZMY9hYg4DbgEWFYvOhc4MzOPBAaAtRFxCHA0sBI4AbhwLmq7b0+SNBvtTB/dDxzfcv9Q4Jb69kbglcARwKbMHMvMHwKDETE8B7WSpAU04/RRZl4TEQe0LBrIzLH69iiwH7Av8GBLzfjybmuntWLFcgYHl85UNq3h4aGu1u8VTekD7KVXNaWXpvQB89NLW8cUJmid5x8CHgK217cnLu+2dlrbtu2Yzbh/yfDwECMjo11toxc0pQ9oVi9AY3ppyuvSlD6gu16mC5NOvn10V0Ssrm8fC2wGtgBrImJJROwPLMnMn85BrSRpAXWyp3AqcHFE7A3cA1ydmbsiYjNwK1XQrJuL2k6bkiR1ZmBsbGzmqh41MjLa1eCbsivZlD6gP3o56SM3tlW3Yf3anu+lXf3wurSjKX1A19NHA1M95o/XJEmFoSBJKgwFSVJhKEiSCkNBklQYCpKkwlCQJBWGgiSpMBQkSYWhIEkqDAVJUmEoSJIKQ0GSVBgKkqTCUJAkFYaCJKkwFCRJhaEgSSoMBUlSYShIkgpDQZJUGAqSpGKwk5Ui4q3AW+u7y4CDgTcCHwP+uV5+FrAZ+BRwEPAocHJm3hcRq4DzgJ3Apsw8OyKWTFbbyfgkSZ3pKBQy8zLgMoCIuBC4FDgEOC0zrxmvi4jjgWWZ+fI6CNYDa4GLgNcD3we+GhGHAAdMUStJWiAdhcK4iDgMeGFmrouIjcBLIuIUYCtwOnAEcD1AZt4WEYdFxL7APpl5f72NG4BjgGdOrJ3p+VesWM7g4NJuWmB4eKir9XtFU/oAe+lVTemlKX3A/PTSVSgA7wXOrm//LfAl4AdUewLvAPYFHm6p31Uv296ybBR47mS1ETGYmTunevJt23Z0Nfjh4SFGRka72kYvaEof0KxegMb00pTXpSl9QHe9TBcmHR9ojognAy/IzJvqRZdm5vczcwz4MvASqjf/1mdfMsmyIeChyWqnCwRJ0tzr5ttHRwF/BxARA8C3I+JX68eOAe4EtgCvrWtWAd/JzO3AYxHxvHq9NVQHpH+ptouxSZI60M30UVAdKCYzxyLiZODaiPgZ8I/AxVTTRa+KiK8DA8CJ9brvAK4AllJ9++j2iPjGFLWSpAXScShk5scm3N8EbJqk9B2TrHsbsGrCst2T1UqSFo4/XpMkFYaCJKkwFCRJhaEgSSoMBUlSYShIkgpDQZJUGAqSpMJQkCQVhoIkqTAUJEmFoSBJKgwFSVJhKEiSCkNBklQYCpKkwlCQJBWGgiSpMBQkSYWhIEkqDAVJUjHY6YoRcRfwcH33B8BngPOAncCmzDw7IpYAnwIOAh4FTs7M+yJiVbu1nY5PkjR7HYVCRCwDyMzVLcu+Cbwe+D7w1Yg4BDgAWJaZL6+DYD2wFrhoFrWSpAXS6Z7CQcDyiNhUb+MDwD6ZeT9ARNwAHAM8E7geIDNvi4jDImLfdms77kqS1JFOQ2EH8HHgEuDXgI3AQy2PjwLPBfblF1NMALvqZdvbqY2IwczcOdUgVqxYzuDg0g5bqAwPD3W1fq9oSh9gL72qKb00pQ+Yn146DYV7gfsycwy4NyIeBp7S8vgQVUgsr2+PW0IVCEPt1E4XCADbtu3ocPiV4eEhRkZGu9pGL2hKH9CsXoDG9NKU16UpfUB3vUwXJp1+++gkqjl/IuJZVG/o/xoRz4uIAWANsBnYAry2rlsFfCcztwOPtVPb4dgkSR3qdE/hc8BlEfE1YIwqJHYDVwBLqb5RdHtEfAN4VUR8HRgATqzXf8csaiVJC6SjUMjMx4A3TvLQqgl1u6kCYOL6t7VbK0laOP54TZJUGAqSpMJQkCQVhoIkqTAUJEmFoSBJKgwFSVJhKEiSCkNBklQYCpKkwlCQJBUdX45TkjT3TvrIjW3VbVg/PxemdE9BklQYCpKkwlCQJBWGgiSpMBQkSYWhIEkqDAVJUmEoSJIKQ0GSVBgKkqSio9NcRMRewKXAAcA+wIeA/wNsAL5Xl306M6+KiLOA44CdwCmZuTUiDgQuA8aAu4F1mbl7stpOG5MkzV6n5z56E/BgZr45In4FuAv4IHBuZq4fL4qIQ4CjgZXAs4FrgJcC5wJnZubNEXERsDYi/mmKWknSAuk0FL4IXN1yfydwKBARsZZqb+EU4AhgU2aOAT+MiMGIGK5rb6nX3Qi8GsjJajNzZKpBrFixnMHBpR22UBkeHupq/V7RlD7AXnpVU3ppSh8wP710FAqZ+S8AETFEFQ5nUk0jXZKZd0bEGcBZwEPAgy2rjgL7AQP1m3/rsn2nqJ0yFLZt29HJ8Ivh4SFGRka72kYvaEof0KxegMb00pTXpSl9jOu0l+nCpOMDzRHxbOAm4PLMvBK4LjPvrB++DngJsB1offYhqqDYPcmyqWolSQuko1CIiKcDm4DTM/PSevENEfGy+vYxwJ3AFmBNRCyJiP2BJZn5U+CuiFhd1x4LbJ6mVpK0QDo9pvBeYAXwvoh4X73s3cD/iIjHgB8Db8vM7RGxGbiVKoDW1bWnAhdHxN7APcDVmblrilpJ0gLp9JjCu4B3TfLQ4ZPUfgD4wIRl91J902jGWknSwvFynNI8ed2pX26r7tL3/Pt5HknvafeSk3vi/5vF5i+aJUmFoSBJKgwFSVJhKEiSCkNBklQYCpKkwlCQJBX+TkHqE363XwvBPQVJUuGegrSHanfPA2DD+rXzOBL1EvcUJEmFoSBJKpw+Uk+Z65PIzWaKZLEO0M5mjNJ8MxS0IPrhja8fxijNN6ePJEmFewqalN+Jl/ZM7ilIkgr3FPYwTZk3b0of88H/N+qGoSBpRl5adM9hKPSwdj/xLeavTf1UqlaL9fehH/6t9IueCoWIWAJ8CjgIeBQ4OTPvW9xRzT3fSKX2+G9l4fVUKAC/BSzLzJdHxCpgPWC0z6DdXXtpT+e/lZn1WigcAVwPkJm3RcRh8/lk/gWRpMfrtVDYF3i45f6uiBjMzJ2TFQ8PDw1082TOL0rqZ8PDQ3O+zV77ncJ2oLXLJVMFgiRp7vVaKGwBXgtQH1P4zuIOR5L2LL02fXQd8KqI+DowAJy4yOORpD3KwNjY2GKPQZLUI3pt+kiStIgMBUlSYShIkopeO9A875pyKo2IWAmck5mrI+JA4DJgDLgbWJeZuxdzfO2IiL2AS4EDgH2ADwH/SH/2shS4GAhgF9WXJAbow14AIuJpwJ3Aq4Cd9G8fd/GL3z79APgMcB5VT5sy8+zFGttsRcR/A34T2JvqPewW5uF12RP3FMqpNID3UJ1Ko69ExGnAJcCyetG5wJmZeSTVG1G//CrvTcCD9biPBS6gf3t5HUBmvgJ4P1UffdlLHdafAX5WL+rXPpYBZObq+s+JwEXAG6nOnrAyIg5ZzDG2KyJWA4cDrwCOBp7NPL0ue2IoPO5UGsC8nkpjntwPHN9y/1CqTw0AG4FXLviIOvNF4H0t93fSp71k5peAt9V3/y3wE/q0F+DjVG+eP6rv92sfBwHLI2JTRNwYEUcB+2Tm/Zk5BtwAHLO4Q2zbGqrfbV0HbAC+wjy9LntiKEx6Ko3FGkwnMvMa4Octiwbqv+QAo8B+Cz+q2cvMf8nM0YgYAq4GzqRPewHIzJ0R8QXgfKp++q6XiHgrMJKZN7Qs7rs+ajuoAm4N8A7g8/Wycf3Uy1OpPsC+gaqXK6jO+DDnr8ueGApNPJVG6zziEPDQYg1ktiLi2cBNwOWZeSV93AtAZv4B8Hyq4wtPaHmoX3o5ieoHpDcDBwN/Bjyt5fF+6QPgXuDPM3MsM++l+jD4lJbH+6mXB4EbMvOxzEzgER4fAnPWy54YCk08lcZd9ZwjVHPzmxdxLG2LiKcDm4DTM/PSenG/9vLm+kAgVJ9GdwN39FsvmXlUZh6dmauBbwJvATb2Wx+1k6iPGUbEs4DlwL9GxPMiYoBqD6Jfevka8JqIGKh7eSLw9/PxuvTVtMkcaeKpNE4FLo6IvYF7qKYu+sF7gRXA+yJi/NjCu4BP9mEv1wKfj4j/CewFnEI1/n58XSbq179fnwMui4ivUX1D5ySqsL4CWEr17aPbF3F8bcvMr9THRLZSfZhfR/Vtqjl/XTzNhSSp2BOnjyRJUzAUJEmFoSBJKgwFSVJhKEiSCkNBklQYCpKk4v8D2q6mb2WvZDgAAAAASUVORK5CYII="/>
          <p:cNvSpPr>
            <a:spLocks noChangeAspect="1" noChangeArrowheads="1"/>
          </p:cNvSpPr>
          <p:nvPr/>
        </p:nvSpPr>
        <p:spPr bwMode="auto">
          <a:xfrm>
            <a:off x="5943600" y="3276600"/>
            <a:ext cx="2346158" cy="23461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55025684"/>
      </p:ext>
    </p:extLst>
  </p:cSld>
  <p:clrMapOvr>
    <a:masterClrMapping/>
  </p:clrMapOvr>
</p:sld>
</file>

<file path=ppt/theme/theme1.xml><?xml version="1.0" encoding="utf-8"?>
<a:theme xmlns:a="http://schemas.openxmlformats.org/drawingml/2006/main" name="Face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654</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Rockwell</vt:lpstr>
      <vt:lpstr>Tahoma</vt:lpstr>
      <vt:lpstr>Trebuchet MS</vt:lpstr>
      <vt:lpstr>Wingdings 3</vt:lpstr>
      <vt:lpstr>Facet</vt:lpstr>
      <vt:lpstr>Chicago Crime Prediction Analysis DSC680-Appled Data Science  Project 1 - Milestone 3 – Final Presentation</vt:lpstr>
      <vt:lpstr>Background </vt:lpstr>
      <vt:lpstr>Dataset</vt:lpstr>
      <vt:lpstr>Data Exploration &amp; Transformation </vt:lpstr>
      <vt:lpstr>Data Preparation &amp; Visualization</vt:lpstr>
      <vt:lpstr>Data Visualization(2) </vt:lpstr>
      <vt:lpstr>Prediction Results for 2024</vt:lpstr>
      <vt:lpstr>Prediction Results for 2025</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2018-11-16T20:53:10Z</dcterms:created>
  <dcterms:modified xsi:type="dcterms:W3CDTF">2023-01-08T02:40:14Z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2018-08-20T22:55:44.5188046Z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