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2" r:id="rId1"/>
  </p:sldMasterIdLst>
  <p:sldIdLst>
    <p:sldId id="256" r:id="rId2"/>
    <p:sldId id="258" r:id="rId3"/>
    <p:sldId id="270" r:id="rId4"/>
    <p:sldId id="260" r:id="rId5"/>
    <p:sldId id="276" r:id="rId6"/>
    <p:sldId id="277"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4" autoAdjust="0"/>
    <p:restoredTop sz="94660"/>
  </p:normalViewPr>
  <p:slideViewPr>
    <p:cSldViewPr snapToGrid="0">
      <p:cViewPr varScale="1">
        <p:scale>
          <a:sx n="114" d="100"/>
          <a:sy n="114"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53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17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59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606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09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81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3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55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74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54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7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8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6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39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7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34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38420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ivethirtyeigh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rojects.fivethirtyeight.com/soccer-api/club/" TargetMode="External"/><Relationship Id="rId2" Type="http://schemas.openxmlformats.org/officeDocument/2006/relationships/hyperlink" Target="https://projects.fivethirtyeight.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989351" y="1500920"/>
            <a:ext cx="8889168" cy="2452278"/>
          </a:xfrm>
        </p:spPr>
        <p:txBody>
          <a:bodyPr>
            <a:normAutofit fontScale="90000"/>
          </a:bodyPr>
          <a:lstStyle/>
          <a:p>
            <a:pPr algn="ctr"/>
            <a:r>
              <a:rPr lang="en-US" sz="4800" dirty="0">
                <a:latin typeface="Rockwell" panose="02060603020205020403" pitchFamily="18" charset="0"/>
              </a:rPr>
              <a:t>Club Soccer Prediction Analysis</a:t>
            </a:r>
            <a:br>
              <a:rPr lang="en-US" sz="5400" dirty="0">
                <a:latin typeface="Rockwell" panose="02060603020205020403" pitchFamily="18" charset="0"/>
              </a:rPr>
            </a:br>
            <a:r>
              <a:rPr lang="en-US" sz="3600" dirty="0">
                <a:latin typeface="Rockwell" panose="02060603020205020403" pitchFamily="18" charset="0"/>
              </a:rPr>
              <a:t>DSC680-Appled Data Science </a:t>
            </a:r>
            <a:br>
              <a:rPr lang="en-US" sz="3600" dirty="0">
                <a:latin typeface="Rockwell" panose="02060603020205020403" pitchFamily="18" charset="0"/>
              </a:rPr>
            </a:br>
            <a:r>
              <a:rPr lang="en-US" sz="3600" dirty="0">
                <a:latin typeface="Rockwell" panose="02060603020205020403" pitchFamily="18" charset="0"/>
              </a:rPr>
              <a:t>Project 2 - Milestone 3 – Final Presentation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507067" y="4307310"/>
            <a:ext cx="7766936" cy="1096899"/>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Abdul Basit</a:t>
            </a:r>
          </a:p>
          <a:p>
            <a:pPr algn="ctr"/>
            <a:r>
              <a:rPr lang="en-US" sz="2400" dirty="0">
                <a:latin typeface="Tahoma" panose="020B0604030504040204" pitchFamily="34" charset="0"/>
                <a:ea typeface="Tahoma" panose="020B0604030504040204" pitchFamily="34" charset="0"/>
                <a:cs typeface="Tahoma" panose="020B0604030504040204" pitchFamily="34" charset="0"/>
              </a:rPr>
              <a:t>abasit@my365.bellevue.edu</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fontScale="90000"/>
          </a:bodyPr>
          <a:lstStyle/>
          <a:p>
            <a:r>
              <a:rPr lang="en-US" sz="4400" dirty="0">
                <a:latin typeface="Rockwell" panose="02060603020205020403" pitchFamily="18" charset="0"/>
              </a:rPr>
              <a:t>Background</a:t>
            </a:r>
            <a:br>
              <a:rPr lang="en-US" dirty="0"/>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77334" y="1654233"/>
            <a:ext cx="8596668" cy="4387129"/>
          </a:xfrm>
        </p:spPr>
        <p:txBody>
          <a:bodyPr>
            <a:normAutofit/>
          </a:bodyPr>
          <a:lstStyle/>
          <a:p>
            <a:endParaRPr lang="en-US" dirty="0"/>
          </a:p>
          <a:p>
            <a:pPr marR="0"/>
            <a:r>
              <a:rPr lang="en-US" dirty="0"/>
              <a:t>The Club Soccer Predictions were first published in January 2017 by </a:t>
            </a:r>
            <a:r>
              <a:rPr lang="en-US" dirty="0">
                <a:hlinkClick r:id="rId2">
                  <a:extLst>
                    <a:ext uri="{A12FA001-AC4F-418D-AE19-62706E023703}">
                      <ahyp:hlinkClr xmlns:ahyp="http://schemas.microsoft.com/office/drawing/2018/hyperlinkcolor" val="tx"/>
                    </a:ext>
                  </a:extLst>
                </a:hlinkClick>
              </a:rPr>
              <a:t>https://fivethirtyeight.com</a:t>
            </a:r>
            <a:r>
              <a:rPr lang="en-US" dirty="0"/>
              <a:t> with only six leagues. Since then, they have steadily expanded the number of leagues they forecast, added features to their interactive graphics, tweaked their predictive model to perform better and published their global United European Football Association (UEFA) club soccer rankings. </a:t>
            </a:r>
          </a:p>
          <a:p>
            <a:pPr marR="0"/>
            <a:r>
              <a:rPr lang="en-US" dirty="0"/>
              <a:t>The forecasts are based on a substantially revised version of ESPN’s Soccer Power Index (SPI), a rating system originally devised by FiveThirtyEight in 2009 for rating international soccer teams. They have updated and adapted SPI to incorporate club soccer data (for more than 550,000 matches in all) that they collected from ESPN’s database and the GitHub repository, as well as from play-by-play data that has been available since 2010.</a:t>
            </a:r>
          </a:p>
          <a:p>
            <a:endParaRPr lang="en-US"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77333" y="609600"/>
            <a:ext cx="8781459" cy="1320800"/>
          </a:xfrm>
        </p:spPr>
        <p:txBody>
          <a:bodyPr>
            <a:normAutofit/>
          </a:bodyPr>
          <a:lstStyle/>
          <a:p>
            <a:r>
              <a:rPr lang="en-US" sz="4400" dirty="0">
                <a:latin typeface="Rockwell" panose="02060603020205020403" pitchFamily="18" charset="0"/>
              </a:rPr>
              <a:t>Dataset</a:t>
            </a:r>
          </a:p>
        </p:txBody>
      </p:sp>
      <p:sp>
        <p:nvSpPr>
          <p:cNvPr id="8" name="Content Placeholder 7"/>
          <p:cNvSpPr>
            <a:spLocks noGrp="1"/>
          </p:cNvSpPr>
          <p:nvPr>
            <p:ph idx="1"/>
          </p:nvPr>
        </p:nvSpPr>
        <p:spPr>
          <a:xfrm>
            <a:off x="677333" y="1321004"/>
            <a:ext cx="8869339" cy="3880773"/>
          </a:xfrm>
        </p:spPr>
        <p:txBody>
          <a:bodyPr>
            <a:normAutofit/>
          </a:bodyPr>
          <a:lstStyle/>
          <a:p>
            <a:pPr marR="0" lvl="0"/>
            <a:endParaRPr lang="en-US" dirty="0"/>
          </a:p>
          <a:p>
            <a:pPr marR="0" lvl="0"/>
            <a:r>
              <a:rPr lang="en-US" dirty="0"/>
              <a:t>CSV file: spi_matches.csv contains match-by-match SPI ratings and forecasts back to 2016.</a:t>
            </a:r>
          </a:p>
          <a:p>
            <a:pPr marL="0" marR="0" lvl="0" indent="0">
              <a:buNone/>
            </a:pPr>
            <a:endParaRPr lang="en-US" dirty="0"/>
          </a:p>
          <a:p>
            <a:pPr marR="0" lvl="0"/>
            <a:r>
              <a:rPr lang="en-US" dirty="0"/>
              <a:t>website: </a:t>
            </a:r>
            <a:r>
              <a:rPr lang="en-US" dirty="0">
                <a:hlinkClick r:id="rId2">
                  <a:extLst>
                    <a:ext uri="{A12FA001-AC4F-418D-AE19-62706E023703}">
                      <ahyp:hlinkClr xmlns:ahyp="http://schemas.microsoft.com/office/drawing/2018/hyperlinkcolor" val="tx"/>
                    </a:ext>
                  </a:extLst>
                </a:hlinkClick>
              </a:rPr>
              <a:t>https://projects.fivethirtyeight.com</a:t>
            </a:r>
            <a:endParaRPr lang="en-US" dirty="0"/>
          </a:p>
          <a:p>
            <a:pPr marL="0" marR="0" lvl="0" indent="0">
              <a:buNone/>
            </a:pPr>
            <a:endParaRPr lang="en-US" dirty="0"/>
          </a:p>
          <a:p>
            <a:pPr marR="0" lvl="0"/>
            <a:r>
              <a:rPr lang="en-US" dirty="0"/>
              <a:t>API: </a:t>
            </a:r>
            <a:r>
              <a:rPr lang="en-US" dirty="0">
                <a:hlinkClick r:id="rId3">
                  <a:extLst>
                    <a:ext uri="{A12FA001-AC4F-418D-AE19-62706E023703}">
                      <ahyp:hlinkClr xmlns:ahyp="http://schemas.microsoft.com/office/drawing/2018/hyperlinkcolor" val="tx"/>
                    </a:ext>
                  </a:extLst>
                </a:hlinkClick>
              </a:rPr>
              <a:t>https://projects.fivethirtyeight.com/soccer-api/club/</a:t>
            </a:r>
            <a:endParaRPr lang="en-US" dirty="0"/>
          </a:p>
          <a:p>
            <a:pPr marL="0" marR="0" lvl="0" indent="0">
              <a:buNone/>
            </a:pPr>
            <a:endParaRPr lang="en-US" dirty="0"/>
          </a:p>
          <a:p>
            <a:pPr marR="0" lvl="0"/>
            <a:r>
              <a:rPr lang="en-US" dirty="0"/>
              <a:t>SPI field which is common in all the three datasets will be my reference value. </a:t>
            </a:r>
          </a:p>
        </p:txBody>
      </p:sp>
      <p:pic>
        <p:nvPicPr>
          <p:cNvPr id="5" name="Picture 4">
            <a:extLst>
              <a:ext uri="{FF2B5EF4-FFF2-40B4-BE49-F238E27FC236}">
                <a16:creationId xmlns:a16="http://schemas.microsoft.com/office/drawing/2014/main" id="{05D8B954-508C-418C-8C2D-858D6F4CFF44}"/>
              </a:ext>
            </a:extLst>
          </p:cNvPr>
          <p:cNvPicPr/>
          <p:nvPr/>
        </p:nvPicPr>
        <p:blipFill>
          <a:blip r:embed="rId4"/>
          <a:stretch>
            <a:fillRect/>
          </a:stretch>
        </p:blipFill>
        <p:spPr>
          <a:xfrm>
            <a:off x="4582096" y="4927601"/>
            <a:ext cx="1350010" cy="1367155"/>
          </a:xfrm>
          <a:prstGeom prst="rect">
            <a:avLst/>
          </a:prstGeom>
          <a:ln>
            <a:solidFill>
              <a:schemeClr val="accent1"/>
            </a:solidFill>
          </a:ln>
        </p:spPr>
      </p:pic>
    </p:spTree>
    <p:extLst>
      <p:ext uri="{BB962C8B-B14F-4D97-AF65-F5344CB8AC3E}">
        <p14:creationId xmlns:p14="http://schemas.microsoft.com/office/powerpoint/2010/main" val="7468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Exploration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dirty="0"/>
              <a:t>Dataset shows that every team has an offensive rating that represents the number of goals it would be expected to score against an average team on a neutral field, and a defensive rating that represents the number of goals it would be expected to concede. These ratings, in turn, produce an overall SPI rating, which represents the percentage of available points. </a:t>
            </a:r>
          </a:p>
          <a:p>
            <a:pPr marL="457200" lvl="1" indent="0">
              <a:buNone/>
            </a:pPr>
            <a:endParaRPr lang="en-US" dirty="0"/>
          </a:p>
          <a:p>
            <a:pPr lvl="1"/>
            <a:r>
              <a:rPr lang="en-US" dirty="0"/>
              <a:t>Given the ratings for any two teams, I plan to project the result of a match between them in a variety of formats — such as a league match, a home-and-away tie or a cup final. </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2887435-3A6A-4F08-A373-F35C6D8AAAB2}"/>
              </a:ext>
            </a:extLst>
          </p:cNvPr>
          <p:cNvPicPr>
            <a:picLocks noChangeAspect="1"/>
          </p:cNvPicPr>
          <p:nvPr/>
        </p:nvPicPr>
        <p:blipFill>
          <a:blip r:embed="rId2"/>
          <a:stretch>
            <a:fillRect/>
          </a:stretch>
        </p:blipFill>
        <p:spPr>
          <a:xfrm>
            <a:off x="253839" y="4812319"/>
            <a:ext cx="11558409" cy="1534383"/>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Analysis &amp; Visualization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i="1" dirty="0"/>
              <a:t>Quality</a:t>
            </a:r>
            <a:r>
              <a:rPr lang="en-US" dirty="0"/>
              <a:t> simply a measure of how good the teams are. Specifically, it’s the harmonic mean of the two teams’ SPI ratings because every team has an SPI rating between 0 and 100, match quality also ranges from 0 to 100.</a:t>
            </a:r>
          </a:p>
          <a:p>
            <a:pPr lvl="1"/>
            <a:r>
              <a:rPr lang="en-US" i="1" dirty="0"/>
              <a:t>Importance</a:t>
            </a:r>
            <a:r>
              <a:rPr lang="en-US" dirty="0"/>
              <a:t> is a measure of how much the outcome of the match will change each team’s statistical outlook on the season. This outlook considered different factors depending on which league the match is being played in; for some leagues, the outlook only considered winning the league, while other leagues incorporate the possibility of being promoted or relegated, or qualifying for the Champions League.</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FBA0140-FC31-4E16-8EA0-F2F3F329C533}"/>
              </a:ext>
            </a:extLst>
          </p:cNvPr>
          <p:cNvPicPr>
            <a:picLocks noChangeAspect="1"/>
          </p:cNvPicPr>
          <p:nvPr/>
        </p:nvPicPr>
        <p:blipFill>
          <a:blip r:embed="rId2"/>
          <a:stretch>
            <a:fillRect/>
          </a:stretch>
        </p:blipFill>
        <p:spPr>
          <a:xfrm>
            <a:off x="2764581" y="3773816"/>
            <a:ext cx="5525177" cy="2885878"/>
          </a:xfrm>
          <a:prstGeom prst="rect">
            <a:avLst/>
          </a:prstGeom>
          <a:ln>
            <a:solidFill>
              <a:schemeClr val="accent1"/>
            </a:solidFill>
          </a:ln>
        </p:spPr>
      </p:pic>
    </p:spTree>
    <p:extLst>
      <p:ext uri="{BB962C8B-B14F-4D97-AF65-F5344CB8AC3E}">
        <p14:creationId xmlns:p14="http://schemas.microsoft.com/office/powerpoint/2010/main" val="293094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Methodology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345939"/>
            <a:ext cx="5266266" cy="4395293"/>
          </a:xfrm>
        </p:spPr>
        <p:txBody>
          <a:bodyPr>
            <a:normAutofit/>
          </a:bodyPr>
          <a:lstStyle/>
          <a:p>
            <a:pPr lvl="1"/>
            <a:r>
              <a:rPr lang="en-US" dirty="0"/>
              <a:t>To better estimate each team’s underlying quality of play, three metrics are being used to evaluate a team’s performance after each match: </a:t>
            </a:r>
            <a:r>
              <a:rPr lang="en-US" i="1" dirty="0"/>
              <a:t>adjusted goals</a:t>
            </a:r>
            <a:r>
              <a:rPr lang="en-US" dirty="0"/>
              <a:t>, </a:t>
            </a:r>
            <a:r>
              <a:rPr lang="en-US" i="1" dirty="0"/>
              <a:t>shot-based expected goals </a:t>
            </a:r>
            <a:r>
              <a:rPr lang="en-US" dirty="0"/>
              <a:t>and</a:t>
            </a:r>
            <a:r>
              <a:rPr lang="en-US" i="1" dirty="0"/>
              <a:t> non-shot expected goals.</a:t>
            </a:r>
          </a:p>
          <a:p>
            <a:pPr marL="457200" lvl="1" indent="0">
              <a:buNone/>
            </a:pPr>
            <a:endParaRPr lang="en-US" dirty="0"/>
          </a:p>
          <a:p>
            <a:pPr marL="457200" lvl="1" indent="0">
              <a:buNone/>
            </a:pPr>
            <a:endParaRPr lang="en-US" dirty="0"/>
          </a:p>
          <a:p>
            <a:pPr lvl="1"/>
            <a:r>
              <a:rPr lang="en-US" dirty="0"/>
              <a:t>A team’s composite offensive score for that match is an average of its performance across the three metrics, and its composite defensive score is an average of the three metrics for its opponent.</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4BA3646-2C49-46EE-AE34-46863EF74FEE}"/>
              </a:ext>
            </a:extLst>
          </p:cNvPr>
          <p:cNvPicPr>
            <a:picLocks noChangeAspect="1"/>
          </p:cNvPicPr>
          <p:nvPr/>
        </p:nvPicPr>
        <p:blipFill>
          <a:blip r:embed="rId2"/>
          <a:stretch>
            <a:fillRect/>
          </a:stretch>
        </p:blipFill>
        <p:spPr>
          <a:xfrm>
            <a:off x="6247408" y="1266270"/>
            <a:ext cx="5506218" cy="5087060"/>
          </a:xfrm>
          <a:prstGeom prst="rect">
            <a:avLst/>
          </a:prstGeom>
          <a:ln>
            <a:solidFill>
              <a:schemeClr val="accent1"/>
            </a:solidFill>
          </a:ln>
        </p:spPr>
      </p:pic>
    </p:spTree>
    <p:extLst>
      <p:ext uri="{BB962C8B-B14F-4D97-AF65-F5344CB8AC3E}">
        <p14:creationId xmlns:p14="http://schemas.microsoft.com/office/powerpoint/2010/main" val="380153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Conclusion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5678496" cy="4110564"/>
          </a:xfrm>
        </p:spPr>
        <p:txBody>
          <a:bodyPr>
            <a:normAutofit/>
          </a:bodyPr>
          <a:lstStyle/>
          <a:p>
            <a:pPr marL="457200" lvl="1" indent="0">
              <a:buNone/>
            </a:pPr>
            <a:r>
              <a:rPr lang="en-US" dirty="0"/>
              <a:t>Almost all of the teams are clustered fairly low for expected goals and actual goals, but there are two teams that are among the top scoring teams overall. This could be a result of the top teams skewing the data by dominating all the other teams so much, or they could just be outliers that don’t impact the other teams so much.</a:t>
            </a:r>
          </a:p>
          <a:p>
            <a:pPr marL="457200" lvl="1" indent="0">
              <a:buNone/>
            </a:pPr>
            <a:endParaRPr lang="en-US" dirty="0"/>
          </a:p>
          <a:p>
            <a:pPr marL="457200" lvl="1" indent="0">
              <a:buNone/>
            </a:pPr>
            <a:r>
              <a:rPr lang="en-US" dirty="0"/>
              <a:t>Warmer color means better score. The row will show the scores with each team. If the row shows a lot of warm color, means this team can usually out score the others. This graph indicates Barcelona, </a:t>
            </a:r>
            <a:r>
              <a:rPr lang="en-US" dirty="0" err="1"/>
              <a:t>Athletico</a:t>
            </a:r>
            <a:r>
              <a:rPr lang="en-US" dirty="0"/>
              <a:t> Madrid, and Real Madrid are the top teams, while Elche, Espanyol, and Getafe are on the other end.</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EAB398C-99E9-434B-8F6E-EAD52767FA17}"/>
              </a:ext>
            </a:extLst>
          </p:cNvPr>
          <p:cNvPicPr>
            <a:picLocks noChangeAspect="1"/>
          </p:cNvPicPr>
          <p:nvPr/>
        </p:nvPicPr>
        <p:blipFill>
          <a:blip r:embed="rId2"/>
          <a:stretch>
            <a:fillRect/>
          </a:stretch>
        </p:blipFill>
        <p:spPr>
          <a:xfrm>
            <a:off x="6355830" y="757895"/>
            <a:ext cx="5836170" cy="6089337"/>
          </a:xfrm>
          <a:prstGeom prst="rect">
            <a:avLst/>
          </a:prstGeom>
          <a:ln>
            <a:solidFill>
              <a:schemeClr val="accent1"/>
            </a:solidFill>
          </a:ln>
        </p:spPr>
      </p:pic>
    </p:spTree>
    <p:extLst>
      <p:ext uri="{BB962C8B-B14F-4D97-AF65-F5344CB8AC3E}">
        <p14:creationId xmlns:p14="http://schemas.microsoft.com/office/powerpoint/2010/main" val="3955025684"/>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655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Tahoma</vt:lpstr>
      <vt:lpstr>Trebuchet MS</vt:lpstr>
      <vt:lpstr>Wingdings 3</vt:lpstr>
      <vt:lpstr>Facet</vt:lpstr>
      <vt:lpstr>Club Soccer Prediction Analysis DSC680-Appled Data Science  Project 2 - Milestone 3 – Final Presentation</vt:lpstr>
      <vt:lpstr>Background </vt:lpstr>
      <vt:lpstr>Dataset</vt:lpstr>
      <vt:lpstr>Data Exploration</vt:lpstr>
      <vt:lpstr>Data Analysis &amp; Visualization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2018-11-16T20:53:10Z</dcterms:created>
  <dcterms:modified xsi:type="dcterms:W3CDTF">2023-02-05T05:28:14Z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