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7"/>
    <p:restoredTop sz="94719"/>
  </p:normalViewPr>
  <p:slideViewPr>
    <p:cSldViewPr snapToGrid="0">
      <p:cViewPr varScale="1">
        <p:scale>
          <a:sx n="105" d="100"/>
          <a:sy n="105"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CC282C5-30CB-5A47-821B-2C4A7F87259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D38E8-660B-7348-9446-B2D6EE0830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51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282C5-30CB-5A47-821B-2C4A7F87259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5317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282C5-30CB-5A47-821B-2C4A7F87259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D38E8-660B-7348-9446-B2D6EE08303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64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C282C5-30CB-5A47-821B-2C4A7F87259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391562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282C5-30CB-5A47-821B-2C4A7F87259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D38E8-660B-7348-9446-B2D6EE0830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17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C282C5-30CB-5A47-821B-2C4A7F87259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2362737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C282C5-30CB-5A47-821B-2C4A7F872591}"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203079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C282C5-30CB-5A47-821B-2C4A7F872591}"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4202027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282C5-30CB-5A47-821B-2C4A7F872591}"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389918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C282C5-30CB-5A47-821B-2C4A7F87259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D38E8-660B-7348-9446-B2D6EE083038}" type="slidenum">
              <a:rPr lang="en-US" smtClean="0"/>
              <a:t>‹#›</a:t>
            </a:fld>
            <a:endParaRPr lang="en-US"/>
          </a:p>
        </p:txBody>
      </p:sp>
    </p:spTree>
    <p:extLst>
      <p:ext uri="{BB962C8B-B14F-4D97-AF65-F5344CB8AC3E}">
        <p14:creationId xmlns:p14="http://schemas.microsoft.com/office/powerpoint/2010/main" val="6599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C282C5-30CB-5A47-821B-2C4A7F87259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D38E8-660B-7348-9446-B2D6EE08303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968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C282C5-30CB-5A47-821B-2C4A7F872591}" type="datetimeFigureOut">
              <a:rPr lang="en-US" smtClean="0"/>
              <a:t>4/17/2025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CD38E8-660B-7348-9446-B2D6EE08303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340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C1CF-B8C8-5A17-2BB9-21618A903C01}"/>
              </a:ext>
            </a:extLst>
          </p:cNvPr>
          <p:cNvSpPr>
            <a:spLocks noGrp="1"/>
          </p:cNvSpPr>
          <p:nvPr>
            <p:ph type="ctrTitle"/>
          </p:nvPr>
        </p:nvSpPr>
        <p:spPr/>
        <p:txBody>
          <a:bodyPr/>
          <a:lstStyle/>
          <a:p>
            <a:r>
              <a:rPr lang="en-US" dirty="0"/>
              <a:t>AIR quality monitoring in </a:t>
            </a:r>
            <a:r>
              <a:rPr lang="en-US" dirty="0" err="1"/>
              <a:t>delhi</a:t>
            </a:r>
            <a:r>
              <a:rPr lang="en-US" dirty="0"/>
              <a:t> during winters</a:t>
            </a:r>
          </a:p>
        </p:txBody>
      </p:sp>
      <p:sp>
        <p:nvSpPr>
          <p:cNvPr id="3" name="Subtitle 2">
            <a:extLst>
              <a:ext uri="{FF2B5EF4-FFF2-40B4-BE49-F238E27FC236}">
                <a16:creationId xmlns:a16="http://schemas.microsoft.com/office/drawing/2014/main" id="{A7E6D569-8B94-7105-1B86-A58B0A4B95A1}"/>
              </a:ext>
            </a:extLst>
          </p:cNvPr>
          <p:cNvSpPr>
            <a:spLocks noGrp="1"/>
          </p:cNvSpPr>
          <p:nvPr>
            <p:ph type="subTitle" idx="1"/>
          </p:nvPr>
        </p:nvSpPr>
        <p:spPr>
          <a:xfrm>
            <a:off x="8442960" y="4960137"/>
            <a:ext cx="3368040" cy="1463040"/>
          </a:xfrm>
        </p:spPr>
        <p:txBody>
          <a:bodyPr>
            <a:normAutofit/>
          </a:bodyPr>
          <a:lstStyle/>
          <a:p>
            <a:r>
              <a:rPr lang="en-US" dirty="0"/>
              <a:t>Aditya Nayak	 21BCE0540</a:t>
            </a:r>
          </a:p>
          <a:p>
            <a:r>
              <a:rPr lang="en-US" dirty="0"/>
              <a:t>Harshit Amresh	 21BCE3791</a:t>
            </a:r>
          </a:p>
          <a:p>
            <a:r>
              <a:rPr lang="en-US" dirty="0"/>
              <a:t>Aryan Balaji	 21BCT0426</a:t>
            </a:r>
          </a:p>
          <a:p>
            <a:r>
              <a:rPr lang="en-US" dirty="0" err="1"/>
              <a:t>Dhaerya</a:t>
            </a:r>
            <a:r>
              <a:rPr lang="en-US" dirty="0"/>
              <a:t> Chaudhary 21BCE3913</a:t>
            </a:r>
          </a:p>
        </p:txBody>
      </p:sp>
    </p:spTree>
    <p:extLst>
      <p:ext uri="{BB962C8B-B14F-4D97-AF65-F5344CB8AC3E}">
        <p14:creationId xmlns:p14="http://schemas.microsoft.com/office/powerpoint/2010/main" val="295573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FF0A-5309-6C8B-E11D-74361D7203C8}"/>
              </a:ext>
            </a:extLst>
          </p:cNvPr>
          <p:cNvSpPr>
            <a:spLocks noGrp="1"/>
          </p:cNvSpPr>
          <p:nvPr>
            <p:ph type="title"/>
          </p:nvPr>
        </p:nvSpPr>
        <p:spPr/>
        <p:txBody>
          <a:bodyPr/>
          <a:lstStyle/>
          <a:p>
            <a:r>
              <a:rPr lang="en-US" dirty="0"/>
              <a:t>PROPOSED SYSTEM/ARCHITECTURE/DESIGN</a:t>
            </a:r>
          </a:p>
        </p:txBody>
      </p:sp>
      <p:sp>
        <p:nvSpPr>
          <p:cNvPr id="3" name="Content Placeholder 2">
            <a:extLst>
              <a:ext uri="{FF2B5EF4-FFF2-40B4-BE49-F238E27FC236}">
                <a16:creationId xmlns:a16="http://schemas.microsoft.com/office/drawing/2014/main" id="{CF9B3DB1-A6AD-B5A1-7D86-A6587F64CAA8}"/>
              </a:ext>
            </a:extLst>
          </p:cNvPr>
          <p:cNvSpPr>
            <a:spLocks noGrp="1"/>
          </p:cNvSpPr>
          <p:nvPr>
            <p:ph idx="1"/>
          </p:nvPr>
        </p:nvSpPr>
        <p:spPr>
          <a:xfrm>
            <a:off x="1024129" y="2286000"/>
            <a:ext cx="5071872" cy="4023360"/>
          </a:xfrm>
        </p:spPr>
        <p:txBody>
          <a:bodyPr/>
          <a:lstStyle/>
          <a:p>
            <a:pPr algn="just"/>
            <a:r>
              <a:rPr lang="en-US" b="1" i="0" u="none" strike="noStrike" dirty="0">
                <a:solidFill>
                  <a:srgbClr val="000000"/>
                </a:solidFill>
                <a:effectLst/>
              </a:rPr>
              <a:t>The system employs a PMS5003 sensor to accurately measure levels of particulate matter in the air. An Arduino Uno microcontroller processes the collected data, while a dedicated power supply ensures stable operation. For output and communication, the system features an LCD screen for real-time air quality display, a data logger for storing historical data, and a GPRS modem that enables remote data transmission. This setup supports continuous, accessible, and efficient air quality monitoring.</a:t>
            </a:r>
            <a:endParaRPr lang="en-US" b="1" dirty="0"/>
          </a:p>
        </p:txBody>
      </p:sp>
      <p:pic>
        <p:nvPicPr>
          <p:cNvPr id="4098" name="Picture 2" descr="PMS5003 Digital Universal Particulate Matter PM2.5 Sensor">
            <a:extLst>
              <a:ext uri="{FF2B5EF4-FFF2-40B4-BE49-F238E27FC236}">
                <a16:creationId xmlns:a16="http://schemas.microsoft.com/office/drawing/2014/main" id="{64C66B96-5ED9-E99D-454C-DFDE8C3A4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416" y="2322576"/>
            <a:ext cx="3986784" cy="39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5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BA96F-7FCB-413E-95F3-1CABE7D0CDF0}"/>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0C46DC37-4036-4A68-C32A-562F01491A85}"/>
              </a:ext>
            </a:extLst>
          </p:cNvPr>
          <p:cNvPicPr>
            <a:picLocks noGrp="1" noChangeAspect="1"/>
          </p:cNvPicPr>
          <p:nvPr>
            <p:ph idx="1"/>
          </p:nvPr>
        </p:nvPicPr>
        <p:blipFill>
          <a:blip r:embed="rId2"/>
          <a:stretch>
            <a:fillRect/>
          </a:stretch>
        </p:blipFill>
        <p:spPr>
          <a:xfrm>
            <a:off x="2096222" y="2084832"/>
            <a:ext cx="7999556" cy="4184165"/>
          </a:xfrm>
        </p:spPr>
      </p:pic>
    </p:spTree>
    <p:extLst>
      <p:ext uri="{BB962C8B-B14F-4D97-AF65-F5344CB8AC3E}">
        <p14:creationId xmlns:p14="http://schemas.microsoft.com/office/powerpoint/2010/main" val="396329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3393-F415-F534-017A-6831B4177CC3}"/>
              </a:ext>
            </a:extLst>
          </p:cNvPr>
          <p:cNvSpPr>
            <a:spLocks noGrp="1"/>
          </p:cNvSpPr>
          <p:nvPr>
            <p:ph type="title"/>
          </p:nvPr>
        </p:nvSpPr>
        <p:spPr/>
        <p:txBody>
          <a:bodyPr/>
          <a:lstStyle/>
          <a:p>
            <a:r>
              <a:rPr lang="en-US" dirty="0"/>
              <a:t>ANALYTICAL DESCRIPTION</a:t>
            </a:r>
          </a:p>
        </p:txBody>
      </p:sp>
      <p:sp>
        <p:nvSpPr>
          <p:cNvPr id="3" name="Content Placeholder 2">
            <a:extLst>
              <a:ext uri="{FF2B5EF4-FFF2-40B4-BE49-F238E27FC236}">
                <a16:creationId xmlns:a16="http://schemas.microsoft.com/office/drawing/2014/main" id="{E6CF7233-B46A-FE38-16BC-A826D859B7C9}"/>
              </a:ext>
            </a:extLst>
          </p:cNvPr>
          <p:cNvSpPr>
            <a:spLocks noGrp="1"/>
          </p:cNvSpPr>
          <p:nvPr>
            <p:ph idx="1"/>
          </p:nvPr>
        </p:nvSpPr>
        <p:spPr>
          <a:xfrm>
            <a:off x="1024129" y="2286000"/>
            <a:ext cx="9720072" cy="4023360"/>
          </a:xfrm>
        </p:spPr>
        <p:txBody>
          <a:bodyPr>
            <a:normAutofit fontScale="85000" lnSpcReduction="20000"/>
          </a:bodyPr>
          <a:lstStyle/>
          <a:p>
            <a:pPr marL="0" indent="0" algn="just">
              <a:buNone/>
            </a:pPr>
            <a:r>
              <a:rPr lang="en-US" b="1" i="0" u="sng" strike="noStrike" dirty="0">
                <a:solidFill>
                  <a:srgbClr val="000000"/>
                </a:solidFill>
                <a:effectLst/>
              </a:rPr>
              <a:t>Data Collection and Analysis</a:t>
            </a:r>
          </a:p>
          <a:p>
            <a:pPr marL="0" indent="0" algn="just">
              <a:buNone/>
            </a:pPr>
            <a:r>
              <a:rPr lang="en-US" b="0" i="0" u="none" strike="noStrike" dirty="0">
                <a:solidFill>
                  <a:srgbClr val="000000"/>
                </a:solidFill>
                <a:effectLst/>
              </a:rPr>
              <a:t>The PMS5003 sensor continuously collects real-time data on particulate matter, specifically measuring concentrations of PM1.0, PM2.5, and PM10—particles with diameters smaller than 1.0, 2.5, and 10 micrometers, respectively. This data provides valuable insights into air quality trends, such as daily pollution patterns, peak levels during rush hours, or spikes linked to specific weather conditions. Additionally, it can highlight variations in air quality across different locations. With a consistent data stream, the system can conduct detailed statistical analyses—calculating daily averages, monitoring long-term trends, and detecting anomalies or sudden increases in pollution levels.</a:t>
            </a:r>
          </a:p>
          <a:p>
            <a:pPr marL="0" indent="0" algn="just">
              <a:buNone/>
            </a:pPr>
            <a:r>
              <a:rPr lang="en-US" b="1" i="0" u="sng" strike="noStrike" dirty="0">
                <a:solidFill>
                  <a:srgbClr val="000000"/>
                </a:solidFill>
                <a:effectLst/>
              </a:rPr>
              <a:t>Sensor Calibration and Accuracy</a:t>
            </a:r>
            <a:endParaRPr lang="en-US" u="sng" dirty="0">
              <a:solidFill>
                <a:srgbClr val="000000"/>
              </a:solidFill>
            </a:endParaRPr>
          </a:p>
          <a:p>
            <a:pPr marL="0" indent="0" algn="just">
              <a:buNone/>
            </a:pPr>
            <a:r>
              <a:rPr lang="en-US" b="0" i="0" u="none" strike="noStrike" dirty="0">
                <a:solidFill>
                  <a:srgbClr val="000000"/>
                </a:solidFill>
                <a:effectLst/>
              </a:rPr>
              <a:t>To ensure the accuracy of the readings, the PMS5003 sensor may require calibration. Environmental factors such as temperature, humidity, and air pressure can influence its measurements. Calibration involves comparing the sensor’s output with that of a high-precision reference-grade device to determine any deviations or inaccuracies. Based on this comparison, software-based correction factors or calibration tables can be implemented to adjust the readings, enhancing the reliability and precision of the data collected.</a:t>
            </a:r>
          </a:p>
          <a:p>
            <a:pPr algn="just"/>
            <a:endParaRPr lang="en-US" dirty="0"/>
          </a:p>
        </p:txBody>
      </p:sp>
    </p:spTree>
    <p:extLst>
      <p:ext uri="{BB962C8B-B14F-4D97-AF65-F5344CB8AC3E}">
        <p14:creationId xmlns:p14="http://schemas.microsoft.com/office/powerpoint/2010/main" val="22010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05AA-7D64-477F-9BD3-74F08BECB56F}"/>
              </a:ext>
            </a:extLst>
          </p:cNvPr>
          <p:cNvSpPr>
            <a:spLocks noGrp="1"/>
          </p:cNvSpPr>
          <p:nvPr>
            <p:ph type="title"/>
          </p:nvPr>
        </p:nvSpPr>
        <p:spPr/>
        <p:txBody>
          <a:bodyPr/>
          <a:lstStyle/>
          <a:p>
            <a:r>
              <a:rPr lang="en-US" dirty="0"/>
              <a:t>Analytical description</a:t>
            </a:r>
          </a:p>
        </p:txBody>
      </p:sp>
      <p:sp>
        <p:nvSpPr>
          <p:cNvPr id="3" name="Content Placeholder 2">
            <a:extLst>
              <a:ext uri="{FF2B5EF4-FFF2-40B4-BE49-F238E27FC236}">
                <a16:creationId xmlns:a16="http://schemas.microsoft.com/office/drawing/2014/main" id="{804C3820-D73E-E975-BB82-A226104C4C7A}"/>
              </a:ext>
            </a:extLst>
          </p:cNvPr>
          <p:cNvSpPr>
            <a:spLocks noGrp="1"/>
          </p:cNvSpPr>
          <p:nvPr>
            <p:ph idx="1"/>
          </p:nvPr>
        </p:nvSpPr>
        <p:spPr>
          <a:xfrm>
            <a:off x="1024128" y="2285999"/>
            <a:ext cx="9720073" cy="4245429"/>
          </a:xfrm>
        </p:spPr>
        <p:txBody>
          <a:bodyPr>
            <a:normAutofit fontScale="62500" lnSpcReduction="20000"/>
          </a:bodyPr>
          <a:lstStyle/>
          <a:p>
            <a:pPr algn="just">
              <a:buNone/>
            </a:pPr>
            <a:r>
              <a:rPr lang="en-US" sz="2900" b="1" i="0" u="none" strike="noStrike" dirty="0">
                <a:solidFill>
                  <a:srgbClr val="000000"/>
                </a:solidFill>
                <a:effectLst/>
              </a:rPr>
              <a:t>Data Processing and AQI Calculation</a:t>
            </a:r>
          </a:p>
          <a:p>
            <a:pPr algn="just">
              <a:buNone/>
            </a:pPr>
            <a:r>
              <a:rPr lang="en-US" sz="2900" b="0" i="0" u="none" strike="noStrike" dirty="0">
                <a:solidFill>
                  <a:srgbClr val="000000"/>
                </a:solidFill>
                <a:effectLst/>
              </a:rPr>
              <a:t>The raw particulate matter data collected by the PMS5003 sensor is processed and translated </a:t>
            </a:r>
            <a:r>
              <a:rPr lang="en-US" sz="2900" b="0" i="0" u="none" strike="noStrike" dirty="0" err="1">
                <a:solidFill>
                  <a:srgbClr val="000000"/>
                </a:solidFill>
                <a:effectLst/>
              </a:rPr>
              <a:t>intoa</a:t>
            </a:r>
            <a:r>
              <a:rPr lang="en-US" sz="2900" b="0" i="0" u="none" strike="noStrike" dirty="0">
                <a:solidFill>
                  <a:srgbClr val="000000"/>
                </a:solidFill>
                <a:effectLst/>
              </a:rPr>
              <a:t> more understandable format using the Air Quality Index (AQI). This index provides a standardized scale to represent air quality, making it easier for users to interpret pollution levels. Each measured pollutant concentration—such as PM2.5 or PM10—is mapped to a corresponding AQI value based on recognized guidelines, such as those provided by the U.S. Environmental Protection Agency (EPA) or the World Health Organization (WHO). This mapping helps categorize air quality into intuitive levels such as “Good,” “Moderate,” “Unhealthy,” and so on, allowing users to quickly assess potential health risks.</a:t>
            </a:r>
          </a:p>
          <a:p>
            <a:pPr marL="0" indent="0" algn="just">
              <a:buNone/>
            </a:pPr>
            <a:r>
              <a:rPr lang="en-US" sz="2900" b="1" i="0" u="none" strike="noStrike" dirty="0">
                <a:solidFill>
                  <a:srgbClr val="000000"/>
                </a:solidFill>
                <a:effectLst/>
              </a:rPr>
              <a:t>Alert Generation</a:t>
            </a:r>
            <a:endParaRPr lang="en-US" sz="2900" dirty="0">
              <a:solidFill>
                <a:srgbClr val="000000"/>
              </a:solidFill>
            </a:endParaRPr>
          </a:p>
          <a:p>
            <a:pPr marL="0" indent="0" algn="just">
              <a:buNone/>
            </a:pPr>
            <a:r>
              <a:rPr lang="en-US" sz="2900" b="0" i="0" u="none" strike="noStrike" dirty="0">
                <a:solidFill>
                  <a:srgbClr val="000000"/>
                </a:solidFill>
                <a:effectLst/>
              </a:rPr>
              <a:t>The system is designed to automatically generate alerts based on pre-defined AQI thresholds. When pollution levels exceed safe limits, it can issue real-time warnings to inform users of deteriorating air quality. For instance, if PM2.5 levels rise above 100 </a:t>
            </a:r>
            <a:r>
              <a:rPr lang="el-GR" sz="2900" b="0" i="0" u="none" strike="noStrike" dirty="0">
                <a:solidFill>
                  <a:srgbClr val="000000"/>
                </a:solidFill>
                <a:effectLst/>
              </a:rPr>
              <a:t>μ</a:t>
            </a:r>
            <a:r>
              <a:rPr lang="en-US" sz="2900" b="0" i="0" u="none" strike="noStrike" dirty="0">
                <a:solidFill>
                  <a:srgbClr val="000000"/>
                </a:solidFill>
                <a:effectLst/>
              </a:rPr>
              <a:t>g/m³, the system can trigger an “Unhealthy Air Quality” alert. These notifications can prompt users to take protective measures, such as staying indoors, avoiding strenuous outdoor activity, or wearing protective masks. This feature is crucial for ensuring public awareness and enabling timely health precautions during pollution spikes.</a:t>
            </a:r>
          </a:p>
          <a:p>
            <a:pPr algn="just"/>
            <a:endParaRPr lang="en-US" dirty="0"/>
          </a:p>
        </p:txBody>
      </p:sp>
    </p:spTree>
    <p:extLst>
      <p:ext uri="{BB962C8B-B14F-4D97-AF65-F5344CB8AC3E}">
        <p14:creationId xmlns:p14="http://schemas.microsoft.com/office/powerpoint/2010/main" val="2723844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F08D-B1BA-169B-D08A-2FE8A04F9744}"/>
              </a:ext>
            </a:extLst>
          </p:cNvPr>
          <p:cNvSpPr>
            <a:spLocks noGrp="1"/>
          </p:cNvSpPr>
          <p:nvPr>
            <p:ph type="title"/>
          </p:nvPr>
        </p:nvSpPr>
        <p:spPr/>
        <p:txBody>
          <a:bodyPr/>
          <a:lstStyle/>
          <a:p>
            <a:r>
              <a:rPr lang="en-US" dirty="0"/>
              <a:t>Theoretical description</a:t>
            </a:r>
          </a:p>
        </p:txBody>
      </p:sp>
      <p:sp>
        <p:nvSpPr>
          <p:cNvPr id="3" name="Content Placeholder 2">
            <a:extLst>
              <a:ext uri="{FF2B5EF4-FFF2-40B4-BE49-F238E27FC236}">
                <a16:creationId xmlns:a16="http://schemas.microsoft.com/office/drawing/2014/main" id="{7E944E7F-356A-DF65-1D7B-E417BD49B282}"/>
              </a:ext>
            </a:extLst>
          </p:cNvPr>
          <p:cNvSpPr>
            <a:spLocks noGrp="1"/>
          </p:cNvSpPr>
          <p:nvPr>
            <p:ph idx="1"/>
          </p:nvPr>
        </p:nvSpPr>
        <p:spPr/>
        <p:txBody>
          <a:bodyPr>
            <a:normAutofit fontScale="77500" lnSpcReduction="20000"/>
          </a:bodyPr>
          <a:lstStyle/>
          <a:p>
            <a:pPr algn="just">
              <a:buNone/>
            </a:pPr>
            <a:r>
              <a:rPr lang="en-US" b="1" dirty="0">
                <a:solidFill>
                  <a:srgbClr val="000000"/>
                </a:solidFill>
              </a:rPr>
              <a:t>P</a:t>
            </a:r>
            <a:r>
              <a:rPr lang="en-US" b="1" i="0" u="none" strike="noStrike" dirty="0">
                <a:solidFill>
                  <a:srgbClr val="000000"/>
                </a:solidFill>
                <a:effectLst/>
              </a:rPr>
              <a:t>rinciples of Particulate Matter Detection</a:t>
            </a:r>
            <a:endParaRPr lang="en-US" dirty="0">
              <a:solidFill>
                <a:srgbClr val="000000"/>
              </a:solidFill>
            </a:endParaRPr>
          </a:p>
          <a:p>
            <a:pPr algn="just">
              <a:buNone/>
            </a:pPr>
            <a:r>
              <a:rPr lang="en-US" i="0" u="none" strike="noStrike" dirty="0">
                <a:solidFill>
                  <a:srgbClr val="000000"/>
                </a:solidFill>
                <a:effectLst/>
              </a:rPr>
              <a:t>The PMS5003 sensor operates using the principle of laser scattering to detect airborne particulate matter. Inside the sensor’s detection chamber, a laser beam is emitted. As particles in the air pass through this beam, they scatter the light in different directions. A photodetector captures this scattered light, and by analyzing the intensity and angle of the scattering, the sensor can estimate both the size and number of particles present. This detection method is based on Mie scattering theory, which describes how particles of a size similar to the wavelength of light interact with and scatter that light. This principle enables precise and real-time particulate matter measurement.</a:t>
            </a:r>
          </a:p>
          <a:p>
            <a:pPr marL="0" indent="0" algn="just">
              <a:buNone/>
            </a:pPr>
            <a:r>
              <a:rPr lang="en-US" b="1" i="0" u="none" strike="noStrike" dirty="0">
                <a:solidFill>
                  <a:srgbClr val="000000"/>
                </a:solidFill>
                <a:effectLst/>
              </a:rPr>
              <a:t>Size Differentiation</a:t>
            </a:r>
            <a:r>
              <a:rPr lang="en-US" dirty="0">
                <a:solidFill>
                  <a:srgbClr val="000000"/>
                </a:solidFill>
              </a:rPr>
              <a:t> </a:t>
            </a:r>
          </a:p>
          <a:p>
            <a:pPr marL="0" indent="0" algn="just">
              <a:buNone/>
            </a:pPr>
            <a:r>
              <a:rPr lang="en-US" i="0" u="none" strike="noStrike" dirty="0">
                <a:solidFill>
                  <a:srgbClr val="000000"/>
                </a:solidFill>
                <a:effectLst/>
              </a:rPr>
              <a:t>The PMS5003 sensor is capable of distinguishing particles based on size—specifically PM1.0, PM2.5, and PM10. This classification is essential for understanding the health implications of different particle sizes. PM2.5 particles, for example, are particularly harmful because they are small enough to bypass the body's natural respiratory defenses, reach deep into the lungs, and even enter the bloodstream. The scientific basis for this lies in concepts such as aerodynamic diameter and respiratory deposition, which describe how particles behave within the airways and where they are likely to settle within the respiratory tract, influencing their health impact.</a:t>
            </a:r>
          </a:p>
          <a:p>
            <a:pPr algn="just"/>
            <a:endParaRPr lang="en-US" dirty="0"/>
          </a:p>
        </p:txBody>
      </p:sp>
    </p:spTree>
    <p:extLst>
      <p:ext uri="{BB962C8B-B14F-4D97-AF65-F5344CB8AC3E}">
        <p14:creationId xmlns:p14="http://schemas.microsoft.com/office/powerpoint/2010/main" val="2471542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3DD-C58B-684D-9ED4-2764C668D8FB}"/>
              </a:ext>
            </a:extLst>
          </p:cNvPr>
          <p:cNvSpPr>
            <a:spLocks noGrp="1"/>
          </p:cNvSpPr>
          <p:nvPr>
            <p:ph type="title"/>
          </p:nvPr>
        </p:nvSpPr>
        <p:spPr/>
        <p:txBody>
          <a:bodyPr/>
          <a:lstStyle/>
          <a:p>
            <a:r>
              <a:rPr lang="en-US" dirty="0"/>
              <a:t>Theoretical description</a:t>
            </a:r>
          </a:p>
        </p:txBody>
      </p:sp>
      <p:sp>
        <p:nvSpPr>
          <p:cNvPr id="3" name="Content Placeholder 2">
            <a:extLst>
              <a:ext uri="{FF2B5EF4-FFF2-40B4-BE49-F238E27FC236}">
                <a16:creationId xmlns:a16="http://schemas.microsoft.com/office/drawing/2014/main" id="{134CEB06-80CA-1A6A-09C7-7AA70363E5FC}"/>
              </a:ext>
            </a:extLst>
          </p:cNvPr>
          <p:cNvSpPr>
            <a:spLocks noGrp="1"/>
          </p:cNvSpPr>
          <p:nvPr>
            <p:ph idx="1"/>
          </p:nvPr>
        </p:nvSpPr>
        <p:spPr/>
        <p:txBody>
          <a:bodyPr>
            <a:normAutofit fontScale="77500" lnSpcReduction="20000"/>
          </a:bodyPr>
          <a:lstStyle/>
          <a:p>
            <a:pPr algn="just">
              <a:buNone/>
            </a:pPr>
            <a:r>
              <a:rPr lang="en-US" b="1" dirty="0">
                <a:solidFill>
                  <a:srgbClr val="000000"/>
                </a:solidFill>
              </a:rPr>
              <a:t>	</a:t>
            </a:r>
            <a:r>
              <a:rPr lang="en-US" b="1" i="0" u="none" strike="noStrike" dirty="0">
                <a:solidFill>
                  <a:srgbClr val="000000"/>
                </a:solidFill>
                <a:effectLst/>
              </a:rPr>
              <a:t>Air Quality Index (AQI) Conversion</a:t>
            </a:r>
            <a:endParaRPr lang="en-US" b="1" dirty="0">
              <a:solidFill>
                <a:srgbClr val="000000"/>
              </a:solidFill>
            </a:endParaRPr>
          </a:p>
          <a:p>
            <a:pPr algn="just">
              <a:buNone/>
            </a:pPr>
            <a:r>
              <a:rPr lang="en-US" b="1" i="0" u="none" strike="noStrike" dirty="0">
                <a:solidFill>
                  <a:srgbClr val="000000"/>
                </a:solidFill>
                <a:effectLst/>
              </a:rPr>
              <a:t>	</a:t>
            </a:r>
            <a:r>
              <a:rPr lang="en-US" i="0" u="none" strike="noStrike" dirty="0">
                <a:solidFill>
                  <a:srgbClr val="000000"/>
                </a:solidFill>
                <a:effectLst/>
              </a:rPr>
              <a:t>The Air Quality Index (AQI) is a standardized metric used to communicate air pollution levels in relation to their potential health impacts. Converting raw particulate matter data—such as PM2.5 or PM10 concentrations—into AQI values involves applying mathematical formulas derived from epidemiological and environmental health studies. For instance, a PM2.5 concentration of 35 </a:t>
            </a:r>
            <a:r>
              <a:rPr lang="el-GR" i="0" u="none" strike="noStrike" dirty="0">
                <a:solidFill>
                  <a:srgbClr val="000000"/>
                </a:solidFill>
                <a:effectLst/>
              </a:rPr>
              <a:t>μ</a:t>
            </a:r>
            <a:r>
              <a:rPr lang="en-US" i="0" u="none" strike="noStrike" dirty="0">
                <a:solidFill>
                  <a:srgbClr val="000000"/>
                </a:solidFill>
                <a:effectLst/>
              </a:rPr>
              <a:t>g/m³ may correspond to an AQI value of 100, which falls into the “Moderate” category. AQI values are segmented into clear categories like “Good,” “Moderate,” “Unhealthy,” and more, each typically associated with a specific color code. This categorization makes it easier for the public to quickly assess air quality conditions and take appropriate health precautions.</a:t>
            </a:r>
          </a:p>
          <a:p>
            <a:pPr algn="l"/>
            <a:r>
              <a:rPr lang="en-US" b="1" i="0" u="none" strike="noStrike" dirty="0">
                <a:solidFill>
                  <a:srgbClr val="000000"/>
                </a:solidFill>
                <a:effectLst/>
              </a:rPr>
              <a:t>System Design Theory</a:t>
            </a:r>
            <a:endParaRPr lang="en-US" b="1" dirty="0">
              <a:solidFill>
                <a:srgbClr val="000000"/>
              </a:solidFill>
            </a:endParaRPr>
          </a:p>
          <a:p>
            <a:pPr algn="just"/>
            <a:r>
              <a:rPr lang="en-US" i="0" u="none" strike="noStrike" dirty="0">
                <a:solidFill>
                  <a:srgbClr val="000000"/>
                </a:solidFill>
                <a:effectLst/>
              </a:rPr>
              <a:t>The system is built upon fundamental Internet of Things (IoT) principles, with the PMS5003 sensor functioning as a key component in a broader, interconnected network. In theory, the system architecture consists of several layers: data acquisition (sensor readings), data transmission (via Wi-Fi, GSM, or other communication protocols), cloud-based storage, and data processing and visualization. Additional architectural components may include security layers for protecting data integrity, user interfaces for real-time monitoring, and scalability provisions to allow easy integration of more sensors or the monitoring of additional environmental factors such as temperature, humidity, or gas levels. Furthermore, by leveraging cloud computing, the system can perform advanced analytics and support machine learning models to predict future air quality trends, enabling smarter and more proactive environmental management.</a:t>
            </a:r>
          </a:p>
          <a:p>
            <a:endParaRPr lang="en-US" dirty="0"/>
          </a:p>
        </p:txBody>
      </p:sp>
    </p:spTree>
    <p:extLst>
      <p:ext uri="{BB962C8B-B14F-4D97-AF65-F5344CB8AC3E}">
        <p14:creationId xmlns:p14="http://schemas.microsoft.com/office/powerpoint/2010/main" val="136807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F966-9A82-49D1-075B-BAFB5261D3C6}"/>
              </a:ext>
            </a:extLst>
          </p:cNvPr>
          <p:cNvSpPr>
            <a:spLocks noGrp="1"/>
          </p:cNvSpPr>
          <p:nvPr>
            <p:ph type="title"/>
          </p:nvPr>
        </p:nvSpPr>
        <p:spPr/>
        <p:txBody>
          <a:bodyPr/>
          <a:lstStyle/>
          <a:p>
            <a:r>
              <a:rPr lang="en-US" dirty="0"/>
              <a:t>Hardware tools</a:t>
            </a:r>
          </a:p>
        </p:txBody>
      </p:sp>
      <p:sp>
        <p:nvSpPr>
          <p:cNvPr id="3" name="Content Placeholder 2">
            <a:extLst>
              <a:ext uri="{FF2B5EF4-FFF2-40B4-BE49-F238E27FC236}">
                <a16:creationId xmlns:a16="http://schemas.microsoft.com/office/drawing/2014/main" id="{4AF626A0-A0AC-C15D-308B-F09EAC398FD0}"/>
              </a:ext>
            </a:extLst>
          </p:cNvPr>
          <p:cNvSpPr>
            <a:spLocks noGrp="1"/>
          </p:cNvSpPr>
          <p:nvPr>
            <p:ph idx="1"/>
          </p:nvPr>
        </p:nvSpPr>
        <p:spPr/>
        <p:txBody>
          <a:bodyPr>
            <a:normAutofit fontScale="85000" lnSpcReduction="20000"/>
          </a:bodyPr>
          <a:lstStyle/>
          <a:p>
            <a:pPr marL="0" indent="0" algn="just">
              <a:buNone/>
            </a:pPr>
            <a:r>
              <a:rPr lang="en-US" b="1" i="0" u="none" strike="noStrike" dirty="0">
                <a:solidFill>
                  <a:srgbClr val="000000"/>
                </a:solidFill>
                <a:effectLst/>
              </a:rPr>
              <a:t>Sensor – PMS5003:</a:t>
            </a:r>
          </a:p>
          <a:p>
            <a:pPr marL="0" indent="0" algn="just">
              <a:buNone/>
            </a:pPr>
            <a:r>
              <a:rPr lang="en-US" b="0" i="0" u="none" strike="noStrike" dirty="0">
                <a:solidFill>
                  <a:srgbClr val="000000"/>
                </a:solidFill>
                <a:effectLst/>
              </a:rPr>
              <a:t>A laser-based particulate matter sensor capable of accurately measuring concentrations of PM2.5 and PM10 in the air. It serves as the primary sensing element for detecting airborne particles.</a:t>
            </a:r>
          </a:p>
          <a:p>
            <a:pPr marL="0" indent="0" algn="just">
              <a:buNone/>
            </a:pPr>
            <a:r>
              <a:rPr lang="en-US" b="1" i="0" u="none" strike="noStrike" dirty="0">
                <a:solidFill>
                  <a:srgbClr val="000000"/>
                </a:solidFill>
                <a:effectLst/>
              </a:rPr>
              <a:t>Microcontroller – ESP8266/ESP32:</a:t>
            </a:r>
          </a:p>
          <a:p>
            <a:pPr marL="0" indent="0" algn="just">
              <a:buNone/>
            </a:pPr>
            <a:r>
              <a:rPr lang="en-US" b="0" i="0" u="none" strike="noStrike" dirty="0">
                <a:solidFill>
                  <a:srgbClr val="000000"/>
                </a:solidFill>
                <a:effectLst/>
              </a:rPr>
              <a:t>A Wi-Fi-enabled microcontroller responsible for acquiring data from the PMS5003 sensor and transmitting it to a cloud server or remote monitoring platform. The ESP32 variant offers additional processing power and Bluetooth support if needed.</a:t>
            </a:r>
          </a:p>
          <a:p>
            <a:pPr marL="0" indent="0" algn="just">
              <a:buNone/>
            </a:pPr>
            <a:r>
              <a:rPr lang="en-US" b="1" i="0" u="none" strike="noStrike" dirty="0">
                <a:solidFill>
                  <a:srgbClr val="000000"/>
                </a:solidFill>
                <a:effectLst/>
              </a:rPr>
              <a:t>Power Supply – Battery or USB Power Source:</a:t>
            </a:r>
          </a:p>
          <a:p>
            <a:pPr marL="0" indent="0" algn="just">
              <a:buNone/>
            </a:pPr>
            <a:r>
              <a:rPr lang="en-US" b="0" i="0" u="none" strike="noStrike" dirty="0">
                <a:solidFill>
                  <a:srgbClr val="000000"/>
                </a:solidFill>
                <a:effectLst/>
              </a:rPr>
              <a:t>Provides the necessary power to both the microcontroller and the sensor. The system can be powered using a rechargeable battery for portability or a USB connection for continuous operation.</a:t>
            </a:r>
          </a:p>
          <a:p>
            <a:pPr marL="0" indent="0" algn="just">
              <a:buNone/>
            </a:pPr>
            <a:r>
              <a:rPr lang="en-US" b="1" i="0" u="none" strike="noStrike" dirty="0">
                <a:solidFill>
                  <a:srgbClr val="000000"/>
                </a:solidFill>
                <a:effectLst/>
              </a:rPr>
              <a:t>Display – I2C LCD Display:</a:t>
            </a:r>
          </a:p>
          <a:p>
            <a:pPr marL="0" indent="0" algn="just">
              <a:buNone/>
            </a:pPr>
            <a:r>
              <a:rPr lang="en-US" b="0" i="0" u="none" strike="noStrike" dirty="0">
                <a:solidFill>
                  <a:srgbClr val="000000"/>
                </a:solidFill>
                <a:effectLst/>
              </a:rPr>
              <a:t>A compact and efficient display module used to show real-time readings of PM2.5 and PM10 values, allowing users to monitor air quality directly from the device.</a:t>
            </a:r>
          </a:p>
          <a:p>
            <a:pPr algn="just"/>
            <a:endParaRPr lang="en-US" dirty="0"/>
          </a:p>
        </p:txBody>
      </p:sp>
    </p:spTree>
    <p:extLst>
      <p:ext uri="{BB962C8B-B14F-4D97-AF65-F5344CB8AC3E}">
        <p14:creationId xmlns:p14="http://schemas.microsoft.com/office/powerpoint/2010/main" val="195169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686F-B356-46B1-51D1-C5663CD07380}"/>
              </a:ext>
            </a:extLst>
          </p:cNvPr>
          <p:cNvSpPr>
            <a:spLocks noGrp="1"/>
          </p:cNvSpPr>
          <p:nvPr>
            <p:ph type="title"/>
          </p:nvPr>
        </p:nvSpPr>
        <p:spPr/>
        <p:txBody>
          <a:bodyPr/>
          <a:lstStyle/>
          <a:p>
            <a:r>
              <a:rPr lang="en-US" dirty="0"/>
              <a:t>Software tools</a:t>
            </a:r>
          </a:p>
        </p:txBody>
      </p:sp>
      <p:sp>
        <p:nvSpPr>
          <p:cNvPr id="3" name="Content Placeholder 2">
            <a:extLst>
              <a:ext uri="{FF2B5EF4-FFF2-40B4-BE49-F238E27FC236}">
                <a16:creationId xmlns:a16="http://schemas.microsoft.com/office/drawing/2014/main" id="{2F399BF9-AFA3-D854-EA1E-5212FB3DCD2D}"/>
              </a:ext>
            </a:extLst>
          </p:cNvPr>
          <p:cNvSpPr>
            <a:spLocks noGrp="1"/>
          </p:cNvSpPr>
          <p:nvPr>
            <p:ph idx="1"/>
          </p:nvPr>
        </p:nvSpPr>
        <p:spPr/>
        <p:txBody>
          <a:bodyPr>
            <a:normAutofit/>
          </a:bodyPr>
          <a:lstStyle/>
          <a:p>
            <a:pPr algn="just">
              <a:buNone/>
            </a:pPr>
            <a:r>
              <a:rPr lang="en-US" dirty="0"/>
              <a:t>	Arduino </a:t>
            </a:r>
            <a:r>
              <a:rPr lang="en-US" dirty="0" err="1"/>
              <a:t>IDE:Used</a:t>
            </a:r>
            <a:r>
              <a:rPr lang="en-US" dirty="0"/>
              <a:t> for programming and uploading code to the ESP8266/ESP32 microcontroller.</a:t>
            </a:r>
          </a:p>
          <a:p>
            <a:pPr algn="just">
              <a:buNone/>
            </a:pPr>
            <a:r>
              <a:rPr lang="en-US" dirty="0"/>
              <a:t>	</a:t>
            </a:r>
            <a:r>
              <a:rPr lang="en-US" dirty="0" err="1"/>
              <a:t>ThingSpeak</a:t>
            </a:r>
            <a:r>
              <a:rPr lang="en-US" dirty="0"/>
              <a:t>: Cloud IoT platform for data visualization and storage.</a:t>
            </a:r>
          </a:p>
          <a:p>
            <a:pPr algn="just">
              <a:buNone/>
            </a:pPr>
            <a:r>
              <a:rPr lang="en-US" dirty="0"/>
              <a:t>	Blynk: Mobile app platform for real-time data visualization and alerts.</a:t>
            </a:r>
          </a:p>
          <a:p>
            <a:pPr algn="just"/>
            <a:r>
              <a:rPr lang="en-US" dirty="0"/>
              <a:t>Libraries: </a:t>
            </a:r>
            <a:r>
              <a:rPr lang="en-US" dirty="0" err="1"/>
              <a:t>PMS.h</a:t>
            </a:r>
            <a:r>
              <a:rPr lang="en-US" dirty="0"/>
              <a:t>: Library for interacting with the PMS5003 sensor.</a:t>
            </a:r>
          </a:p>
          <a:p>
            <a:pPr algn="just">
              <a:buNone/>
            </a:pPr>
            <a:r>
              <a:rPr lang="en-US" dirty="0"/>
              <a:t>	ESP8266WiFi/ESP32WiFi: Wi-Fi library for ESP modules.</a:t>
            </a:r>
          </a:p>
          <a:p>
            <a:pPr algn="just">
              <a:buNone/>
            </a:pPr>
            <a:r>
              <a:rPr lang="en-US" dirty="0"/>
              <a:t>	</a:t>
            </a:r>
            <a:r>
              <a:rPr lang="en-US" dirty="0" err="1"/>
              <a:t>ThingSpeak.h</a:t>
            </a:r>
            <a:r>
              <a:rPr lang="en-US" dirty="0"/>
              <a:t> (or </a:t>
            </a:r>
            <a:r>
              <a:rPr lang="en-US" dirty="0" err="1"/>
              <a:t>Blynk.h</a:t>
            </a:r>
            <a:r>
              <a:rPr lang="en-US" dirty="0"/>
              <a:t> if using Blynk): For cloud communication.</a:t>
            </a:r>
          </a:p>
          <a:p>
            <a:pPr algn="just"/>
            <a:r>
              <a:rPr lang="en-US" dirty="0"/>
              <a:t>LiquidCrystal_I2C.h : For displaying data on an I2C LCD.</a:t>
            </a:r>
          </a:p>
          <a:p>
            <a:pPr algn="just"/>
            <a:endParaRPr lang="en-US" dirty="0"/>
          </a:p>
        </p:txBody>
      </p:sp>
    </p:spTree>
    <p:extLst>
      <p:ext uri="{BB962C8B-B14F-4D97-AF65-F5344CB8AC3E}">
        <p14:creationId xmlns:p14="http://schemas.microsoft.com/office/powerpoint/2010/main" val="75040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429D-747E-69CC-6989-6C7C22CC7329}"/>
              </a:ext>
            </a:extLst>
          </p:cNvPr>
          <p:cNvSpPr>
            <a:spLocks noGrp="1"/>
          </p:cNvSpPr>
          <p:nvPr>
            <p:ph type="title"/>
          </p:nvPr>
        </p:nvSpPr>
        <p:spPr/>
        <p:txBody>
          <a:bodyPr/>
          <a:lstStyle/>
          <a:p>
            <a:r>
              <a:rPr lang="en-US" dirty="0"/>
              <a:t>Design parameters</a:t>
            </a:r>
          </a:p>
        </p:txBody>
      </p:sp>
      <p:sp>
        <p:nvSpPr>
          <p:cNvPr id="3" name="Content Placeholder 2">
            <a:extLst>
              <a:ext uri="{FF2B5EF4-FFF2-40B4-BE49-F238E27FC236}">
                <a16:creationId xmlns:a16="http://schemas.microsoft.com/office/drawing/2014/main" id="{03321943-C9D3-7B67-2DAE-92ECCD87AD57}"/>
              </a:ext>
            </a:extLst>
          </p:cNvPr>
          <p:cNvSpPr>
            <a:spLocks noGrp="1"/>
          </p:cNvSpPr>
          <p:nvPr>
            <p:ph idx="1"/>
          </p:nvPr>
        </p:nvSpPr>
        <p:spPr>
          <a:xfrm>
            <a:off x="986028" y="2286000"/>
            <a:ext cx="9720073" cy="4023360"/>
          </a:xfrm>
        </p:spPr>
        <p:txBody>
          <a:bodyPr>
            <a:normAutofit lnSpcReduction="10000"/>
          </a:bodyPr>
          <a:lstStyle/>
          <a:p>
            <a:pPr>
              <a:buNone/>
            </a:pPr>
            <a:r>
              <a:rPr lang="en-US" sz="2800" dirty="0"/>
              <a:t>	Data Sampling </a:t>
            </a:r>
            <a:r>
              <a:rPr lang="en-US" sz="2800" dirty="0" err="1"/>
              <a:t>Interval:Every</a:t>
            </a:r>
            <a:r>
              <a:rPr lang="en-US" sz="2800" dirty="0"/>
              <a:t> 20 seconds for air quality updates to ensure current data without overloading the system.</a:t>
            </a:r>
          </a:p>
          <a:p>
            <a:pPr>
              <a:buNone/>
            </a:pPr>
            <a:r>
              <a:rPr lang="en-US" sz="2800" dirty="0"/>
              <a:t>	Power </a:t>
            </a:r>
            <a:r>
              <a:rPr lang="en-US" sz="2800" dirty="0" err="1"/>
              <a:t>Management:Efficient</a:t>
            </a:r>
            <a:r>
              <a:rPr lang="en-US" sz="2800" dirty="0"/>
              <a:t> power usage by optimizing data collection and transmission intervals.</a:t>
            </a:r>
          </a:p>
          <a:p>
            <a:pPr>
              <a:buNone/>
            </a:pPr>
            <a:r>
              <a:rPr lang="en-US" sz="2800" dirty="0"/>
              <a:t>	Thresholds for Alerts: PM2.5 and PM10 threshold values can trigger alerts via the app or display when air quality reaches hazardous levels.</a:t>
            </a:r>
          </a:p>
          <a:p>
            <a:pPr>
              <a:buNone/>
            </a:pPr>
            <a:r>
              <a:rPr lang="en-US" sz="2800" dirty="0"/>
              <a:t>	Data Storage: Real-time data visualization on </a:t>
            </a:r>
            <a:r>
              <a:rPr lang="en-US" sz="2800" dirty="0" err="1"/>
              <a:t>ThingSpeak</a:t>
            </a:r>
            <a:r>
              <a:rPr lang="en-US" sz="2800" dirty="0"/>
              <a:t>/Blynk.</a:t>
            </a:r>
          </a:p>
          <a:p>
            <a:r>
              <a:rPr lang="en-US" sz="2800" dirty="0"/>
              <a:t>Historical data storage for analysis and reporting on the cloud.</a:t>
            </a:r>
          </a:p>
          <a:p>
            <a:endParaRPr lang="en-US" dirty="0"/>
          </a:p>
        </p:txBody>
      </p:sp>
    </p:spTree>
    <p:extLst>
      <p:ext uri="{BB962C8B-B14F-4D97-AF65-F5344CB8AC3E}">
        <p14:creationId xmlns:p14="http://schemas.microsoft.com/office/powerpoint/2010/main" val="240973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463E-D36E-E84D-1AEA-AAB728D051BE}"/>
              </a:ext>
            </a:extLst>
          </p:cNvPr>
          <p:cNvSpPr>
            <a:spLocks noGrp="1"/>
          </p:cNvSpPr>
          <p:nvPr>
            <p:ph type="title"/>
          </p:nvPr>
        </p:nvSpPr>
        <p:spPr/>
        <p:txBody>
          <a:bodyPr/>
          <a:lstStyle/>
          <a:p>
            <a:r>
              <a:rPr lang="en-US" dirty="0"/>
              <a:t>Circuit Diagram</a:t>
            </a:r>
          </a:p>
        </p:txBody>
      </p:sp>
      <p:pic>
        <p:nvPicPr>
          <p:cNvPr id="5" name="Content Placeholder 4">
            <a:extLst>
              <a:ext uri="{FF2B5EF4-FFF2-40B4-BE49-F238E27FC236}">
                <a16:creationId xmlns:a16="http://schemas.microsoft.com/office/drawing/2014/main" id="{45CA752A-82B2-FEBF-76BD-29D41D384C20}"/>
              </a:ext>
            </a:extLst>
          </p:cNvPr>
          <p:cNvPicPr>
            <a:picLocks noGrp="1" noChangeAspect="1"/>
          </p:cNvPicPr>
          <p:nvPr>
            <p:ph idx="1"/>
          </p:nvPr>
        </p:nvPicPr>
        <p:blipFill>
          <a:blip r:embed="rId2"/>
          <a:stretch>
            <a:fillRect/>
          </a:stretch>
        </p:blipFill>
        <p:spPr>
          <a:xfrm>
            <a:off x="1024128" y="2084832"/>
            <a:ext cx="9720072" cy="4419882"/>
          </a:xfrm>
        </p:spPr>
      </p:pic>
    </p:spTree>
    <p:extLst>
      <p:ext uri="{BB962C8B-B14F-4D97-AF65-F5344CB8AC3E}">
        <p14:creationId xmlns:p14="http://schemas.microsoft.com/office/powerpoint/2010/main" val="7954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8A81-4908-1EE9-8FFC-659A098FFF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178DB3-7071-007E-7FDA-56623AF0D9F6}"/>
              </a:ext>
            </a:extLst>
          </p:cNvPr>
          <p:cNvSpPr>
            <a:spLocks noGrp="1"/>
          </p:cNvSpPr>
          <p:nvPr>
            <p:ph idx="1"/>
          </p:nvPr>
        </p:nvSpPr>
        <p:spPr/>
        <p:txBody>
          <a:bodyPr/>
          <a:lstStyle/>
          <a:p>
            <a:pPr algn="just"/>
            <a:r>
              <a:rPr lang="en-US" b="1" i="0" u="none" strike="noStrike" dirty="0">
                <a:solidFill>
                  <a:srgbClr val="000000"/>
                </a:solidFill>
                <a:effectLst/>
              </a:rPr>
              <a:t>Delhi's air quality has deteriorated to alarming levels, particularly during the winter months, when the concentration of particulate matter rises sharply due to a combination of crop residue burning, vehicular exhaust, and industrial emissions. This presentation delves into the integration of advanced sensor technology as a proactive approach to monitor, assess, and combat air pollution. Real-time air quality sensors provide continuous, accurate measurements of harmful pollutants, empowering government agencies, environmental bodies, and citizens to take timely and informed action. The data collected not only helps shape effective environmental policies but also aids in targeting pollution hotspots and educating the public on health risks and preventive measures. By strategically implementing these sensor-based systems, Delhi can move toward improved public health outcomes, cleaner air, and a more resilient, sustainable urban environment for current and future generations.</a:t>
            </a:r>
            <a:endParaRPr lang="en-US" b="1" dirty="0"/>
          </a:p>
        </p:txBody>
      </p:sp>
    </p:spTree>
    <p:extLst>
      <p:ext uri="{BB962C8B-B14F-4D97-AF65-F5344CB8AC3E}">
        <p14:creationId xmlns:p14="http://schemas.microsoft.com/office/powerpoint/2010/main" val="372262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0C22-FEF0-7C60-6E02-36283FC1A0B8}"/>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567EBFDB-23B2-FA53-2AC0-CA58B89115CB}"/>
              </a:ext>
            </a:extLst>
          </p:cNvPr>
          <p:cNvPicPr>
            <a:picLocks noGrp="1" noChangeAspect="1"/>
          </p:cNvPicPr>
          <p:nvPr>
            <p:ph idx="1"/>
          </p:nvPr>
        </p:nvPicPr>
        <p:blipFill>
          <a:blip r:embed="rId2"/>
          <a:stretch>
            <a:fillRect/>
          </a:stretch>
        </p:blipFill>
        <p:spPr>
          <a:xfrm>
            <a:off x="2186178" y="1884760"/>
            <a:ext cx="2747772" cy="4388024"/>
          </a:xfrm>
        </p:spPr>
      </p:pic>
      <p:pic>
        <p:nvPicPr>
          <p:cNvPr id="7" name="Picture 6">
            <a:extLst>
              <a:ext uri="{FF2B5EF4-FFF2-40B4-BE49-F238E27FC236}">
                <a16:creationId xmlns:a16="http://schemas.microsoft.com/office/drawing/2014/main" id="{80F4BBED-1B24-EDD9-B994-6904FEBB31E5}"/>
              </a:ext>
            </a:extLst>
          </p:cNvPr>
          <p:cNvPicPr>
            <a:picLocks noChangeAspect="1"/>
          </p:cNvPicPr>
          <p:nvPr/>
        </p:nvPicPr>
        <p:blipFill>
          <a:blip r:embed="rId3"/>
          <a:stretch>
            <a:fillRect/>
          </a:stretch>
        </p:blipFill>
        <p:spPr>
          <a:xfrm>
            <a:off x="6096000" y="1858962"/>
            <a:ext cx="2816110" cy="4413822"/>
          </a:xfrm>
          <a:prstGeom prst="rect">
            <a:avLst/>
          </a:prstGeom>
        </p:spPr>
      </p:pic>
    </p:spTree>
    <p:extLst>
      <p:ext uri="{BB962C8B-B14F-4D97-AF65-F5344CB8AC3E}">
        <p14:creationId xmlns:p14="http://schemas.microsoft.com/office/powerpoint/2010/main" val="18123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C39F8-1290-2E4A-9649-3E975CA5E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85857-7A02-3A3D-6889-23C2CE9C1137}"/>
              </a:ext>
            </a:extLst>
          </p:cNvPr>
          <p:cNvSpPr>
            <a:spLocks noGrp="1"/>
          </p:cNvSpPr>
          <p:nvPr>
            <p:ph type="title"/>
          </p:nvPr>
        </p:nvSpPr>
        <p:spPr/>
        <p:txBody>
          <a:bodyPr/>
          <a:lstStyle/>
          <a:p>
            <a:r>
              <a:rPr lang="en-US" dirty="0"/>
              <a:t>Simulation output</a:t>
            </a:r>
          </a:p>
        </p:txBody>
      </p:sp>
      <p:pic>
        <p:nvPicPr>
          <p:cNvPr id="5" name="Content Placeholder 4">
            <a:extLst>
              <a:ext uri="{FF2B5EF4-FFF2-40B4-BE49-F238E27FC236}">
                <a16:creationId xmlns:a16="http://schemas.microsoft.com/office/drawing/2014/main" id="{59268290-5601-5540-5BCF-7FED95EC70CE}"/>
              </a:ext>
            </a:extLst>
          </p:cNvPr>
          <p:cNvPicPr>
            <a:picLocks noGrp="1" noChangeAspect="1"/>
          </p:cNvPicPr>
          <p:nvPr>
            <p:ph idx="1"/>
          </p:nvPr>
        </p:nvPicPr>
        <p:blipFill>
          <a:blip r:embed="rId2"/>
          <a:stretch>
            <a:fillRect/>
          </a:stretch>
        </p:blipFill>
        <p:spPr>
          <a:xfrm>
            <a:off x="1024128" y="2084831"/>
            <a:ext cx="9720072" cy="4215411"/>
          </a:xfrm>
        </p:spPr>
      </p:pic>
    </p:spTree>
    <p:extLst>
      <p:ext uri="{BB962C8B-B14F-4D97-AF65-F5344CB8AC3E}">
        <p14:creationId xmlns:p14="http://schemas.microsoft.com/office/powerpoint/2010/main" val="410204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87F5-0C09-CD50-C53B-51443A8F48B0}"/>
              </a:ext>
            </a:extLst>
          </p:cNvPr>
          <p:cNvSpPr>
            <a:spLocks noGrp="1"/>
          </p:cNvSpPr>
          <p:nvPr>
            <p:ph type="title"/>
          </p:nvPr>
        </p:nvSpPr>
        <p:spPr/>
        <p:txBody>
          <a:bodyPr/>
          <a:lstStyle/>
          <a:p>
            <a:r>
              <a:rPr lang="en-US" dirty="0"/>
              <a:t>Simulation output</a:t>
            </a:r>
          </a:p>
        </p:txBody>
      </p:sp>
      <p:pic>
        <p:nvPicPr>
          <p:cNvPr id="7" name="Content Placeholder 6">
            <a:extLst>
              <a:ext uri="{FF2B5EF4-FFF2-40B4-BE49-F238E27FC236}">
                <a16:creationId xmlns:a16="http://schemas.microsoft.com/office/drawing/2014/main" id="{2924212C-2467-0C2C-D223-650A88758ED7}"/>
              </a:ext>
            </a:extLst>
          </p:cNvPr>
          <p:cNvPicPr>
            <a:picLocks noGrp="1" noChangeAspect="1"/>
          </p:cNvPicPr>
          <p:nvPr>
            <p:ph idx="1"/>
          </p:nvPr>
        </p:nvPicPr>
        <p:blipFill>
          <a:blip r:embed="rId2"/>
          <a:stretch>
            <a:fillRect/>
          </a:stretch>
        </p:blipFill>
        <p:spPr>
          <a:xfrm>
            <a:off x="2404923" y="2084831"/>
            <a:ext cx="7382153" cy="4187953"/>
          </a:xfrm>
        </p:spPr>
      </p:pic>
    </p:spTree>
    <p:extLst>
      <p:ext uri="{BB962C8B-B14F-4D97-AF65-F5344CB8AC3E}">
        <p14:creationId xmlns:p14="http://schemas.microsoft.com/office/powerpoint/2010/main" val="365173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511AC-E18C-7E1E-1475-AE5675441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1A697-8C2D-8D0A-8354-1D070AADEAB7}"/>
              </a:ext>
            </a:extLst>
          </p:cNvPr>
          <p:cNvSpPr>
            <a:spLocks noGrp="1"/>
          </p:cNvSpPr>
          <p:nvPr>
            <p:ph type="title"/>
          </p:nvPr>
        </p:nvSpPr>
        <p:spPr/>
        <p:txBody>
          <a:bodyPr/>
          <a:lstStyle/>
          <a:p>
            <a:r>
              <a:rPr lang="en-US" dirty="0"/>
              <a:t>Simulation output</a:t>
            </a:r>
          </a:p>
        </p:txBody>
      </p:sp>
      <p:pic>
        <p:nvPicPr>
          <p:cNvPr id="5" name="Content Placeholder 4">
            <a:extLst>
              <a:ext uri="{FF2B5EF4-FFF2-40B4-BE49-F238E27FC236}">
                <a16:creationId xmlns:a16="http://schemas.microsoft.com/office/drawing/2014/main" id="{004A7FC8-3CC5-908A-F1F0-732FF6CC1F16}"/>
              </a:ext>
            </a:extLst>
          </p:cNvPr>
          <p:cNvPicPr>
            <a:picLocks noGrp="1" noChangeAspect="1"/>
          </p:cNvPicPr>
          <p:nvPr>
            <p:ph idx="1"/>
          </p:nvPr>
        </p:nvPicPr>
        <p:blipFill>
          <a:blip r:embed="rId2"/>
          <a:stretch>
            <a:fillRect/>
          </a:stretch>
        </p:blipFill>
        <p:spPr>
          <a:xfrm>
            <a:off x="2074334" y="2084832"/>
            <a:ext cx="8043331" cy="4187952"/>
          </a:xfrm>
        </p:spPr>
      </p:pic>
    </p:spTree>
    <p:extLst>
      <p:ext uri="{BB962C8B-B14F-4D97-AF65-F5344CB8AC3E}">
        <p14:creationId xmlns:p14="http://schemas.microsoft.com/office/powerpoint/2010/main" val="1318718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C4C5-539D-9BD4-1E80-D123D359FE1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2B4F8D2-6EE2-912E-A998-DC77D32B4E46}"/>
              </a:ext>
            </a:extLst>
          </p:cNvPr>
          <p:cNvSpPr>
            <a:spLocks noGrp="1"/>
          </p:cNvSpPr>
          <p:nvPr>
            <p:ph idx="1"/>
          </p:nvPr>
        </p:nvSpPr>
        <p:spPr/>
        <p:txBody>
          <a:bodyPr>
            <a:normAutofit lnSpcReduction="10000"/>
          </a:bodyPr>
          <a:lstStyle/>
          <a:p>
            <a:pPr algn="just"/>
            <a:r>
              <a:rPr lang="en-US" sz="2800" b="0" i="0" u="none" strike="noStrike" dirty="0">
                <a:solidFill>
                  <a:srgbClr val="000000"/>
                </a:solidFill>
                <a:effectLst/>
              </a:rPr>
              <a:t>The IoT-based Air Quality Monitoring System utilizes modern technology to combat urban air pollution by providing real-time data and insights that support informed decision-making for improved public health and environmental sustainability. By aligning with key Sustainable Development Goals—such as Good Health and Well-being (SDG 3), Sustainable Cities and Communities (SDG 11), and Climate Action (SDG 13)—the project promotes cleaner, healthier living environments. The integration of IoT ensures a scalable, cost-effective, and data-driven solution that can be deployed across various locations, enabling continuous monitoring and proactive responses to air quality challenges.</a:t>
            </a:r>
            <a:endParaRPr lang="en-US" sz="2800" dirty="0"/>
          </a:p>
        </p:txBody>
      </p:sp>
    </p:spTree>
    <p:extLst>
      <p:ext uri="{BB962C8B-B14F-4D97-AF65-F5344CB8AC3E}">
        <p14:creationId xmlns:p14="http://schemas.microsoft.com/office/powerpoint/2010/main" val="155651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9D46-DED7-E01D-C0B0-7F9583A8F0D6}"/>
              </a:ext>
            </a:extLst>
          </p:cNvPr>
          <p:cNvSpPr>
            <a:spLocks noGrp="1"/>
          </p:cNvSpPr>
          <p:nvPr>
            <p:ph type="title"/>
          </p:nvPr>
        </p:nvSpPr>
        <p:spPr/>
        <p:txBody>
          <a:bodyPr/>
          <a:lstStyle/>
          <a:p>
            <a:r>
              <a:rPr lang="en-US" dirty="0"/>
              <a:t>Impact of the project on society and environment</a:t>
            </a:r>
          </a:p>
        </p:txBody>
      </p:sp>
      <p:sp>
        <p:nvSpPr>
          <p:cNvPr id="3" name="Content Placeholder 2">
            <a:extLst>
              <a:ext uri="{FF2B5EF4-FFF2-40B4-BE49-F238E27FC236}">
                <a16:creationId xmlns:a16="http://schemas.microsoft.com/office/drawing/2014/main" id="{954296A1-34F2-7E21-95B1-380A326E8D3E}"/>
              </a:ext>
            </a:extLst>
          </p:cNvPr>
          <p:cNvSpPr>
            <a:spLocks noGrp="1"/>
          </p:cNvSpPr>
          <p:nvPr>
            <p:ph idx="1"/>
          </p:nvPr>
        </p:nvSpPr>
        <p:spPr/>
        <p:txBody>
          <a:bodyPr/>
          <a:lstStyle/>
          <a:p>
            <a:pPr algn="just">
              <a:buNone/>
            </a:pPr>
            <a:r>
              <a:rPr lang="en-US" sz="2800" b="1" dirty="0"/>
              <a:t>Society: </a:t>
            </a:r>
            <a:r>
              <a:rPr lang="en-US" sz="2800" dirty="0"/>
              <a:t>The project improves public health by providing real-time air quality data, enabling better decision-making to mitigate air pollution risks.</a:t>
            </a:r>
          </a:p>
          <a:p>
            <a:pPr algn="just">
              <a:buNone/>
            </a:pPr>
            <a:r>
              <a:rPr lang="en-US" sz="2800" b="1" dirty="0"/>
              <a:t>Environment: </a:t>
            </a:r>
            <a:r>
              <a:rPr lang="en-US" sz="2800" dirty="0"/>
              <a:t>It contributes to the creation of cleaner urban environments, helping reduce air pollution levels, thus supporting environmental sustainability.</a:t>
            </a:r>
          </a:p>
          <a:p>
            <a:pPr algn="just">
              <a:buNone/>
            </a:pPr>
            <a:r>
              <a:rPr lang="en-US" sz="2800" b="1" dirty="0"/>
              <a:t>Social Awareness: </a:t>
            </a:r>
            <a:r>
              <a:rPr lang="en-US" sz="2800" dirty="0"/>
              <a:t>The project fosters awareness about air quality issues, encouraging people to take proactive steps in reducing their environmental footprint.</a:t>
            </a:r>
          </a:p>
          <a:p>
            <a:endParaRPr lang="en-US" dirty="0"/>
          </a:p>
        </p:txBody>
      </p:sp>
    </p:spTree>
    <p:extLst>
      <p:ext uri="{BB962C8B-B14F-4D97-AF65-F5344CB8AC3E}">
        <p14:creationId xmlns:p14="http://schemas.microsoft.com/office/powerpoint/2010/main" val="48106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441D-ADCB-25CD-2E0D-C3E43155B9F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3864FE2-72FB-775B-1F57-95E07B92712C}"/>
              </a:ext>
            </a:extLst>
          </p:cNvPr>
          <p:cNvSpPr>
            <a:spLocks noGrp="1"/>
          </p:cNvSpPr>
          <p:nvPr>
            <p:ph idx="1"/>
          </p:nvPr>
        </p:nvSpPr>
        <p:spPr/>
        <p:txBody>
          <a:bodyPr>
            <a:normAutofit fontScale="70000" lnSpcReduction="20000"/>
          </a:bodyPr>
          <a:lstStyle/>
          <a:p>
            <a:r>
              <a:rPr lang="en-US" b="1" dirty="0"/>
              <a:t>Saha &amp; Singh (2017):</a:t>
            </a:r>
            <a:r>
              <a:rPr lang="en-US" dirty="0"/>
              <a:t> Assesses Delhi’s preparedness for smart city development with a focus on sustainability and inclusivity.</a:t>
            </a:r>
          </a:p>
          <a:p>
            <a:r>
              <a:rPr lang="en-US" b="1" dirty="0"/>
              <a:t>Saha et al. (2020):</a:t>
            </a:r>
            <a:r>
              <a:rPr lang="en-US" dirty="0"/>
              <a:t> Explores environmental visualization for smart urban planning in New Delhi.</a:t>
            </a:r>
          </a:p>
          <a:p>
            <a:r>
              <a:rPr lang="en-US" b="1" dirty="0" err="1"/>
              <a:t>Gopalaswami</a:t>
            </a:r>
            <a:r>
              <a:rPr lang="en-US" b="1" dirty="0"/>
              <a:t> (2016):</a:t>
            </a:r>
            <a:r>
              <a:rPr lang="en-US" dirty="0"/>
              <a:t> Analyzes how weather and traffic contribute to air pollution in Delhi.</a:t>
            </a:r>
          </a:p>
          <a:p>
            <a:r>
              <a:rPr lang="en-US" b="1" dirty="0"/>
              <a:t>Miles et al. (2018):</a:t>
            </a:r>
            <a:r>
              <a:rPr lang="en-US" dirty="0"/>
              <a:t> Proposes an IoT-based system for monitoring and mitigating air pollution in smart cities.</a:t>
            </a:r>
          </a:p>
          <a:p>
            <a:r>
              <a:rPr lang="en-US" b="1" dirty="0"/>
              <a:t>Jain et al. (2018):</a:t>
            </a:r>
            <a:r>
              <a:rPr lang="en-US" dirty="0"/>
              <a:t> Identifies key sources of PM10 pollution in Delhi using advanced statistical models.</a:t>
            </a:r>
          </a:p>
          <a:p>
            <a:r>
              <a:rPr lang="en-US" b="1" dirty="0"/>
              <a:t>Yadav et al. (2019):</a:t>
            </a:r>
            <a:r>
              <a:rPr lang="en-US" dirty="0"/>
              <a:t> Studies pollutant sources in a future smart city and recommends integrated control measures.</a:t>
            </a:r>
          </a:p>
          <a:p>
            <a:r>
              <a:rPr lang="en-US" b="1" dirty="0" err="1"/>
              <a:t>Dwevedi</a:t>
            </a:r>
            <a:r>
              <a:rPr lang="en-US" b="1" dirty="0"/>
              <a:t> et al. (2018):</a:t>
            </a:r>
            <a:r>
              <a:rPr lang="en-US" dirty="0"/>
              <a:t> Highlights the role of big data in environmental monitoring for smart Indian cities.</a:t>
            </a:r>
          </a:p>
          <a:p>
            <a:r>
              <a:rPr lang="en-US" b="1" dirty="0"/>
              <a:t>Stankovic et al. (2012):</a:t>
            </a:r>
            <a:r>
              <a:rPr lang="en-US" dirty="0"/>
              <a:t> Presents a case study on sustainable traffic-related air pollution management in Banja Luka.</a:t>
            </a:r>
          </a:p>
          <a:p>
            <a:r>
              <a:rPr lang="en-US" b="1" dirty="0"/>
              <a:t>NDMC Smart City Ltd. (2023):</a:t>
            </a:r>
            <a:r>
              <a:rPr lang="en-US" dirty="0"/>
              <a:t> Provides an overview of smart infrastructure projects in New Delhi.</a:t>
            </a:r>
          </a:p>
          <a:p>
            <a:r>
              <a:rPr lang="en-US" b="1" dirty="0"/>
              <a:t>Ministry of Urban Development (2021):</a:t>
            </a:r>
            <a:r>
              <a:rPr lang="en-US" dirty="0"/>
              <a:t> Lays out the urban development blueprint for Delhi’s sustainable future.</a:t>
            </a:r>
          </a:p>
          <a:p>
            <a:endParaRPr lang="en-US" dirty="0"/>
          </a:p>
        </p:txBody>
      </p:sp>
    </p:spTree>
    <p:extLst>
      <p:ext uri="{BB962C8B-B14F-4D97-AF65-F5344CB8AC3E}">
        <p14:creationId xmlns:p14="http://schemas.microsoft.com/office/powerpoint/2010/main" val="1033685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3DF5-BA85-9FF9-DDD8-A9BBA08B071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15A23A0D-A72E-15C4-2E6E-5CE43408B7DA}"/>
              </a:ext>
            </a:extLst>
          </p:cNvPr>
          <p:cNvSpPr>
            <a:spLocks noGrp="1"/>
          </p:cNvSpPr>
          <p:nvPr>
            <p:ph idx="1"/>
          </p:nvPr>
        </p:nvSpPr>
        <p:spPr>
          <a:xfrm>
            <a:off x="1024129" y="2286000"/>
            <a:ext cx="5071872" cy="4023360"/>
          </a:xfrm>
        </p:spPr>
        <p:txBody>
          <a:bodyPr/>
          <a:lstStyle/>
          <a:p>
            <a:pPr algn="just"/>
            <a:r>
              <a:rPr lang="en-US" b="1" i="0" u="none" strike="noStrike" dirty="0">
                <a:solidFill>
                  <a:srgbClr val="000000"/>
                </a:solidFill>
                <a:effectLst/>
                <a:latin typeface="-webkit-standard"/>
              </a:rPr>
              <a:t>Air pollution, especially due to particulate matter (PM), remains a pressing environmental issue in urban areas. Numerous studies have stressed the importance of integrating air quality monitoring systems within smart city frameworks to effectively address this challenge. For instance, Saha and Singh (2017) highlighted how smart city initiatives can contribute to sustainability by tackling environmental concerns like air pollution, particularly through the use of real-time monitoring systems.</a:t>
            </a:r>
            <a:endParaRPr lang="en-US" b="1" dirty="0"/>
          </a:p>
        </p:txBody>
      </p:sp>
      <p:pic>
        <p:nvPicPr>
          <p:cNvPr id="1026" name="Picture 2" descr="New Delhi Announces Special Measures to Fight Air Pollution">
            <a:extLst>
              <a:ext uri="{FF2B5EF4-FFF2-40B4-BE49-F238E27FC236}">
                <a16:creationId xmlns:a16="http://schemas.microsoft.com/office/drawing/2014/main" id="{33028696-31D4-CF21-729D-9ECE5D942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572" y="2871216"/>
            <a:ext cx="5071872" cy="285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52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0881-27EA-BD4C-3DE8-EA26DDDF50F7}"/>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EA98A2F3-E09A-5790-38C6-DCD06657E577}"/>
              </a:ext>
            </a:extLst>
          </p:cNvPr>
          <p:cNvSpPr>
            <a:spLocks noGrp="1"/>
          </p:cNvSpPr>
          <p:nvPr>
            <p:ph idx="1"/>
          </p:nvPr>
        </p:nvSpPr>
        <p:spPr/>
        <p:txBody>
          <a:bodyPr/>
          <a:lstStyle/>
          <a:p>
            <a:pPr algn="just">
              <a:buNone/>
            </a:pPr>
            <a:r>
              <a:rPr lang="en-US" sz="2400" b="1" i="0" u="none" strike="noStrike" dirty="0">
                <a:solidFill>
                  <a:srgbClr val="000000"/>
                </a:solidFill>
                <a:effectLst/>
              </a:rPr>
              <a:t>Further supporting this idea, Saha et al. (2020) examined the environmental effects of smart city projects in New Delhi, emphasizing the significant role of IoT-based technologies in lowering pollution levels. Similarly, Saha et al. (2019) proposed an integrated model for air quality management in future smart cities, focusing on IoT-driven monitoring of both particulate matter and gaseous pollutants.</a:t>
            </a:r>
          </a:p>
          <a:p>
            <a:pPr algn="just"/>
            <a:r>
              <a:rPr lang="en-US" sz="2400" b="1" i="0" u="none" strike="noStrike" dirty="0">
                <a:solidFill>
                  <a:srgbClr val="000000"/>
                </a:solidFill>
                <a:effectLst/>
              </a:rPr>
              <a:t>Miles et al. (2018) also explored the role of IoT in managing air pollution, developing a decision support system that enables real-time monitoring and analysis of atmospheric conditions. This aligns with the work of Stankovic et al. (2012), who focused on using smart technologies to manage traffic-related air pollution in urban areas.</a:t>
            </a:r>
          </a:p>
          <a:p>
            <a:endParaRPr lang="en-US" dirty="0"/>
          </a:p>
        </p:txBody>
      </p:sp>
    </p:spTree>
    <p:extLst>
      <p:ext uri="{BB962C8B-B14F-4D97-AF65-F5344CB8AC3E}">
        <p14:creationId xmlns:p14="http://schemas.microsoft.com/office/powerpoint/2010/main" val="62867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D24F-1051-12EC-4FA7-692DB35EE764}"/>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D4C5907B-E4FA-9748-119F-107143FA84B9}"/>
              </a:ext>
            </a:extLst>
          </p:cNvPr>
          <p:cNvSpPr>
            <a:spLocks noGrp="1"/>
          </p:cNvSpPr>
          <p:nvPr>
            <p:ph idx="1"/>
          </p:nvPr>
        </p:nvSpPr>
        <p:spPr>
          <a:xfrm>
            <a:off x="6096000" y="2249424"/>
            <a:ext cx="5071872" cy="4023360"/>
          </a:xfrm>
        </p:spPr>
        <p:txBody>
          <a:bodyPr/>
          <a:lstStyle/>
          <a:p>
            <a:pPr algn="just"/>
            <a:r>
              <a:rPr lang="en-US" b="1" i="0" u="none" strike="noStrike" dirty="0">
                <a:solidFill>
                  <a:srgbClr val="000000"/>
                </a:solidFill>
                <a:effectLst/>
                <a:latin typeface="-webkit-standard"/>
              </a:rPr>
              <a:t>In addition, </a:t>
            </a:r>
            <a:r>
              <a:rPr lang="en-US" b="1" i="0" u="none" strike="noStrike" dirty="0" err="1">
                <a:solidFill>
                  <a:srgbClr val="000000"/>
                </a:solidFill>
                <a:effectLst/>
                <a:latin typeface="-webkit-standard"/>
              </a:rPr>
              <a:t>Dwevedi</a:t>
            </a:r>
            <a:r>
              <a:rPr lang="en-US" b="1" i="0" u="none" strike="noStrike" dirty="0">
                <a:solidFill>
                  <a:srgbClr val="000000"/>
                </a:solidFill>
                <a:effectLst/>
                <a:latin typeface="-webkit-standard"/>
              </a:rPr>
              <a:t> et al. (2018) emphasized the importance of big data in smart cities, highlighting how the integration of air quality monitoring with data analytics can enhance decision-making processes. Overall, the literature supports the growing importance of IoT-based air quality monitoring in smart cities, while also acknowledging key implementation challenges such as cost, sensor accuracy, and data privacy that must be carefully managed for these systems to be effective.</a:t>
            </a:r>
            <a:endParaRPr lang="en-US" b="1" dirty="0"/>
          </a:p>
        </p:txBody>
      </p:sp>
      <p:pic>
        <p:nvPicPr>
          <p:cNvPr id="2050" name="Picture 2" descr="1,500+ Delhi Pollution Stock Photos, Pictures &amp; Royalty-Free Images -  iStock | New delhi pollution">
            <a:extLst>
              <a:ext uri="{FF2B5EF4-FFF2-40B4-BE49-F238E27FC236}">
                <a16:creationId xmlns:a16="http://schemas.microsoft.com/office/drawing/2014/main" id="{4208BFB4-71C7-7DEF-B7FE-FB23D298F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292" y="2628491"/>
            <a:ext cx="5071872" cy="326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10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E137-843F-3CAC-7606-5A2F43569C5E}"/>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EAD5ED05-0338-4DD6-BC15-7CEC97E05C0E}"/>
              </a:ext>
            </a:extLst>
          </p:cNvPr>
          <p:cNvSpPr>
            <a:spLocks noGrp="1"/>
          </p:cNvSpPr>
          <p:nvPr>
            <p:ph idx="1"/>
          </p:nvPr>
        </p:nvSpPr>
        <p:spPr>
          <a:xfrm>
            <a:off x="1024128" y="2106169"/>
            <a:ext cx="9720073" cy="1798320"/>
          </a:xfrm>
        </p:spPr>
        <p:txBody>
          <a:bodyPr/>
          <a:lstStyle/>
          <a:p>
            <a:pPr algn="just"/>
            <a:r>
              <a:rPr lang="en-US" b="1" i="0" u="none" strike="noStrike" dirty="0">
                <a:solidFill>
                  <a:srgbClr val="000000"/>
                </a:solidFill>
                <a:effectLst/>
              </a:rPr>
              <a:t>Urban environments are increasingly burdened by air pollution, largely driven by rising vehicular emissions, industrial activities, and various human-induced factors. Particulate matter (PM1.0, PM2.5, PM10) poses severe health hazards, yet many existing air quality monitoring systems are expensive and often fail to provide real-time, accurate data.</a:t>
            </a:r>
          </a:p>
          <a:p>
            <a:pPr algn="just"/>
            <a:endParaRPr lang="en-US" b="1" dirty="0">
              <a:solidFill>
                <a:srgbClr val="000000"/>
              </a:solidFill>
            </a:endParaRPr>
          </a:p>
          <a:p>
            <a:pPr algn="just"/>
            <a:endParaRPr lang="en-US" b="1" dirty="0"/>
          </a:p>
        </p:txBody>
      </p:sp>
      <p:pic>
        <p:nvPicPr>
          <p:cNvPr id="3074" name="Picture 2" descr="780+ Delhi Air Pollution Stock Photos, Pictures &amp; Royalty-Free Images -  iStock">
            <a:extLst>
              <a:ext uri="{FF2B5EF4-FFF2-40B4-BE49-F238E27FC236}">
                <a16:creationId xmlns:a16="http://schemas.microsoft.com/office/drawing/2014/main" id="{580D29FD-0A70-C825-70C4-037CFAD23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7" y="3925826"/>
            <a:ext cx="9720073" cy="2611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64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6F84-A8F1-9089-3B74-C841F9F008E9}"/>
              </a:ext>
            </a:extLst>
          </p:cNvPr>
          <p:cNvSpPr>
            <a:spLocks noGrp="1"/>
          </p:cNvSpPr>
          <p:nvPr>
            <p:ph type="title"/>
          </p:nvPr>
        </p:nvSpPr>
        <p:spPr/>
        <p:txBody>
          <a:bodyPr/>
          <a:lstStyle/>
          <a:p>
            <a:r>
              <a:rPr lang="en-US" dirty="0"/>
              <a:t>Research problem and objective</a:t>
            </a:r>
          </a:p>
        </p:txBody>
      </p:sp>
      <p:sp>
        <p:nvSpPr>
          <p:cNvPr id="3" name="Content Placeholder 2">
            <a:extLst>
              <a:ext uri="{FF2B5EF4-FFF2-40B4-BE49-F238E27FC236}">
                <a16:creationId xmlns:a16="http://schemas.microsoft.com/office/drawing/2014/main" id="{C70C2174-18D9-B736-345A-1E44531F9D57}"/>
              </a:ext>
            </a:extLst>
          </p:cNvPr>
          <p:cNvSpPr>
            <a:spLocks noGrp="1"/>
          </p:cNvSpPr>
          <p:nvPr>
            <p:ph idx="1"/>
          </p:nvPr>
        </p:nvSpPr>
        <p:spPr>
          <a:xfrm>
            <a:off x="1024129" y="2286000"/>
            <a:ext cx="5071872" cy="4023360"/>
          </a:xfrm>
        </p:spPr>
        <p:txBody>
          <a:bodyPr>
            <a:normAutofit/>
          </a:bodyPr>
          <a:lstStyle/>
          <a:p>
            <a:pPr algn="just"/>
            <a:r>
              <a:rPr lang="en-US" b="1" u="sng" dirty="0"/>
              <a:t>Research Problem – </a:t>
            </a:r>
          </a:p>
          <a:p>
            <a:pPr algn="just"/>
            <a:r>
              <a:rPr lang="en-US" b="0" i="0" u="none" strike="noStrike" dirty="0">
                <a:solidFill>
                  <a:srgbClr val="000000"/>
                </a:solidFill>
                <a:effectLst/>
                <a:latin typeface="-webkit-standard"/>
              </a:rPr>
              <a:t>This project seeks to develop an IoT-enabled air quality monitoring system capable of accurately measuring particulate matter, temperature, and humidity in real time. The system will be integrated with cloud services for efficient data storage and offer intuitive visualizations to support public health initiatives and urban planning efforts.</a:t>
            </a:r>
            <a:br>
              <a:rPr lang="en-US" b="0" i="0" u="none" strike="noStrike" dirty="0">
                <a:solidFill>
                  <a:srgbClr val="000000"/>
                </a:solidFill>
                <a:effectLst/>
                <a:latin typeface="-webkit-standard"/>
              </a:rPr>
            </a:br>
            <a:br>
              <a:rPr lang="en-US" b="0" i="0" u="none" strike="noStrike" dirty="0">
                <a:solidFill>
                  <a:srgbClr val="000000"/>
                </a:solidFill>
                <a:effectLst/>
                <a:latin typeface="-webkit-standard"/>
              </a:rPr>
            </a:br>
            <a:endParaRPr lang="en-US" dirty="0"/>
          </a:p>
        </p:txBody>
      </p:sp>
      <p:sp>
        <p:nvSpPr>
          <p:cNvPr id="4" name="TextBox 3">
            <a:extLst>
              <a:ext uri="{FF2B5EF4-FFF2-40B4-BE49-F238E27FC236}">
                <a16:creationId xmlns:a16="http://schemas.microsoft.com/office/drawing/2014/main" id="{8395EFB8-A05A-CA55-518C-8E2E1954B44F}"/>
              </a:ext>
            </a:extLst>
          </p:cNvPr>
          <p:cNvSpPr txBox="1"/>
          <p:nvPr/>
        </p:nvSpPr>
        <p:spPr>
          <a:xfrm>
            <a:off x="6370319" y="2286000"/>
            <a:ext cx="5071871" cy="3139321"/>
          </a:xfrm>
          <a:prstGeom prst="rect">
            <a:avLst/>
          </a:prstGeom>
          <a:noFill/>
        </p:spPr>
        <p:txBody>
          <a:bodyPr wrap="square" rtlCol="0">
            <a:spAutoFit/>
          </a:bodyPr>
          <a:lstStyle/>
          <a:p>
            <a:pPr algn="just"/>
            <a:r>
              <a:rPr lang="en-US" sz="2200" b="1" u="sng" dirty="0">
                <a:solidFill>
                  <a:srgbClr val="000000"/>
                </a:solidFill>
                <a:latin typeface="-webkit-standard"/>
              </a:rPr>
              <a:t>Objective-</a:t>
            </a:r>
          </a:p>
          <a:p>
            <a:pPr algn="just"/>
            <a:r>
              <a:rPr lang="en-US" sz="2200" dirty="0">
                <a:solidFill>
                  <a:srgbClr val="000000"/>
                </a:solidFill>
                <a:latin typeface="-webkit-standard"/>
              </a:rPr>
              <a:t>To create an affordable, scalable IoT-based solution for continuous air quality monitoring, featuring real-time data collection, cloud integration, and visual representation of environmental conditions—empowering smarter decision-making to enhance air quality in modern cities.</a:t>
            </a:r>
          </a:p>
        </p:txBody>
      </p:sp>
    </p:spTree>
    <p:extLst>
      <p:ext uri="{BB962C8B-B14F-4D97-AF65-F5344CB8AC3E}">
        <p14:creationId xmlns:p14="http://schemas.microsoft.com/office/powerpoint/2010/main" val="100885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A1D9-7873-9B0D-C311-BB026D9EA1EA}"/>
              </a:ext>
            </a:extLst>
          </p:cNvPr>
          <p:cNvSpPr>
            <a:spLocks noGrp="1"/>
          </p:cNvSpPr>
          <p:nvPr>
            <p:ph type="title"/>
          </p:nvPr>
        </p:nvSpPr>
        <p:spPr/>
        <p:txBody>
          <a:bodyPr>
            <a:normAutofit/>
          </a:bodyPr>
          <a:lstStyle/>
          <a:p>
            <a:r>
              <a:rPr lang="en-US" dirty="0"/>
              <a:t>RELEVANCE OF THE PROBLEM STATEMENT W.R.T SUSTAINABLE DEVELOPMENT GOALS</a:t>
            </a:r>
          </a:p>
        </p:txBody>
      </p:sp>
      <p:sp>
        <p:nvSpPr>
          <p:cNvPr id="3" name="Content Placeholder 2">
            <a:extLst>
              <a:ext uri="{FF2B5EF4-FFF2-40B4-BE49-F238E27FC236}">
                <a16:creationId xmlns:a16="http://schemas.microsoft.com/office/drawing/2014/main" id="{25B64BA0-916A-5350-58E3-1975D83AF72D}"/>
              </a:ext>
            </a:extLst>
          </p:cNvPr>
          <p:cNvSpPr>
            <a:spLocks noGrp="1"/>
          </p:cNvSpPr>
          <p:nvPr>
            <p:ph idx="1"/>
          </p:nvPr>
        </p:nvSpPr>
        <p:spPr/>
        <p:txBody>
          <a:bodyPr>
            <a:normAutofit fontScale="92500"/>
          </a:bodyPr>
          <a:lstStyle/>
          <a:p>
            <a:pPr algn="just">
              <a:buNone/>
            </a:pPr>
            <a:r>
              <a:rPr lang="en-US" b="1" i="0" u="none" strike="noStrike" dirty="0">
                <a:solidFill>
                  <a:srgbClr val="000000"/>
                </a:solidFill>
                <a:effectLst/>
              </a:rPr>
              <a:t>SDG 3: Good Health and Well-being</a:t>
            </a:r>
          </a:p>
          <a:p>
            <a:pPr algn="just">
              <a:buNone/>
            </a:pPr>
            <a:r>
              <a:rPr lang="en-US" b="0" i="0" u="none" strike="noStrike" dirty="0">
                <a:solidFill>
                  <a:srgbClr val="000000"/>
                </a:solidFill>
                <a:effectLst/>
              </a:rPr>
              <a:t>Air pollution poses serious threats to public health, contributing to respiratory conditions such as asthma, bronchitis, and even cardiovascular diseases. Implementing air quality monitoring systems allows for the early detection of harmful pollutants, enabling timely interventions and policy decisions. This proactive approach helps safeguard the well-being of communities, especially vulnerable groups such as children and the elderly.</a:t>
            </a:r>
          </a:p>
          <a:p>
            <a:pPr algn="just">
              <a:buNone/>
            </a:pPr>
            <a:r>
              <a:rPr lang="en-US" b="1" i="0" u="none" strike="noStrike" dirty="0">
                <a:solidFill>
                  <a:srgbClr val="000000"/>
                </a:solidFill>
                <a:effectLst/>
              </a:rPr>
              <a:t>SDG 11: Sustainable Cities and Communities</a:t>
            </a:r>
          </a:p>
          <a:p>
            <a:pPr algn="just">
              <a:buNone/>
            </a:pPr>
            <a:r>
              <a:rPr lang="en-US" b="0" i="0" u="none" strike="noStrike" dirty="0">
                <a:solidFill>
                  <a:srgbClr val="000000"/>
                </a:solidFill>
                <a:effectLst/>
              </a:rPr>
              <a:t>Air quality monitoring plays a critical role in shaping cleaner, more livable urban environments. By continuously tracking pollution levels, city planners and authorities gain valuable insights that inform sustainable development strategies. These insights support the implementation of green infrastructure, improved traffic management, and stricter emissions regulations, all of which contribute to healthier and more sustainable urban communities.</a:t>
            </a:r>
          </a:p>
          <a:p>
            <a:pPr algn="just"/>
            <a:endParaRPr lang="en-US" dirty="0"/>
          </a:p>
        </p:txBody>
      </p:sp>
    </p:spTree>
    <p:extLst>
      <p:ext uri="{BB962C8B-B14F-4D97-AF65-F5344CB8AC3E}">
        <p14:creationId xmlns:p14="http://schemas.microsoft.com/office/powerpoint/2010/main" val="13674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A0CD-293E-EF84-569C-A2EB547258B5}"/>
              </a:ext>
            </a:extLst>
          </p:cNvPr>
          <p:cNvSpPr>
            <a:spLocks noGrp="1"/>
          </p:cNvSpPr>
          <p:nvPr>
            <p:ph type="title"/>
          </p:nvPr>
        </p:nvSpPr>
        <p:spPr/>
        <p:txBody>
          <a:bodyPr/>
          <a:lstStyle/>
          <a:p>
            <a:r>
              <a:rPr lang="en-US" dirty="0"/>
              <a:t>RELEVANCE OF THE PROBLEM STATEMENT W.R.T SUSTAINABLE DEVELOPMENT GOALS</a:t>
            </a:r>
          </a:p>
        </p:txBody>
      </p:sp>
      <p:sp>
        <p:nvSpPr>
          <p:cNvPr id="3" name="Content Placeholder 2">
            <a:extLst>
              <a:ext uri="{FF2B5EF4-FFF2-40B4-BE49-F238E27FC236}">
                <a16:creationId xmlns:a16="http://schemas.microsoft.com/office/drawing/2014/main" id="{DE831A67-C1E1-8546-09CE-EE93B8B169D6}"/>
              </a:ext>
            </a:extLst>
          </p:cNvPr>
          <p:cNvSpPr>
            <a:spLocks noGrp="1"/>
          </p:cNvSpPr>
          <p:nvPr>
            <p:ph idx="1"/>
          </p:nvPr>
        </p:nvSpPr>
        <p:spPr/>
        <p:txBody>
          <a:bodyPr>
            <a:normAutofit lnSpcReduction="10000"/>
          </a:bodyPr>
          <a:lstStyle/>
          <a:p>
            <a:pPr algn="l">
              <a:buNone/>
            </a:pPr>
            <a:r>
              <a:rPr lang="en-US" b="1" i="0" u="none" strike="noStrike" dirty="0">
                <a:solidFill>
                  <a:srgbClr val="000000"/>
                </a:solidFill>
                <a:effectLst/>
              </a:rPr>
              <a:t>SDG 13: Climate Action</a:t>
            </a:r>
            <a:br>
              <a:rPr lang="en-US" b="0" i="0" u="none" strike="noStrike" dirty="0">
                <a:solidFill>
                  <a:srgbClr val="000000"/>
                </a:solidFill>
                <a:effectLst/>
              </a:rPr>
            </a:br>
            <a:r>
              <a:rPr lang="en-US" b="0" i="0" u="none" strike="noStrike" dirty="0">
                <a:solidFill>
                  <a:srgbClr val="000000"/>
                </a:solidFill>
                <a:effectLst/>
              </a:rPr>
              <a:t>Monitoring and reducing air pollution directly support efforts to combat climate change. By identifying and addressing sources of greenhouse gas emissions—such as CO₂ and methane—this project contributes to national and global climate goals. Improved air quality also reflects a decrease in harmful emissions, aligning with broader initiatives aimed at environmental conservation and climate resilience.</a:t>
            </a:r>
          </a:p>
          <a:p>
            <a:pPr algn="l"/>
            <a:r>
              <a:rPr lang="en-US" b="1" i="0" u="none" strike="noStrike" dirty="0">
                <a:solidFill>
                  <a:srgbClr val="000000"/>
                </a:solidFill>
                <a:effectLst/>
              </a:rPr>
              <a:t>SDG 9: Industry, Innovation, and Infrastructure</a:t>
            </a:r>
            <a:br>
              <a:rPr lang="en-US" b="0" i="0" u="none" strike="noStrike" dirty="0">
                <a:solidFill>
                  <a:srgbClr val="000000"/>
                </a:solidFill>
                <a:effectLst/>
              </a:rPr>
            </a:br>
            <a:r>
              <a:rPr lang="en-US" b="0" i="0" u="none" strike="noStrike" dirty="0">
                <a:solidFill>
                  <a:srgbClr val="000000"/>
                </a:solidFill>
                <a:effectLst/>
              </a:rPr>
              <a:t>This project fosters innovation through the integration of Internet of Things (IoT) technologies in environmental monitoring. By leveraging sensors, data analytics, and cloud-based platforms, it advances the development of smart city infrastructure. The adoption of such cutting-edge technologies not only enhances real-time data collection but also supports evidence-based decision-making, driving sustainable industrial and urban development.</a:t>
            </a:r>
          </a:p>
          <a:p>
            <a:endParaRPr lang="en-US" dirty="0"/>
          </a:p>
        </p:txBody>
      </p:sp>
    </p:spTree>
    <p:extLst>
      <p:ext uri="{BB962C8B-B14F-4D97-AF65-F5344CB8AC3E}">
        <p14:creationId xmlns:p14="http://schemas.microsoft.com/office/powerpoint/2010/main" val="2460166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{DCC3794A-614D-CD4F-B44A-73359D42427E}tf10001061</Template>
  <TotalTime>373</TotalTime>
  <Words>2735</Words>
  <Application>Microsoft Office PowerPoint</Application>
  <PresentationFormat>Widescreen</PresentationFormat>
  <Paragraphs>97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Tw Cen MT</vt:lpstr>
      <vt:lpstr>Tw Cen MT Condensed</vt:lpstr>
      <vt:lpstr>-webkit-standard</vt:lpstr>
      <vt:lpstr>Wingdings 3</vt:lpstr>
      <vt:lpstr>Integral</vt:lpstr>
      <vt:lpstr>AIR quality monitoring in delhi during winters</vt:lpstr>
      <vt:lpstr>Introduction</vt:lpstr>
      <vt:lpstr>Literature review</vt:lpstr>
      <vt:lpstr>Literature review</vt:lpstr>
      <vt:lpstr>Literature review</vt:lpstr>
      <vt:lpstr>Problem formulation</vt:lpstr>
      <vt:lpstr>Research problem and objective</vt:lpstr>
      <vt:lpstr>RELEVANCE OF THE PROBLEM STATEMENT W.R.T SUSTAINABLE DEVELOPMENT GOALS</vt:lpstr>
      <vt:lpstr>RELEVANCE OF THE PROBLEM STATEMENT W.R.T SUSTAINABLE DEVELOPMENT GOALS</vt:lpstr>
      <vt:lpstr>PROPOSED SYSTEM/ARCHITECTURE/DESIGN</vt:lpstr>
      <vt:lpstr>ARCHITECTURE</vt:lpstr>
      <vt:lpstr>ANALYTICAL DESCRIPTION</vt:lpstr>
      <vt:lpstr>Analytical description</vt:lpstr>
      <vt:lpstr>Theoretical description</vt:lpstr>
      <vt:lpstr>Theoretical description</vt:lpstr>
      <vt:lpstr>Hardware tools</vt:lpstr>
      <vt:lpstr>Software tools</vt:lpstr>
      <vt:lpstr>Design parameters</vt:lpstr>
      <vt:lpstr>Circuit Diagram</vt:lpstr>
      <vt:lpstr>Code</vt:lpstr>
      <vt:lpstr>Simulation output</vt:lpstr>
      <vt:lpstr>Simulation output</vt:lpstr>
      <vt:lpstr>Simulation output</vt:lpstr>
      <vt:lpstr>conclusion</vt:lpstr>
      <vt:lpstr>Impact of the project on society and environment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 .</dc:creator>
  <cp:lastModifiedBy>Aryan Balaji</cp:lastModifiedBy>
  <cp:revision>1</cp:revision>
  <cp:lastPrinted>2025-04-10T16:38:03Z</cp:lastPrinted>
  <dcterms:created xsi:type="dcterms:W3CDTF">2025-04-10T10:54:18Z</dcterms:created>
  <dcterms:modified xsi:type="dcterms:W3CDTF">2025-04-17T15:03:55Z</dcterms:modified>
</cp:coreProperties>
</file>