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1C2CC3-8880-4F77-9A23-5E749482180A}">
  <a:tblStyle styleId="{AF1C2CC3-8880-4F77-9A23-5E74948218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20" d="100"/>
          <a:sy n="120" d="100"/>
        </p:scale>
        <p:origin x="200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December revenue was up to 20% over September’s monthly revenue.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5818E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185389" y="1465169"/>
            <a:ext cx="8448247" cy="3585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46050" indent="0">
              <a:buNone/>
              <a:tabLst>
                <a:tab pos="0" algn="l"/>
              </a:tabLst>
            </a:pPr>
            <a:r>
              <a:rPr lang="es-ES" sz="1400" b="1" strike="noStrike" spc="-1" dirty="0">
                <a:solidFill>
                  <a:srgbClr val="177D82"/>
                </a:solidFill>
                <a:latin typeface="Helvetica Neue" panose="02000503000000020004" pitchFamily="2" charset="0"/>
                <a:ea typeface="Arial"/>
              </a:rPr>
              <a:t>Project </a:t>
            </a:r>
            <a:r>
              <a:rPr lang="es-ES" sz="1400" b="1" spc="-1" dirty="0" err="1">
                <a:solidFill>
                  <a:srgbClr val="177D82"/>
                </a:solidFill>
                <a:latin typeface="Helvetica Neue" panose="02000503000000020004" pitchFamily="2" charset="0"/>
                <a:ea typeface="Arial"/>
              </a:rPr>
              <a:t>v</a:t>
            </a:r>
            <a:r>
              <a:rPr lang="es-ES" sz="1400" b="1" strike="noStrike" spc="-1" dirty="0" err="1">
                <a:solidFill>
                  <a:srgbClr val="177D82"/>
                </a:solidFill>
                <a:latin typeface="Helvetica Neue" panose="02000503000000020004" pitchFamily="2" charset="0"/>
                <a:ea typeface="Arial"/>
              </a:rPr>
              <a:t>ision</a:t>
            </a:r>
            <a:endParaRPr lang="en" sz="1400" b="0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 marL="146050" indent="0"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Our goal is to improve our </a:t>
            </a:r>
            <a:r>
              <a:rPr lang="en" sz="1400" spc="-1" dirty="0">
                <a:solidFill>
                  <a:srgbClr val="595959"/>
                </a:solidFill>
                <a:latin typeface="Arial"/>
                <a:ea typeface="Arial"/>
              </a:rPr>
              <a:t>customer satisfaction by decreasing waiting time and increasing order accuracy through the implementation of a digital menu and point of sale system </a:t>
            </a:r>
            <a:r>
              <a:rPr lang="en-IN" sz="1400" dirty="0">
                <a:effectLst/>
                <a:latin typeface="Helvetica Neue" panose="02000503000000020004" pitchFamily="2" charset="0"/>
              </a:rPr>
              <a:t>in our restaurants at North and Downtown. </a:t>
            </a:r>
          </a:p>
          <a:p>
            <a:pPr marL="146050" indent="0">
              <a:buNone/>
              <a:tabLst>
                <a:tab pos="0" algn="l"/>
              </a:tabLst>
            </a:pPr>
            <a:endParaRPr lang="en-IN" sz="1400" dirty="0">
              <a:latin typeface="Helvetica Neue" panose="02000503000000020004" pitchFamily="2" charset="0"/>
            </a:endParaRPr>
          </a:p>
          <a:p>
            <a:pPr marL="146050" indent="0">
              <a:buNone/>
              <a:tabLst>
                <a:tab pos="0" algn="l"/>
              </a:tabLst>
            </a:pPr>
            <a:r>
              <a:rPr lang="en-IN" sz="1400" b="1" dirty="0">
                <a:solidFill>
                  <a:srgbClr val="177D82"/>
                </a:solidFill>
                <a:latin typeface="Helvetica Neue" panose="02000503000000020004" pitchFamily="2" charset="0"/>
              </a:rPr>
              <a:t>Key accomplishments</a:t>
            </a:r>
          </a:p>
          <a:p>
            <a:pPr marL="146050" indent="0">
              <a:buNone/>
              <a:tabLst>
                <a:tab pos="0" algn="l"/>
              </a:tabLst>
            </a:pPr>
            <a:r>
              <a:rPr lang="en-IN" sz="1400" dirty="0">
                <a:effectLst/>
                <a:latin typeface="Helvetica Neue" panose="02000503000000020004" pitchFamily="2" charset="0"/>
              </a:rPr>
              <a:t>After meeting the launch date, we reduce turn time by 30 minutes which improved customer satisfaction from 72% to 86%. Additionally, because satisfaction improved and we were more efficient, daily guest count increased by 20% and therefore our revenue was up 20%.</a:t>
            </a:r>
          </a:p>
          <a:p>
            <a:pPr marL="146050" indent="0">
              <a:buNone/>
              <a:tabLst>
                <a:tab pos="0" algn="l"/>
              </a:tabLst>
            </a:pPr>
            <a:endParaRPr lang="en-IN" sz="1400" dirty="0">
              <a:latin typeface="Helvetica Neue" panose="02000503000000020004" pitchFamily="2" charset="0"/>
            </a:endParaRPr>
          </a:p>
          <a:p>
            <a:pPr marL="146050" indent="0">
              <a:buNone/>
              <a:tabLst>
                <a:tab pos="0" algn="l"/>
              </a:tabLst>
            </a:pPr>
            <a:r>
              <a:rPr lang="en-IN" sz="1400" b="1" dirty="0">
                <a:solidFill>
                  <a:srgbClr val="177D82"/>
                </a:solidFill>
                <a:latin typeface="Helvetica Neue" panose="02000503000000020004" pitchFamily="2" charset="0"/>
              </a:rPr>
              <a:t>Lessons learned</a:t>
            </a:r>
            <a:endParaRPr lang="en-IN" sz="1400" dirty="0">
              <a:latin typeface="Helvetica Neue" panose="02000503000000020004" pitchFamily="2" charset="0"/>
            </a:endParaRPr>
          </a:p>
          <a:p>
            <a:pPr marL="146050" indent="0">
              <a:buNone/>
            </a:pPr>
            <a:r>
              <a:rPr lang="en-IN" sz="1400" dirty="0">
                <a:effectLst/>
                <a:latin typeface="Helvetica Neue" panose="02000503000000020004" pitchFamily="2" charset="0"/>
              </a:rPr>
              <a:t>We learned from the tablet launch that keeping in touch weekly with vendors is really helpful, they helped us stay on track and clarify task dependencies. Also, We need to take a closer look at the waitstaff training process too. The use of tablets was considered difficult by some customers.</a:t>
            </a:r>
          </a:p>
          <a:p>
            <a:pPr marL="146050" indent="0">
              <a:buNone/>
            </a:pPr>
            <a:endParaRPr lang="en-IN" sz="1400" dirty="0">
              <a:latin typeface="Helvetica Neue" panose="02000503000000020004" pitchFamily="2" charset="0"/>
            </a:endParaRPr>
          </a:p>
          <a:p>
            <a:pPr marL="146050" indent="0">
              <a:buNone/>
            </a:pPr>
            <a:r>
              <a:rPr lang="en-IN" sz="1400" b="1" dirty="0">
                <a:solidFill>
                  <a:srgbClr val="177D82"/>
                </a:solidFill>
                <a:latin typeface="Helvetica Neue" panose="02000503000000020004" pitchFamily="2" charset="0"/>
              </a:rPr>
              <a:t>Next steps</a:t>
            </a:r>
            <a:endParaRPr lang="en-IN" sz="1400" dirty="0">
              <a:latin typeface="Helvetica Neue" panose="02000503000000020004" pitchFamily="2" charset="0"/>
            </a:endParaRPr>
          </a:p>
          <a:p>
            <a:pPr marL="146050" indent="0">
              <a:buNone/>
            </a:pPr>
            <a:r>
              <a:rPr lang="en-IN" sz="1400" dirty="0">
                <a:effectLst/>
                <a:latin typeface="Helvetica Neue" panose="02000503000000020004" pitchFamily="2" charset="0"/>
              </a:rPr>
              <a:t>The launch is complete but there’s still more work to do, the next steps are to implement tablets in more locations and to continue surveying/ gathering data through various means.</a:t>
            </a:r>
          </a:p>
          <a:p>
            <a:pPr marL="146050" indent="0">
              <a:buNone/>
              <a:tabLst>
                <a:tab pos="0" algn="l"/>
              </a:tabLst>
            </a:pPr>
            <a:endParaRPr lang="en-IN" sz="1400" dirty="0">
              <a:effectLst/>
              <a:latin typeface="Helvetica Neue" panose="02000503000000020004" pitchFamily="2" charset="0"/>
            </a:endParaRPr>
          </a:p>
          <a:p>
            <a:pPr marL="146050" indent="0">
              <a:buNone/>
              <a:tabLst>
                <a:tab pos="0" algn="l"/>
              </a:tabLst>
            </a:pPr>
            <a:endParaRPr lang="en-IN" sz="1400" dirty="0">
              <a:latin typeface="Helvetica Neue" panose="02000503000000020004" pitchFamily="2" charset="0"/>
            </a:endParaRPr>
          </a:p>
          <a:p>
            <a:pPr marL="146050" indent="0">
              <a:buNone/>
              <a:tabLst>
                <a:tab pos="0" algn="l"/>
              </a:tabLst>
            </a:pPr>
            <a:endParaRPr lang="en-IN" sz="1400" dirty="0">
              <a:effectLst/>
              <a:latin typeface="Helvetica Neue" panose="02000503000000020004" pitchFamily="2" charset="0"/>
            </a:endParaRPr>
          </a:p>
          <a:p>
            <a:pPr marL="146050" indent="0">
              <a:buNone/>
              <a:tabLst>
                <a:tab pos="0" algn="l"/>
              </a:tabLst>
            </a:pPr>
            <a:endParaRPr lang="en-IN" sz="1400" dirty="0">
              <a:latin typeface="Helvetica Neue" panose="02000503000000020004" pitchFamily="2" charset="0"/>
            </a:endParaRPr>
          </a:p>
          <a:p>
            <a:pPr marL="146050" indent="0">
              <a:buNone/>
              <a:tabLst>
                <a:tab pos="0" algn="l"/>
              </a:tabLst>
            </a:pPr>
            <a:endParaRPr lang="en-IN" sz="1400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l="12205" t="3075" r="11887" b="3458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l="3450" t="3261" r="8968" b="327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Tablet Launch April 23</a:t>
            </a:r>
            <a:endParaRPr sz="1300" b="1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customer satisfaction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sales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Looking 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{AF1C2CC3-8880-4F77-9A23-5E749482180A}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Initiative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Action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Date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7D8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834</Words>
  <Application>Microsoft Macintosh PowerPoint</Application>
  <PresentationFormat>On-screen Show (16:9)</PresentationFormat>
  <Paragraphs>118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Raleway</vt:lpstr>
      <vt:lpstr>Lato</vt:lpstr>
      <vt:lpstr>Helvetica Neue</vt:lpstr>
      <vt:lpstr>Arial</vt:lpstr>
      <vt:lpstr>Streamline</vt:lpstr>
      <vt:lpstr>Sauce &amp; Spoon  Tablet Rollout</vt:lpstr>
      <vt:lpstr>Executive Summary</vt:lpstr>
      <vt:lpstr>Customer Satisfaction: Pilot</vt:lpstr>
      <vt:lpstr>Customer Satisfaction: Launch</vt:lpstr>
      <vt:lpstr>Revenue</vt:lpstr>
      <vt:lpstr>What Worked: Key Accomplishments</vt:lpstr>
      <vt:lpstr>Next Steps: Looking Forward</vt:lpstr>
      <vt:lpstr>Appendix Access all resources here.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Sauce &amp; Spoon  Tablet Rollout</dc:title>
  <cp:lastModifiedBy>Liath Cedeno</cp:lastModifiedBy>
  <cp:revision>3</cp:revision>
  <dcterms:modified xsi:type="dcterms:W3CDTF">2023-01-02T16:48:36Z</dcterms:modified>
</cp:coreProperties>
</file>