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C71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p:cViewPr varScale="1">
        <p:scale>
          <a:sx n="139" d="100"/>
          <a:sy n="139" d="100"/>
        </p:scale>
        <p:origin x="8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a:t>Average</a:t>
            </a:r>
            <a:r>
              <a:rPr lang="en-US" baseline="0" dirty="0"/>
              <a:t> ticket time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PA"/>
        </a:p>
      </c:txPr>
    </c:title>
    <c:autoTitleDeleted val="0"/>
    <c:plotArea>
      <c:layout/>
      <c:pieChart>
        <c:varyColors val="1"/>
        <c:ser>
          <c:idx val="0"/>
          <c:order val="0"/>
          <c:dPt>
            <c:idx val="0"/>
            <c:bubble3D val="0"/>
            <c:spPr>
              <a:solidFill>
                <a:srgbClr val="0C718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81B-3940-B1C5-0A2BDC9E3247}"/>
              </c:ext>
            </c:extLst>
          </c:dPt>
          <c:dPt>
            <c:idx val="1"/>
            <c:bubble3D val="0"/>
            <c:spPr>
              <a:solidFill>
                <a:schemeClr val="accent4">
                  <a:lumMod val="40000"/>
                  <a:lumOff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81B-3940-B1C5-0A2BDC9E324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81B-3940-B1C5-0A2BDC9E3247}"/>
              </c:ext>
            </c:extLst>
          </c:dPt>
          <c:dPt>
            <c:idx val="3"/>
            <c:bubble3D val="0"/>
            <c:spPr>
              <a:solidFill>
                <a:schemeClr val="accent6">
                  <a:lumMod val="40000"/>
                  <a:lumOff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81B-3940-B1C5-0A2BDC9E324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81B-3940-B1C5-0A2BDC9E3247}"/>
              </c:ext>
            </c:extLst>
          </c:dPt>
          <c:dLbls>
            <c:dLbl>
              <c:idx val="4"/>
              <c:delete val="1"/>
              <c:extLst>
                <c:ext xmlns:c15="http://schemas.microsoft.com/office/drawing/2012/chart" uri="{CE6537A1-D6FC-4f65-9D91-7224C49458BB}"/>
                <c:ext xmlns:c16="http://schemas.microsoft.com/office/drawing/2014/chart" uri="{C3380CC4-5D6E-409C-BE32-E72D297353CC}">
                  <c16:uniqueId val="{00000009-381B-3940-B1C5-0A2BDC9E324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PA"/>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Sheet1!$B$3:$B$7</c:f>
              <c:strCache>
                <c:ptCount val="5"/>
                <c:pt idx="0">
                  <c:v>0-20</c:v>
                </c:pt>
                <c:pt idx="1">
                  <c:v>21-30</c:v>
                </c:pt>
                <c:pt idx="2">
                  <c:v>31-40</c:v>
                </c:pt>
                <c:pt idx="3">
                  <c:v>41-50</c:v>
                </c:pt>
                <c:pt idx="4">
                  <c:v>50+</c:v>
                </c:pt>
              </c:strCache>
            </c:strRef>
          </c:cat>
          <c:val>
            <c:numRef>
              <c:f>Sheet1!$C$3:$C$7</c:f>
              <c:numCache>
                <c:formatCode>General</c:formatCode>
                <c:ptCount val="5"/>
                <c:pt idx="0">
                  <c:v>28</c:v>
                </c:pt>
                <c:pt idx="1">
                  <c:v>15</c:v>
                </c:pt>
                <c:pt idx="2">
                  <c:v>6</c:v>
                </c:pt>
                <c:pt idx="3">
                  <c:v>1</c:v>
                </c:pt>
                <c:pt idx="4">
                  <c:v>0</c:v>
                </c:pt>
              </c:numCache>
            </c:numRef>
          </c:val>
          <c:extLst>
            <c:ext xmlns:c16="http://schemas.microsoft.com/office/drawing/2014/chart" uri="{C3380CC4-5D6E-409C-BE32-E72D297353CC}">
              <c16:uniqueId val="{0000000A-381B-3940-B1C5-0A2BDC9E324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55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692" y="2732636"/>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dirty="0">
                <a:solidFill>
                  <a:srgbClr val="0C7182"/>
                </a:solidFill>
              </a:rPr>
              <a:t>[Evaluation findings of the tablet launch]</a:t>
            </a:r>
            <a:endParaRPr sz="42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
        <p:nvSpPr>
          <p:cNvPr id="2" name="Google Shape;61;p13">
            <a:extLst>
              <a:ext uri="{FF2B5EF4-FFF2-40B4-BE49-F238E27FC236}">
                <a16:creationId xmlns:a16="http://schemas.microsoft.com/office/drawing/2014/main" id="{DA687B4E-2CFC-4BC8-CE20-BADB96A84463}"/>
              </a:ext>
            </a:extLst>
          </p:cNvPr>
          <p:cNvSpPr txBox="1"/>
          <p:nvPr/>
        </p:nvSpPr>
        <p:spPr>
          <a:xfrm>
            <a:off x="311692" y="4055172"/>
            <a:ext cx="8520600" cy="762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300" dirty="0">
                <a:solidFill>
                  <a:srgbClr val="666666"/>
                </a:solidFill>
              </a:rPr>
              <a:t>We surveyed 50 of Sauce &amp; Spoon friends and family members through the tablets at the end at the end of their dinning experience on the test launch event to learn about their satisfaction with the ordering process, waiting time, technical issues, and customer support.</a:t>
            </a:r>
            <a:endParaRPr sz="1500" i="1" dirty="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Summary</a:t>
            </a:r>
            <a:endParaRPr i="1" dirty="0"/>
          </a:p>
        </p:txBody>
      </p:sp>
      <p:sp>
        <p:nvSpPr>
          <p:cNvPr id="2" name="Google Shape;65;p14">
            <a:extLst>
              <a:ext uri="{FF2B5EF4-FFF2-40B4-BE49-F238E27FC236}">
                <a16:creationId xmlns:a16="http://schemas.microsoft.com/office/drawing/2014/main" id="{5804A96A-95C5-4778-87B0-5BC4CC0A2D7D}"/>
              </a:ext>
            </a:extLst>
          </p:cNvPr>
          <p:cNvSpPr txBox="1"/>
          <p:nvPr/>
        </p:nvSpPr>
        <p:spPr>
          <a:xfrm>
            <a:off x="355800" y="898050"/>
            <a:ext cx="8432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595959"/>
                </a:solidFill>
              </a:rPr>
              <a:t>As per the survey, the data gathered from the tablet rollout has resulted to a positive outcome. It is determined that majority of the 50 respondents liked the usage of tablet in placing an order. However, there are also areas that can be improved to better satisfy the customers. Below are charts that determined the positive outcome of the project:</a:t>
            </a:r>
            <a:endParaRPr dirty="0">
              <a:solidFill>
                <a:srgbClr val="595959"/>
              </a:solidFill>
            </a:endParaRPr>
          </a:p>
        </p:txBody>
      </p:sp>
      <p:pic>
        <p:nvPicPr>
          <p:cNvPr id="3" name="Google Shape;66;p14" title="Chart">
            <a:extLst>
              <a:ext uri="{FF2B5EF4-FFF2-40B4-BE49-F238E27FC236}">
                <a16:creationId xmlns:a16="http://schemas.microsoft.com/office/drawing/2014/main" id="{617901B1-4612-64A5-C1E8-C136E2C0834D}"/>
              </a:ext>
            </a:extLst>
          </p:cNvPr>
          <p:cNvPicPr preferRelativeResize="0"/>
          <p:nvPr/>
        </p:nvPicPr>
        <p:blipFill>
          <a:blip r:embed="rId3">
            <a:alphaModFix/>
          </a:blip>
          <a:stretch>
            <a:fillRect/>
          </a:stretch>
        </p:blipFill>
        <p:spPr>
          <a:xfrm>
            <a:off x="355800" y="2092550"/>
            <a:ext cx="4443720" cy="2747700"/>
          </a:xfrm>
          <a:prstGeom prst="rect">
            <a:avLst/>
          </a:prstGeom>
          <a:noFill/>
          <a:ln>
            <a:noFill/>
          </a:ln>
        </p:spPr>
      </p:pic>
      <p:pic>
        <p:nvPicPr>
          <p:cNvPr id="12" name="Google Shape;67;p14" title="Points scored">
            <a:extLst>
              <a:ext uri="{FF2B5EF4-FFF2-40B4-BE49-F238E27FC236}">
                <a16:creationId xmlns:a16="http://schemas.microsoft.com/office/drawing/2014/main" id="{0E33F2E2-7DA8-CE1B-B247-082B124A2D94}"/>
              </a:ext>
            </a:extLst>
          </p:cNvPr>
          <p:cNvPicPr preferRelativeResize="0"/>
          <p:nvPr/>
        </p:nvPicPr>
        <p:blipFill>
          <a:blip r:embed="rId4">
            <a:alphaModFix/>
          </a:blip>
          <a:stretch>
            <a:fillRect/>
          </a:stretch>
        </p:blipFill>
        <p:spPr>
          <a:xfrm>
            <a:off x="5008125" y="2322961"/>
            <a:ext cx="3698424" cy="2286876"/>
          </a:xfrm>
          <a:prstGeom prst="rect">
            <a:avLst/>
          </a:prstGeom>
          <a:noFill/>
          <a:ln w="76200" cap="flat" cmpd="sng">
            <a:solidFill>
              <a:srgbClr val="0C718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Overview</a:t>
            </a:r>
            <a:endParaRPr i="1" dirty="0"/>
          </a:p>
        </p:txBody>
      </p:sp>
      <p:sp>
        <p:nvSpPr>
          <p:cNvPr id="2" name="Google Shape;463;p48">
            <a:extLst>
              <a:ext uri="{FF2B5EF4-FFF2-40B4-BE49-F238E27FC236}">
                <a16:creationId xmlns:a16="http://schemas.microsoft.com/office/drawing/2014/main" id="{CACFEB6A-5E3B-EEA7-616F-08F018ED46A7}"/>
              </a:ext>
            </a:extLst>
          </p:cNvPr>
          <p:cNvSpPr/>
          <p:nvPr/>
        </p:nvSpPr>
        <p:spPr>
          <a:xfrm>
            <a:off x="281100" y="995850"/>
            <a:ext cx="8581799" cy="3944400"/>
          </a:xfrm>
          <a:prstGeom prst="rect">
            <a:avLst/>
          </a:prstGeom>
          <a:noFill/>
          <a:ln>
            <a:noFill/>
          </a:ln>
        </p:spPr>
        <p:txBody>
          <a:bodyPr spcFirstLastPara="1" wrap="square" lIns="91425" tIns="91425" rIns="91425" bIns="91425" anchor="t" anchorCtr="0">
            <a:noAutofit/>
          </a:bodyPr>
          <a:lstStyle/>
          <a:p>
            <a:pPr marL="457200" lvl="0" indent="-342900">
              <a:lnSpc>
                <a:spcPct val="200000"/>
              </a:lnSpc>
              <a:buSzPts val="1800"/>
              <a:buFont typeface="Roboto"/>
              <a:buChar char="●"/>
            </a:pPr>
            <a:r>
              <a:rPr lang="en" sz="1800" b="1" dirty="0">
                <a:solidFill>
                  <a:srgbClr val="0C7182"/>
                </a:solidFill>
                <a:latin typeface="Roboto"/>
                <a:ea typeface="Roboto"/>
                <a:cs typeface="Roboto"/>
                <a:sym typeface="Roboto"/>
              </a:rPr>
              <a:t>Average ticket time: </a:t>
            </a:r>
            <a:r>
              <a:rPr lang="es-ES" sz="1800" dirty="0" err="1">
                <a:solidFill>
                  <a:srgbClr val="595959"/>
                </a:solidFill>
                <a:latin typeface="Roboto"/>
                <a:ea typeface="Roboto"/>
                <a:cs typeface="Roboto"/>
                <a:sym typeface="Roboto"/>
              </a:rPr>
              <a:t>Aiming</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an</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average</a:t>
            </a:r>
            <a:r>
              <a:rPr lang="es-ES" sz="1800" dirty="0">
                <a:solidFill>
                  <a:srgbClr val="595959"/>
                </a:solidFill>
                <a:latin typeface="Roboto"/>
                <a:ea typeface="Roboto"/>
                <a:cs typeface="Roboto"/>
                <a:sym typeface="Roboto"/>
              </a:rPr>
              <a:t> ticket time </a:t>
            </a:r>
            <a:r>
              <a:rPr lang="es-ES" sz="1800" dirty="0" err="1">
                <a:solidFill>
                  <a:srgbClr val="595959"/>
                </a:solidFill>
                <a:latin typeface="Roboto"/>
                <a:ea typeface="Roboto"/>
                <a:cs typeface="Roboto"/>
                <a:sym typeface="Roboto"/>
              </a:rPr>
              <a:t>between</a:t>
            </a:r>
            <a:r>
              <a:rPr lang="es-ES" sz="1800" dirty="0">
                <a:solidFill>
                  <a:srgbClr val="595959"/>
                </a:solidFill>
                <a:latin typeface="Roboto"/>
                <a:ea typeface="Roboto"/>
                <a:cs typeface="Roboto"/>
                <a:sym typeface="Roboto"/>
              </a:rPr>
              <a:t> 8 and 15 minutes.</a:t>
            </a:r>
            <a:endParaRPr lang="en" sz="1800" dirty="0">
              <a:solidFill>
                <a:srgbClr val="595959"/>
              </a:solidFill>
              <a:latin typeface="Roboto"/>
              <a:ea typeface="Roboto"/>
              <a:cs typeface="Roboto"/>
              <a:sym typeface="Roboto"/>
            </a:endParaRPr>
          </a:p>
          <a:p>
            <a:pPr marL="457200" lvl="0" indent="-342900">
              <a:lnSpc>
                <a:spcPct val="200000"/>
              </a:lnSpc>
              <a:buSzPts val="1800"/>
              <a:buFont typeface="Roboto"/>
              <a:buChar char="●"/>
            </a:pPr>
            <a:r>
              <a:rPr lang="en" sz="1800" b="1" dirty="0">
                <a:solidFill>
                  <a:srgbClr val="0C7182"/>
                </a:solidFill>
                <a:latin typeface="Roboto"/>
                <a:ea typeface="Roboto"/>
                <a:cs typeface="Roboto"/>
                <a:sym typeface="Roboto"/>
              </a:rPr>
              <a:t>Check out time: </a:t>
            </a:r>
            <a:r>
              <a:rPr lang="es-ES" sz="1800" dirty="0" err="1">
                <a:solidFill>
                  <a:srgbClr val="595959"/>
                </a:solidFill>
                <a:latin typeface="Roboto"/>
                <a:ea typeface="Roboto"/>
                <a:cs typeface="Roboto"/>
                <a:sym typeface="Roboto"/>
              </a:rPr>
              <a:t>Aiming</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a </a:t>
            </a:r>
            <a:r>
              <a:rPr lang="es-ES" sz="1800" dirty="0" err="1">
                <a:solidFill>
                  <a:srgbClr val="595959"/>
                </a:solidFill>
                <a:latin typeface="Roboto"/>
                <a:ea typeface="Roboto"/>
                <a:cs typeface="Roboto"/>
                <a:sym typeface="Roboto"/>
              </a:rPr>
              <a:t>check</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out</a:t>
            </a:r>
            <a:r>
              <a:rPr lang="es-ES" sz="1800" dirty="0">
                <a:solidFill>
                  <a:srgbClr val="595959"/>
                </a:solidFill>
                <a:latin typeface="Roboto"/>
                <a:ea typeface="Roboto"/>
                <a:cs typeface="Roboto"/>
                <a:sym typeface="Roboto"/>
              </a:rPr>
              <a:t> time </a:t>
            </a:r>
            <a:r>
              <a:rPr lang="es-ES" sz="1800" dirty="0" err="1">
                <a:solidFill>
                  <a:srgbClr val="595959"/>
                </a:solidFill>
                <a:latin typeface="Roboto"/>
                <a:ea typeface="Roboto"/>
                <a:cs typeface="Roboto"/>
                <a:sym typeface="Roboto"/>
              </a:rPr>
              <a:t>of</a:t>
            </a:r>
            <a:r>
              <a:rPr lang="es-ES" sz="1800" dirty="0">
                <a:solidFill>
                  <a:srgbClr val="595959"/>
                </a:solidFill>
                <a:latin typeface="Roboto"/>
                <a:ea typeface="Roboto"/>
                <a:cs typeface="Roboto"/>
                <a:sym typeface="Roboto"/>
              </a:rPr>
              <a:t> 1 minute </a:t>
            </a:r>
            <a:r>
              <a:rPr lang="es-ES" sz="1800" dirty="0" err="1">
                <a:solidFill>
                  <a:srgbClr val="595959"/>
                </a:solidFill>
                <a:latin typeface="Roboto"/>
                <a:ea typeface="Roboto"/>
                <a:cs typeface="Roboto"/>
                <a:sym typeface="Roboto"/>
              </a:rPr>
              <a:t>or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less</a:t>
            </a:r>
            <a:r>
              <a:rPr lang="es-ES" sz="1800" dirty="0">
                <a:solidFill>
                  <a:srgbClr val="595959"/>
                </a:solidFill>
                <a:latin typeface="Roboto"/>
                <a:ea typeface="Roboto"/>
                <a:cs typeface="Roboto"/>
                <a:sym typeface="Roboto"/>
              </a:rPr>
              <a:t>.</a:t>
            </a:r>
            <a:endParaRPr sz="1800" dirty="0">
              <a:solidFill>
                <a:srgbClr val="595959"/>
              </a:solidFill>
              <a:latin typeface="Roboto"/>
              <a:ea typeface="Roboto"/>
              <a:cs typeface="Roboto"/>
              <a:sym typeface="Roboto"/>
            </a:endParaRPr>
          </a:p>
          <a:p>
            <a:pPr marL="457200" lvl="0" indent="-342900">
              <a:lnSpc>
                <a:spcPct val="200000"/>
              </a:lnSpc>
              <a:spcBef>
                <a:spcPts val="1000"/>
              </a:spcBef>
              <a:spcAft>
                <a:spcPts val="1000"/>
              </a:spcAft>
              <a:buSzPts val="1800"/>
              <a:buFont typeface="Roboto"/>
              <a:buChar char="●"/>
            </a:pPr>
            <a:r>
              <a:rPr lang="en" sz="1800" b="1" dirty="0">
                <a:solidFill>
                  <a:srgbClr val="0C7182"/>
                </a:solidFill>
                <a:latin typeface="Roboto"/>
                <a:ea typeface="Roboto"/>
                <a:cs typeface="Roboto"/>
                <a:sym typeface="Roboto"/>
              </a:rPr>
              <a:t>Technical issues: </a:t>
            </a:r>
            <a:r>
              <a:rPr lang="es-ES" sz="1800" dirty="0" err="1">
                <a:solidFill>
                  <a:srgbClr val="595959"/>
                </a:solidFill>
                <a:latin typeface="Roboto"/>
                <a:ea typeface="Roboto"/>
                <a:cs typeface="Roboto"/>
                <a:sym typeface="Roboto"/>
              </a:rPr>
              <a:t>Aiming</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less</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than</a:t>
            </a:r>
            <a:r>
              <a:rPr lang="es-ES" sz="1800" dirty="0">
                <a:solidFill>
                  <a:srgbClr val="595959"/>
                </a:solidFill>
                <a:latin typeface="Roboto"/>
                <a:ea typeface="Roboto"/>
                <a:cs typeface="Roboto"/>
                <a:sym typeface="Roboto"/>
              </a:rPr>
              <a:t> 5% </a:t>
            </a:r>
            <a:r>
              <a:rPr lang="es-ES" sz="1800" dirty="0" err="1">
                <a:solidFill>
                  <a:srgbClr val="595959"/>
                </a:solidFill>
                <a:latin typeface="Roboto"/>
                <a:ea typeface="Roboto"/>
                <a:cs typeface="Roboto"/>
                <a:sym typeface="Roboto"/>
              </a:rPr>
              <a:t>technical</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issues</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the</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customers</a:t>
            </a:r>
            <a:r>
              <a:rPr lang="es-ES" sz="1800" dirty="0">
                <a:solidFill>
                  <a:srgbClr val="595959"/>
                </a:solidFill>
                <a:latin typeface="Roboto"/>
                <a:ea typeface="Roboto"/>
                <a:cs typeface="Roboto"/>
                <a:sym typeface="Roboto"/>
              </a:rPr>
              <a:t>.</a:t>
            </a:r>
          </a:p>
          <a:p>
            <a:pPr marL="457200" lvl="0" indent="-342900">
              <a:lnSpc>
                <a:spcPct val="200000"/>
              </a:lnSpc>
              <a:spcBef>
                <a:spcPts val="1000"/>
              </a:spcBef>
              <a:spcAft>
                <a:spcPts val="1000"/>
              </a:spcAft>
              <a:buSzPts val="1800"/>
              <a:buFont typeface="Roboto"/>
              <a:buChar char="●"/>
            </a:pPr>
            <a:r>
              <a:rPr lang="es-ES" sz="1800" b="1" dirty="0" err="1">
                <a:solidFill>
                  <a:srgbClr val="0C7182"/>
                </a:solidFill>
                <a:latin typeface="Roboto"/>
                <a:ea typeface="Roboto"/>
                <a:cs typeface="Roboto"/>
                <a:sym typeface="Roboto"/>
              </a:rPr>
              <a:t>Order</a:t>
            </a:r>
            <a:r>
              <a:rPr lang="es-ES" sz="1800" b="1" dirty="0">
                <a:solidFill>
                  <a:srgbClr val="0C7182"/>
                </a:solidFill>
                <a:latin typeface="Roboto"/>
                <a:ea typeface="Roboto"/>
                <a:cs typeface="Roboto"/>
                <a:sym typeface="Roboto"/>
              </a:rPr>
              <a:t> </a:t>
            </a:r>
            <a:r>
              <a:rPr lang="es-ES" sz="1800" b="1" dirty="0" err="1">
                <a:solidFill>
                  <a:srgbClr val="0C7182"/>
                </a:solidFill>
                <a:latin typeface="Roboto"/>
                <a:ea typeface="Roboto"/>
                <a:cs typeface="Roboto"/>
                <a:sym typeface="Roboto"/>
              </a:rPr>
              <a:t>accuaracy</a:t>
            </a:r>
            <a:r>
              <a:rPr lang="es-ES" sz="1800" b="1" dirty="0">
                <a:solidFill>
                  <a:srgbClr val="0C7182"/>
                </a:solidFill>
                <a:latin typeface="Roboto"/>
                <a:ea typeface="Roboto"/>
                <a:cs typeface="Roboto"/>
                <a:sym typeface="Roboto"/>
              </a:rPr>
              <a:t>: </a:t>
            </a:r>
            <a:r>
              <a:rPr lang="es-ES" sz="1800" dirty="0" err="1">
                <a:solidFill>
                  <a:srgbClr val="595959"/>
                </a:solidFill>
                <a:latin typeface="Roboto"/>
                <a:ea typeface="Roboto"/>
                <a:cs typeface="Roboto"/>
                <a:sym typeface="Roboto"/>
              </a:rPr>
              <a:t>Aiming</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98% </a:t>
            </a:r>
            <a:r>
              <a:rPr lang="es-ES" sz="1800" dirty="0" err="1">
                <a:solidFill>
                  <a:srgbClr val="595959"/>
                </a:solidFill>
                <a:latin typeface="Roboto"/>
                <a:ea typeface="Roboto"/>
                <a:cs typeface="Roboto"/>
                <a:sym typeface="Roboto"/>
              </a:rPr>
              <a:t>order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accuracy</a:t>
            </a:r>
            <a:r>
              <a:rPr lang="es-ES" sz="1800" dirty="0">
                <a:solidFill>
                  <a:srgbClr val="595959"/>
                </a:solidFill>
                <a:latin typeface="Roboto"/>
                <a:ea typeface="Roboto"/>
                <a:cs typeface="Roboto"/>
                <a:sym typeface="Roboto"/>
              </a:rPr>
              <a:t>.</a:t>
            </a:r>
          </a:p>
          <a:p>
            <a:pPr marL="457200" lvl="0" indent="-342900">
              <a:lnSpc>
                <a:spcPct val="200000"/>
              </a:lnSpc>
              <a:spcBef>
                <a:spcPts val="1000"/>
              </a:spcBef>
              <a:spcAft>
                <a:spcPts val="1000"/>
              </a:spcAft>
              <a:buSzPts val="1800"/>
              <a:buFont typeface="Roboto"/>
              <a:buChar char="●"/>
            </a:pPr>
            <a:r>
              <a:rPr lang="es-ES" sz="1800" b="1" dirty="0" err="1">
                <a:solidFill>
                  <a:srgbClr val="0C7182"/>
                </a:solidFill>
                <a:latin typeface="Roboto"/>
                <a:ea typeface="Roboto"/>
                <a:cs typeface="Roboto"/>
                <a:sym typeface="Roboto"/>
              </a:rPr>
              <a:t>Customers</a:t>
            </a:r>
            <a:r>
              <a:rPr lang="es-ES" sz="1800" b="1" dirty="0">
                <a:solidFill>
                  <a:srgbClr val="0C7182"/>
                </a:solidFill>
                <a:latin typeface="Roboto"/>
                <a:ea typeface="Roboto"/>
                <a:cs typeface="Roboto"/>
                <a:sym typeface="Roboto"/>
              </a:rPr>
              <a:t> </a:t>
            </a:r>
            <a:r>
              <a:rPr lang="es-ES" sz="1800" b="1" dirty="0" err="1">
                <a:solidFill>
                  <a:srgbClr val="0C7182"/>
                </a:solidFill>
                <a:latin typeface="Roboto"/>
                <a:ea typeface="Roboto"/>
                <a:cs typeface="Roboto"/>
                <a:sym typeface="Roboto"/>
              </a:rPr>
              <a:t>wait</a:t>
            </a:r>
            <a:r>
              <a:rPr lang="es-ES" sz="1800" b="1" dirty="0">
                <a:solidFill>
                  <a:srgbClr val="0C7182"/>
                </a:solidFill>
                <a:latin typeface="Roboto"/>
                <a:ea typeface="Roboto"/>
                <a:cs typeface="Roboto"/>
                <a:sym typeface="Roboto"/>
              </a:rPr>
              <a:t> time in </a:t>
            </a:r>
            <a:r>
              <a:rPr lang="es-ES" sz="1800" b="1" dirty="0" err="1">
                <a:solidFill>
                  <a:srgbClr val="0C7182"/>
                </a:solidFill>
                <a:latin typeface="Roboto"/>
                <a:ea typeface="Roboto"/>
                <a:cs typeface="Roboto"/>
                <a:sym typeface="Roboto"/>
              </a:rPr>
              <a:t>the</a:t>
            </a:r>
            <a:r>
              <a:rPr lang="es-ES" sz="1800" b="1" dirty="0">
                <a:solidFill>
                  <a:srgbClr val="0C7182"/>
                </a:solidFill>
                <a:latin typeface="Roboto"/>
                <a:ea typeface="Roboto"/>
                <a:cs typeface="Roboto"/>
                <a:sym typeface="Roboto"/>
              </a:rPr>
              <a:t> lobby: </a:t>
            </a:r>
            <a:r>
              <a:rPr lang="es-ES" sz="1800" dirty="0" err="1">
                <a:solidFill>
                  <a:srgbClr val="595959"/>
                </a:solidFill>
                <a:latin typeface="Roboto"/>
                <a:ea typeface="Roboto"/>
                <a:cs typeface="Roboto"/>
                <a:sym typeface="Roboto"/>
              </a:rPr>
              <a:t>Aiming</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for</a:t>
            </a:r>
            <a:r>
              <a:rPr lang="es-ES" sz="1800" dirty="0">
                <a:solidFill>
                  <a:srgbClr val="595959"/>
                </a:solidFill>
                <a:latin typeface="Roboto"/>
                <a:ea typeface="Roboto"/>
                <a:cs typeface="Roboto"/>
                <a:sym typeface="Roboto"/>
              </a:rPr>
              <a:t> 10 minutes </a:t>
            </a:r>
            <a:r>
              <a:rPr lang="es-ES" sz="1800" dirty="0" err="1">
                <a:solidFill>
                  <a:srgbClr val="595959"/>
                </a:solidFill>
                <a:latin typeface="Roboto"/>
                <a:ea typeface="Roboto"/>
                <a:cs typeface="Roboto"/>
                <a:sym typeface="Roboto"/>
              </a:rPr>
              <a:t>or</a:t>
            </a:r>
            <a:r>
              <a:rPr lang="es-ES" sz="1800" dirty="0">
                <a:solidFill>
                  <a:srgbClr val="595959"/>
                </a:solidFill>
                <a:latin typeface="Roboto"/>
                <a:ea typeface="Roboto"/>
                <a:cs typeface="Roboto"/>
                <a:sym typeface="Roboto"/>
              </a:rPr>
              <a:t> </a:t>
            </a:r>
            <a:r>
              <a:rPr lang="es-ES" sz="1800" dirty="0" err="1">
                <a:solidFill>
                  <a:srgbClr val="595959"/>
                </a:solidFill>
                <a:latin typeface="Roboto"/>
                <a:ea typeface="Roboto"/>
                <a:cs typeface="Roboto"/>
                <a:sym typeface="Roboto"/>
              </a:rPr>
              <a:t>less</a:t>
            </a:r>
            <a:r>
              <a:rPr lang="es-ES" sz="1800" dirty="0">
                <a:solidFill>
                  <a:srgbClr val="595959"/>
                </a:solidFill>
                <a:latin typeface="Roboto"/>
                <a:ea typeface="Roboto"/>
                <a:cs typeface="Roboto"/>
                <a:sym typeface="Roboto"/>
              </a:rPr>
              <a:t>.</a:t>
            </a:r>
          </a:p>
          <a:p>
            <a:pPr marL="457200" lvl="0" indent="-342900">
              <a:lnSpc>
                <a:spcPct val="200000"/>
              </a:lnSpc>
              <a:spcBef>
                <a:spcPts val="1000"/>
              </a:spcBef>
              <a:spcAft>
                <a:spcPts val="1000"/>
              </a:spcAft>
              <a:buSzPts val="1800"/>
              <a:buFont typeface="Roboto"/>
              <a:buChar char="●"/>
            </a:pPr>
            <a:endParaRPr sz="1800" dirty="0">
              <a:solidFill>
                <a:srgbClr val="0C7182"/>
              </a:solidFill>
              <a:latin typeface="Roboto"/>
              <a:ea typeface="Roboto"/>
              <a:cs typeface="Roboto"/>
              <a:sym typeface="Roboto"/>
            </a:endParaRPr>
          </a:p>
        </p:txBody>
      </p:sp>
      <p:sp>
        <p:nvSpPr>
          <p:cNvPr id="4" name="Google Shape;462;p48">
            <a:extLst>
              <a:ext uri="{FF2B5EF4-FFF2-40B4-BE49-F238E27FC236}">
                <a16:creationId xmlns:a16="http://schemas.microsoft.com/office/drawing/2014/main" id="{3B071D8F-B057-E41A-4788-D35853AB3C90}"/>
              </a:ext>
            </a:extLst>
          </p:cNvPr>
          <p:cNvSpPr/>
          <p:nvPr/>
        </p:nvSpPr>
        <p:spPr>
          <a:xfrm>
            <a:off x="109349" y="777000"/>
            <a:ext cx="8581800" cy="437700"/>
          </a:xfrm>
          <a:prstGeom prst="rect">
            <a:avLst/>
          </a:prstGeom>
          <a:solidFill>
            <a:srgbClr val="0C71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FFFFF"/>
                </a:solidFill>
                <a:latin typeface="Roboto"/>
                <a:ea typeface="Roboto"/>
                <a:cs typeface="Roboto"/>
                <a:sym typeface="Roboto"/>
              </a:rPr>
              <a:t>What did we want to measure in the test launch surveys?</a:t>
            </a:r>
            <a:endParaRPr sz="1800"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595959"/>
                </a:solidFill>
              </a:rPr>
              <a:t>Findings</a:t>
            </a:r>
            <a:endParaRPr i="1" dirty="0">
              <a:solidFill>
                <a:srgbClr val="595959"/>
              </a:solidFill>
            </a:endParaRPr>
          </a:p>
        </p:txBody>
      </p:sp>
      <p:sp>
        <p:nvSpPr>
          <p:cNvPr id="2" name="Frame 1">
            <a:extLst>
              <a:ext uri="{FF2B5EF4-FFF2-40B4-BE49-F238E27FC236}">
                <a16:creationId xmlns:a16="http://schemas.microsoft.com/office/drawing/2014/main" id="{62EFB3E9-A74D-E41E-7EE5-314D67BC33DF}"/>
              </a:ext>
            </a:extLst>
          </p:cNvPr>
          <p:cNvSpPr/>
          <p:nvPr/>
        </p:nvSpPr>
        <p:spPr>
          <a:xfrm>
            <a:off x="77674" y="74325"/>
            <a:ext cx="8988654" cy="4994850"/>
          </a:xfrm>
          <a:prstGeom prst="frame">
            <a:avLst>
              <a:gd name="adj1" fmla="val 163"/>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A" dirty="0">
              <a:solidFill>
                <a:srgbClr val="595959"/>
              </a:solidFill>
            </a:endParaRPr>
          </a:p>
        </p:txBody>
      </p:sp>
      <p:sp>
        <p:nvSpPr>
          <p:cNvPr id="4" name="TextBox 3">
            <a:extLst>
              <a:ext uri="{FF2B5EF4-FFF2-40B4-BE49-F238E27FC236}">
                <a16:creationId xmlns:a16="http://schemas.microsoft.com/office/drawing/2014/main" id="{EF04EC23-A830-BD0F-229D-9685E92CC047}"/>
              </a:ext>
            </a:extLst>
          </p:cNvPr>
          <p:cNvSpPr txBox="1"/>
          <p:nvPr/>
        </p:nvSpPr>
        <p:spPr>
          <a:xfrm>
            <a:off x="194554" y="767707"/>
            <a:ext cx="3290326" cy="4247317"/>
          </a:xfrm>
          <a:prstGeom prst="rect">
            <a:avLst/>
          </a:prstGeom>
          <a:noFill/>
        </p:spPr>
        <p:txBody>
          <a:bodyPr wrap="square" rtlCol="0">
            <a:spAutoFit/>
          </a:bodyPr>
          <a:lstStyle/>
          <a:p>
            <a:pPr marL="285750" indent="-285750">
              <a:buFont typeface="Arial" panose="020B0604020202020204" pitchFamily="34" charset="0"/>
              <a:buChar char="•"/>
            </a:pPr>
            <a:r>
              <a:rPr lang="en-PA" sz="1800" dirty="0">
                <a:solidFill>
                  <a:srgbClr val="0C7182"/>
                </a:solidFill>
              </a:rPr>
              <a:t>We asked the question: “On average, how long did it take to receive your food order?”</a:t>
            </a:r>
            <a:endParaRPr lang="en-PA" sz="1800" b="1" dirty="0">
              <a:solidFill>
                <a:srgbClr val="0C7182"/>
              </a:solidFill>
            </a:endParaRPr>
          </a:p>
          <a:p>
            <a:pPr marL="285750" indent="-285750">
              <a:buFont typeface="Arial" panose="020B0604020202020204" pitchFamily="34" charset="0"/>
              <a:buChar char="•"/>
            </a:pPr>
            <a:endParaRPr lang="en-PA" sz="1800" b="1" dirty="0">
              <a:solidFill>
                <a:srgbClr val="0C7182"/>
              </a:solidFill>
            </a:endParaRPr>
          </a:p>
          <a:p>
            <a:pPr marL="285750" indent="-285750">
              <a:buFont typeface="Arial" panose="020B0604020202020204" pitchFamily="34" charset="0"/>
              <a:buChar char="•"/>
            </a:pPr>
            <a:r>
              <a:rPr lang="en-PA" sz="1800" dirty="0">
                <a:solidFill>
                  <a:srgbClr val="0C7182"/>
                </a:solidFill>
              </a:rPr>
              <a:t>What we wanted to measure was the average ticket time.</a:t>
            </a:r>
          </a:p>
          <a:p>
            <a:pPr marL="285750" indent="-285750">
              <a:buFont typeface="Arial" panose="020B0604020202020204" pitchFamily="34" charset="0"/>
              <a:buChar char="•"/>
            </a:pPr>
            <a:endParaRPr lang="en-PA" sz="1800" b="1" dirty="0">
              <a:solidFill>
                <a:srgbClr val="0C7182"/>
              </a:solidFill>
            </a:endParaRPr>
          </a:p>
          <a:p>
            <a:pPr marL="285750" indent="-285750">
              <a:buFont typeface="Arial" panose="020B0604020202020204" pitchFamily="34" charset="0"/>
              <a:buChar char="•"/>
            </a:pPr>
            <a:r>
              <a:rPr lang="en-PA" sz="1800" dirty="0">
                <a:solidFill>
                  <a:srgbClr val="0C7182"/>
                </a:solidFill>
              </a:rPr>
              <a:t>Our aim was to have an average ticket time between 8 minutes and 15minutes, 44% of our customers didn’t comply with that.</a:t>
            </a:r>
            <a:endParaRPr lang="en-PA" dirty="0">
              <a:solidFill>
                <a:srgbClr val="0C7182"/>
              </a:solidFill>
            </a:endParaRPr>
          </a:p>
        </p:txBody>
      </p:sp>
      <p:graphicFrame>
        <p:nvGraphicFramePr>
          <p:cNvPr id="9" name="Chart 8">
            <a:extLst>
              <a:ext uri="{FF2B5EF4-FFF2-40B4-BE49-F238E27FC236}">
                <a16:creationId xmlns:a16="http://schemas.microsoft.com/office/drawing/2014/main" id="{A6CDD8A6-1153-C6F1-2A55-B2B8B6F08A6B}"/>
              </a:ext>
            </a:extLst>
          </p:cNvPr>
          <p:cNvGraphicFramePr>
            <a:graphicFrameLocks/>
          </p:cNvGraphicFramePr>
          <p:nvPr>
            <p:extLst>
              <p:ext uri="{D42A27DB-BD31-4B8C-83A1-F6EECF244321}">
                <p14:modId xmlns:p14="http://schemas.microsoft.com/office/powerpoint/2010/main" val="1771497556"/>
              </p:ext>
            </p:extLst>
          </p:nvPr>
        </p:nvGraphicFramePr>
        <p:xfrm>
          <a:off x="3426307" y="203250"/>
          <a:ext cx="5464566" cy="46492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2" name="Google Shape;867;p65">
            <a:extLst>
              <a:ext uri="{FF2B5EF4-FFF2-40B4-BE49-F238E27FC236}">
                <a16:creationId xmlns:a16="http://schemas.microsoft.com/office/drawing/2014/main" id="{9384217F-3E93-C0A4-CDD2-1FB09A070774}"/>
              </a:ext>
            </a:extLst>
          </p:cNvPr>
          <p:cNvSpPr txBox="1"/>
          <p:nvPr/>
        </p:nvSpPr>
        <p:spPr>
          <a:xfrm>
            <a:off x="256113" y="727350"/>
            <a:ext cx="7104162"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600" b="1" dirty="0" err="1">
                <a:solidFill>
                  <a:srgbClr val="0C7182"/>
                </a:solidFill>
                <a:latin typeface="Google Sans"/>
                <a:ea typeface="Google Sans"/>
                <a:cs typeface="Google Sans"/>
                <a:sym typeface="Google Sans"/>
              </a:rPr>
              <a:t>Gather</a:t>
            </a:r>
            <a:r>
              <a:rPr lang="es-ES" sz="3600" b="1" dirty="0">
                <a:solidFill>
                  <a:srgbClr val="0C7182"/>
                </a:solidFill>
                <a:latin typeface="Google Sans"/>
                <a:ea typeface="Google Sans"/>
                <a:cs typeface="Google Sans"/>
                <a:sym typeface="Google Sans"/>
              </a:rPr>
              <a:t> </a:t>
            </a:r>
            <a:r>
              <a:rPr lang="es-ES" sz="3600" b="1" dirty="0" err="1">
                <a:solidFill>
                  <a:srgbClr val="0C7182"/>
                </a:solidFill>
                <a:latin typeface="Google Sans"/>
                <a:ea typeface="Google Sans"/>
                <a:cs typeface="Google Sans"/>
                <a:sym typeface="Google Sans"/>
              </a:rPr>
              <a:t>with</a:t>
            </a:r>
            <a:r>
              <a:rPr lang="es-ES" sz="3600" b="1" dirty="0">
                <a:solidFill>
                  <a:srgbClr val="0C7182"/>
                </a:solidFill>
                <a:latin typeface="Google Sans"/>
                <a:ea typeface="Google Sans"/>
                <a:cs typeface="Google Sans"/>
                <a:sym typeface="Google Sans"/>
              </a:rPr>
              <a:t> </a:t>
            </a:r>
            <a:r>
              <a:rPr lang="es-ES" sz="3600" b="1" dirty="0" err="1">
                <a:solidFill>
                  <a:srgbClr val="0C7182"/>
                </a:solidFill>
                <a:latin typeface="Google Sans"/>
                <a:ea typeface="Google Sans"/>
                <a:cs typeface="Google Sans"/>
                <a:sym typeface="Google Sans"/>
              </a:rPr>
              <a:t>the</a:t>
            </a:r>
            <a:r>
              <a:rPr lang="es-ES" sz="3600" b="1" dirty="0">
                <a:solidFill>
                  <a:srgbClr val="0C7182"/>
                </a:solidFill>
                <a:latin typeface="Google Sans"/>
                <a:ea typeface="Google Sans"/>
                <a:cs typeface="Google Sans"/>
                <a:sym typeface="Google Sans"/>
              </a:rPr>
              <a:t> staff</a:t>
            </a:r>
            <a:endParaRPr sz="3600" b="1" dirty="0">
              <a:solidFill>
                <a:srgbClr val="0C7182"/>
              </a:solidFill>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56905DE3-47ED-5C0F-4078-64ABE0FDDF1F}"/>
              </a:ext>
            </a:extLst>
          </p:cNvPr>
          <p:cNvSpPr txBox="1"/>
          <p:nvPr/>
        </p:nvSpPr>
        <p:spPr>
          <a:xfrm>
            <a:off x="256113" y="1586773"/>
            <a:ext cx="7807232" cy="1815882"/>
          </a:xfrm>
          <a:prstGeom prst="rect">
            <a:avLst/>
          </a:prstGeom>
          <a:noFill/>
        </p:spPr>
        <p:txBody>
          <a:bodyPr wrap="square" rtlCol="0">
            <a:spAutoFit/>
          </a:bodyPr>
          <a:lstStyle/>
          <a:p>
            <a:pPr algn="just"/>
            <a:r>
              <a:rPr lang="en-PA" sz="1600" dirty="0">
                <a:solidFill>
                  <a:srgbClr val="595959"/>
                </a:solidFill>
              </a:rPr>
              <a:t>It would be great to gather with the staff to research further what the reason might be for this delay. </a:t>
            </a:r>
          </a:p>
          <a:p>
            <a:pPr algn="just"/>
            <a:endParaRPr lang="en-PA" sz="1600" dirty="0">
              <a:solidFill>
                <a:srgbClr val="595959"/>
              </a:solidFill>
            </a:endParaRPr>
          </a:p>
          <a:p>
            <a:pPr algn="just"/>
            <a:r>
              <a:rPr lang="en-PA" sz="1600" dirty="0">
                <a:solidFill>
                  <a:srgbClr val="595959"/>
                </a:solidFill>
              </a:rPr>
              <a:t>Also with the data that we have at hand, we don’t know if this is actually an improvement compared to our service before implementing the tablets. My advice is to compare this data with previous data to be able to reach a more accurate conclusion.</a:t>
            </a:r>
            <a:endParaRPr lang="en-PA" sz="120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2" name="Google Shape;867;p65">
            <a:extLst>
              <a:ext uri="{FF2B5EF4-FFF2-40B4-BE49-F238E27FC236}">
                <a16:creationId xmlns:a16="http://schemas.microsoft.com/office/drawing/2014/main" id="{9384217F-3E93-C0A4-CDD2-1FB09A070774}"/>
              </a:ext>
            </a:extLst>
          </p:cNvPr>
          <p:cNvSpPr txBox="1"/>
          <p:nvPr/>
        </p:nvSpPr>
        <p:spPr>
          <a:xfrm>
            <a:off x="256113" y="727350"/>
            <a:ext cx="7104162"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3600" b="1" dirty="0" err="1">
                <a:solidFill>
                  <a:srgbClr val="0C7182"/>
                </a:solidFill>
                <a:latin typeface="Google Sans"/>
                <a:ea typeface="Google Sans"/>
                <a:cs typeface="Google Sans"/>
                <a:sym typeface="Google Sans"/>
              </a:rPr>
              <a:t>Hire</a:t>
            </a:r>
            <a:r>
              <a:rPr lang="es-ES" sz="3600" b="1" dirty="0">
                <a:solidFill>
                  <a:srgbClr val="0C7182"/>
                </a:solidFill>
                <a:latin typeface="Google Sans"/>
                <a:ea typeface="Google Sans"/>
                <a:cs typeface="Google Sans"/>
                <a:sym typeface="Google Sans"/>
              </a:rPr>
              <a:t> staff </a:t>
            </a:r>
            <a:endParaRPr sz="3600" b="1" dirty="0">
              <a:solidFill>
                <a:srgbClr val="0C7182"/>
              </a:solidFill>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56905DE3-47ED-5C0F-4078-64ABE0FDDF1F}"/>
              </a:ext>
            </a:extLst>
          </p:cNvPr>
          <p:cNvSpPr txBox="1"/>
          <p:nvPr/>
        </p:nvSpPr>
        <p:spPr>
          <a:xfrm>
            <a:off x="256113" y="1586773"/>
            <a:ext cx="7807232" cy="1323439"/>
          </a:xfrm>
          <a:prstGeom prst="rect">
            <a:avLst/>
          </a:prstGeom>
          <a:noFill/>
        </p:spPr>
        <p:txBody>
          <a:bodyPr wrap="square" rtlCol="0">
            <a:spAutoFit/>
          </a:bodyPr>
          <a:lstStyle/>
          <a:p>
            <a:pPr algn="just"/>
            <a:r>
              <a:rPr lang="en-PA" sz="1600" dirty="0">
                <a:solidFill>
                  <a:srgbClr val="595959"/>
                </a:solidFill>
              </a:rPr>
              <a:t>Since 44% of the customers that we surveyed didn’t comply with our quality standards, we suspect that the problem might be that we need more staff because the tablets might have increased the speed of service regarding the order process, and therefore the staff that we have can’t keep up with the demand that results in a delay of the service.</a:t>
            </a:r>
          </a:p>
        </p:txBody>
      </p:sp>
    </p:spTree>
    <p:extLst>
      <p:ext uri="{BB962C8B-B14F-4D97-AF65-F5344CB8AC3E}">
        <p14:creationId xmlns:p14="http://schemas.microsoft.com/office/powerpoint/2010/main" val="426099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412</Words>
  <Application>Microsoft Macintosh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Google Sans</vt:lpstr>
      <vt:lpstr>Roboto</vt:lpstr>
      <vt:lpstr>Simple Light</vt:lpstr>
      <vt:lpstr>[Evaluation findings of the tablet launch]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findings of the tablet launch]</dc:title>
  <cp:lastModifiedBy>Liath Cedeno</cp:lastModifiedBy>
  <cp:revision>8</cp:revision>
  <dcterms:modified xsi:type="dcterms:W3CDTF">2023-01-02T15:44:59Z</dcterms:modified>
</cp:coreProperties>
</file>